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32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1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8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7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3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1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7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5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0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9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1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7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3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043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856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0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BF546E-082F-4C62-90D3-37D5040A21B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8A4003-E764-43ED-9589-B91A381B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C862-719C-469C-BC95-BC20AE080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Conjugate gradient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CE345-4950-49E7-B72D-695C5E651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Supervisor: Professor Soleimani</a:t>
            </a:r>
          </a:p>
          <a:p>
            <a:r>
              <a:rPr lang="en-US" dirty="0"/>
              <a:t>Producer : Hassan Ardeshir</a:t>
            </a:r>
          </a:p>
        </p:txBody>
      </p:sp>
    </p:spTree>
    <p:extLst>
      <p:ext uri="{BB962C8B-B14F-4D97-AF65-F5344CB8AC3E}">
        <p14:creationId xmlns:p14="http://schemas.microsoft.com/office/powerpoint/2010/main" val="198487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F9EE1-7FD6-4124-94D8-1BDB541D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54" y="1843422"/>
            <a:ext cx="5518052" cy="44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F264A-5FE9-45F2-A751-6FA11C11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60" y="1828801"/>
            <a:ext cx="5502240" cy="44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8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18029-D3E3-4DC6-A454-7576AB7D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02" y="1860111"/>
            <a:ext cx="5392596" cy="43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0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B75AD-5AA3-4CC9-8573-DC70AA71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97" y="1804035"/>
            <a:ext cx="5600966" cy="45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C97BC-1035-4C4C-B4BA-FA8B21A9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776765"/>
            <a:ext cx="5528750" cy="44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Q is the Hessian of 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𝑥𝑦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𝑄𝑥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𝑏</m:t>
                      </m:r>
                    </m:oMath>
                  </m:oMathPara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a-I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fa-I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a-I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Leelawadee UI Semilight" panose="020B0402040204020203" pitchFamily="34" charset="-34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and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b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endParaRPr lang="en-US" sz="180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Mini</a:t>
                </a:r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mize f          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𝑄𝑥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𝑏</m:t>
                    </m:r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394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E54A02-48AA-4F72-A757-AFE5724F1223}"/>
              </a:ext>
            </a:extLst>
          </p:cNvPr>
          <p:cNvCxnSpPr>
            <a:cxnSpLocks/>
          </p:cNvCxnSpPr>
          <p:nvPr/>
        </p:nvCxnSpPr>
        <p:spPr>
          <a:xfrm>
            <a:off x="2305050" y="4752975"/>
            <a:ext cx="115252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0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,…,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}</m:t>
                    </m:r>
                  </m:oMath>
                </a14:m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be n Q-Conjugate vectors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Let x* be the minimum of f(x)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 →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𝑄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𝑄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= b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𝑇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eelawadee UI Semilight" panose="020B04020402040202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eelawadee UI Semilight" panose="020B0402040204020203" pitchFamily="34" charset="-3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eelawadee UI Semilight" panose="020B0402040204020203" pitchFamily="34" charset="-34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eelawadee UI Semilight" panose="020B0402040204020203" pitchFamily="34" charset="-34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𝑄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    →  </m:t>
                      </m:r>
                      <m:sSubSup>
                        <m:sSubSupPr>
                          <m:ctrl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T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b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𝑇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𝑄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7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fa-I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𝑄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fa-I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</m:t>
                    </m:r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:endParaRPr lang="en-US" sz="180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=   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   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−…−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 </m:t>
                    </m:r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/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7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Proof : </a:t>
                </a:r>
              </a:p>
              <a:p>
                <a:pPr/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First show that all the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generated up to termination are linearly independent.</a:t>
                </a:r>
              </a:p>
              <a:p>
                <a:pPr/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Step k : </a:t>
                </a:r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are linearly independent.</a:t>
                </a:r>
              </a:p>
              <a:p>
                <a:pPr/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(subspace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)= </m:t>
                    </m:r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(subspace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)</m:t>
                    </m:r>
                  </m:oMath>
                </a14:m>
                <a:endParaRPr lang="en-US" sz="180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0</m:t>
                    </m:r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, in which case the method terminates.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0</m:t>
                    </m:r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.</m:t>
                    </m:r>
                  </m:oMath>
                </a14:m>
                <a:endParaRPr lang="en-US" sz="18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endParaRPr lang="fa-IR" sz="180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The continuation of the proof is on page 139 of Mr. </a:t>
                </a:r>
                <a:r>
                  <a:rPr lang="en-US" sz="1600" dirty="0" err="1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Bertsekas’s</a:t>
                </a:r>
                <a:r>
                  <a:rPr lang="en-US" sz="160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book.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80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5AB825-6F9F-4BEA-916D-9D7BDB0D8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ar: 5 Points 5">
            <a:extLst>
              <a:ext uri="{FF2B5EF4-FFF2-40B4-BE49-F238E27FC236}">
                <a16:creationId xmlns:a16="http://schemas.microsoft.com/office/drawing/2014/main" id="{706321D6-7300-454D-9658-DE3AC146C4A4}"/>
              </a:ext>
            </a:extLst>
          </p:cNvPr>
          <p:cNvSpPr/>
          <p:nvPr/>
        </p:nvSpPr>
        <p:spPr>
          <a:xfrm>
            <a:off x="6410325" y="4076700"/>
            <a:ext cx="123825" cy="1333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0DB090A-2871-46E2-8DAA-67207DB0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16" y="1737360"/>
            <a:ext cx="3095367" cy="45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Direction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Quadratic problem:</a:t>
                </a:r>
              </a:p>
              <a:p>
                <a:pPr lvl="8"/>
                <a:r>
                  <a:rPr lang="en-US" sz="22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Minimize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𝑄𝑥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 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𝑏</m:t>
                    </m:r>
                  </m:oMath>
                </a14:m>
                <a:endParaRPr lang="en-US" sz="2200" b="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pPr lvl="8"/>
                <a:r>
                  <a:rPr lang="en-US" sz="22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Subject to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2200" b="0" dirty="0">
                  <a:latin typeface="Segoe UI Black" panose="020B0A02040204020203" pitchFamily="34" charset="0"/>
                </a:endParaRPr>
              </a:p>
              <a:p>
                <a:pPr lvl="8"/>
                <a:r>
                  <a:rPr lang="en-US" sz="22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Where Q is positive definite</a:t>
                </a:r>
                <a:endParaRPr lang="en-US" sz="28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sz="2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, so it is equal to the following problem:</a:t>
                </a:r>
                <a:endParaRPr lang="fa-IR" sz="28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pPr lvl="8"/>
                <a:r>
                  <a:rPr lang="en-US" sz="22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𝑄𝑥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    or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𝑄𝑥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</a:rPr>
                      <m:t>𝑏</m:t>
                    </m:r>
                  </m:oMath>
                </a14:m>
                <a:endParaRPr lang="en-US" sz="22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pPr marL="1471400" lvl="8" indent="0">
                  <a:buNone/>
                </a:pPr>
                <a:endParaRPr lang="en-US" sz="24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pPr marL="1471400" lvl="8" indent="0">
                  <a:buNone/>
                </a:pPr>
                <a:endParaRPr lang="en-US" sz="2200" dirty="0"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5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46FCA2-B8EB-42E6-A386-D686BD5E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Nonlinear programming - Dimitri P. </a:t>
            </a:r>
            <a:r>
              <a:rPr lang="en-US" sz="1600" dirty="0" err="1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Bertsekas</a:t>
            </a:r>
            <a:r>
              <a:rPr lang="en-US" sz="1600" dirty="0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 (1999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Nonlinear Optimization - Andrzej </a:t>
            </a:r>
            <a:r>
              <a:rPr lang="en-US" sz="1800" dirty="0" err="1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Ruszczy</a:t>
            </a:r>
            <a:r>
              <a:rPr lang="en-US" sz="1800" dirty="0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 ´</a:t>
            </a:r>
            <a:r>
              <a:rPr lang="en-US" sz="1800" dirty="0" err="1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nski</a:t>
            </a:r>
            <a:r>
              <a:rPr lang="en-US" sz="1800" dirty="0">
                <a:solidFill>
                  <a:schemeClr val="tx1"/>
                </a:solidFill>
                <a:latin typeface="Leelawadee UI Semilight" panose="020B0402040204020203" pitchFamily="34" charset="-34"/>
                <a:ea typeface="Segoe UI Black" panose="020B0A02040204020203" pitchFamily="34" charset="0"/>
                <a:cs typeface="Leelawadee UI Semilight" panose="020B0402040204020203" pitchFamily="34" charset="-34"/>
              </a:rPr>
              <a:t> (2006)</a:t>
            </a:r>
          </a:p>
        </p:txBody>
      </p:sp>
    </p:spTree>
    <p:extLst>
      <p:ext uri="{BB962C8B-B14F-4D97-AF65-F5344CB8AC3E}">
        <p14:creationId xmlns:p14="http://schemas.microsoft.com/office/powerpoint/2010/main" val="235181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243215-1F8C-44FC-AEC8-3FCEF69B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456"/>
            <a:ext cx="12192000" cy="56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Q-Conjugate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Given a positive definite n x n matrix  Q, we say that a set of nonzero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 are </a:t>
                </a:r>
                <a:r>
                  <a:rPr lang="en-US" sz="2400" b="1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Q-conjugate</a:t>
                </a:r>
                <a:r>
                  <a:rPr lang="en-US" sz="2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, if</a:t>
                </a:r>
              </a:p>
              <a:p>
                <a:pPr lvl="6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𝑇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𝑄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, </m:t>
                    </m:r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    for all </a:t>
                </a:r>
                <a:r>
                  <a:rPr lang="en-US" sz="1800" dirty="0" err="1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i</a:t>
                </a:r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 and j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 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eelawadee UI Semilight" panose="020B0402040204020203" pitchFamily="34" charset="-34"/>
                      </a:rPr>
                      <m:t>𝑗</m:t>
                    </m:r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.                            (1)</a:t>
                </a:r>
              </a:p>
              <a:p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D is linearly independent. Suppose this is not the case:</a:t>
                </a:r>
              </a:p>
              <a:p>
                <a:pPr lvl="6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+ …+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lvl="6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𝑇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𝑄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𝑄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𝑇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𝑄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0</m:t>
                    </m:r>
                  </m:oMath>
                </a14:m>
                <a:endParaRPr lang="en-US" sz="18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So the resulting contradiction proves our verdict.</a:t>
                </a:r>
              </a:p>
              <a:p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So if we consider a set of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, their span is the problem space.</a:t>
                </a:r>
              </a:p>
              <a:p>
                <a:endParaRPr lang="en-US" sz="18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endParaRPr lang="en-US" sz="18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lvl="6"/>
                <a:endParaRPr lang="en-US" sz="18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endParaRPr lang="en-US" sz="12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marL="1071400" lvl="6" indent="0">
                  <a:buNone/>
                </a:pPr>
                <a:endParaRPr lang="en-US" sz="12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lvl="6"/>
                <a:endParaRPr lang="en-US" sz="18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98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Direction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Minimization of the quadratic function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𝑄𝑥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 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𝑏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𝑥</m:t>
                    </m:r>
                  </m:oMath>
                </a14:m>
                <a:endParaRPr lang="en-US" sz="14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, …,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1</m:t>
                    </m:r>
                  </m:oMath>
                </a14:m>
                <a:r>
                  <a:rPr lang="en-US" sz="1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k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+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 is an arbitrary starting vector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 is obtained by the line minimization rule: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 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)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.</m:t>
                    </m:r>
                  </m:oMath>
                </a14:m>
                <a:endParaRPr lang="en-US" sz="16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So: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 </m:t>
                    </m:r>
                    <m:f>
                      <m:fPr>
                        <m:ctrlPr>
                          <a:rPr lang="en-US" sz="16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So: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egoe UI Black" panose="020B0A02040204020203" pitchFamily="34" charset="0"/>
                        <a:cs typeface="Leelawadee UI Semilight" panose="020B0402040204020203" pitchFamily="34" charset="-34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  <a:cs typeface="Leelawadee UI Semilight" panose="020B04020402040202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  <a:cs typeface="Leelawadee UI Semilight" panose="020B0402040204020203" pitchFamily="34" charset="-34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  <a:cs typeface="Leelawadee UI Semilight" panose="020B0402040204020203" pitchFamily="34" charset="-34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𝑇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Leelawadee UI Semilight" panose="020B0402040204020203" pitchFamily="34" charset="-34"/>
                          </a:rPr>
                          <m:t>𝑄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  <a:cs typeface="Leelawadee UI Semilight" panose="020B0402040204020203" pitchFamily="34" charset="-34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Direction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Segoe UI Black" panose="020B0A02040204020203" pitchFamily="34" charset="0"/>
                                  <a:cs typeface="Leelawadee UI Semilight" panose="020B0402040204020203" pitchFamily="34" charset="-34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Segoe UI Black" panose="020B0A02040204020203" pitchFamily="34" charset="0"/>
                                      <a:cs typeface="Leelawadee UI Semilight" panose="020B0402040204020203" pitchFamily="34" charset="-34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Segoe UI Black" panose="020B0A02040204020203" pitchFamily="34" charset="0"/>
                                      <a:cs typeface="Leelawadee UI Semilight" panose="020B0402040204020203" pitchFamily="34" charset="-34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Segoe UI Black" panose="020B0A02040204020203" pitchFamily="34" charset="0"/>
                                      <a:cs typeface="Leelawadee UI Semilight" panose="020B0402040204020203" pitchFamily="34" charset="-34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Leelawadee UI Semilight" panose="020B0402040204020203" pitchFamily="34" charset="-34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eelawadee UI Semilight" panose="020B04020402040202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eelawadee UI Semilight" panose="020B0402040204020203" pitchFamily="34" charset="-34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Leelawadee UI Semilight" panose="020B0402040204020203" pitchFamily="34" charset="-34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Segoe UI Black" panose="020B0A02040204020203" pitchFamily="34" charset="0"/>
                                  <a:cs typeface="Leelawadee UI Semilight" panose="020B0402040204020203" pitchFamily="34" charset="-34"/>
                                </a:rPr>
                                <m:t>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Segoe UI Black" panose="020B0A02040204020203" pitchFamily="34" charset="0"/>
                                  <a:cs typeface="Leelawadee UI Semilight" panose="020B0402040204020203" pitchFamily="34" charset="-34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Segoe UI Black" panose="020B0A02040204020203" pitchFamily="34" charset="0"/>
                                  <a:cs typeface="Leelawadee UI Semilight" panose="020B0402040204020203" pitchFamily="34" charset="-34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Segoe UI Black" panose="020B0A02040204020203" pitchFamily="34" charset="0"/>
                                  <a:cs typeface="Leelawadee UI Semilight" panose="020B0402040204020203" pitchFamily="34" charset="-34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>
                  <a:latin typeface="Leelawadee UI Semilight" panose="020B0402040204020203" pitchFamily="34" charset="-34"/>
                  <a:ea typeface="Segoe UI Black" panose="020B0A02040204020203" pitchFamily="34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  <a:t>Where </a:t>
                </a:r>
              </a:p>
              <a:p>
                <a:pPr marL="0" indent="0">
                  <a:buNone/>
                </a:pPr>
                <a:br>
                  <a:rPr lang="en-US" sz="1600" dirty="0">
                    <a:latin typeface="Leelawadee UI Semilight" panose="020B0402040204020203" pitchFamily="34" charset="-34"/>
                    <a:ea typeface="Segoe UI Black" panose="020B0A02040204020203" pitchFamily="34" charset="0"/>
                    <a:cs typeface="Leelawadee UI Semilight" panose="020B0402040204020203" pitchFamily="34" charset="-34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0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M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egoe UI Black" panose="020B0A02040204020203" pitchFamily="34" charset="0"/>
                              <a:cs typeface="Leelawadee UI Semilight" panose="020B0402040204020203" pitchFamily="34" charset="-34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Leelawadee UI Semilight" panose="020B0402040204020203" pitchFamily="34" charset="-34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∈(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𝑠𝑢𝑏𝑠𝑝𝑎𝑐𝑒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𝑠𝑝𝑎𝑛𝑛𝑒𝑑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)}</m:t>
                      </m:r>
                    </m:oMath>
                  </m:oMathPara>
                </a14:m>
                <a:endParaRPr lang="en-US" sz="16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𝑠𝑢𝑏𝑠𝑝𝑎𝑐𝑒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𝑠𝑝𝑎𝑛𝑛𝑒𝑑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𝑏𝑦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eelawadee UI Semilight" panose="020B0402040204020203" pitchFamily="34" charset="-3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.</m:t>
                      </m:r>
                    </m:oMath>
                  </m:oMathPara>
                </a14:m>
                <a:endParaRPr lang="en-US" sz="16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endParaRPr lang="en-US" sz="1600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16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 Semilight" panose="020B0402040204020203" pitchFamily="34" charset="-3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 minimizes f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1600" b="0" dirty="0">
                    <a:latin typeface="Leelawadee UI Semilight" panose="020B0402040204020203" pitchFamily="34" charset="-34"/>
                    <a:ea typeface="Cambria Math" panose="02040503050406030204" pitchFamily="18" charset="0"/>
                    <a:cs typeface="Leelawadee UI Semilight" panose="020B0402040204020203" pitchFamily="34" charset="-34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29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Direction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C3F2-15CF-4604-AE27-A952A675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latin typeface="Leelawadee UI Semilight" panose="020B0402040204020203" pitchFamily="34" charset="-34"/>
                <a:ea typeface="Cambria Math" panose="02040503050406030204" pitchFamily="18" charset="0"/>
                <a:cs typeface="Leelawadee UI Semilight" panose="020B0402040204020203" pitchFamily="34" charset="-34"/>
              </a:rPr>
              <a:t>Proof: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B2DA7-4C93-4E5B-866B-4A0136EE5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"/>
          <a:stretch/>
        </p:blipFill>
        <p:spPr>
          <a:xfrm>
            <a:off x="1083945" y="2419350"/>
            <a:ext cx="4772372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D9F94-2FBD-4FC8-9EC5-DA59A088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2590800"/>
            <a:ext cx="5410200" cy="1676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BB0F43-AF07-45D7-880F-406721C42B20}"/>
              </a:ext>
            </a:extLst>
          </p:cNvPr>
          <p:cNvCxnSpPr/>
          <p:nvPr/>
        </p:nvCxnSpPr>
        <p:spPr>
          <a:xfrm>
            <a:off x="5943600" y="1845734"/>
            <a:ext cx="0" cy="38978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5A1031B-3504-4233-9BC7-5DFFBA83C85E}"/>
              </a:ext>
            </a:extLst>
          </p:cNvPr>
          <p:cNvSpPr/>
          <p:nvPr/>
        </p:nvSpPr>
        <p:spPr>
          <a:xfrm>
            <a:off x="10640724" y="2762250"/>
            <a:ext cx="123825" cy="1333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eelawadee UI Semilight" panose="020B0402040204020203" pitchFamily="34" charset="-34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eelawadee UI Semilight" panose="020B0402040204020203" pitchFamily="34" charset="-34"/>
                        </a:rPr>
                        <m:t>𝑥𝑦</m:t>
                      </m:r>
                    </m:oMath>
                  </m:oMathPara>
                </a14:m>
                <a:endParaRPr lang="en-US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  <a:p>
                <a:pPr marL="0" indent="0">
                  <a:buNone/>
                </a:pPr>
                <a:endParaRPr lang="en-US" b="0" dirty="0">
                  <a:latin typeface="Leelawadee UI Semilight" panose="020B0402040204020203" pitchFamily="34" charset="-34"/>
                  <a:ea typeface="Cambria Math" panose="02040503050406030204" pitchFamily="18" charset="0"/>
                  <a:cs typeface="Leelawadee UI Semilight" panose="020B0402040204020203" pitchFamily="34" charset="-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C3F2-15CF-4604-AE27-A952A6753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91E85B-BD78-431B-B1BD-A9A7DF55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3044637"/>
            <a:ext cx="5122355" cy="3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24DC5-3ECF-4457-9E4B-6C3AFACF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1765935"/>
            <a:ext cx="5676901" cy="45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94F-3714-4868-B627-2698042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B81CE-CE69-412E-BCC2-414DB596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19" y="1837604"/>
            <a:ext cx="5500561" cy="44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7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Sav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603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Andalus</vt:lpstr>
      <vt:lpstr>Arial</vt:lpstr>
      <vt:lpstr>Calibri</vt:lpstr>
      <vt:lpstr>Calibri Light</vt:lpstr>
      <vt:lpstr>Cambria Math</vt:lpstr>
      <vt:lpstr>Century Gothic</vt:lpstr>
      <vt:lpstr>Garamond</vt:lpstr>
      <vt:lpstr>Leelawadee UI Semilight</vt:lpstr>
      <vt:lpstr>Rockwell</vt:lpstr>
      <vt:lpstr>Segoe UI Black</vt:lpstr>
      <vt:lpstr>Wingdings</vt:lpstr>
      <vt:lpstr>Atlas</vt:lpstr>
      <vt:lpstr>Retrospect</vt:lpstr>
      <vt:lpstr>Savon</vt:lpstr>
      <vt:lpstr>Conjugate gradient method</vt:lpstr>
      <vt:lpstr>Conjugate Direction Methods</vt:lpstr>
      <vt:lpstr>Q-Conjugate</vt:lpstr>
      <vt:lpstr>Conjugate Direction Methods</vt:lpstr>
      <vt:lpstr>Conjugate Direction Methods</vt:lpstr>
      <vt:lpstr>Conjugate Direction Methods</vt:lpstr>
      <vt:lpstr>Convex Problem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Conjugate Gradient Method</vt:lpstr>
      <vt:lpstr>Conjugate Gradient Method</vt:lpstr>
      <vt:lpstr>Conjugate Gradient Method</vt:lpstr>
      <vt:lpstr>Conjugate Gradient Method</vt:lpstr>
      <vt:lpstr>Conjugate Gradient Method</vt:lpstr>
      <vt:lpstr>Conjugate Gradient Method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Conjugate gradient method</dc:title>
  <dc:creator>hassan ardeshir</dc:creator>
  <cp:lastModifiedBy>hassan ardeshir</cp:lastModifiedBy>
  <cp:revision>90</cp:revision>
  <dcterms:created xsi:type="dcterms:W3CDTF">2023-07-11T12:31:09Z</dcterms:created>
  <dcterms:modified xsi:type="dcterms:W3CDTF">2023-07-11T19:14:30Z</dcterms:modified>
</cp:coreProperties>
</file>