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sldIdLst>
    <p:sldId id="256" r:id="rId2"/>
    <p:sldId id="260" r:id="rId3"/>
    <p:sldId id="261" r:id="rId4"/>
    <p:sldId id="264" r:id="rId5"/>
    <p:sldId id="272" r:id="rId6"/>
    <p:sldId id="273" r:id="rId7"/>
    <p:sldId id="267" r:id="rId8"/>
    <p:sldId id="274" r:id="rId9"/>
    <p:sldId id="276" r:id="rId10"/>
    <p:sldId id="25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1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5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370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6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96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1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6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1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4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14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3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7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3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7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55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095" y="4259871"/>
            <a:ext cx="10163810" cy="1470025"/>
          </a:xfrm>
        </p:spPr>
        <p:txBody>
          <a:bodyPr>
            <a:normAutofit fontScale="90000"/>
          </a:bodyPr>
          <a:lstStyle/>
          <a:p>
            <a:r>
              <a:rPr lang="en-IN" alt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Flutter – JSON Serialization</a:t>
            </a:r>
          </a:p>
        </p:txBody>
      </p:sp>
      <p:pic>
        <p:nvPicPr>
          <p:cNvPr id="6" name="Picture 5" descr="flutter-logo_drzj7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28104"/>
            <a:ext cx="2152488" cy="2669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384" y="514627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Working Outputs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C67178-C15E-489D-8DDF-CB1BD419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1" y="547807"/>
            <a:ext cx="11085044" cy="38168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DADA79-0D9E-DF92-E86F-EF52B1A6C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2" y="700336"/>
            <a:ext cx="1930305" cy="3525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10107-B46C-E5DE-A921-39CFDABC6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795" y="691418"/>
            <a:ext cx="1905975" cy="35295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B17994-EE77-2F95-6226-AEE6F3C33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1948" y="700336"/>
            <a:ext cx="1921490" cy="3525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5964" y="4688270"/>
            <a:ext cx="2596896" cy="19996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FCEDD4-0992-8741-A617-E407C7526CA5}"/>
              </a:ext>
            </a:extLst>
          </p:cNvPr>
          <p:cNvSpPr txBox="1"/>
          <p:nvPr/>
        </p:nvSpPr>
        <p:spPr>
          <a:xfrm>
            <a:off x="777312" y="4364613"/>
            <a:ext cx="183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Manually Parsed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0DC4A-2C88-10CB-D6AE-A1A405AA9D4F}"/>
              </a:ext>
            </a:extLst>
          </p:cNvPr>
          <p:cNvSpPr txBox="1"/>
          <p:nvPr/>
        </p:nvSpPr>
        <p:spPr>
          <a:xfrm>
            <a:off x="5209215" y="4365104"/>
            <a:ext cx="1910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Manually Parsed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Using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04C518-AA8A-95A2-86A0-F75C793BE707}"/>
              </a:ext>
            </a:extLst>
          </p:cNvPr>
          <p:cNvSpPr txBox="1"/>
          <p:nvPr/>
        </p:nvSpPr>
        <p:spPr>
          <a:xfrm>
            <a:off x="9466130" y="4419124"/>
            <a:ext cx="212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Automated Parsing</a:t>
            </a:r>
          </a:p>
        </p:txBody>
      </p:sp>
    </p:spTree>
    <p:extLst>
      <p:ext uri="{BB962C8B-B14F-4D97-AF65-F5344CB8AC3E}">
        <p14:creationId xmlns:p14="http://schemas.microsoft.com/office/powerpoint/2010/main" val="1441999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691" y="1697182"/>
            <a:ext cx="8132618" cy="346363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4149323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23761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Serialization (In general)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76" y="1447801"/>
            <a:ext cx="10972800" cy="491143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Process of converting an object into a stream of bytes to store the object or transmit it to memory, a database, or a file. </a:t>
            </a:r>
          </a:p>
          <a:p>
            <a:r>
              <a:rPr lang="en-US" sz="240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P</a:t>
            </a:r>
            <a:r>
              <a:rPr lang="en-US" sz="24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urpose - Save the state of an object in order to be able to recreate it when needed. </a:t>
            </a:r>
          </a:p>
          <a:p>
            <a:r>
              <a:rPr lang="en-US" sz="24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The reverse process is called deserialization.</a:t>
            </a: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59" y="2279197"/>
            <a:ext cx="8140095" cy="45788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59" y="5037330"/>
            <a:ext cx="1118049" cy="11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4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0"/>
            <a:ext cx="10972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Which JSON serialization method is right for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669EE-7673-5CB6-D57A-BFA8A9A0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338" y="1732394"/>
            <a:ext cx="4078560" cy="61836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Manual Serialization</a:t>
            </a: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75ABA-985A-E5FF-B75B-494FC9F8E86A}"/>
              </a:ext>
            </a:extLst>
          </p:cNvPr>
          <p:cNvSpPr txBox="1">
            <a:spLocks/>
          </p:cNvSpPr>
          <p:nvPr/>
        </p:nvSpPr>
        <p:spPr>
          <a:xfrm>
            <a:off x="7104720" y="1621983"/>
            <a:ext cx="4078560" cy="8391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Automated serialization using code generation</a:t>
            </a: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019E42F-8985-F59A-C094-1C3DEE175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94" y="2938051"/>
            <a:ext cx="5054242" cy="2675775"/>
          </a:xfrm>
          <a:prstGeom prst="rect">
            <a:avLst/>
          </a:prstGeom>
        </p:spPr>
      </p:pic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ECA325BD-4C07-98F0-667E-02829013D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439" y="2946568"/>
            <a:ext cx="4609261" cy="26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4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1BFE-E31A-1FF3-F239-2747DEA5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Manual Serialization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A9DE-5565-8D06-B6F3-756B6CED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pPr>
              <a:buClr>
                <a:srgbClr val="D7DE29"/>
              </a:buClr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Using the built-in JSON decoder in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dart:convert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Clr>
                <a:srgbClr val="D7DE29"/>
              </a:buClr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jsonDecode() function resulting Map&lt;String, dynamic&gt;.</a:t>
            </a:r>
          </a:p>
          <a:p>
            <a:pPr>
              <a:buClr>
                <a:srgbClr val="D7DE29"/>
              </a:buClr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smaller projects.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BC3CE36-14FE-A305-19D4-C37BDE8799EC}"/>
              </a:ext>
            </a:extLst>
          </p:cNvPr>
          <p:cNvGrpSpPr/>
          <p:nvPr/>
        </p:nvGrpSpPr>
        <p:grpSpPr>
          <a:xfrm>
            <a:off x="7370899" y="1939196"/>
            <a:ext cx="4683106" cy="3028791"/>
            <a:chOff x="7415042" y="768768"/>
            <a:chExt cx="4683106" cy="302879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1E0FF0E-8224-A766-305A-5FACB5F27265}"/>
                </a:ext>
              </a:extLst>
            </p:cNvPr>
            <p:cNvGrpSpPr/>
            <p:nvPr/>
          </p:nvGrpSpPr>
          <p:grpSpPr>
            <a:xfrm>
              <a:off x="7415042" y="768768"/>
              <a:ext cx="4589253" cy="3028791"/>
              <a:chOff x="1242204" y="465868"/>
              <a:chExt cx="4589253" cy="302879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38AB4E-0215-7DC6-611B-62AB22245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204" y="465868"/>
                <a:ext cx="4589253" cy="375655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1751FC-B0E3-CD17-F2C5-9726F7F8E284}"/>
                  </a:ext>
                </a:extLst>
              </p:cNvPr>
              <p:cNvSpPr txBox="1"/>
              <p:nvPr/>
            </p:nvSpPr>
            <p:spPr>
              <a:xfrm>
                <a:off x="1242205" y="491746"/>
                <a:ext cx="45029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tx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manual_serialization.dart</a:t>
                </a:r>
              </a:p>
            </p:txBody>
          </p:sp>
          <p:pic>
            <p:nvPicPr>
              <p:cNvPr id="11" name="Picture 10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B879AE9C-BA50-D0CD-99D1-568C3D7602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204" y="841523"/>
                <a:ext cx="4589253" cy="2653136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19BBC20-DA33-1069-DD06-8E8800A08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9591" y="508343"/>
                <a:ext cx="582597" cy="221696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BC03E4-D769-4BDE-0544-366ED337498A}"/>
                </a:ext>
              </a:extLst>
            </p:cNvPr>
            <p:cNvSpPr txBox="1"/>
            <p:nvPr/>
          </p:nvSpPr>
          <p:spPr>
            <a:xfrm>
              <a:off x="7536770" y="1324135"/>
              <a:ext cx="4561378" cy="22313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{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"name"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: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"John Smith"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"email"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: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"john@example.com"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"address"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: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{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"street"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: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"My </a:t>
              </a:r>
              <a:r>
                <a:rPr kumimoji="0" lang="en-US" altLang="en-US" sz="750" b="0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st.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"city"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: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"New York"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endParaRPr kumimoji="0" lang="en-US" altLang="en-US" sz="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void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parseJsonManually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(String jsonString) {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Map&lt;String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 dynamic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&gt; user = jsonDecode(jsonString)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type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=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"Manually Parsed: 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userName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=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'Howdy,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${user[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'name'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]}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email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=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'We  sent the verification link to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${user[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'email'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]}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.'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address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=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${user[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'address'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][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'street'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]}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,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${user[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'address'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][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'city'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]}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setState(() {})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endParaRPr lang="en-US" sz="75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1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BD422BA-5E5A-62F5-034A-0B0979B58CD8}"/>
              </a:ext>
            </a:extLst>
          </p:cNvPr>
          <p:cNvGrpSpPr/>
          <p:nvPr/>
        </p:nvGrpSpPr>
        <p:grpSpPr>
          <a:xfrm>
            <a:off x="7508894" y="891843"/>
            <a:ext cx="4683106" cy="5311787"/>
            <a:chOff x="7415042" y="768768"/>
            <a:chExt cx="4683106" cy="53117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D7D7896-22CF-44E1-28AA-E262FEC62503}"/>
                </a:ext>
              </a:extLst>
            </p:cNvPr>
            <p:cNvGrpSpPr/>
            <p:nvPr/>
          </p:nvGrpSpPr>
          <p:grpSpPr>
            <a:xfrm>
              <a:off x="7415042" y="768768"/>
              <a:ext cx="4561379" cy="5311787"/>
              <a:chOff x="1242204" y="465868"/>
              <a:chExt cx="4561379" cy="531178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4DA56E3-072C-6DE6-A049-A82572FBD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204" y="465868"/>
                <a:ext cx="4561379" cy="37565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4280B1-C796-4E74-67BA-646C5C6326FB}"/>
                  </a:ext>
                </a:extLst>
              </p:cNvPr>
              <p:cNvSpPr txBox="1"/>
              <p:nvPr/>
            </p:nvSpPr>
            <p:spPr>
              <a:xfrm>
                <a:off x="1242205" y="491746"/>
                <a:ext cx="45029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tx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manual_serialization.dart</a:t>
                </a:r>
              </a:p>
            </p:txBody>
          </p:sp>
          <p:pic>
            <p:nvPicPr>
              <p:cNvPr id="17" name="Picture 16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E1BE5557-91E6-A716-C401-84A3B5A04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205" y="841522"/>
                <a:ext cx="4561378" cy="4936133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68735F1-2245-9DFD-9B64-F37DE9A13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9591" y="508343"/>
                <a:ext cx="582597" cy="22169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BB334B-E478-657B-6025-A26EA01C7E45}"/>
                </a:ext>
              </a:extLst>
            </p:cNvPr>
            <p:cNvSpPr txBox="1"/>
            <p:nvPr/>
          </p:nvSpPr>
          <p:spPr>
            <a:xfrm>
              <a:off x="7536770" y="1324135"/>
              <a:ext cx="4561378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{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"name"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: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"John Smith"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"email"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: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"john@example.com"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"address"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: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{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"street"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: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"My </a:t>
              </a:r>
              <a:r>
                <a:rPr kumimoji="0" lang="en-US" altLang="en-US" sz="750" b="0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st.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"city"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: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"New York"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endParaRPr kumimoji="0" lang="en-US" altLang="en-US" sz="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class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User {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final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String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name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final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String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email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User(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this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.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name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 this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.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email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)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User.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fromModelJson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(Map&lt;String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 dynamic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&gt; json)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  :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name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= json[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'name'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]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  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email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= json[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'email'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]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Map&lt;String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 dynamic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&gt;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toModelJson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() =&gt; {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'name'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: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name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'email'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: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email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void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parseJsonUsingModel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(String jsonString) {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User user =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User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.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fromModelJson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(jsonDecode(jsonString))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type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=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"Parsed using Model: 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userName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=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'Howdy,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${user.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name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email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=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'We sent the verification link to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${user.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email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.'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address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=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${user.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address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.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street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,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${user.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address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.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city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setState(() {})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endParaRPr kumimoji="0" lang="en-US" altLang="en-US" sz="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7E9B03AE-8921-BBE5-8874-E9723257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Serializing JSON inside model class.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EC39F66-5DB5-DFE1-2503-C6926F28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460" y="2063888"/>
            <a:ext cx="6210741" cy="3601220"/>
          </a:xfrm>
        </p:spPr>
        <p:txBody>
          <a:bodyPr anchor="ctr">
            <a:normAutofit/>
          </a:bodyPr>
          <a:lstStyle/>
          <a:p>
            <a:pPr>
              <a:buClr>
                <a:srgbClr val="D7DE29"/>
              </a:buClr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fromJson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 constructor, to create a new instance</a:t>
            </a:r>
          </a:p>
          <a:p>
            <a:pPr>
              <a:buClr>
                <a:srgbClr val="D7DE29"/>
              </a:buClr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toJson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 to convert model into map.</a:t>
            </a:r>
          </a:p>
        </p:txBody>
      </p:sp>
    </p:spTree>
    <p:extLst>
      <p:ext uri="{BB962C8B-B14F-4D97-AF65-F5344CB8AC3E}">
        <p14:creationId xmlns:p14="http://schemas.microsoft.com/office/powerpoint/2010/main" val="30167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BD422BA-5E5A-62F5-034A-0B0979B58CD8}"/>
              </a:ext>
            </a:extLst>
          </p:cNvPr>
          <p:cNvGrpSpPr/>
          <p:nvPr/>
        </p:nvGrpSpPr>
        <p:grpSpPr>
          <a:xfrm>
            <a:off x="7370899" y="2489596"/>
            <a:ext cx="4683106" cy="1878807"/>
            <a:chOff x="7415042" y="768768"/>
            <a:chExt cx="4683106" cy="187880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D7D7896-22CF-44E1-28AA-E262FEC62503}"/>
                </a:ext>
              </a:extLst>
            </p:cNvPr>
            <p:cNvGrpSpPr/>
            <p:nvPr/>
          </p:nvGrpSpPr>
          <p:grpSpPr>
            <a:xfrm>
              <a:off x="7415042" y="768768"/>
              <a:ext cx="4561379" cy="1878807"/>
              <a:chOff x="1242204" y="465868"/>
              <a:chExt cx="4561379" cy="187880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4DA56E3-072C-6DE6-A049-A82572FBD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204" y="465868"/>
                <a:ext cx="4561379" cy="37565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4280B1-C796-4E74-67BA-646C5C6326FB}"/>
                  </a:ext>
                </a:extLst>
              </p:cNvPr>
              <p:cNvSpPr txBox="1"/>
              <p:nvPr/>
            </p:nvSpPr>
            <p:spPr>
              <a:xfrm>
                <a:off x="1242205" y="491746"/>
                <a:ext cx="45029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tx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pubspec.yaml</a:t>
                </a:r>
              </a:p>
            </p:txBody>
          </p:sp>
          <p:pic>
            <p:nvPicPr>
              <p:cNvPr id="17" name="Picture 16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E1BE5557-91E6-A716-C401-84A3B5A04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205" y="841523"/>
                <a:ext cx="4561378" cy="1503152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68735F1-2245-9DFD-9B64-F37DE9A13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9591" y="508343"/>
                <a:ext cx="582597" cy="22169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BB334B-E478-657B-6025-A26EA01C7E45}"/>
                </a:ext>
              </a:extLst>
            </p:cNvPr>
            <p:cNvSpPr txBox="1"/>
            <p:nvPr/>
          </p:nvSpPr>
          <p:spPr>
            <a:xfrm>
              <a:off x="7536770" y="1324135"/>
              <a:ext cx="456137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dependencies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: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# regular dependencies here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json_annotation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: ^4.0.1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dev_dependencies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: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# other dev_dependencies here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build_runner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: ^2.0.5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json_serializable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: ^4.1.3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BF7A9EBD-F452-492B-90FD-838DE8EC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197383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US" sz="3700" dirty="0">
                <a:effectLst/>
                <a:latin typeface="Segoe UI" panose="020B0502040204020203" pitchFamily="34" charset="0"/>
              </a:rPr>
              <a:t>Automated serialization </a:t>
            </a:r>
            <a:br>
              <a:rPr lang="en-US" sz="3700" dirty="0">
                <a:effectLst/>
                <a:latin typeface="Segoe UI" panose="020B0502040204020203" pitchFamily="34" charset="0"/>
              </a:rPr>
            </a:br>
            <a:r>
              <a:rPr lang="en-US" sz="3700" dirty="0">
                <a:effectLst/>
                <a:latin typeface="Segoe UI" panose="020B0502040204020203" pitchFamily="34" charset="0"/>
              </a:rPr>
              <a:t>using code generation</a:t>
            </a:r>
            <a:endParaRPr lang="en-US" sz="37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14B277-5A4E-EC32-F4E3-4CC89E2D3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61B2E4"/>
              </a:buClr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Include packages:</a:t>
            </a:r>
          </a:p>
          <a:p>
            <a:pPr lvl="1">
              <a:buClr>
                <a:srgbClr val="61B2E4"/>
              </a:buClr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json_serializable</a:t>
            </a:r>
          </a:p>
          <a:p>
            <a:pPr lvl="1">
              <a:buClr>
                <a:srgbClr val="61B2E4"/>
              </a:buClr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json_annontation</a:t>
            </a:r>
          </a:p>
          <a:p>
            <a:pPr lvl="1">
              <a:buClr>
                <a:srgbClr val="61B2E4"/>
              </a:buClr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build_runner</a:t>
            </a:r>
          </a:p>
          <a:p>
            <a:pPr marL="450000" lvl="1" indent="0">
              <a:buClr>
                <a:srgbClr val="61B2E4"/>
              </a:buClr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48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F2E6EC-5BCF-23C6-5324-87667F3A1528}"/>
              </a:ext>
            </a:extLst>
          </p:cNvPr>
          <p:cNvSpPr txBox="1">
            <a:spLocks/>
          </p:cNvSpPr>
          <p:nvPr/>
        </p:nvSpPr>
        <p:spPr>
          <a:xfrm>
            <a:off x="913796" y="609600"/>
            <a:ext cx="5168052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Creating model classes, the json_serializable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6B81-9977-A074-350C-726654ED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70364"/>
            <a:ext cx="5168052" cy="396240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Clr>
                <a:srgbClr val="5789C3"/>
              </a:buClr>
            </a:pP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One-time code generation using command </a:t>
            </a: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flutter pub run build_runner build</a:t>
            </a:r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5789C3"/>
              </a:buClr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Creates part(extension) files.</a:t>
            </a:r>
          </a:p>
          <a:p>
            <a:pPr>
              <a:buClr>
                <a:srgbClr val="5789C3"/>
              </a:buClr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Automatically generates _$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UserFromJson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 and _$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UserToJson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 functions.</a:t>
            </a:r>
          </a:p>
          <a:p>
            <a:pPr>
              <a:buClr>
                <a:srgbClr val="5789C3"/>
              </a:buClr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Using annotations which makes our lives easier.</a:t>
            </a:r>
          </a:p>
          <a:p>
            <a:pPr>
              <a:buClr>
                <a:srgbClr val="5789C3"/>
              </a:buClr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explicitToJson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true in case there is another model existing inside the model. E.g., Address model inside User model.</a:t>
            </a:r>
          </a:p>
          <a:p>
            <a:pPr>
              <a:buClr>
                <a:srgbClr val="5789C3"/>
              </a:buClr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Does the same for address model.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70F1F24-A97C-B1D1-4AF8-FF309F7E919D}"/>
              </a:ext>
            </a:extLst>
          </p:cNvPr>
          <p:cNvGrpSpPr/>
          <p:nvPr/>
        </p:nvGrpSpPr>
        <p:grpSpPr>
          <a:xfrm>
            <a:off x="7132196" y="88263"/>
            <a:ext cx="4561379" cy="3602355"/>
            <a:chOff x="7415042" y="768768"/>
            <a:chExt cx="4561379" cy="36023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5750AF-C7E0-0C7F-37A2-4BAF066075AB}"/>
                </a:ext>
              </a:extLst>
            </p:cNvPr>
            <p:cNvGrpSpPr/>
            <p:nvPr/>
          </p:nvGrpSpPr>
          <p:grpSpPr>
            <a:xfrm>
              <a:off x="7415042" y="768768"/>
              <a:ext cx="4561379" cy="3602355"/>
              <a:chOff x="1242204" y="465868"/>
              <a:chExt cx="4561379" cy="360235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4777A2F-90F3-5882-EE6C-371D459AF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204" y="465868"/>
                <a:ext cx="4561379" cy="375655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643585-D497-DF1C-2012-D6B8822C07F9}"/>
                  </a:ext>
                </a:extLst>
              </p:cNvPr>
              <p:cNvSpPr txBox="1"/>
              <p:nvPr/>
            </p:nvSpPr>
            <p:spPr>
              <a:xfrm>
                <a:off x="1242205" y="491746"/>
                <a:ext cx="45029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err="1">
                    <a:solidFill>
                      <a:schemeClr val="tx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user.dart</a:t>
                </a:r>
                <a:endParaRPr lang="en-US" sz="1050" dirty="0">
                  <a:solidFill>
                    <a:schemeClr val="tx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9" name="Picture 8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E8BD9E9F-755D-1B97-DF19-74B8EC96B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205" y="841522"/>
                <a:ext cx="4561378" cy="322670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2EE8965-7714-B150-75AA-CA4BFEBB54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9591" y="508343"/>
                <a:ext cx="582597" cy="221696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F6C48E-B28D-B79F-6085-91D6A3C6B473}"/>
                </a:ext>
              </a:extLst>
            </p:cNvPr>
            <p:cNvSpPr txBox="1"/>
            <p:nvPr/>
          </p:nvSpPr>
          <p:spPr>
            <a:xfrm>
              <a:off x="7536770" y="1268149"/>
              <a:ext cx="4230278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import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package:json_annotation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/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json_annotation.dart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import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package:json_serialization_example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/models/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address.dart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part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user.g.dart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Fira Code" pitchFamily="1" charset="0"/>
                  <a:cs typeface="Fira Code" pitchFamily="1" charset="0"/>
                </a:rPr>
                <a:t>@JsonSerializable(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explicitToJson: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true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Fira Code" pitchFamily="1" charset="0"/>
                  <a:cs typeface="Fira Code" pitchFamily="1" charset="0"/>
                </a:rPr>
                <a:t>)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class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User {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final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String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name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email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Address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address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User({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required this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.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name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required this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.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email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required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this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.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address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})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1" u="none" strike="noStrike" cap="none" normalizeH="0" baseline="0" dirty="0">
                  <a:ln>
                    <a:noFill/>
                  </a:ln>
                  <a:solidFill>
                    <a:srgbClr val="629755"/>
                  </a:solidFill>
                  <a:effectLst/>
                  <a:latin typeface="Fira Code" pitchFamily="1" charset="0"/>
                  <a:cs typeface="Fira Code" pitchFamily="1" charset="0"/>
                </a:rPr>
                <a:t>/// Created For Automated Json Serialization</a:t>
              </a:r>
              <a:br>
                <a:rPr kumimoji="0" lang="en-US" altLang="en-US" sz="800" b="0" i="1" u="none" strike="noStrike" cap="none" normalizeH="0" baseline="0" dirty="0">
                  <a:ln>
                    <a:noFill/>
                  </a:ln>
                  <a:solidFill>
                    <a:srgbClr val="629755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1" u="none" strike="noStrike" cap="none" normalizeH="0" baseline="0" dirty="0">
                  <a:ln>
                    <a:noFill/>
                  </a:ln>
                  <a:solidFill>
                    <a:srgbClr val="629755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factory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User.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fromJson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(Map&lt;String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 dynamic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&gt; data) =&gt; _$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UserFromJson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(data)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Map&lt;String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 dynamic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&gt;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toJson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() =&gt; _$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UserToJson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this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)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124C13-D037-68FF-B098-EA053F259AB6}"/>
              </a:ext>
            </a:extLst>
          </p:cNvPr>
          <p:cNvGrpSpPr/>
          <p:nvPr/>
        </p:nvGrpSpPr>
        <p:grpSpPr>
          <a:xfrm>
            <a:off x="7009728" y="3726604"/>
            <a:ext cx="4871210" cy="3085757"/>
            <a:chOff x="7415042" y="768768"/>
            <a:chExt cx="4871210" cy="30857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B3B86F4-F8A6-5126-0208-8086DE18BAC4}"/>
                </a:ext>
              </a:extLst>
            </p:cNvPr>
            <p:cNvGrpSpPr/>
            <p:nvPr/>
          </p:nvGrpSpPr>
          <p:grpSpPr>
            <a:xfrm>
              <a:off x="7415042" y="768768"/>
              <a:ext cx="4830429" cy="3085757"/>
              <a:chOff x="1242204" y="465868"/>
              <a:chExt cx="4830429" cy="3085757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2FBD4DB-EAED-9A31-DC21-403137872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204" y="465868"/>
                <a:ext cx="4830428" cy="375655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90B25D-E6C2-49A9-E0AD-A805CD9B9506}"/>
                  </a:ext>
                </a:extLst>
              </p:cNvPr>
              <p:cNvSpPr txBox="1"/>
              <p:nvPr/>
            </p:nvSpPr>
            <p:spPr>
              <a:xfrm>
                <a:off x="1242205" y="491746"/>
                <a:ext cx="45029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err="1">
                    <a:solidFill>
                      <a:schemeClr val="tx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user.g..dart</a:t>
                </a:r>
                <a:endParaRPr lang="en-US" sz="1050" dirty="0">
                  <a:solidFill>
                    <a:schemeClr val="tx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1" name="Picture 20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CC653A51-7DCD-7B53-E885-EC7D339E19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204" y="841522"/>
                <a:ext cx="4830429" cy="2710103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EBEDAC3-9508-4C28-F7FF-185CBF28D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9591" y="508343"/>
                <a:ext cx="582597" cy="221696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36829E-BB01-21FA-A7F7-0F6443592EE5}"/>
                </a:ext>
              </a:extLst>
            </p:cNvPr>
            <p:cNvSpPr txBox="1"/>
            <p:nvPr/>
          </p:nvSpPr>
          <p:spPr>
            <a:xfrm>
              <a:off x="7536769" y="1268149"/>
              <a:ext cx="4749483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Fira Code" pitchFamily="1" charset="0"/>
                  <a:cs typeface="Fira Code" pitchFamily="1" charset="0"/>
                </a:rPr>
                <a:t>// GENERATED CODE - DO NOT MODIFY BY HAND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part of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user.dart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’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Fira Code" pitchFamily="1" charset="0"/>
                  <a:cs typeface="Fira Code" pitchFamily="1" charset="0"/>
                </a:rPr>
                <a:t>//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808080"/>
                  </a:solidFill>
                  <a:effectLst/>
                  <a:latin typeface="Fira Code" pitchFamily="1" charset="0"/>
                  <a:cs typeface="Fira Code" pitchFamily="1" charset="0"/>
                </a:rPr>
                <a:t>JsonSerializableGenerator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User _$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UserFromJson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(Map&lt;String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dynamic&gt; json) {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return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User(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name: json[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'name'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] as String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email: json[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'email'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] as String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address: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Address.fromJson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(json[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'address'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] as Map&lt;String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dynamic&gt;)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)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Map&lt;String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dynamic&gt; _$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UserToJson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(User instance) =&gt; &lt;String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dynamic&gt;{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'name'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: instance.name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'email'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: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instance.email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'address'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: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instance.address.toJson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()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84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BD422BA-5E5A-62F5-034A-0B0979B58CD8}"/>
              </a:ext>
            </a:extLst>
          </p:cNvPr>
          <p:cNvGrpSpPr/>
          <p:nvPr/>
        </p:nvGrpSpPr>
        <p:grpSpPr>
          <a:xfrm>
            <a:off x="7508894" y="1840847"/>
            <a:ext cx="4683106" cy="3176305"/>
            <a:chOff x="7415042" y="768768"/>
            <a:chExt cx="4683106" cy="31763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D7D7896-22CF-44E1-28AA-E262FEC62503}"/>
                </a:ext>
              </a:extLst>
            </p:cNvPr>
            <p:cNvGrpSpPr/>
            <p:nvPr/>
          </p:nvGrpSpPr>
          <p:grpSpPr>
            <a:xfrm>
              <a:off x="7415042" y="768768"/>
              <a:ext cx="4561379" cy="3176305"/>
              <a:chOff x="1242204" y="465868"/>
              <a:chExt cx="4561379" cy="317630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4DA56E3-072C-6DE6-A049-A82572FBD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204" y="465868"/>
                <a:ext cx="4561379" cy="37565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4280B1-C796-4E74-67BA-646C5C6326FB}"/>
                  </a:ext>
                </a:extLst>
              </p:cNvPr>
              <p:cNvSpPr txBox="1"/>
              <p:nvPr/>
            </p:nvSpPr>
            <p:spPr>
              <a:xfrm>
                <a:off x="1242205" y="491746"/>
                <a:ext cx="45029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err="1">
                    <a:solidFill>
                      <a:schemeClr val="tx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automated_serialization.dart</a:t>
                </a:r>
                <a:endParaRPr lang="en-US" sz="1050" dirty="0">
                  <a:solidFill>
                    <a:schemeClr val="tx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7" name="Picture 16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E1BE5557-91E6-A716-C401-84A3B5A04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205" y="841523"/>
                <a:ext cx="4561378" cy="280065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68735F1-2245-9DFD-9B64-F37DE9A13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9591" y="508343"/>
                <a:ext cx="582597" cy="22169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BB334B-E478-657B-6025-A26EA01C7E45}"/>
                </a:ext>
              </a:extLst>
            </p:cNvPr>
            <p:cNvSpPr txBox="1"/>
            <p:nvPr/>
          </p:nvSpPr>
          <p:spPr>
            <a:xfrm>
              <a:off x="7536770" y="1324135"/>
              <a:ext cx="4561378" cy="23467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{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"name"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: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"John Smith"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"email"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: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"john@example.com"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"address"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: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{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"street"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: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"My </a:t>
              </a:r>
              <a:r>
                <a:rPr kumimoji="0" lang="en-US" altLang="en-US" sz="750" b="0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st.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"city"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: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"New York"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endParaRPr kumimoji="0" lang="en-US" altLang="en-US" sz="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void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parseJson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(String jsonString) {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User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user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=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User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.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fromJson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(jsonDecode(jsonString))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type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=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"Parse Json: "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userName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=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'Howdy,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${user.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name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email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=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'We sent the verification link to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${user.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email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.'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address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=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${user.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address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.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street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,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${user.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address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.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city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setState(() {})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br>
                <a:rPr kumimoji="0" lang="en-US" altLang="en-US" sz="75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endParaRPr kumimoji="0" lang="en-US" altLang="en-US" sz="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FE6BDD7-8796-2B87-5C32-29F6D1D3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Automated Serialization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C6ED7-920B-AA8E-327D-15C260093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pPr>
              <a:buClr>
                <a:srgbClr val="D7DE29"/>
              </a:buClr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Using the automatic generated class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model.g.dart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Clr>
                <a:srgbClr val="D7DE29"/>
              </a:buClr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Model.fromJson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 function resulting Model class.</a:t>
            </a:r>
          </a:p>
          <a:p>
            <a:pPr>
              <a:buClr>
                <a:srgbClr val="D7DE29"/>
              </a:buClr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larger projects.</a:t>
            </a:r>
          </a:p>
        </p:txBody>
      </p:sp>
    </p:spTree>
    <p:extLst>
      <p:ext uri="{BB962C8B-B14F-4D97-AF65-F5344CB8AC3E}">
        <p14:creationId xmlns:p14="http://schemas.microsoft.com/office/powerpoint/2010/main" val="294477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04F5404-C679-0E49-95D5-9EFA5EB0DBB3}"/>
              </a:ext>
            </a:extLst>
          </p:cNvPr>
          <p:cNvGrpSpPr/>
          <p:nvPr/>
        </p:nvGrpSpPr>
        <p:grpSpPr>
          <a:xfrm>
            <a:off x="7285474" y="187382"/>
            <a:ext cx="4878533" cy="6670618"/>
            <a:chOff x="7415042" y="768768"/>
            <a:chExt cx="4878533" cy="70065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46039B-7254-904E-1F93-D0D4A8B9D9DE}"/>
                </a:ext>
              </a:extLst>
            </p:cNvPr>
            <p:cNvGrpSpPr/>
            <p:nvPr/>
          </p:nvGrpSpPr>
          <p:grpSpPr>
            <a:xfrm>
              <a:off x="7415042" y="768768"/>
              <a:ext cx="4878533" cy="7006521"/>
              <a:chOff x="1242204" y="465868"/>
              <a:chExt cx="4878533" cy="700652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1FF97D5-2941-07E4-F95B-77B137D88E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204" y="465868"/>
                <a:ext cx="4878533" cy="375655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C33468-3D11-2058-792C-B206C944FE91}"/>
                  </a:ext>
                </a:extLst>
              </p:cNvPr>
              <p:cNvSpPr txBox="1"/>
              <p:nvPr/>
            </p:nvSpPr>
            <p:spPr>
              <a:xfrm>
                <a:off x="1242205" y="491746"/>
                <a:ext cx="45029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err="1">
                    <a:solidFill>
                      <a:schemeClr val="tx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generic_serialization.dart</a:t>
                </a:r>
                <a:endParaRPr lang="en-US" sz="1050" dirty="0">
                  <a:solidFill>
                    <a:schemeClr val="tx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" name="Picture 10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C72F9982-112A-AF2D-DFCF-400ACBF1FA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204" y="841523"/>
                <a:ext cx="4878533" cy="6630866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0FC5A16-E17C-19C8-D2E8-EE934A427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9591" y="508343"/>
                <a:ext cx="582597" cy="221696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4E20D2-8129-57AF-0286-CBA042FB9682}"/>
                </a:ext>
              </a:extLst>
            </p:cNvPr>
            <p:cNvSpPr txBox="1"/>
            <p:nvPr/>
          </p:nvSpPr>
          <p:spPr>
            <a:xfrm>
              <a:off x="7536770" y="1324135"/>
              <a:ext cx="4663500" cy="5632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Fira Code" pitchFamily="1" charset="0"/>
                  <a:cs typeface="Fira Code" pitchFamily="1" charset="0"/>
                </a:rPr>
                <a:t>@JsonSerializable(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createToJson: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false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Fira Code" pitchFamily="1" charset="0"/>
                  <a:cs typeface="Fira Code" pitchFamily="1" charset="0"/>
                </a:rPr>
                <a:t>)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class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BaseResponse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&lt;T&gt; {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final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int?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status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final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String?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msg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Fira Code" pitchFamily="1" charset="0"/>
                  <a:cs typeface="Fira Code" pitchFamily="1" charset="0"/>
                </a:rPr>
                <a:t>@JsonKey(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fromJson: </a:t>
              </a:r>
              <a:r>
                <a:rPr kumimoji="0" lang="en-US" altLang="en-US" sz="800" b="0" i="1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_</a:t>
              </a:r>
              <a:r>
                <a:rPr kumimoji="0" lang="en-US" altLang="en-US" sz="800" b="0" i="1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dataFromJson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Fira Code" pitchFamily="1" charset="0"/>
                  <a:cs typeface="Fira Code" pitchFamily="1" charset="0"/>
                </a:rPr>
                <a:t>)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final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T?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data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const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BaseResponse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({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this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.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status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this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.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msg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this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.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Fira Code" pitchFamily="1" charset="0"/>
                  <a:cs typeface="Fira Code" pitchFamily="1" charset="0"/>
                </a:rPr>
                <a:t>data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})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factory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BaseResponse.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fromJson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(Map&lt;String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 dynamic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&gt; json) =&gt;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  _$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BaseResponseFromJson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(json)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1" u="none" strike="noStrike" cap="none" normalizeH="0" baseline="0" dirty="0">
                  <a:ln>
                    <a:noFill/>
                  </a:ln>
                  <a:solidFill>
                    <a:srgbClr val="629755"/>
                  </a:solidFill>
                  <a:effectLst/>
                  <a:latin typeface="Fira Code" pitchFamily="1" charset="0"/>
                  <a:cs typeface="Fira Code" pitchFamily="1" charset="0"/>
                </a:rPr>
                <a:t>/// Decodes [json] by "inspecting" its contents.</a:t>
              </a:r>
              <a:br>
                <a:rPr kumimoji="0" lang="en-US" altLang="en-US" sz="800" b="0" i="1" u="none" strike="noStrike" cap="none" normalizeH="0" baseline="0" dirty="0">
                  <a:ln>
                    <a:noFill/>
                  </a:ln>
                  <a:solidFill>
                    <a:srgbClr val="629755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1" u="none" strike="noStrike" cap="none" normalizeH="0" baseline="0" dirty="0">
                  <a:ln>
                    <a:noFill/>
                  </a:ln>
                  <a:solidFill>
                    <a:srgbClr val="629755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static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T </a:t>
              </a:r>
              <a:r>
                <a:rPr kumimoji="0" lang="en-US" altLang="en-US" sz="800" b="0" i="1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_</a:t>
              </a:r>
              <a:r>
                <a:rPr kumimoji="0" lang="en-US" altLang="en-US" sz="800" b="0" i="1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dataFromJson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&lt;T&gt;(Object json) {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if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(json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is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Map&lt;String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 dynamic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&gt;) {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if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json.containsKey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'email'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)) {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return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User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.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fromJson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(json)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as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T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if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json.containsKey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'title'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)) {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return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Article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.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fromJson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(json)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as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T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}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else if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(json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is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List) {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Fira Code" pitchFamily="1" charset="0"/>
                  <a:cs typeface="Fira Code" pitchFamily="1" charset="0"/>
                </a:rPr>
                <a:t>// NOTE: this logic assumes the ONLY valid value for a `List` in this case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Fira Code" pitchFamily="1" charset="0"/>
                  <a:cs typeface="Fira Code" pitchFamily="1" charset="0"/>
                </a:rPr>
                <a:t>      // is a List&lt;Author&gt;. If that assumption changes, then it will be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Fira Code" pitchFamily="1" charset="0"/>
                  <a:cs typeface="Fira Code" pitchFamily="1" charset="0"/>
                </a:rPr>
                <a:t>      // necessary to "peek" into non-empty lists to determine the type!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Fira Code" pitchFamily="1" charset="0"/>
                  <a:cs typeface="Fira Code" pitchFamily="1" charset="0"/>
                </a:rPr>
                <a:t>  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return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json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      .map((e) =&gt;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Article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.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fromJson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(e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as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Map&lt;String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 dynamic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&gt;))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      .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toList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()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as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T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throw 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ArgumentError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.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Fira Code" pitchFamily="1" charset="0"/>
                  <a:cs typeface="Fira Code" pitchFamily="1" charset="0"/>
                </a:rPr>
                <a:t>value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(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      json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'json'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Fira Code" pitchFamily="1" charset="0"/>
                  <a:cs typeface="Fira Code" pitchFamily="1" charset="0"/>
                </a:rPr>
                <a:t>'Cannot convert the provided data.'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,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)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Fira Code" pitchFamily="1" charset="0"/>
                  <a:cs typeface="Fira Code" pitchFamily="1" charset="0"/>
                </a:rPr>
                <a:t>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Fira Code" pitchFamily="1" charset="0"/>
                  <a:cs typeface="Fira Code" pitchFamily="1" charset="0"/>
                </a:rPr>
                <a:t>}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DF6E762-39BE-E89B-E20A-861A9B53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For Generic Classes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68F61D-A71C-8FEC-18BE-DF9D59D1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5217"/>
            <a:ext cx="5182205" cy="3567225"/>
          </a:xfrm>
        </p:spPr>
        <p:txBody>
          <a:bodyPr anchor="ctr">
            <a:normAutofit/>
          </a:bodyPr>
          <a:lstStyle/>
          <a:p>
            <a:pPr>
              <a:buClr>
                <a:srgbClr val="D7DE29"/>
              </a:buClr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Using the automatic generated class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model.g.dart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Clr>
                <a:srgbClr val="D7DE29"/>
              </a:buClr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dataFromJson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 function resulting Model class.</a:t>
            </a:r>
          </a:p>
        </p:txBody>
      </p:sp>
    </p:spTree>
    <p:extLst>
      <p:ext uri="{BB962C8B-B14F-4D97-AF65-F5344CB8AC3E}">
        <p14:creationId xmlns:p14="http://schemas.microsoft.com/office/powerpoint/2010/main" val="848176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487</TotalTime>
  <Words>1464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Calisto MT</vt:lpstr>
      <vt:lpstr>Fira Code</vt:lpstr>
      <vt:lpstr>Segoe UI</vt:lpstr>
      <vt:lpstr>Times New Roman</vt:lpstr>
      <vt:lpstr>Wingdings 2</vt:lpstr>
      <vt:lpstr>Slate</vt:lpstr>
      <vt:lpstr>Flutter – JSON Serialization</vt:lpstr>
      <vt:lpstr>Serialization (In general)</vt:lpstr>
      <vt:lpstr>Which JSON serialization method is right for me?</vt:lpstr>
      <vt:lpstr>Manual Serialization</vt:lpstr>
      <vt:lpstr>Serializing JSON inside model class.</vt:lpstr>
      <vt:lpstr>Automated serialization  using code generation</vt:lpstr>
      <vt:lpstr>PowerPoint Presentation</vt:lpstr>
      <vt:lpstr>Automated Serialization</vt:lpstr>
      <vt:lpstr>For Generic Classes</vt:lpstr>
      <vt:lpstr>Working Outputs</vt:lpstr>
      <vt:lpstr>THANK YOU  ANY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Flutter</dc:title>
  <dc:creator/>
  <cp:lastModifiedBy>Saroj Poudel</cp:lastModifiedBy>
  <cp:revision>39</cp:revision>
  <dcterms:created xsi:type="dcterms:W3CDTF">2022-03-12T10:51:58Z</dcterms:created>
  <dcterms:modified xsi:type="dcterms:W3CDTF">2022-08-11T06:36:27Z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03521C7FDB854D178FF789EAAAF46763</vt:lpwstr>
  </property>
  <property fmtid="{D5CDD505-2E9C-101B-9397-08002B2CF9AE}" pid="3" name="KSOProductBuildVer">
    <vt:lpwstr>1033-11.2.0.11029</vt:lpwstr>
  </property>
</Properties>
</file>