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4" r:id="rId14"/>
    <p:sldId id="306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52D2-FCCC-439F-870A-FB6AE93A1E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6F41D-9CF2-4451-A4B5-BB313095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C3761C-55FF-4859-B2A1-B6A2CB28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spc="-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274FF38-826C-40E4-83F4-4FB9D9512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CECA54-8E11-43D2-B76A-75D9CB54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A26163-03CE-4913-8637-0DFB5BA2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102E4D-A867-4C2A-A1D4-AA8B4BC7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3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055DC-8ED6-4086-BE92-2A0BABB8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79AC64A-E4B5-4158-A32C-AC8D3CF3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F21925-9504-4B9B-99CE-D03482D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68AF1F-8EFB-4AE3-9317-3F5118E6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57560D-A6DA-4150-8013-EE1A8DB8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998886A-0F62-4E75-B624-53AE16051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3CFA929-209A-4BCA-8173-694A12FE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7DDBA-417D-4220-A1D5-3C764C71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F82625-39E4-4D30-9769-C0F272E4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071674-A9CF-4A29-A33D-ACBE9E5D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920C8-CCD1-449E-9E03-375431DC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B15352-62BE-484F-9D81-EF08E616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D8399D-1B9E-4157-8E2D-21C2D37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4FFFB6-8FBA-4C8B-A128-BBDC2801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832132-4449-4905-A076-C2C8B33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E97B8-70B0-4214-8BA5-7F4EC83D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531350" cy="2852737"/>
          </a:xfrm>
        </p:spPr>
        <p:txBody>
          <a:bodyPr anchor="b">
            <a:normAutofit/>
          </a:bodyPr>
          <a:lstStyle>
            <a:lvl1pPr>
              <a:defRPr sz="4800" b="1" i="0" spc="-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994CE9-8DD9-475F-BAC3-C41D15A0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531350" cy="1500187"/>
          </a:xfrm>
        </p:spPr>
        <p:txBody>
          <a:bodyPr/>
          <a:lstStyle>
            <a:lvl1pPr marL="0" indent="0">
              <a:buNone/>
              <a:defRPr sz="2400" spc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480038-9CDD-40B6-813D-9ADF7847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DA4465-CD0A-4C47-A8F6-E58F95C6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7D092F-0E0A-4794-B4AB-BD4E96D1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5FDE4D-84BD-4804-BC10-8C81E72E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585542-0DA4-4460-B2FF-FE6441CCB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6481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77AF8C-5B53-46DD-8377-1818849B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0" y="1825625"/>
            <a:ext cx="4648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74006A-39F7-4ADA-BA6F-0D8722D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2422C6-9828-4553-9D9C-C5C50634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A2CA867-AC97-4B8D-934A-0BA83A8D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4AC1B-F749-46BE-81A3-F9FF0A1A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52341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920E55-2796-4566-9F4F-05D8EB5C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349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173EF8-DBEC-4F6F-8D62-51CE7CB3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349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B7A777-0FC5-4D30-B688-63AA4810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5475" y="1681163"/>
            <a:ext cx="46577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51FB23-1C1D-4105-A720-C06123368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05475" y="2505075"/>
            <a:ext cx="465772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4C839C-56DA-4094-90CA-46FE740E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5073D17-DA99-4FC9-9E73-35AE1ADE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5D8B690-1584-46E1-9B76-CE7AA05B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D42AA3-1DBF-42D0-959D-2081DFE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D39B4AB-1121-43B5-9764-170579FB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94B16-FA52-486C-B4CB-17755BBA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13CEBF-9BA6-4F9B-9401-B3E9FDC4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2287E21-FF47-4745-98E5-DD0860F5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99679C-992A-4A9B-ACFA-2C2D22B1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DED582-368F-4768-9790-DB3A9C50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FDE143-FA9E-4C32-BA73-9301A80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DCB6BB-0678-4455-AACB-DD74FC38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1800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355521-D6EF-40C5-ACDB-992F026FE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B2885-1166-4D44-A392-920F5307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931693-1E53-41F6-9B0A-FAC6045E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185DB6-2AFE-488E-B7EA-29D2C69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D6F32-4876-439F-864D-DF6737AB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5A89E45-D719-4BA5-A43F-B4183A4E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1800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FA3640C-A3E6-4645-ACD0-45F9A46F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8692E1-980A-411B-8F01-B888D334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0ADF2F-71AB-46D7-BA8B-65077D0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D948DA-1C85-476A-896E-D735452D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579DA0D-9471-4348-99D5-3ABF9779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DB72F2-A447-4C35-9DFD-E07DA1A6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0B7A1A-5826-44F3-8122-4BE5454EC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347D57-CC64-47D9-A9F8-4ECFCE5FF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95AC69-896F-4C7D-A828-1BCCCDCD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15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eact/react_lifecycle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eact/react_lifecycle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react_lifecycle.asp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5E8B4C-292D-42AE-9272-3414D255F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53" y="1970608"/>
            <a:ext cx="6641268" cy="1263913"/>
          </a:xfrm>
        </p:spPr>
        <p:txBody>
          <a:bodyPr>
            <a:normAutofit fontScale="90000"/>
          </a:bodyPr>
          <a:lstStyle/>
          <a:p>
            <a:r>
              <a:rPr lang="en-ID" sz="5400" dirty="0" smtClean="0"/>
              <a:t>STATE MANAGEMENT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34F090-68F3-4AE4-8426-21C40F32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968" y="3234521"/>
            <a:ext cx="8972365" cy="1655762"/>
          </a:xfrm>
        </p:spPr>
        <p:txBody>
          <a:bodyPr/>
          <a:lstStyle/>
          <a:p>
            <a:pPr algn="l"/>
            <a:r>
              <a:rPr lang="en-US" dirty="0" smtClean="0"/>
              <a:t>PT. </a:t>
            </a:r>
            <a:r>
              <a:rPr lang="en-US" dirty="0" err="1" smtClean="0"/>
              <a:t>Prosigmaka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69F5CC26-B53D-45B6-B699-E0AEA11D1576}"/>
              </a:ext>
            </a:extLst>
          </p:cNvPr>
          <p:cNvSpPr txBox="1">
            <a:spLocks/>
          </p:cNvSpPr>
          <p:nvPr/>
        </p:nvSpPr>
        <p:spPr>
          <a:xfrm>
            <a:off x="362559" y="266884"/>
            <a:ext cx="2495714" cy="8062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Updating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692A31B-D041-4B5B-9CF9-BEBDAEE00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9" y="1385821"/>
            <a:ext cx="4447619" cy="52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A4A2E1E-ADA6-433B-A118-47DB8C42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21" y="1385821"/>
            <a:ext cx="4093619" cy="3715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3215A8F-36C2-43F9-920A-A15B4AFB1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120" y="5304865"/>
            <a:ext cx="4093619" cy="137619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02612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69F5CC26-B53D-45B6-B699-E0AEA11D1576}"/>
              </a:ext>
            </a:extLst>
          </p:cNvPr>
          <p:cNvSpPr txBox="1">
            <a:spLocks/>
          </p:cNvSpPr>
          <p:nvPr/>
        </p:nvSpPr>
        <p:spPr>
          <a:xfrm>
            <a:off x="353811" y="302602"/>
            <a:ext cx="3492748" cy="8062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Unmounting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A4C3D3-98D3-4D9E-9859-C2B11312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42" y="3578603"/>
            <a:ext cx="7315241" cy="3169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5D3D68-B9C1-41C4-9DCC-F3BE7E73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86" y="1108849"/>
            <a:ext cx="4304762" cy="95238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B23DBE-80C2-4E3D-BEA0-26E715C73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986" y="2269744"/>
            <a:ext cx="4190476" cy="114285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24C7730-A520-4867-91AB-6FA5DC2E8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42" y="1108849"/>
            <a:ext cx="3719100" cy="23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7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58F0F-3D06-4FE9-B7BF-F3A3BF92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 (Functional Class)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95ECA2-5B43-4FEF-AFAD-B143F02B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  <a:tabLst>
                <a:tab pos="1800225" algn="l"/>
              </a:tabLst>
            </a:pPr>
            <a:r>
              <a:rPr lang="en-US" sz="3200" b="1" dirty="0" smtClean="0">
                <a:latin typeface="+mn-lt"/>
              </a:rPr>
              <a:t>REACT HOOKS</a:t>
            </a:r>
          </a:p>
          <a:p>
            <a:pPr marL="266700" indent="-2667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800225" algn="l"/>
              </a:tabLst>
            </a:pPr>
            <a:r>
              <a:rPr lang="en-US" sz="2000" dirty="0" smtClean="0">
                <a:latin typeface="+mn-lt"/>
              </a:rPr>
              <a:t>React </a:t>
            </a:r>
            <a:r>
              <a:rPr lang="en-US" sz="2000" dirty="0">
                <a:latin typeface="+mn-lt"/>
              </a:rPr>
              <a:t>16.8</a:t>
            </a:r>
            <a:r>
              <a:rPr lang="en-US" sz="2000" dirty="0">
                <a:latin typeface="+mn-lt"/>
                <a:ea typeface="Yu Gothic UI" panose="020B0500000000000000" pitchFamily="34" charset="-128"/>
              </a:rPr>
              <a:t>↑:</a:t>
            </a:r>
            <a:r>
              <a:rPr lang="en-US" sz="2000" dirty="0">
                <a:latin typeface="+mn-lt"/>
              </a:rPr>
              <a:t> state dan lifecycle </a:t>
            </a:r>
            <a:r>
              <a:rPr lang="en-US" sz="2000" dirty="0" err="1">
                <a:latin typeface="+mn-lt"/>
              </a:rPr>
              <a:t>dapat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digunakan</a:t>
            </a:r>
            <a:r>
              <a:rPr lang="en-US" sz="2000" dirty="0">
                <a:latin typeface="+mn-lt"/>
              </a:rPr>
              <a:t> pada </a:t>
            </a:r>
            <a:r>
              <a:rPr lang="en-US" sz="2000" b="1" dirty="0">
                <a:latin typeface="+mn-lt"/>
              </a:rPr>
              <a:t>functional component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dengan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React </a:t>
            </a:r>
            <a:r>
              <a:rPr lang="en-US" sz="2000" b="1" dirty="0" smtClean="0">
                <a:latin typeface="+mn-lt"/>
              </a:rPr>
              <a:t>Hooks</a:t>
            </a:r>
            <a:endParaRPr lang="en-US" sz="2000" b="1" dirty="0">
              <a:latin typeface="+mn-lt"/>
            </a:endParaRPr>
          </a:p>
          <a:p>
            <a:pPr marL="266700" indent="-2667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800225" algn="l"/>
              </a:tabLst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Effect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Hook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useEffect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menambahkan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kemampuan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melakukan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“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side 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”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sebuah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function 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Hook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memiliki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fungsi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dengan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1A1A1A"/>
                </a:solidFill>
                <a:latin typeface="+mn-lt"/>
              </a:rPr>
              <a:t>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omponentDidMount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componentDidUpdate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dan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componentWillUnmount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pada class,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tetapi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disatukan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menjadi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satu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API.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266700" indent="-2667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800225" algn="l"/>
              </a:tabLst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Side effect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-&gt; </a:t>
            </a:r>
            <a:r>
              <a:rPr kumimoji="0" lang="en-US" altLang="en-US" sz="20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segala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0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aktivitas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yang </a:t>
            </a:r>
            <a:r>
              <a:rPr kumimoji="0" lang="en-US" altLang="en-US" sz="20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dapat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0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mempengaruhi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component </a:t>
            </a:r>
            <a:r>
              <a:rPr kumimoji="0" lang="en-US" altLang="en-US" sz="20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setelah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component 	</a:t>
            </a:r>
            <a:r>
              <a:rPr kumimoji="0" lang="en-US" altLang="en-US" sz="20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tersebut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di-render </a:t>
            </a:r>
            <a:r>
              <a:rPr kumimoji="0" lang="en-US" altLang="en-US" sz="20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browser, </a:t>
            </a:r>
            <a:r>
              <a:rPr kumimoji="0" lang="en-US" altLang="en-US" sz="20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seperti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0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ketika</a:t>
            </a:r>
            <a:r>
              <a:rPr lang="en-US" altLang="en-US" sz="2000" dirty="0">
                <a:latin typeface="+mn-lt"/>
              </a:rPr>
              <a:t> request data </a:t>
            </a:r>
            <a:r>
              <a:rPr lang="en-US" altLang="en-US" sz="2000" dirty="0" err="1">
                <a:latin typeface="+mn-lt"/>
              </a:rPr>
              <a:t>melalui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axios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>
              <a:buNone/>
              <a:tabLst>
                <a:tab pos="1800225" algn="l"/>
              </a:tabLst>
            </a:pPr>
            <a:endParaRPr lang="en-US" sz="20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F9124C3-46FF-4557-87B1-AA24F8929DAA}"/>
              </a:ext>
            </a:extLst>
          </p:cNvPr>
          <p:cNvSpPr txBox="1"/>
          <p:nvPr/>
        </p:nvSpPr>
        <p:spPr>
          <a:xfrm>
            <a:off x="838200" y="5858039"/>
            <a:ext cx="468691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ID" sz="1600" i="1" dirty="0" err="1">
                <a:solidFill>
                  <a:schemeClr val="bg1"/>
                </a:solidFill>
              </a:rPr>
              <a:t>Sumber</a:t>
            </a:r>
            <a:r>
              <a:rPr lang="en-ID" sz="1600" i="1" dirty="0">
                <a:solidFill>
                  <a:schemeClr val="bg1"/>
                </a:solidFill>
              </a:rPr>
              <a:t>: https://id.reactjs.org/docs/hooks-overview.html</a:t>
            </a:r>
          </a:p>
        </p:txBody>
      </p:sp>
    </p:spTree>
    <p:extLst>
      <p:ext uri="{BB962C8B-B14F-4D97-AF65-F5344CB8AC3E}">
        <p14:creationId xmlns:p14="http://schemas.microsoft.com/office/powerpoint/2010/main" val="42858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F58BC8-46BE-4EF5-A684-E83AA0B6C435}"/>
              </a:ext>
            </a:extLst>
          </p:cNvPr>
          <p:cNvSpPr txBox="1">
            <a:spLocks/>
          </p:cNvSpPr>
          <p:nvPr/>
        </p:nvSpPr>
        <p:spPr>
          <a:xfrm>
            <a:off x="575735" y="586455"/>
            <a:ext cx="4297053" cy="1356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React Hooks</a:t>
            </a:r>
          </a:p>
          <a:p>
            <a:r>
              <a:rPr lang="en-US" sz="2600" b="1" dirty="0" err="1" smtClean="0"/>
              <a:t>UseState</a:t>
            </a:r>
            <a:r>
              <a:rPr lang="en-US" sz="2600" b="1" dirty="0" smtClean="0"/>
              <a:t>()</a:t>
            </a:r>
            <a:endParaRPr lang="en-ID" sz="2600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ACB117B-7F55-4C55-86C7-58BCA665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4" y="3205086"/>
            <a:ext cx="6679307" cy="30289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7F58BC8-46BE-4EF5-A684-E83AA0B6C435}"/>
              </a:ext>
            </a:extLst>
          </p:cNvPr>
          <p:cNvSpPr txBox="1">
            <a:spLocks/>
          </p:cNvSpPr>
          <p:nvPr/>
        </p:nvSpPr>
        <p:spPr>
          <a:xfrm>
            <a:off x="575734" y="1725444"/>
            <a:ext cx="4297053" cy="1356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600" b="1" dirty="0"/>
          </a:p>
        </p:txBody>
      </p:sp>
      <p:sp>
        <p:nvSpPr>
          <p:cNvPr id="10" name="Rectangle 9"/>
          <p:cNvSpPr/>
          <p:nvPr/>
        </p:nvSpPr>
        <p:spPr>
          <a:xfrm>
            <a:off x="575734" y="1895770"/>
            <a:ext cx="105113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function component,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this,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dirty="0" err="1"/>
              <a:t>this.state</a:t>
            </a:r>
            <a:r>
              <a:rPr lang="en-US" sz="2000" dirty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gantinya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Hook </a:t>
            </a:r>
            <a:r>
              <a:rPr lang="en-US" sz="2000" dirty="0" err="1"/>
              <a:t>useState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32915" y="3134530"/>
            <a:ext cx="32657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disamping</a:t>
            </a:r>
            <a:r>
              <a:rPr lang="en-US" sz="2000" dirty="0" smtClean="0"/>
              <a:t> </a:t>
            </a:r>
            <a:r>
              <a:rPr lang="en-US" sz="2000" i="1" dirty="0" smtClean="0"/>
              <a:t>value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sebauh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baru</a:t>
            </a:r>
            <a:r>
              <a:rPr lang="en-US" sz="2000" dirty="0" smtClean="0"/>
              <a:t>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setValue</a:t>
            </a:r>
            <a:r>
              <a:rPr lang="en-US" sz="2000" i="1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merubah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value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 </a:t>
            </a:r>
            <a:r>
              <a:rPr lang="en-US" sz="2000" dirty="0" err="1" smtClean="0"/>
              <a:t>Penamaaan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terikat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apapun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i="1" dirty="0" smtClean="0"/>
              <a:t>[</a:t>
            </a:r>
            <a:r>
              <a:rPr lang="en-US" sz="2000" i="1" dirty="0" err="1" smtClean="0"/>
              <a:t>pisang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setPisang</a:t>
            </a:r>
            <a:r>
              <a:rPr lang="en-US" sz="2000" i="1" dirty="0" smtClean="0"/>
              <a:t>].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2802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F58BC8-46BE-4EF5-A684-E83AA0B6C435}"/>
              </a:ext>
            </a:extLst>
          </p:cNvPr>
          <p:cNvSpPr txBox="1">
            <a:spLocks/>
          </p:cNvSpPr>
          <p:nvPr/>
        </p:nvSpPr>
        <p:spPr>
          <a:xfrm>
            <a:off x="575736" y="586455"/>
            <a:ext cx="7437296" cy="1356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React Hooks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F2F314E-5C4F-4D98-A35E-70656A974B6A}"/>
              </a:ext>
            </a:extLst>
          </p:cNvPr>
          <p:cNvSpPr txBox="1"/>
          <p:nvPr/>
        </p:nvSpPr>
        <p:spPr>
          <a:xfrm>
            <a:off x="2907967" y="1079947"/>
            <a:ext cx="8863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1D607651-FAA5-436A-832C-4F77C9C97456}"/>
              </a:ext>
            </a:extLst>
          </p:cNvPr>
          <p:cNvSpPr txBox="1">
            <a:spLocks/>
          </p:cNvSpPr>
          <p:nvPr/>
        </p:nvSpPr>
        <p:spPr>
          <a:xfrm>
            <a:off x="583686" y="1079947"/>
            <a:ext cx="2332231" cy="48794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useEffect</a:t>
            </a:r>
            <a:r>
              <a:rPr lang="en-US" sz="2800" dirty="0"/>
              <a:t>()</a:t>
            </a:r>
            <a:endParaRPr lang="en-ID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9939D5-7A1D-4520-9FF5-D925B316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5" y="3201724"/>
            <a:ext cx="6524714" cy="3531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0829" y="1723086"/>
            <a:ext cx="105113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smtClean="0"/>
              <a:t>component class,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componentDidMount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componentDidUpdate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redering</a:t>
            </a:r>
            <a:r>
              <a:rPr lang="en-US" sz="2000" dirty="0" smtClean="0"/>
              <a:t>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state. Akan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functional class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gantinya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Hook </a:t>
            </a:r>
            <a:r>
              <a:rPr lang="en-US" sz="2000" dirty="0" smtClean="0"/>
              <a:t>use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32915" y="3134530"/>
            <a:ext cx="3265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value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document title,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redering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useEffeect</a:t>
            </a:r>
            <a:r>
              <a:rPr lang="en-US" dirty="0" smtClean="0"/>
              <a:t>. </a:t>
            </a:r>
            <a:r>
              <a:rPr lang="en-US" dirty="0" err="1"/>
              <a:t>S</a:t>
            </a:r>
            <a:r>
              <a:rPr lang="en-US" dirty="0" err="1" smtClean="0"/>
              <a:t>ehingga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value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state </a:t>
            </a:r>
            <a:r>
              <a:rPr lang="en-US" i="1" dirty="0" smtClean="0"/>
              <a:t>value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nilia</a:t>
            </a:r>
            <a:r>
              <a:rPr lang="en-US" dirty="0" smtClean="0"/>
              <a:t> </a:t>
            </a:r>
            <a:r>
              <a:rPr lang="en-US" i="1" dirty="0" smtClean="0"/>
              <a:t>value </a:t>
            </a:r>
            <a:r>
              <a:rPr lang="en-US" dirty="0" smtClean="0"/>
              <a:t>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diupdate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425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074822" y="144303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/>
              <a:t>Terimakasih </a:t>
            </a:r>
            <a:r>
              <a:rPr lang="id-ID" sz="6000" dirty="0" smtClean="0">
                <a:sym typeface="Wingdings" panose="05000000000000000000" pitchFamily="2" charset="2"/>
              </a:rPr>
              <a:t>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1222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2B4B8E-B2F7-4046-83D1-A6F354D0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B142AE5-333A-42EC-86D5-60EDD1C7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2"/>
            <a:ext cx="10567736" cy="4105252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2000" dirty="0" smtClean="0">
                <a:latin typeface="+mn-lt"/>
              </a:rPr>
              <a:t>	</a:t>
            </a:r>
            <a:r>
              <a:rPr lang="en-ID" sz="2000" dirty="0" err="1" smtClean="0">
                <a:latin typeface="+mn-lt"/>
              </a:rPr>
              <a:t>Pada</a:t>
            </a:r>
            <a:r>
              <a:rPr lang="en-ID" sz="2000" dirty="0" smtClean="0">
                <a:latin typeface="+mn-lt"/>
              </a:rPr>
              <a:t> React JS </a:t>
            </a:r>
            <a:r>
              <a:rPr lang="en-ID" sz="2000" dirty="0" err="1" smtClean="0">
                <a:latin typeface="+mn-lt"/>
              </a:rPr>
              <a:t>terdapat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beberapa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fungsi</a:t>
            </a:r>
            <a:r>
              <a:rPr lang="en-ID" sz="2000" dirty="0" smtClean="0">
                <a:latin typeface="+mn-lt"/>
              </a:rPr>
              <a:t> yang </a:t>
            </a:r>
            <a:r>
              <a:rPr lang="en-ID" sz="2000" dirty="0" err="1" smtClean="0">
                <a:latin typeface="+mn-lt"/>
              </a:rPr>
              <a:t>digunakan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untuk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pengaturan</a:t>
            </a:r>
            <a:r>
              <a:rPr lang="en-ID" sz="2000" dirty="0" smtClean="0">
                <a:latin typeface="+mn-lt"/>
              </a:rPr>
              <a:t> state. </a:t>
            </a:r>
            <a:r>
              <a:rPr lang="en-ID" sz="2000" dirty="0" err="1" smtClean="0">
                <a:latin typeface="+mn-lt"/>
              </a:rPr>
              <a:t>Fungsi</a:t>
            </a:r>
            <a:r>
              <a:rPr lang="en-ID" sz="2000" dirty="0" err="1" smtClean="0">
                <a:latin typeface="+mn-lt"/>
              </a:rPr>
              <a:t>-fungsi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ini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berbeda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sesuai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dengan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jenis</a:t>
            </a:r>
            <a:r>
              <a:rPr lang="en-ID" sz="2000" dirty="0" smtClean="0">
                <a:latin typeface="+mn-lt"/>
              </a:rPr>
              <a:t> class yang </a:t>
            </a:r>
            <a:r>
              <a:rPr lang="en-ID" sz="2000" dirty="0" err="1" smtClean="0">
                <a:latin typeface="+mn-lt"/>
              </a:rPr>
              <a:t>digunakan</a:t>
            </a:r>
            <a:r>
              <a:rPr lang="en-ID" sz="2000" dirty="0" smtClean="0">
                <a:latin typeface="+mn-lt"/>
              </a:rPr>
              <a:t>. Component class </a:t>
            </a:r>
            <a:r>
              <a:rPr lang="en-ID" sz="2000" dirty="0" err="1" smtClean="0">
                <a:latin typeface="+mn-lt"/>
              </a:rPr>
              <a:t>menggunakan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fungsi-fungsi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seperti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ComponentDidMount</a:t>
            </a:r>
            <a:r>
              <a:rPr lang="en-ID" sz="2000" dirty="0" smtClean="0">
                <a:latin typeface="+mn-lt"/>
              </a:rPr>
              <a:t>(), </a:t>
            </a:r>
            <a:r>
              <a:rPr lang="en-ID" sz="2000" dirty="0" err="1" smtClean="0">
                <a:latin typeface="+mn-lt"/>
              </a:rPr>
              <a:t>sedangkan</a:t>
            </a:r>
            <a:r>
              <a:rPr lang="en-ID" sz="2000" dirty="0" smtClean="0">
                <a:latin typeface="+mn-lt"/>
              </a:rPr>
              <a:t> Functional Class </a:t>
            </a:r>
            <a:r>
              <a:rPr lang="en-ID" sz="2000" dirty="0" err="1">
                <a:latin typeface="+mn-lt"/>
              </a:rPr>
              <a:t>m</a:t>
            </a:r>
            <a:r>
              <a:rPr lang="en-ID" sz="2000" dirty="0" err="1" smtClean="0">
                <a:latin typeface="+mn-lt"/>
              </a:rPr>
              <a:t>enggunakan</a:t>
            </a:r>
            <a:r>
              <a:rPr lang="en-ID" sz="2000" dirty="0" smtClean="0">
                <a:latin typeface="+mn-lt"/>
              </a:rPr>
              <a:t>  </a:t>
            </a:r>
            <a:r>
              <a:rPr lang="en-ID" sz="2000" dirty="0" err="1" smtClean="0">
                <a:latin typeface="+mn-lt"/>
              </a:rPr>
              <a:t>useState</a:t>
            </a:r>
            <a:r>
              <a:rPr lang="en-ID" sz="2000" dirty="0" smtClean="0">
                <a:latin typeface="+mn-lt"/>
              </a:rPr>
              <a:t>() </a:t>
            </a:r>
            <a:r>
              <a:rPr lang="en-ID" sz="2000" dirty="0" err="1" smtClean="0">
                <a:latin typeface="+mn-lt"/>
              </a:rPr>
              <a:t>dan</a:t>
            </a:r>
            <a:r>
              <a:rPr lang="en-ID" sz="2000" dirty="0" smtClean="0">
                <a:latin typeface="+mn-lt"/>
              </a:rPr>
              <a:t> lain-lain. State management </a:t>
            </a:r>
            <a:r>
              <a:rPr lang="en-ID" sz="2000" dirty="0" err="1" smtClean="0">
                <a:latin typeface="+mn-lt"/>
              </a:rPr>
              <a:t>ini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digunakan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untuk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mempermudah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perubahan</a:t>
            </a:r>
            <a:r>
              <a:rPr lang="en-ID" sz="2000" dirty="0" smtClean="0">
                <a:latin typeface="+mn-lt"/>
              </a:rPr>
              <a:t> value </a:t>
            </a:r>
            <a:r>
              <a:rPr lang="en-ID" sz="2000" dirty="0" err="1" smtClean="0">
                <a:latin typeface="+mn-lt"/>
              </a:rPr>
              <a:t>dari</a:t>
            </a:r>
            <a:r>
              <a:rPr lang="en-ID" sz="2000" dirty="0" smtClean="0">
                <a:latin typeface="+mn-lt"/>
              </a:rPr>
              <a:t> state </a:t>
            </a:r>
            <a:r>
              <a:rPr lang="en-ID" sz="2000" dirty="0" err="1" smtClean="0">
                <a:latin typeface="+mn-lt"/>
              </a:rPr>
              <a:t>pada</a:t>
            </a:r>
            <a:r>
              <a:rPr lang="en-ID" sz="2000" dirty="0" smtClean="0">
                <a:latin typeface="+mn-lt"/>
              </a:rPr>
              <a:t> class </a:t>
            </a:r>
            <a:r>
              <a:rPr lang="en-ID" sz="2000" dirty="0" err="1" smtClean="0">
                <a:latin typeface="+mn-lt"/>
              </a:rPr>
              <a:t>tersebut</a:t>
            </a:r>
            <a:r>
              <a:rPr lang="en-ID" sz="2000" dirty="0" smtClean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D" sz="2000" b="1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D" sz="2000" b="1" dirty="0" smtClean="0">
                <a:latin typeface="+mn-lt"/>
              </a:rPr>
              <a:t>Component Class</a:t>
            </a:r>
            <a:endParaRPr lang="en-ID" sz="2000" b="1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D" sz="2000" dirty="0" smtClean="0">
                <a:latin typeface="+mn-lt"/>
              </a:rPr>
              <a:t>	</a:t>
            </a:r>
            <a:r>
              <a:rPr lang="en-ID" sz="2000" dirty="0" err="1" smtClean="0">
                <a:latin typeface="+mn-lt"/>
              </a:rPr>
              <a:t>Pada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Componet</a:t>
            </a:r>
            <a:r>
              <a:rPr lang="en-ID" sz="2000" dirty="0" smtClean="0">
                <a:latin typeface="+mn-lt"/>
              </a:rPr>
              <a:t> Class </a:t>
            </a:r>
            <a:r>
              <a:rPr lang="en-ID" sz="2000" dirty="0" err="1" smtClean="0">
                <a:latin typeface="+mn-lt"/>
              </a:rPr>
              <a:t>beberapa</a:t>
            </a:r>
            <a:r>
              <a:rPr lang="en-ID" sz="2000" dirty="0" smtClean="0">
                <a:latin typeface="+mn-lt"/>
              </a:rPr>
              <a:t> action yang </a:t>
            </a:r>
            <a:r>
              <a:rPr lang="en-ID" sz="2000" dirty="0" err="1" smtClean="0">
                <a:latin typeface="+mn-lt"/>
              </a:rPr>
              <a:t>diguanakan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antara</a:t>
            </a:r>
            <a:r>
              <a:rPr lang="en-ID" sz="2000" dirty="0" smtClean="0">
                <a:latin typeface="+mn-lt"/>
              </a:rPr>
              <a:t> lain, Mounting, Updating, </a:t>
            </a:r>
            <a:r>
              <a:rPr lang="en-ID" sz="2000" dirty="0" err="1" smtClean="0">
                <a:latin typeface="+mn-lt"/>
              </a:rPr>
              <a:t>Unmounting</a:t>
            </a:r>
            <a:r>
              <a:rPr lang="en-ID" sz="2000" dirty="0" smtClean="0">
                <a:latin typeface="+mn-lt"/>
              </a:rPr>
              <a:t>. </a:t>
            </a:r>
            <a:r>
              <a:rPr lang="en-ID" sz="2000" dirty="0" err="1" smtClean="0">
                <a:latin typeface="+mn-lt"/>
              </a:rPr>
              <a:t>Dapat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dilihat</a:t>
            </a:r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pada</a:t>
            </a:r>
            <a:r>
              <a:rPr lang="en-ID" sz="2000" dirty="0" smtClean="0">
                <a:latin typeface="+mn-lt"/>
              </a:rPr>
              <a:t> table di slide </a:t>
            </a:r>
            <a:r>
              <a:rPr lang="en-ID" sz="2000" dirty="0" err="1" smtClean="0">
                <a:latin typeface="+mn-lt"/>
              </a:rPr>
              <a:t>sela</a:t>
            </a:r>
            <a:r>
              <a:rPr lang="en-ID" sz="2000" dirty="0" err="1">
                <a:latin typeface="+mn-lt"/>
              </a:rPr>
              <a:t>n</a:t>
            </a:r>
            <a:r>
              <a:rPr lang="en-ID" sz="2000" dirty="0" err="1" smtClean="0">
                <a:latin typeface="+mn-lt"/>
              </a:rPr>
              <a:t>jutnya</a:t>
            </a:r>
            <a:r>
              <a:rPr lang="en-ID" sz="2000" dirty="0" smtClean="0">
                <a:latin typeface="+mn-lt"/>
              </a:rPr>
              <a:t>.</a:t>
            </a:r>
            <a:endParaRPr lang="en-ID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7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hlinkClick r:id="rId2" action="ppaction://hlinksldjump"/>
            <a:extLst>
              <a:ext uri="{FF2B5EF4-FFF2-40B4-BE49-F238E27FC236}">
                <a16:creationId xmlns="" xmlns:a16="http://schemas.microsoft.com/office/drawing/2014/main" id="{B3A58716-FC10-47A5-9D19-C31438589A5C}"/>
              </a:ext>
            </a:extLst>
          </p:cNvPr>
          <p:cNvSpPr txBox="1"/>
          <p:nvPr/>
        </p:nvSpPr>
        <p:spPr>
          <a:xfrm>
            <a:off x="2504047" y="404502"/>
            <a:ext cx="196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28" name="TextBox 27">
            <a:hlinkClick r:id="rId3" action="ppaction://hlinksldjump"/>
            <a:extLst>
              <a:ext uri="{FF2B5EF4-FFF2-40B4-BE49-F238E27FC236}">
                <a16:creationId xmlns="" xmlns:a16="http://schemas.microsoft.com/office/drawing/2014/main" id="{5579EBA8-452E-41B7-AF81-46639221A820}"/>
              </a:ext>
            </a:extLst>
          </p:cNvPr>
          <p:cNvSpPr txBox="1"/>
          <p:nvPr/>
        </p:nvSpPr>
        <p:spPr>
          <a:xfrm>
            <a:off x="5877948" y="404502"/>
            <a:ext cx="196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="" xmlns:a16="http://schemas.microsoft.com/office/drawing/2014/main" id="{BE3D4A05-1F96-4832-AAF2-D2B24C12C6C3}"/>
              </a:ext>
            </a:extLst>
          </p:cNvPr>
          <p:cNvSpPr txBox="1"/>
          <p:nvPr/>
        </p:nvSpPr>
        <p:spPr>
          <a:xfrm>
            <a:off x="9420662" y="404502"/>
            <a:ext cx="196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F99D81B-1088-4057-9F40-9A79A12E6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453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B10CB25-2E51-40AE-9739-D0505C5C8A39}"/>
              </a:ext>
            </a:extLst>
          </p:cNvPr>
          <p:cNvSpPr txBox="1"/>
          <p:nvPr/>
        </p:nvSpPr>
        <p:spPr>
          <a:xfrm>
            <a:off x="0" y="6470360"/>
            <a:ext cx="602907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ID" sz="1600" i="1" dirty="0" err="1">
                <a:solidFill>
                  <a:schemeClr val="bg1"/>
                </a:solidFill>
              </a:rPr>
              <a:t>Sumber</a:t>
            </a:r>
            <a:r>
              <a:rPr lang="en-ID" sz="1600" i="1" dirty="0">
                <a:solidFill>
                  <a:schemeClr val="bg1"/>
                </a:solidFill>
              </a:rPr>
              <a:t>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34071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2B4B8E-B2F7-4046-83D1-A6F354D0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B142AE5-333A-42EC-86D5-60EDD1C7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221796"/>
            <a:ext cx="9525000" cy="4351338"/>
          </a:xfrm>
        </p:spPr>
        <p:txBody>
          <a:bodyPr anchor="ctr">
            <a:noAutofit/>
          </a:bodyPr>
          <a:lstStyle/>
          <a:p>
            <a:pPr marL="266700" indent="-266700">
              <a:lnSpc>
                <a:spcPct val="100000"/>
              </a:lnSpc>
              <a:buFont typeface="+mj-lt"/>
              <a:buAutoNum type="arabicPeriod"/>
            </a:pPr>
            <a:r>
              <a:rPr lang="en-ID" sz="2000" dirty="0">
                <a:latin typeface="+mn-lt"/>
              </a:rPr>
              <a:t> constructor(props)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</a:rPr>
              <a:t>Method yang </a:t>
            </a:r>
            <a:r>
              <a:rPr lang="en-ID" sz="2000" dirty="0" err="1">
                <a:latin typeface="+mn-lt"/>
              </a:rPr>
              <a:t>pertama</a:t>
            </a:r>
            <a:r>
              <a:rPr lang="en-ID" sz="2000" dirty="0">
                <a:latin typeface="+mn-lt"/>
              </a:rPr>
              <a:t> kali </a:t>
            </a:r>
            <a:r>
              <a:rPr lang="en-ID" sz="2000" dirty="0" err="1">
                <a:latin typeface="+mn-lt"/>
              </a:rPr>
              <a:t>dieksekusi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ketika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fase</a:t>
            </a:r>
            <a:r>
              <a:rPr lang="en-ID" sz="2000" dirty="0">
                <a:latin typeface="+mn-lt"/>
              </a:rPr>
              <a:t> mounting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+mn-lt"/>
              </a:rPr>
              <a:t>Digunakan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untuk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inisialisasi</a:t>
            </a:r>
            <a:r>
              <a:rPr lang="en-ID" sz="2000" dirty="0">
                <a:latin typeface="+mn-lt"/>
              </a:rPr>
              <a:t> local state dan </a:t>
            </a:r>
            <a:r>
              <a:rPr lang="en-ID" sz="2000" dirty="0" err="1">
                <a:latin typeface="+mn-lt"/>
              </a:rPr>
              <a:t>atau</a:t>
            </a:r>
            <a:r>
              <a:rPr lang="en-ID" sz="2000" dirty="0">
                <a:latin typeface="+mn-lt"/>
              </a:rPr>
              <a:t> bind methods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+mn-lt"/>
              </a:rPr>
              <a:t>Dalam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hal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komunikasi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antar</a:t>
            </a:r>
            <a:r>
              <a:rPr lang="en-ID" sz="2000" dirty="0">
                <a:latin typeface="+mn-lt"/>
              </a:rPr>
              <a:t> component, constructor() </a:t>
            </a:r>
            <a:r>
              <a:rPr lang="en-ID" sz="2000" dirty="0" err="1">
                <a:latin typeface="+mn-lt"/>
              </a:rPr>
              <a:t>dieksekusi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bersamaan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dengan</a:t>
            </a:r>
            <a:r>
              <a:rPr lang="en-ID" sz="2000" dirty="0">
                <a:latin typeface="+mn-lt"/>
              </a:rPr>
              <a:t> props </a:t>
            </a:r>
            <a:r>
              <a:rPr lang="en-ID" sz="2000" dirty="0" err="1">
                <a:latin typeface="+mn-lt"/>
              </a:rPr>
              <a:t>sebagai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argumennya</a:t>
            </a:r>
            <a:r>
              <a:rPr lang="en-ID" sz="2000" dirty="0">
                <a:latin typeface="+mn-lt"/>
              </a:rPr>
              <a:t> dan 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harus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diawali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dengan</a:t>
            </a:r>
            <a:r>
              <a:rPr lang="en-ID" sz="2000" dirty="0">
                <a:latin typeface="+mn-lt"/>
              </a:rPr>
              <a:t> super(props) agar component </a:t>
            </a:r>
            <a:r>
              <a:rPr lang="en-ID" sz="2000" dirty="0" err="1">
                <a:latin typeface="+mn-lt"/>
              </a:rPr>
              <a:t>dapat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menggunakan</a:t>
            </a:r>
            <a:r>
              <a:rPr lang="en-ID" sz="2000" dirty="0">
                <a:latin typeface="+mn-lt"/>
              </a:rPr>
              <a:t> method </a:t>
            </a:r>
            <a:r>
              <a:rPr lang="en-ID" sz="2000" dirty="0" err="1">
                <a:latin typeface="+mn-lt"/>
              </a:rPr>
              <a:t>atau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nilai</a:t>
            </a:r>
            <a:r>
              <a:rPr lang="en-ID" sz="2000" dirty="0">
                <a:latin typeface="+mn-lt"/>
              </a:rPr>
              <a:t> yang </a:t>
            </a:r>
            <a:r>
              <a:rPr lang="en-ID" sz="2000" dirty="0" err="1">
                <a:latin typeface="+mn-lt"/>
              </a:rPr>
              <a:t>dikirimkan</a:t>
            </a:r>
            <a:r>
              <a:rPr lang="en-ID" sz="2000" dirty="0">
                <a:latin typeface="+mn-lt"/>
              </a:rPr>
              <a:t> oleh parent </a:t>
            </a:r>
            <a:r>
              <a:rPr lang="en-ID" sz="2000" dirty="0" err="1">
                <a:latin typeface="+mn-lt"/>
              </a:rPr>
              <a:t>componentnya</a:t>
            </a:r>
            <a:endParaRPr lang="en-ID" sz="2000" dirty="0">
              <a:latin typeface="+mn-lt"/>
            </a:endParaRPr>
          </a:p>
          <a:p>
            <a:pPr marL="266700" indent="-266700">
              <a:lnSpc>
                <a:spcPct val="100000"/>
              </a:lnSpc>
              <a:buFont typeface="+mj-lt"/>
              <a:buAutoNum type="arabicPeriod" startAt="2"/>
            </a:pPr>
            <a:r>
              <a:rPr lang="en-ID" sz="2000" dirty="0" err="1">
                <a:latin typeface="+mn-lt"/>
              </a:rPr>
              <a:t>getDerivedStateFromProps</a:t>
            </a:r>
            <a:r>
              <a:rPr lang="en-ID" sz="2000" dirty="0">
                <a:latin typeface="+mn-lt"/>
              </a:rPr>
              <a:t>(props, state)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+mn-lt"/>
              </a:rPr>
              <a:t>Digunakan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untuk</a:t>
            </a:r>
            <a:r>
              <a:rPr lang="en-ID" sz="2000" dirty="0">
                <a:latin typeface="+mn-lt"/>
              </a:rPr>
              <a:t> meng-update state </a:t>
            </a:r>
            <a:r>
              <a:rPr lang="en-ID" sz="2000" dirty="0" err="1">
                <a:latin typeface="+mn-lt"/>
              </a:rPr>
              <a:t>sebelum</a:t>
            </a:r>
            <a:r>
              <a:rPr lang="en-ID" sz="2000" dirty="0">
                <a:latin typeface="+mn-lt"/>
              </a:rPr>
              <a:t> rendering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+mn-lt"/>
              </a:rPr>
              <a:t>Hampir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sama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dengan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setState</a:t>
            </a:r>
            <a:r>
              <a:rPr lang="en-ID" sz="2000" dirty="0">
                <a:latin typeface="+mn-lt"/>
              </a:rPr>
              <a:t>(), </a:t>
            </a:r>
            <a:r>
              <a:rPr lang="en-ID" sz="2000" dirty="0" err="1">
                <a:latin typeface="+mn-lt"/>
              </a:rPr>
              <a:t>bedanya</a:t>
            </a:r>
            <a:r>
              <a:rPr lang="en-ID" sz="2000" dirty="0">
                <a:latin typeface="+mn-lt"/>
              </a:rPr>
              <a:t> 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tereksekusi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lebih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dulu</a:t>
            </a:r>
            <a:endParaRPr lang="en-ID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A1B9CCC-7461-468A-B9C3-86663689C0E0}"/>
              </a:ext>
            </a:extLst>
          </p:cNvPr>
          <p:cNvSpPr txBox="1"/>
          <p:nvPr/>
        </p:nvSpPr>
        <p:spPr>
          <a:xfrm>
            <a:off x="705853" y="5621263"/>
            <a:ext cx="8319191" cy="56514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ID" sz="1600" i="1" dirty="0" err="1">
                <a:solidFill>
                  <a:schemeClr val="bg1"/>
                </a:solidFill>
              </a:rPr>
              <a:t>Sumber</a:t>
            </a:r>
            <a:r>
              <a:rPr lang="en-ID" sz="1600" i="1" dirty="0">
                <a:solidFill>
                  <a:schemeClr val="bg1"/>
                </a:solidFill>
              </a:rPr>
              <a:t>: </a:t>
            </a:r>
            <a:r>
              <a:rPr lang="en-ID" sz="1600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https://www.w3schools.com/react/react_lifecycle.asp</a:t>
            </a:r>
            <a:endParaRPr lang="en-ID" sz="1600" i="1" dirty="0">
              <a:solidFill>
                <a:schemeClr val="bg1"/>
              </a:solidFill>
            </a:endParaRPr>
          </a:p>
          <a:p>
            <a:pPr indent="723900"/>
            <a:r>
              <a:rPr lang="en-ID" sz="1600" i="1" dirty="0">
                <a:solidFill>
                  <a:schemeClr val="bg1"/>
                </a:solidFill>
              </a:rPr>
              <a:t>https://medium.com/better-programming/the-react-component-lifecycle-c9302202a69f</a:t>
            </a:r>
          </a:p>
        </p:txBody>
      </p:sp>
    </p:spTree>
    <p:extLst>
      <p:ext uri="{BB962C8B-B14F-4D97-AF65-F5344CB8AC3E}">
        <p14:creationId xmlns:p14="http://schemas.microsoft.com/office/powerpoint/2010/main" val="32729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2B4B8E-B2F7-4046-83D1-A6F354D0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B142AE5-333A-42EC-86D5-60EDD1C7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93"/>
            <a:ext cx="9525000" cy="4351338"/>
          </a:xfrm>
        </p:spPr>
        <p:txBody>
          <a:bodyPr anchor="ctr">
            <a:noAutofit/>
          </a:bodyPr>
          <a:lstStyle/>
          <a:p>
            <a:pPr marL="266700" indent="-266700">
              <a:lnSpc>
                <a:spcPct val="100000"/>
              </a:lnSpc>
              <a:buFont typeface="+mj-lt"/>
              <a:buAutoNum type="arabicPeriod" startAt="3"/>
            </a:pP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render()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Satu-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satunya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method yang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harus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ada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pada React Component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Method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ini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digunakan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untuk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menyimpan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file JSX yang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nantinya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dirender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ke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DOM</a:t>
            </a:r>
          </a:p>
          <a:p>
            <a:pPr marL="266700" indent="-266700">
              <a:lnSpc>
                <a:spcPct val="100000"/>
              </a:lnSpc>
              <a:buFont typeface="+mj-lt"/>
              <a:buAutoNum type="arabicPeriod" startAt="4"/>
            </a:pP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componentDidMount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()</a:t>
            </a:r>
          </a:p>
          <a:p>
            <a:pPr marL="611188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Method yang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terakhir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kali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dieksekusi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pada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fase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mounting</a:t>
            </a:r>
          </a:p>
          <a:p>
            <a:pPr marL="611188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Akses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dan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manipulasi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DOM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dilakukan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pada method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ini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seperti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ketika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ingin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request data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dari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API 	  </a:t>
            </a:r>
            <a:r>
              <a:rPr lang="en-ID" sz="20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atau</a:t>
            </a:r>
            <a:r>
              <a:rPr lang="en-ID" sz="20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binding event handlers</a:t>
            </a:r>
          </a:p>
          <a:p>
            <a:endParaRPr lang="en-ID" sz="2000" dirty="0">
              <a:latin typeface="+mn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402166-3748-42D1-9141-906D2FA8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42053-D4B3-4B09-8880-75F2D395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901" y="1690688"/>
            <a:ext cx="10058400" cy="4081584"/>
          </a:xfrm>
        </p:spPr>
        <p:txBody>
          <a:bodyPr anchor="ctr">
            <a:noAutofit/>
          </a:bodyPr>
          <a:lstStyle/>
          <a:p>
            <a:pPr marL="266700" indent="-266700">
              <a:lnSpc>
                <a:spcPct val="100000"/>
              </a:lnSpc>
              <a:buFont typeface="+mj-lt"/>
              <a:buAutoNum type="arabicPeriod"/>
            </a:pPr>
            <a:r>
              <a:rPr lang="en-ID" sz="2000" dirty="0" err="1">
                <a:latin typeface="+mn-lt"/>
              </a:rPr>
              <a:t>getDerivedStateFromProps</a:t>
            </a:r>
            <a:r>
              <a:rPr lang="en-ID" sz="2000" dirty="0">
                <a:latin typeface="+mn-lt"/>
              </a:rPr>
              <a:t>(props, state)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</a:rPr>
              <a:t>Method yang juga </a:t>
            </a:r>
            <a:r>
              <a:rPr lang="en-ID" sz="2000" dirty="0" err="1">
                <a:latin typeface="+mn-lt"/>
              </a:rPr>
              <a:t>tereksekusi</a:t>
            </a:r>
            <a:r>
              <a:rPr lang="en-ID" sz="2000" dirty="0">
                <a:latin typeface="+mn-lt"/>
              </a:rPr>
              <a:t> pada </a:t>
            </a:r>
            <a:r>
              <a:rPr lang="en-ID" sz="2000" dirty="0" err="1">
                <a:latin typeface="+mn-lt"/>
              </a:rPr>
              <a:t>fase</a:t>
            </a:r>
            <a:r>
              <a:rPr lang="en-ID" sz="2000" dirty="0">
                <a:latin typeface="+mn-lt"/>
              </a:rPr>
              <a:t> mounting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+mn-lt"/>
              </a:rPr>
              <a:t>Tereksekusi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ketika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terdapat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perubahan</a:t>
            </a:r>
            <a:r>
              <a:rPr lang="en-ID" sz="2000" dirty="0">
                <a:latin typeface="+mn-lt"/>
              </a:rPr>
              <a:t> pada state via </a:t>
            </a:r>
            <a:r>
              <a:rPr lang="en-ID" sz="2000" dirty="0" err="1">
                <a:latin typeface="+mn-lt"/>
              </a:rPr>
              <a:t>setState</a:t>
            </a:r>
            <a:r>
              <a:rPr lang="en-ID" sz="2000" dirty="0">
                <a:latin typeface="+mn-lt"/>
              </a:rPr>
              <a:t>() </a:t>
            </a:r>
            <a:r>
              <a:rPr lang="en-ID" sz="2000" dirty="0" err="1">
                <a:latin typeface="+mn-lt"/>
              </a:rPr>
              <a:t>atau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ketika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terdapat</a:t>
            </a:r>
            <a:r>
              <a:rPr lang="en-ID" sz="2000" dirty="0">
                <a:latin typeface="+mn-lt"/>
              </a:rPr>
              <a:t> props </a:t>
            </a:r>
            <a:r>
              <a:rPr lang="en-ID" sz="2000" dirty="0" err="1">
                <a:latin typeface="+mn-lt"/>
              </a:rPr>
              <a:t>baru</a:t>
            </a:r>
            <a:endParaRPr lang="en-ID" sz="2000" dirty="0">
              <a:latin typeface="+mn-lt"/>
            </a:endParaRPr>
          </a:p>
          <a:p>
            <a:pPr marL="266700" indent="-266700">
              <a:lnSpc>
                <a:spcPct val="100000"/>
              </a:lnSpc>
              <a:buFont typeface="+mj-lt"/>
              <a:buAutoNum type="arabicPeriod" startAt="2"/>
            </a:pPr>
            <a:r>
              <a:rPr lang="en-ID" sz="2000" dirty="0" err="1">
                <a:latin typeface="+mn-lt"/>
              </a:rPr>
              <a:t>shouldComponentUpdate</a:t>
            </a:r>
            <a:r>
              <a:rPr lang="en-ID" sz="2000" dirty="0">
                <a:latin typeface="+mn-lt"/>
              </a:rPr>
              <a:t>(</a:t>
            </a:r>
            <a:r>
              <a:rPr lang="en-ID" sz="2000" dirty="0" err="1">
                <a:latin typeface="+mn-lt"/>
              </a:rPr>
              <a:t>nextProps</a:t>
            </a:r>
            <a:r>
              <a:rPr lang="en-ID" sz="2000" dirty="0">
                <a:latin typeface="+mn-lt"/>
              </a:rPr>
              <a:t>, </a:t>
            </a:r>
            <a:r>
              <a:rPr lang="en-ID" sz="2000" dirty="0" err="1">
                <a:latin typeface="+mn-lt"/>
              </a:rPr>
              <a:t>nextState</a:t>
            </a:r>
            <a:r>
              <a:rPr lang="en-ID" sz="2000" dirty="0">
                <a:latin typeface="+mn-lt"/>
              </a:rPr>
              <a:t>)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</a:rPr>
              <a:t>Pada 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, </a:t>
            </a:r>
            <a:r>
              <a:rPr lang="en-ID" sz="2000" dirty="0" err="1">
                <a:latin typeface="+mn-lt"/>
              </a:rPr>
              <a:t>kita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dapat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membandingkan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nilai</a:t>
            </a:r>
            <a:r>
              <a:rPr lang="en-ID" sz="2000" dirty="0">
                <a:latin typeface="+mn-lt"/>
              </a:rPr>
              <a:t> state dan </a:t>
            </a:r>
            <a:r>
              <a:rPr lang="en-ID" sz="2000" dirty="0" err="1">
                <a:latin typeface="+mn-lt"/>
              </a:rPr>
              <a:t>atau</a:t>
            </a:r>
            <a:r>
              <a:rPr lang="en-ID" sz="2000" dirty="0">
                <a:latin typeface="+mn-lt"/>
              </a:rPr>
              <a:t> props </a:t>
            </a:r>
            <a:r>
              <a:rPr lang="en-ID" sz="2000" dirty="0" err="1">
                <a:latin typeface="+mn-lt"/>
              </a:rPr>
              <a:t>saat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dengan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nilai</a:t>
            </a:r>
            <a:r>
              <a:rPr lang="en-ID" sz="2000" dirty="0">
                <a:latin typeface="+mn-lt"/>
              </a:rPr>
              <a:t> state dan </a:t>
            </a:r>
            <a:r>
              <a:rPr lang="en-ID" sz="2000" dirty="0" err="1">
                <a:latin typeface="+mn-lt"/>
              </a:rPr>
              <a:t>atau</a:t>
            </a:r>
            <a:r>
              <a:rPr lang="en-ID" sz="2000" dirty="0">
                <a:latin typeface="+mn-lt"/>
              </a:rPr>
              <a:t> props </a:t>
            </a:r>
            <a:r>
              <a:rPr lang="en-ID" sz="2000" dirty="0" err="1">
                <a:latin typeface="+mn-lt"/>
              </a:rPr>
              <a:t>setelah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perubahan</a:t>
            </a:r>
            <a:endParaRPr lang="en-ID" sz="2000" dirty="0">
              <a:latin typeface="+mn-lt"/>
            </a:endParaRP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</a:rPr>
              <a:t>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digunakan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untuk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menentukan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apakah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sebuah</a:t>
            </a:r>
            <a:r>
              <a:rPr lang="en-ID" sz="2000" dirty="0">
                <a:latin typeface="+mn-lt"/>
              </a:rPr>
              <a:t> component </a:t>
            </a:r>
            <a:r>
              <a:rPr lang="en-ID" sz="2000" dirty="0" err="1">
                <a:latin typeface="+mn-lt"/>
              </a:rPr>
              <a:t>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dirender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ulang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atau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tidak</a:t>
            </a:r>
            <a:endParaRPr lang="en-ID" sz="2000" dirty="0">
              <a:latin typeface="+mn-lt"/>
            </a:endParaRP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+mn-lt"/>
              </a:rPr>
              <a:t>Mengembalikan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nilai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boolean</a:t>
            </a:r>
            <a:endParaRPr lang="en-ID" sz="2000" dirty="0">
              <a:latin typeface="+mn-lt"/>
            </a:endParaRP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</a:rPr>
              <a:t> Jika </a:t>
            </a:r>
            <a:r>
              <a:rPr lang="en-ID" sz="2000" dirty="0" err="1">
                <a:latin typeface="+mn-lt"/>
              </a:rPr>
              <a:t>kita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mengeksekusi</a:t>
            </a:r>
            <a:r>
              <a:rPr lang="en-ID" sz="2000" dirty="0">
                <a:latin typeface="+mn-lt"/>
              </a:rPr>
              <a:t> method </a:t>
            </a:r>
            <a:r>
              <a:rPr lang="en-ID" sz="2000" dirty="0" err="1">
                <a:latin typeface="+mn-lt"/>
              </a:rPr>
              <a:t>forceUpdate</a:t>
            </a:r>
            <a:r>
              <a:rPr lang="en-ID" sz="2000" dirty="0">
                <a:latin typeface="+mn-lt"/>
              </a:rPr>
              <a:t>(), </a:t>
            </a:r>
            <a:r>
              <a:rPr lang="en-ID" sz="2000" dirty="0" err="1">
                <a:latin typeface="+mn-lt"/>
              </a:rPr>
              <a:t>maka</a:t>
            </a:r>
            <a:r>
              <a:rPr lang="en-ID" sz="2000" dirty="0">
                <a:latin typeface="+mn-lt"/>
              </a:rPr>
              <a:t> 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diabaikan</a:t>
            </a:r>
            <a:r>
              <a:rPr lang="en-ID" sz="2000" dirty="0">
                <a:latin typeface="+mn-lt"/>
              </a:rPr>
              <a:t> dan method render </a:t>
            </a:r>
            <a:r>
              <a:rPr lang="en-ID" sz="2000" dirty="0" err="1">
                <a:latin typeface="+mn-lt"/>
              </a:rPr>
              <a:t>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langsung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dieksekusi</a:t>
            </a:r>
            <a:endParaRPr lang="en-ID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12FA336-32A8-4412-B1A5-04A26B753603}"/>
              </a:ext>
            </a:extLst>
          </p:cNvPr>
          <p:cNvSpPr txBox="1"/>
          <p:nvPr/>
        </p:nvSpPr>
        <p:spPr>
          <a:xfrm>
            <a:off x="952901" y="6212685"/>
            <a:ext cx="8319191" cy="56514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ID" sz="1600" i="1" dirty="0" err="1">
                <a:solidFill>
                  <a:schemeClr val="bg1"/>
                </a:solidFill>
              </a:rPr>
              <a:t>Sumber</a:t>
            </a:r>
            <a:r>
              <a:rPr lang="en-ID" sz="1600" i="1" dirty="0">
                <a:solidFill>
                  <a:schemeClr val="bg1"/>
                </a:solidFill>
              </a:rPr>
              <a:t>: </a:t>
            </a:r>
            <a:r>
              <a:rPr lang="en-ID" sz="1600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https://www.w3schools.com/react/react_lifecycle.asp</a:t>
            </a:r>
            <a:endParaRPr lang="en-ID" sz="1600" i="1" dirty="0">
              <a:solidFill>
                <a:schemeClr val="bg1"/>
              </a:solidFill>
            </a:endParaRPr>
          </a:p>
          <a:p>
            <a:pPr indent="723900"/>
            <a:r>
              <a:rPr lang="en-ID" sz="1600" i="1" dirty="0">
                <a:solidFill>
                  <a:schemeClr val="bg1"/>
                </a:solidFill>
              </a:rPr>
              <a:t>https://medium.com/better-programming/the-react-component-lifecycle-c9302202a69f</a:t>
            </a:r>
          </a:p>
        </p:txBody>
      </p:sp>
    </p:spTree>
    <p:extLst>
      <p:ext uri="{BB962C8B-B14F-4D97-AF65-F5344CB8AC3E}">
        <p14:creationId xmlns:p14="http://schemas.microsoft.com/office/powerpoint/2010/main" val="2243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402166-3748-42D1-9141-906D2FA8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42053-D4B3-4B09-8880-75F2D395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186" y="1542717"/>
            <a:ext cx="10058400" cy="3969042"/>
          </a:xfrm>
        </p:spPr>
        <p:txBody>
          <a:bodyPr anchor="ctr">
            <a:noAutofit/>
          </a:bodyPr>
          <a:lstStyle/>
          <a:p>
            <a:pPr marL="266700" indent="-266700">
              <a:lnSpc>
                <a:spcPct val="100000"/>
              </a:lnSpc>
              <a:buFont typeface="+mj-lt"/>
              <a:buAutoNum type="arabicPeriod" startAt="3"/>
            </a:pPr>
            <a:r>
              <a:rPr lang="en-ID" sz="2000" dirty="0">
                <a:latin typeface="+mn-lt"/>
              </a:rPr>
              <a:t>render()</a:t>
            </a:r>
          </a:p>
          <a:p>
            <a:pPr marL="266700" indent="-266700">
              <a:lnSpc>
                <a:spcPct val="100000"/>
              </a:lnSpc>
              <a:buFont typeface="+mj-lt"/>
              <a:buAutoNum type="arabicPeriod" startAt="3"/>
            </a:pPr>
            <a:r>
              <a:rPr lang="en-ID" sz="2000" dirty="0" err="1">
                <a:latin typeface="+mn-lt"/>
              </a:rPr>
              <a:t>getSnapshotBeforeUpdate</a:t>
            </a:r>
            <a:r>
              <a:rPr lang="en-ID" sz="2000" dirty="0">
                <a:latin typeface="+mn-lt"/>
              </a:rPr>
              <a:t>(</a:t>
            </a:r>
            <a:r>
              <a:rPr lang="en-ID" sz="2000" dirty="0" err="1">
                <a:latin typeface="+mn-lt"/>
              </a:rPr>
              <a:t>prevProps</a:t>
            </a:r>
            <a:r>
              <a:rPr lang="en-ID" sz="2000" dirty="0">
                <a:latin typeface="+mn-lt"/>
              </a:rPr>
              <a:t>, </a:t>
            </a:r>
            <a:r>
              <a:rPr lang="en-ID" sz="2000" dirty="0" err="1">
                <a:latin typeface="+mn-lt"/>
              </a:rPr>
              <a:t>prevState</a:t>
            </a:r>
            <a:r>
              <a:rPr lang="en-ID" sz="2000" dirty="0">
                <a:latin typeface="+mn-lt"/>
              </a:rPr>
              <a:t>)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</a:rPr>
              <a:t>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digunakan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ketika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kita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ingin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melihat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setiap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perubahan</a:t>
            </a:r>
            <a:r>
              <a:rPr lang="en-ID" sz="2000" dirty="0">
                <a:latin typeface="+mn-lt"/>
              </a:rPr>
              <a:t> yang </a:t>
            </a:r>
            <a:r>
              <a:rPr lang="en-ID" sz="2000" dirty="0" err="1">
                <a:latin typeface="+mn-lt"/>
              </a:rPr>
              <a:t>dilakukan</a:t>
            </a:r>
            <a:r>
              <a:rPr lang="en-ID" sz="2000" dirty="0">
                <a:latin typeface="+mn-lt"/>
              </a:rPr>
              <a:t> pada DOM </a:t>
            </a:r>
            <a:r>
              <a:rPr lang="en-ID" sz="2000" dirty="0" err="1">
                <a:latin typeface="+mn-lt"/>
              </a:rPr>
              <a:t>sebelum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diterapkan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karena</a:t>
            </a:r>
            <a:r>
              <a:rPr lang="en-ID" sz="2000" dirty="0">
                <a:latin typeface="+mn-lt"/>
              </a:rPr>
              <a:t> 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memiliki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akses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terhadap</a:t>
            </a:r>
            <a:r>
              <a:rPr lang="en-ID" sz="2000" dirty="0">
                <a:latin typeface="+mn-lt"/>
              </a:rPr>
              <a:t> props dan state </a:t>
            </a:r>
            <a:r>
              <a:rPr lang="en-ID" sz="2000" dirty="0" err="1">
                <a:latin typeface="+mn-lt"/>
              </a:rPr>
              <a:t>sebelum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perubahan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sekalipun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perubahan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telah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terjadi</a:t>
            </a:r>
            <a:endParaRPr lang="en-ID" sz="2000" dirty="0">
              <a:latin typeface="+mn-lt"/>
            </a:endParaRP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</a:rPr>
              <a:t>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mengembalikan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nilai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sebelum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perubahan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tersebut</a:t>
            </a:r>
            <a:r>
              <a:rPr lang="en-ID" sz="2000" dirty="0">
                <a:latin typeface="+mn-lt"/>
              </a:rPr>
              <a:t> yang </a:t>
            </a:r>
            <a:r>
              <a:rPr lang="en-ID" sz="2000" dirty="0" err="1">
                <a:latin typeface="+mn-lt"/>
              </a:rPr>
              <a:t>kemudian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diteruskan</a:t>
            </a:r>
            <a:r>
              <a:rPr lang="en-ID" sz="2000" dirty="0">
                <a:latin typeface="+mn-lt"/>
              </a:rPr>
              <a:t> 	</a:t>
            </a:r>
            <a:r>
              <a:rPr lang="en-ID" sz="2000" dirty="0" err="1">
                <a:latin typeface="+mn-lt"/>
              </a:rPr>
              <a:t>ke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componentDidUpdate</a:t>
            </a:r>
            <a:endParaRPr lang="en-ID" sz="2000" dirty="0">
              <a:latin typeface="+mn-lt"/>
            </a:endParaRPr>
          </a:p>
          <a:p>
            <a:pPr marL="266700" indent="-266700">
              <a:lnSpc>
                <a:spcPct val="100000"/>
              </a:lnSpc>
              <a:buFont typeface="+mj-lt"/>
              <a:buAutoNum type="arabicPeriod" startAt="5"/>
            </a:pPr>
            <a:r>
              <a:rPr lang="en-ID" sz="2000" dirty="0" err="1">
                <a:latin typeface="+mn-lt"/>
              </a:rPr>
              <a:t>componentDidUpdate</a:t>
            </a:r>
            <a:r>
              <a:rPr lang="en-ID" sz="2000" dirty="0">
                <a:latin typeface="+mn-lt"/>
              </a:rPr>
              <a:t>(</a:t>
            </a:r>
            <a:r>
              <a:rPr lang="en-ID" sz="2000" dirty="0" err="1">
                <a:latin typeface="+mn-lt"/>
              </a:rPr>
              <a:t>prevProps</a:t>
            </a:r>
            <a:r>
              <a:rPr lang="en-ID" sz="2000" dirty="0">
                <a:latin typeface="+mn-lt"/>
              </a:rPr>
              <a:t>, </a:t>
            </a:r>
            <a:r>
              <a:rPr lang="en-ID" sz="2000" dirty="0" err="1">
                <a:latin typeface="+mn-lt"/>
              </a:rPr>
              <a:t>prevState</a:t>
            </a:r>
            <a:r>
              <a:rPr lang="en-ID" sz="2000" dirty="0">
                <a:latin typeface="+mn-lt"/>
              </a:rPr>
              <a:t>, snapshot)</a:t>
            </a: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+mn-lt"/>
              </a:rPr>
              <a:t>Memiliki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kegunaan</a:t>
            </a:r>
            <a:r>
              <a:rPr lang="en-ID" sz="2000" dirty="0">
                <a:latin typeface="+mn-lt"/>
              </a:rPr>
              <a:t> yang </a:t>
            </a:r>
            <a:r>
              <a:rPr lang="en-ID" sz="2000" dirty="0" err="1">
                <a:latin typeface="+mn-lt"/>
              </a:rPr>
              <a:t>hampir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sama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dengan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componentDidMount</a:t>
            </a:r>
            <a:r>
              <a:rPr lang="en-ID" sz="2000" dirty="0">
                <a:latin typeface="+mn-lt"/>
              </a:rPr>
              <a:t>, </a:t>
            </a:r>
            <a:r>
              <a:rPr lang="en-ID" sz="2000" dirty="0" err="1">
                <a:latin typeface="+mn-lt"/>
              </a:rPr>
              <a:t>bedanya</a:t>
            </a:r>
            <a:r>
              <a:rPr lang="en-ID" sz="2000" dirty="0">
                <a:latin typeface="+mn-lt"/>
              </a:rPr>
              <a:t> 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berjalan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setiap</a:t>
            </a:r>
            <a:r>
              <a:rPr lang="en-ID" sz="2000" dirty="0">
                <a:latin typeface="+mn-lt"/>
              </a:rPr>
              <a:t> kali </a:t>
            </a:r>
            <a:r>
              <a:rPr lang="en-ID" sz="2000" dirty="0" err="1">
                <a:latin typeface="+mn-lt"/>
              </a:rPr>
              <a:t>terjadi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perubahan</a:t>
            </a:r>
            <a:endParaRPr lang="en-ID" sz="2000" dirty="0">
              <a:latin typeface="+mn-lt"/>
            </a:endParaRPr>
          </a:p>
          <a:p>
            <a:pPr marL="534988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+mn-lt"/>
              </a:rPr>
              <a:t>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memungkinkan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terjadinya</a:t>
            </a:r>
            <a:r>
              <a:rPr lang="en-ID" sz="2000" dirty="0">
                <a:latin typeface="+mn-lt"/>
              </a:rPr>
              <a:t> infinite loop</a:t>
            </a:r>
          </a:p>
        </p:txBody>
      </p:sp>
    </p:spTree>
    <p:extLst>
      <p:ext uri="{BB962C8B-B14F-4D97-AF65-F5344CB8AC3E}">
        <p14:creationId xmlns:p14="http://schemas.microsoft.com/office/powerpoint/2010/main" val="38270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7860C-78CD-449B-8DB2-75209FAE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Unmounting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A3F0D3-2E49-43CE-80BD-1A9E27C3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D" sz="2000" dirty="0" smtClean="0">
                <a:latin typeface="+mn-lt"/>
              </a:rPr>
              <a:t> </a:t>
            </a:r>
            <a:r>
              <a:rPr lang="en-ID" sz="2000" dirty="0" err="1" smtClean="0">
                <a:latin typeface="+mn-lt"/>
              </a:rPr>
              <a:t>componentWillUnmount</a:t>
            </a:r>
            <a:r>
              <a:rPr lang="en-ID" sz="2000" dirty="0">
                <a:latin typeface="+mn-lt"/>
              </a:rPr>
              <a:t>()</a:t>
            </a:r>
          </a:p>
          <a:p>
            <a:pPr marL="84137" indent="0">
              <a:buNone/>
            </a:pPr>
            <a:r>
              <a:rPr lang="en-ID" sz="2000" dirty="0">
                <a:latin typeface="+mn-lt"/>
              </a:rPr>
              <a:t>Method </a:t>
            </a:r>
            <a:r>
              <a:rPr lang="en-ID" sz="2000" dirty="0" err="1">
                <a:latin typeface="+mn-lt"/>
              </a:rPr>
              <a:t>ini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digunakan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untuk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menghentikan</a:t>
            </a:r>
            <a:r>
              <a:rPr lang="en-ID" sz="2000" dirty="0">
                <a:latin typeface="+mn-lt"/>
              </a:rPr>
              <a:t> network request dan </a:t>
            </a:r>
            <a:r>
              <a:rPr lang="en-ID" sz="2000" dirty="0" err="1">
                <a:latin typeface="+mn-lt"/>
              </a:rPr>
              <a:t>secara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keseluruhan</a:t>
            </a:r>
            <a:r>
              <a:rPr lang="en-ID" sz="2000" dirty="0">
                <a:latin typeface="+mn-lt"/>
              </a:rPr>
              <a:t> 	  </a:t>
            </a:r>
            <a:r>
              <a:rPr lang="en-ID" sz="2000" dirty="0" err="1">
                <a:latin typeface="+mn-lt"/>
              </a:rPr>
              <a:t>membersihkan</a:t>
            </a:r>
            <a:r>
              <a:rPr lang="en-ID" sz="2000" dirty="0">
                <a:latin typeface="+mn-lt"/>
              </a:rPr>
              <a:t> </a:t>
            </a:r>
            <a:r>
              <a:rPr lang="en-ID" sz="2000" dirty="0" err="1">
                <a:latin typeface="+mn-lt"/>
              </a:rPr>
              <a:t>semua</a:t>
            </a:r>
            <a:r>
              <a:rPr lang="en-ID" sz="2000" dirty="0">
                <a:latin typeface="+mn-lt"/>
              </a:rPr>
              <a:t> data yang </a:t>
            </a:r>
            <a:r>
              <a:rPr lang="en-ID" sz="2000" dirty="0" err="1">
                <a:latin typeface="+mn-lt"/>
              </a:rPr>
              <a:t>tersisa</a:t>
            </a:r>
            <a:r>
              <a:rPr lang="en-ID" sz="2000" dirty="0"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5C5B0D-01D6-4334-9E89-0657807F1ED2}"/>
              </a:ext>
            </a:extLst>
          </p:cNvPr>
          <p:cNvSpPr txBox="1"/>
          <p:nvPr/>
        </p:nvSpPr>
        <p:spPr>
          <a:xfrm>
            <a:off x="10705515" y="6389301"/>
            <a:ext cx="148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977A0A6-78D6-4733-9F4C-CA068F904C4C}"/>
              </a:ext>
            </a:extLst>
          </p:cNvPr>
          <p:cNvSpPr txBox="1"/>
          <p:nvPr/>
        </p:nvSpPr>
        <p:spPr>
          <a:xfrm>
            <a:off x="838200" y="5422459"/>
            <a:ext cx="8319191" cy="56514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ID" sz="1600" i="1" dirty="0" err="1">
                <a:solidFill>
                  <a:schemeClr val="bg1"/>
                </a:solidFill>
              </a:rPr>
              <a:t>Sumber</a:t>
            </a:r>
            <a:r>
              <a:rPr lang="en-ID" sz="1600" i="1" dirty="0">
                <a:solidFill>
                  <a:schemeClr val="bg1"/>
                </a:solidFill>
              </a:rPr>
              <a:t>: </a:t>
            </a:r>
            <a:r>
              <a:rPr lang="en-ID" sz="1600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https://www.w3schools.com/react/react_lifecycle.asp</a:t>
            </a:r>
            <a:endParaRPr lang="en-ID" sz="1600" i="1" dirty="0">
              <a:solidFill>
                <a:schemeClr val="bg1"/>
              </a:solidFill>
            </a:endParaRPr>
          </a:p>
          <a:p>
            <a:pPr indent="723900"/>
            <a:r>
              <a:rPr lang="en-ID" sz="1600" i="1" dirty="0">
                <a:solidFill>
                  <a:schemeClr val="bg1"/>
                </a:solidFill>
              </a:rPr>
              <a:t>https://medium.com/better-programming/the-react-component-lifecycle-c9302202a69f</a:t>
            </a:r>
          </a:p>
        </p:txBody>
      </p:sp>
    </p:spTree>
    <p:extLst>
      <p:ext uri="{BB962C8B-B14F-4D97-AF65-F5344CB8AC3E}">
        <p14:creationId xmlns:p14="http://schemas.microsoft.com/office/powerpoint/2010/main" val="40522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9503D11-F971-46DA-B4CC-B84AD176D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6" t="11610" r="55115" b="28310"/>
          <a:stretch/>
        </p:blipFill>
        <p:spPr>
          <a:xfrm>
            <a:off x="358722" y="1406226"/>
            <a:ext cx="4515729" cy="39573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748127B-3651-425A-8EB7-F226079F6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6" t="31780" r="58577" b="12357"/>
          <a:stretch/>
        </p:blipFill>
        <p:spPr>
          <a:xfrm>
            <a:off x="6276540" y="1406226"/>
            <a:ext cx="4093699" cy="39573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69F5CC26-B53D-45B6-B699-E0AEA11D1576}"/>
              </a:ext>
            </a:extLst>
          </p:cNvPr>
          <p:cNvSpPr txBox="1">
            <a:spLocks/>
          </p:cNvSpPr>
          <p:nvPr/>
        </p:nvSpPr>
        <p:spPr>
          <a:xfrm>
            <a:off x="358722" y="396781"/>
            <a:ext cx="2495714" cy="8062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Mounting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1C65B8-7176-4345-AA11-1985C322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276" y="5742941"/>
            <a:ext cx="4093699" cy="88653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6872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igmaka.potx" id="{0E9C2899-6B45-411C-A945-F00468623507}" vid="{B0A88102-03ED-4B94-9B1A-33F478051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Prosigmaka</Template>
  <TotalTime>1680</TotalTime>
  <Words>525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Yu Gothic UI</vt:lpstr>
      <vt:lpstr>Arial</vt:lpstr>
      <vt:lpstr>Calibri</vt:lpstr>
      <vt:lpstr>Calibri Light</vt:lpstr>
      <vt:lpstr>Segoe UI Historic</vt:lpstr>
      <vt:lpstr>Tahoma</vt:lpstr>
      <vt:lpstr>Wingdings</vt:lpstr>
      <vt:lpstr>Office Theme</vt:lpstr>
      <vt:lpstr>STATE MANAGEMENT</vt:lpstr>
      <vt:lpstr>State Management</vt:lpstr>
      <vt:lpstr>PowerPoint Presentation</vt:lpstr>
      <vt:lpstr>Mounting</vt:lpstr>
      <vt:lpstr>Mounting</vt:lpstr>
      <vt:lpstr>Updating</vt:lpstr>
      <vt:lpstr>Updating</vt:lpstr>
      <vt:lpstr>Unmounting</vt:lpstr>
      <vt:lpstr>PowerPoint Presentation</vt:lpstr>
      <vt:lpstr>PowerPoint Presentation</vt:lpstr>
      <vt:lpstr>PowerPoint Presentation</vt:lpstr>
      <vt:lpstr>State Management (Functional Class)</vt:lpstr>
      <vt:lpstr>PowerPoint Presentation</vt:lpstr>
      <vt:lpstr>PowerPoint Presentation</vt:lpstr>
      <vt:lpstr>Terimakasih 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Riksa</dc:creator>
  <cp:lastModifiedBy>Naufal Retyan Ajisasongko</cp:lastModifiedBy>
  <cp:revision>70</cp:revision>
  <dcterms:created xsi:type="dcterms:W3CDTF">2020-05-26T06:32:18Z</dcterms:created>
  <dcterms:modified xsi:type="dcterms:W3CDTF">2021-05-18T04:32:24Z</dcterms:modified>
</cp:coreProperties>
</file>