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86" r:id="rId4"/>
    <p:sldId id="287" r:id="rId5"/>
    <p:sldId id="288" r:id="rId6"/>
    <p:sldId id="289" r:id="rId7"/>
    <p:sldId id="290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52D2-FCCC-439F-870A-FB6AE93A1E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F41D-9CF2-4451-A4B5-BB313095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3761C-55FF-4859-B2A1-B6A2CB28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74FF38-826C-40E4-83F4-4FB9D951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CECA54-8E11-43D2-B76A-75D9CB5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A26163-03CE-4913-8637-0DFB5BA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02E4D-A867-4C2A-A1D4-AA8B4BC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055DC-8ED6-4086-BE92-2A0BABB8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9AC64A-E4B5-4158-A32C-AC8D3CF3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21925-9504-4B9B-99CE-D03482D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68AF1F-8EFB-4AE3-9317-3F5118E6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57560D-A6DA-4150-8013-EE1A8DB8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98886A-0F62-4E75-B624-53AE16051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CFA929-209A-4BCA-8173-694A12FE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7DDBA-417D-4220-A1D5-3C764C7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F82625-39E4-4D30-9769-C0F272E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071674-A9CF-4A29-A33D-ACBE9E5D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920C8-CCD1-449E-9E03-375431D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15352-62BE-484F-9D81-EF08E616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D8399D-1B9E-4157-8E2D-21C2D37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4FFFB6-8FBA-4C8B-A128-BBDC2801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32132-4449-4905-A076-C2C8B3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E97B8-70B0-4214-8BA5-7F4EC83D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531350" cy="2852737"/>
          </a:xfrm>
        </p:spPr>
        <p:txBody>
          <a:bodyPr anchor="b">
            <a:normAutofit/>
          </a:bodyPr>
          <a:lstStyle>
            <a:lvl1pPr>
              <a:defRPr sz="4800" b="1" i="0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994CE9-8DD9-475F-BAC3-C41D15A0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531350" cy="1500187"/>
          </a:xfrm>
        </p:spPr>
        <p:txBody>
          <a:bodyPr/>
          <a:lstStyle>
            <a:lvl1pPr marL="0" indent="0">
              <a:buNone/>
              <a:defRPr sz="2400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480038-9CDD-40B6-813D-9ADF784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A4465-CD0A-4C47-A8F6-E58F95C6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D092F-0E0A-4794-B4AB-BD4E96D1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FDE4D-84BD-4804-BC10-8C81E72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85542-0DA4-4460-B2FF-FE6441CC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481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77AF8C-5B53-46DD-8377-1818849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4648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74006A-39F7-4ADA-BA6F-0D8722D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2422C6-9828-4553-9D9C-C5C5063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2CA867-AC97-4B8D-934A-0BA83A8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4AC1B-F749-46BE-81A3-F9FF0A1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52341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920E55-2796-4566-9F4F-05D8EB5C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349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173EF8-DBEC-4F6F-8D62-51CE7CB3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349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B7A777-0FC5-4D30-B688-63AA4810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5475" y="1681163"/>
            <a:ext cx="46577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51FB23-1C1D-4105-A720-C0612336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5475" y="2505075"/>
            <a:ext cx="46577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4C839C-56DA-4094-90CA-46FE740E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73D17-DA99-4FC9-9E73-35AE1AD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D8B690-1584-46E1-9B76-CE7AA05B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42AA3-1DBF-42D0-959D-2081DF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39B4AB-1121-43B5-9764-170579F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94B16-FA52-486C-B4CB-17755BB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13CEBF-9BA6-4F9B-9401-B3E9FDC4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2287E21-FF47-4745-98E5-DD0860F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99679C-992A-4A9B-ACFA-2C2D22B1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DED582-368F-4768-9790-DB3A9C50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DE143-FA9E-4C32-BA73-9301A80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CB6BB-0678-4455-AACB-DD74FC38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355521-D6EF-40C5-ACDB-992F026F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B2885-1166-4D44-A392-920F5307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931693-1E53-41F6-9B0A-FAC6045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185DB6-2AFE-488E-B7EA-29D2C69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D6F32-4876-439F-864D-DF6737A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A89E45-D719-4BA5-A43F-B4183A4E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A3640C-A3E6-4645-ACD0-45F9A46F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8692E1-980A-411B-8F01-B888D33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0ADF2F-71AB-46D7-BA8B-65077D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D948DA-1C85-476A-896E-D73545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79DA0D-9471-4348-99D5-3ABF977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B72F2-A447-4C35-9DFD-E07DA1A6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0B7A1A-5826-44F3-8122-4BE5454E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47D57-CC64-47D9-A9F8-4ECFCE5F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5AC69-896F-4C7D-A828-1BCCCDCD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15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E8B4C-292D-42AE-9272-3414D255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270" y="1802166"/>
            <a:ext cx="9144000" cy="1263913"/>
          </a:xfrm>
        </p:spPr>
        <p:txBody>
          <a:bodyPr>
            <a:normAutofit/>
          </a:bodyPr>
          <a:lstStyle/>
          <a:p>
            <a:r>
              <a:rPr lang="en-ID" sz="5400" dirty="0" smtClean="0"/>
              <a:t>REACT JS INTRODUCTIONS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34F090-68F3-4AE4-8426-21C40F3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5" y="3066079"/>
            <a:ext cx="8972365" cy="1655762"/>
          </a:xfrm>
        </p:spPr>
        <p:txBody>
          <a:bodyPr/>
          <a:lstStyle/>
          <a:p>
            <a:pPr algn="l"/>
            <a:r>
              <a:rPr lang="en-ID" dirty="0" smtClean="0"/>
              <a:t>PT. </a:t>
            </a:r>
            <a:r>
              <a:rPr lang="en-ID" dirty="0" err="1" smtClean="0"/>
              <a:t>Prosigmaka</a:t>
            </a:r>
            <a:r>
              <a:rPr lang="en-ID" dirty="0" smtClean="0"/>
              <a:t> </a:t>
            </a:r>
            <a:r>
              <a:rPr lang="en-ID" dirty="0" err="1" smtClean="0"/>
              <a:t>Mandiri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>
                <a:solidFill>
                  <a:schemeClr val="accent2"/>
                </a:solidFill>
              </a:rPr>
              <a:t>React Js</a:t>
            </a:r>
            <a:endParaRPr lang="en-US" alt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dirty="0">
                <a:latin typeface="+mn-lt"/>
                <a:sym typeface="+mn-ea"/>
              </a:rPr>
              <a:t>React Js adalah sebuah </a:t>
            </a:r>
            <a:r>
              <a:rPr sz="2000" b="1" dirty="0">
                <a:latin typeface="+mn-lt"/>
                <a:sym typeface="+mn-ea"/>
              </a:rPr>
              <a:t>library JavaScript</a:t>
            </a:r>
            <a:r>
              <a:rPr sz="2000" dirty="0">
                <a:latin typeface="+mn-lt"/>
                <a:sym typeface="+mn-ea"/>
              </a:rPr>
              <a:t> </a:t>
            </a:r>
            <a:r>
              <a:rPr lang="en-US" sz="2000" dirty="0">
                <a:latin typeface="+mn-lt"/>
                <a:sym typeface="+mn-ea"/>
              </a:rPr>
              <a:t>untuk membangun User Interface berkonsep </a:t>
            </a:r>
            <a:r>
              <a:rPr lang="en-US" sz="2000" b="1" dirty="0">
                <a:latin typeface="+mn-lt"/>
                <a:sym typeface="+mn-ea"/>
              </a:rPr>
              <a:t>Single Page Application</a:t>
            </a:r>
            <a:r>
              <a:rPr lang="en-US" sz="2000" dirty="0">
                <a:latin typeface="+mn-lt"/>
                <a:sym typeface="+mn-ea"/>
              </a:rPr>
              <a:t> yang memungkinkan untuk membuat komponen UI yang dapat digunakan </a:t>
            </a:r>
            <a:r>
              <a:rPr lang="en-US" sz="2000" dirty="0" err="1">
                <a:latin typeface="+mn-lt"/>
                <a:sym typeface="+mn-ea"/>
              </a:rPr>
              <a:t>kembali</a:t>
            </a:r>
            <a:r>
              <a:rPr lang="en-US" sz="2000" dirty="0" smtClean="0">
                <a:latin typeface="+mn-lt"/>
                <a:sym typeface="+mn-ea"/>
              </a:rPr>
              <a:t>.</a:t>
            </a:r>
          </a:p>
          <a:p>
            <a:pPr algn="just"/>
            <a:r>
              <a:rPr lang="en-US" sz="2000" dirty="0" err="1" smtClean="0">
                <a:latin typeface="+mn-lt"/>
                <a:sym typeface="+mn-ea"/>
              </a:rPr>
              <a:t>Instalasi</a:t>
            </a:r>
            <a:r>
              <a:rPr lang="en-US" sz="2000" dirty="0" smtClean="0">
                <a:latin typeface="+mn-lt"/>
                <a:sym typeface="+mn-ea"/>
              </a:rPr>
              <a:t> React JS :</a:t>
            </a:r>
            <a:endParaRPr lang="en-US" sz="2000" dirty="0">
              <a:latin typeface="+mn-lt"/>
              <a:sym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0863" y="3344395"/>
            <a:ext cx="5408295" cy="322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+mn-lt"/>
                <a:sym typeface="+mn-ea"/>
              </a:rPr>
              <a:t>Install Node.js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+mn-lt"/>
                <a:sym typeface="+mn-ea"/>
              </a:rPr>
              <a:t>Check Node.js </a:t>
            </a:r>
            <a:r>
              <a:rPr lang="en-US" sz="2000" dirty="0" err="1" smtClean="0">
                <a:latin typeface="+mn-lt"/>
                <a:sym typeface="+mn-ea"/>
              </a:rPr>
              <a:t>dan</a:t>
            </a:r>
            <a:r>
              <a:rPr lang="en-US" sz="2000" dirty="0" smtClean="0">
                <a:latin typeface="+mn-lt"/>
                <a:sym typeface="+mn-ea"/>
              </a:rPr>
              <a:t> NPM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latin typeface="+mn-lt"/>
                <a:sym typeface="+mn-ea"/>
              </a:rPr>
              <a:t>	Check Node.js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node -v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	</a:t>
            </a:r>
            <a:r>
              <a:rPr lang="en-US" sz="2000" dirty="0" smtClean="0">
                <a:latin typeface="+mn-lt"/>
                <a:sym typeface="+mn-ea"/>
              </a:rPr>
              <a:t>Check Node.js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npm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 -v</a:t>
            </a:r>
            <a:endParaRPr lang="en-US" sz="2000" dirty="0" smtClean="0">
              <a:latin typeface="+mn-lt"/>
              <a:sym typeface="+mn-ea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000" dirty="0" smtClean="0">
                <a:latin typeface="+mn-lt"/>
                <a:sym typeface="+mn-ea"/>
              </a:rPr>
              <a:t>Install Create React App</a:t>
            </a:r>
          </a:p>
          <a:p>
            <a:pPr marL="457200" lvl="1" indent="0" algn="just">
              <a:buFont typeface="+mj-lt"/>
              <a:buNone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npm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urier New" panose="02070309020205020404" charset="0"/>
                <a:sym typeface="+mn-ea"/>
              </a:rPr>
              <a:t> -g create-react-app</a:t>
            </a:r>
          </a:p>
          <a:p>
            <a:pPr marL="0" indent="0" algn="just">
              <a:buFont typeface="+mj-lt"/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Courier New" panose="02070309020205020404" charset="0"/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63579" y="3344395"/>
            <a:ext cx="5427345" cy="32296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ClrTx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  <a:sym typeface="+mn-ea"/>
              </a:rPr>
              <a:t>Check Create React App</a:t>
            </a:r>
          </a:p>
          <a:p>
            <a:pPr marL="457200" indent="-457200" algn="just">
              <a:buFont typeface="+mj-lt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ourier New" panose="02070309020205020404" charset="0"/>
                <a:sym typeface="+mn-ea"/>
              </a:rPr>
              <a:t>	create-react-app -v</a:t>
            </a:r>
          </a:p>
          <a:p>
            <a:pPr marL="514350" indent="-514350" algn="just">
              <a:buClrTx/>
              <a:buFont typeface="+mj-lt"/>
              <a:buAutoNum type="arabicPeriod" startAt="5"/>
            </a:pPr>
            <a:r>
              <a:rPr lang="en-US" dirty="0">
                <a:sym typeface="+mn-ea"/>
              </a:rPr>
              <a:t>Membuat project React Js</a:t>
            </a:r>
          </a:p>
          <a:p>
            <a:pPr marL="457200" indent="-457200" algn="just">
              <a:buFont typeface="+mj-lt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ourier New" panose="02070309020205020404" charset="0"/>
                <a:sym typeface="+mn-ea"/>
              </a:rPr>
              <a:t>	create-react-app hello-react</a:t>
            </a:r>
          </a:p>
          <a:p>
            <a:pPr marL="457200" indent="-457200" algn="just">
              <a:buClrTx/>
              <a:buFont typeface="+mj-lt"/>
              <a:buAutoNum type="arabicPeriod" startAt="6"/>
            </a:pPr>
            <a:r>
              <a:rPr lang="en-US" dirty="0">
                <a:sym typeface="+mn-ea"/>
              </a:rPr>
              <a:t>Menjalankan project</a:t>
            </a:r>
          </a:p>
          <a:p>
            <a:pPr marL="457200" lvl="1" indent="0" algn="just">
              <a:buFont typeface="+mj-lt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ourier New" panose="02070309020205020404" charset="0"/>
                <a:sym typeface="+mn-ea"/>
              </a:rPr>
              <a:t>npm start</a:t>
            </a:r>
          </a:p>
          <a:p>
            <a:pPr marL="0" indent="0" algn="just">
              <a:buFont typeface="+mj-lt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cs typeface="Courier New" panose="020703090202050204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>
                <a:solidFill>
                  <a:schemeClr val="accent2"/>
                </a:solidFill>
              </a:rPr>
              <a:t>ReactDOM</a:t>
            </a:r>
            <a:endParaRPr lang="en-US" alt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23710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  <a:sym typeface="+mn-ea"/>
              </a:rPr>
              <a:t>ReactDOM adalah react method yang dikhususkan untuk berinteraksi dengan DOM yang digunakan untuk me-</a:t>
            </a:r>
            <a:r>
              <a:rPr lang="en-US" i="1" dirty="0">
                <a:latin typeface="+mn-lt"/>
                <a:sym typeface="+mn-ea"/>
              </a:rPr>
              <a:t>render</a:t>
            </a:r>
            <a:r>
              <a:rPr lang="en-US" dirty="0">
                <a:latin typeface="+mn-lt"/>
                <a:sym typeface="+mn-ea"/>
              </a:rPr>
              <a:t> komponen react. </a:t>
            </a:r>
            <a:r>
              <a:rPr lang="en-US" dirty="0">
                <a:latin typeface="+mn-lt"/>
                <a:cs typeface="Courier New" panose="02070309020205020404" charset="0"/>
                <a:sym typeface="+mn-ea"/>
              </a:rPr>
              <a:t>ReactDOM.render()</a:t>
            </a:r>
            <a:r>
              <a:rPr lang="en-US" dirty="0">
                <a:latin typeface="+mn-lt"/>
                <a:sym typeface="+mn-ea"/>
              </a:rPr>
              <a:t>akan menampilkan sebuah objek JavaScript yang di-</a:t>
            </a:r>
            <a:r>
              <a:rPr lang="en-US" i="1" dirty="0">
                <a:latin typeface="+mn-lt"/>
                <a:sym typeface="+mn-ea"/>
              </a:rPr>
              <a:t>return </a:t>
            </a:r>
            <a:r>
              <a:rPr lang="en-US" dirty="0">
                <a:latin typeface="+mn-lt"/>
                <a:sym typeface="+mn-ea"/>
              </a:rPr>
              <a:t>pada component class ke sebuah virtual DOM.</a:t>
            </a:r>
          </a:p>
          <a:p>
            <a:pPr algn="just"/>
            <a:endParaRPr lang="en-US" dirty="0">
              <a:latin typeface="+mn-lt"/>
              <a:sym typeface="+mn-ea"/>
            </a:endParaRPr>
          </a:p>
          <a:p>
            <a:pPr algn="just"/>
            <a:endParaRPr lang="en-US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>
                <a:solidFill>
                  <a:schemeClr val="accent2"/>
                </a:solidFill>
              </a:rPr>
              <a:t>ReactDOM</a:t>
            </a:r>
            <a:endParaRPr lang="en-US" altLang="id-ID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b="18275"/>
          <a:stretch>
            <a:fillRect/>
          </a:stretch>
        </p:blipFill>
        <p:spPr>
          <a:xfrm>
            <a:off x="6581775" y="2039286"/>
            <a:ext cx="4314825" cy="3549650"/>
          </a:xfrm>
          <a:prstGeom prst="rect">
            <a:avLst/>
          </a:prstGeom>
          <a:ln>
            <a:solidFill>
              <a:srgbClr val="94A088"/>
            </a:solidFill>
          </a:ln>
        </p:spPr>
      </p:pic>
      <p:sp>
        <p:nvSpPr>
          <p:cNvPr id="9" name="Text Box 8"/>
          <p:cNvSpPr txBox="1"/>
          <p:nvPr/>
        </p:nvSpPr>
        <p:spPr>
          <a:xfrm>
            <a:off x="838200" y="1543351"/>
            <a:ext cx="1376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 code: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581775" y="1543351"/>
            <a:ext cx="908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Output: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039286"/>
            <a:ext cx="5511165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>
                <a:solidFill>
                  <a:schemeClr val="accent2"/>
                </a:solidFill>
              </a:rPr>
              <a:t>React Element</a:t>
            </a:r>
            <a:endParaRPr lang="en-US" alt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14827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sym typeface="+mn-ea"/>
              </a:rPr>
              <a:t>React Element mendeskripsikan bagaimana tampilan UI seharusnya terlihat. Dalam membuat react element dapat menggunakan </a:t>
            </a:r>
            <a:r>
              <a:rPr lang="en-US" sz="2400" dirty="0">
                <a:latin typeface="+mn-lt"/>
                <a:cs typeface="Courier New" panose="02070309020205020404" charset="0"/>
                <a:sym typeface="+mn-ea"/>
              </a:rPr>
              <a:t>React.createElement()</a:t>
            </a:r>
            <a:r>
              <a:rPr lang="en-US" sz="2400" dirty="0">
                <a:latin typeface="+mn-lt"/>
                <a:sym typeface="+mn-ea"/>
              </a:rPr>
              <a:t>atau JSX.</a:t>
            </a:r>
          </a:p>
          <a:p>
            <a:endParaRPr lang="en-US" sz="2400" dirty="0">
              <a:latin typeface="+mn-lt"/>
              <a:sym typeface="+mn-ea"/>
            </a:endParaRPr>
          </a:p>
          <a:p>
            <a:endParaRPr lang="en-US" sz="2400" dirty="0">
              <a:latin typeface="+mn-lt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375275"/>
            <a:ext cx="4464050" cy="826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b="6402"/>
          <a:stretch>
            <a:fillRect/>
          </a:stretch>
        </p:blipFill>
        <p:spPr>
          <a:xfrm>
            <a:off x="1097280" y="3328670"/>
            <a:ext cx="4464050" cy="18923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561330" y="4269740"/>
            <a:ext cx="143065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61330" y="5786120"/>
            <a:ext cx="143065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166610" y="4041775"/>
            <a:ext cx="459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React.createElement()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166610" y="5558155"/>
            <a:ext cx="459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JSX</a:t>
            </a:r>
            <a:endParaRPr lang="en-US" sz="24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6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-135840"/>
            <a:ext cx="9525000" cy="1325563"/>
          </a:xfrm>
        </p:spPr>
        <p:txBody>
          <a:bodyPr/>
          <a:lstStyle/>
          <a:p>
            <a:r>
              <a:rPr lang="en-US" altLang="id-ID" dirty="0">
                <a:solidFill>
                  <a:schemeClr val="accent2"/>
                </a:solidFill>
              </a:rPr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1702"/>
            <a:ext cx="10058400" cy="558957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  <a:sym typeface="+mn-ea"/>
              </a:rPr>
              <a:t>JSX atau extended JavaScript adalah suatu pengembangan JavaScript dimana kode HTML bisa diikutsertakan dalam JavaScript</a:t>
            </a:r>
            <a:r>
              <a:rPr lang="en-US" sz="2000" dirty="0" smtClean="0">
                <a:latin typeface="+mn-lt"/>
                <a:sym typeface="+mn-ea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+mn-lt"/>
                <a:sym typeface="+mn-ea"/>
              </a:rPr>
              <a:t>Contoh</a:t>
            </a:r>
            <a:r>
              <a:rPr lang="en-US" sz="2000" dirty="0" smtClean="0">
                <a:latin typeface="+mn-lt"/>
                <a:sym typeface="+mn-ea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latin typeface="+mn-lt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+mn-lt"/>
              <a:sym typeface="+mn-ea"/>
            </a:endParaRPr>
          </a:p>
          <a:p>
            <a:pPr marL="0" indent="0" algn="just">
              <a:buNone/>
            </a:pPr>
            <a:r>
              <a:rPr lang="en-US" sz="2000" dirty="0" err="1" smtClean="0">
                <a:latin typeface="+mn-lt"/>
                <a:sym typeface="+mn-ea"/>
              </a:rPr>
              <a:t>Terlihat</a:t>
            </a:r>
            <a:r>
              <a:rPr lang="en-US" sz="2000" dirty="0" smtClean="0">
                <a:latin typeface="+mn-lt"/>
                <a:sym typeface="+mn-ea"/>
              </a:rPr>
              <a:t> </a:t>
            </a:r>
            <a:r>
              <a:rPr lang="en-US" sz="2000" dirty="0" err="1" smtClean="0">
                <a:latin typeface="+mn-lt"/>
                <a:sym typeface="+mn-ea"/>
              </a:rPr>
              <a:t>bahwa</a:t>
            </a:r>
            <a:r>
              <a:rPr lang="en-US" sz="2000" dirty="0" smtClean="0">
                <a:latin typeface="+mn-lt"/>
                <a:sym typeface="+mn-ea"/>
              </a:rPr>
              <a:t> script </a:t>
            </a:r>
            <a:r>
              <a:rPr lang="en-US" sz="2000" dirty="0" err="1" smtClean="0">
                <a:latin typeface="+mn-lt"/>
                <a:sym typeface="+mn-ea"/>
              </a:rPr>
              <a:t>diatas</a:t>
            </a:r>
            <a:r>
              <a:rPr lang="en-US" sz="2000" dirty="0" smtClean="0">
                <a:latin typeface="+mn-lt"/>
                <a:sym typeface="+mn-ea"/>
              </a:rPr>
              <a:t> </a:t>
            </a:r>
            <a:r>
              <a:rPr lang="en-US" sz="2000" dirty="0" err="1" smtClean="0">
                <a:latin typeface="+mn-lt"/>
                <a:sym typeface="+mn-ea"/>
              </a:rPr>
              <a:t>menggabungkan</a:t>
            </a:r>
            <a:r>
              <a:rPr lang="en-US" sz="2000" dirty="0" smtClean="0">
                <a:latin typeface="+mn-lt"/>
                <a:sym typeface="+mn-ea"/>
              </a:rPr>
              <a:t> String (JavaScript) </a:t>
            </a:r>
            <a:r>
              <a:rPr lang="en-US" sz="2000" dirty="0" err="1" smtClean="0">
                <a:latin typeface="+mn-lt"/>
                <a:sym typeface="+mn-ea"/>
              </a:rPr>
              <a:t>dengan</a:t>
            </a:r>
            <a:r>
              <a:rPr lang="en-US" sz="2000" dirty="0" smtClean="0">
                <a:latin typeface="+mn-lt"/>
                <a:sym typeface="+mn-ea"/>
              </a:rPr>
              <a:t> </a:t>
            </a:r>
            <a:r>
              <a:rPr lang="en-US" sz="2000" i="1" dirty="0" smtClean="0">
                <a:latin typeface="+mn-lt"/>
                <a:sym typeface="+mn-ea"/>
              </a:rPr>
              <a:t>html.</a:t>
            </a:r>
          </a:p>
          <a:p>
            <a:pPr marL="0" indent="0" algn="just">
              <a:buNone/>
            </a:pPr>
            <a:endParaRPr lang="en-US" sz="2000" dirty="0">
              <a:latin typeface="+mn-lt"/>
              <a:sym typeface="+mn-ea"/>
            </a:endParaRPr>
          </a:p>
          <a:p>
            <a:pPr marL="0" indent="0" algn="just">
              <a:buNone/>
            </a:pPr>
            <a:r>
              <a:rPr lang="en-US" sz="2000" dirty="0" err="1" smtClean="0">
                <a:latin typeface="+mn-lt"/>
                <a:sym typeface="+mn-ea"/>
              </a:rPr>
              <a:t>Penggunaan</a:t>
            </a:r>
            <a:r>
              <a:rPr lang="en-US" sz="2000" dirty="0" smtClean="0">
                <a:latin typeface="+mn-lt"/>
                <a:sym typeface="+mn-ea"/>
              </a:rPr>
              <a:t> JSX </a:t>
            </a:r>
            <a:r>
              <a:rPr lang="en-US" sz="2000" dirty="0" err="1" smtClean="0">
                <a:latin typeface="+mn-lt"/>
                <a:sym typeface="+mn-ea"/>
              </a:rPr>
              <a:t>lainnya</a:t>
            </a:r>
            <a:r>
              <a:rPr lang="en-US" sz="2000" dirty="0" smtClean="0">
                <a:latin typeface="+mn-lt"/>
                <a:sym typeface="+mn-ea"/>
              </a:rPr>
              <a:t> :</a:t>
            </a:r>
          </a:p>
          <a:p>
            <a:pPr marL="0" indent="0" algn="just">
              <a:buNone/>
            </a:pPr>
            <a:endParaRPr lang="en-US" sz="2000" dirty="0">
              <a:latin typeface="+mn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75" y="2046145"/>
            <a:ext cx="5712594" cy="75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25" y="3409849"/>
            <a:ext cx="4937760" cy="33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>
                <a:solidFill>
                  <a:schemeClr val="accent2"/>
                </a:solidFill>
              </a:rPr>
              <a:t>React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241871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  <a:sym typeface="+mn-ea"/>
              </a:rPr>
              <a:t>Sebuah component merepresentasikan bagian dari UI yang dapat digunakan kembali dan dapat digunakan dimana saja. Terdapat dua komponen utama React yaitu: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+mn-lt"/>
                <a:sym typeface="+mn-ea"/>
              </a:rPr>
              <a:t>Functional Component (stateless component)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+mn-lt"/>
                <a:sym typeface="+mn-ea"/>
              </a:rPr>
              <a:t>Class Component (stateful component</a:t>
            </a:r>
            <a:r>
              <a:rPr lang="en-US" sz="2000" dirty="0" smtClean="0">
                <a:latin typeface="+mn-lt"/>
                <a:sym typeface="+mn-ea"/>
              </a:rPr>
              <a:t>)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+mn-lt"/>
                <a:sym typeface="+mn-ea"/>
              </a:rPr>
              <a:t>Perbedaan</a:t>
            </a:r>
            <a:r>
              <a:rPr lang="en-US" sz="2000" dirty="0" smtClean="0">
                <a:latin typeface="+mn-lt"/>
                <a:sym typeface="+mn-ea"/>
              </a:rPr>
              <a:t> Functional </a:t>
            </a:r>
            <a:r>
              <a:rPr lang="en-US" sz="2000" dirty="0" err="1" smtClean="0">
                <a:latin typeface="+mn-lt"/>
                <a:sym typeface="+mn-ea"/>
              </a:rPr>
              <a:t>dan</a:t>
            </a:r>
            <a:r>
              <a:rPr lang="en-US" sz="2000" dirty="0" smtClean="0">
                <a:latin typeface="+mn-lt"/>
                <a:sym typeface="+mn-ea"/>
              </a:rPr>
              <a:t> Class Component:</a:t>
            </a:r>
            <a:endParaRPr lang="en-US" sz="2000" dirty="0">
              <a:latin typeface="+mn-lt"/>
              <a:sym typeface="+mn-ea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63839"/>
              </p:ext>
            </p:extLst>
          </p:nvPr>
        </p:nvGraphicFramePr>
        <p:xfrm>
          <a:off x="2035742" y="3882278"/>
          <a:ext cx="6975910" cy="276335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3487955"/>
                <a:gridCol w="3487955"/>
              </a:tblGrid>
              <a:tr h="2642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dirty="0"/>
                        <a:t>Functional Component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/>
                        <a:t>Class Component</a:t>
                      </a:r>
                    </a:p>
                  </a:txBody>
                  <a:tcPr marL="63418" marR="63418" marT="31709" marB="31709"/>
                </a:tc>
              </a:tr>
              <a:tr h="453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is simple JavaScript functions that simply returns html UI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is regular ES6 classes that extends component class form react library</a:t>
                      </a:r>
                    </a:p>
                  </a:txBody>
                  <a:tcPr marL="63418" marR="63418" marT="31709" marB="31709"/>
                </a:tc>
              </a:tr>
              <a:tr h="844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It is also called “stateless” components because they simply accept data and display them in some form that is they are mainly responsible for rendering UI.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Also known as “stateful” components because they implement logic and state.</a:t>
                      </a:r>
                    </a:p>
                  </a:txBody>
                  <a:tcPr marL="63418" marR="63418" marT="31709" marB="31709"/>
                </a:tc>
              </a:tr>
              <a:tr h="453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There is no render method used in functional components.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must have render() method returning html</a:t>
                      </a:r>
                    </a:p>
                  </a:txBody>
                  <a:tcPr marL="63418" marR="63418" marT="31709" marB="31709"/>
                </a:tc>
              </a:tr>
              <a:tr h="264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gives solution without using state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has complex UI Logic</a:t>
                      </a:r>
                    </a:p>
                  </a:txBody>
                  <a:tcPr marL="63418" marR="63418" marT="31709" marB="31709"/>
                </a:tc>
              </a:tr>
              <a:tr h="453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It accept properties(props) in function and return html(JSX)</a:t>
                      </a:r>
                    </a:p>
                  </a:txBody>
                  <a:tcPr marL="63418" marR="63418" marT="31709" marB="31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You pass props to class components and access them with </a:t>
                      </a:r>
                      <a:r>
                        <a:rPr lang="en-US" sz="1300" dirty="0" err="1"/>
                        <a:t>this.props</a:t>
                      </a:r>
                      <a:endParaRPr lang="en-US" sz="1300" dirty="0"/>
                    </a:p>
                  </a:txBody>
                  <a:tcPr marL="63418" marR="63418" marT="31709" marB="31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>
                <a:solidFill>
                  <a:schemeClr val="accent2"/>
                </a:solidFill>
              </a:rPr>
              <a:t>React </a:t>
            </a:r>
            <a:r>
              <a:rPr lang="en-US" altLang="id-ID" dirty="0" smtClean="0">
                <a:solidFill>
                  <a:schemeClr val="accent2"/>
                </a:solidFill>
              </a:rPr>
              <a:t>Component (</a:t>
            </a:r>
            <a:r>
              <a:rPr lang="en-US" altLang="id-ID" dirty="0" err="1" smtClean="0">
                <a:solidFill>
                  <a:schemeClr val="accent2"/>
                </a:solidFill>
              </a:rPr>
              <a:t>Contoh</a:t>
            </a:r>
            <a:r>
              <a:rPr lang="en-US" altLang="id-ID" dirty="0" smtClean="0">
                <a:solidFill>
                  <a:schemeClr val="accent2"/>
                </a:solidFill>
              </a:rPr>
              <a:t>)</a:t>
            </a:r>
            <a:endParaRPr lang="en-US" altLang="id-ID" dirty="0">
              <a:solidFill>
                <a:schemeClr val="accent2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03143" y="1530517"/>
            <a:ext cx="1791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58043" y="1530517"/>
            <a:ext cx="3726180" cy="4493260"/>
            <a:chOff x="1728" y="2884"/>
            <a:chExt cx="5868" cy="70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" y="3710"/>
              <a:ext cx="5868" cy="6250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2850" y="2884"/>
              <a:ext cx="362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Functional Component</a:t>
              </a:r>
            </a:p>
          </p:txBody>
        </p:sp>
      </p:grp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51884" y="2055662"/>
            <a:ext cx="4025599" cy="39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074822" y="14430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Terimakasih </a:t>
            </a:r>
            <a:r>
              <a:rPr lang="id-ID" sz="6000" dirty="0" smtClean="0">
                <a:sym typeface="Wingdings" panose="05000000000000000000" pitchFamily="2" charset="2"/>
              </a:rPr>
              <a:t>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222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igmaka.potx" id="{0E9C2899-6B45-411C-A945-F00468623507}" vid="{B0A88102-03ED-4B94-9B1A-33F478051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Prosigmaka</Template>
  <TotalTime>1643</TotalTime>
  <Words>322</Words>
  <Application>Microsoft Office PowerPoint</Application>
  <PresentationFormat>Widescreen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Wingdings</vt:lpstr>
      <vt:lpstr>Office Theme</vt:lpstr>
      <vt:lpstr>REACT JS INTRODUCTIONS</vt:lpstr>
      <vt:lpstr>React Js</vt:lpstr>
      <vt:lpstr>ReactDOM</vt:lpstr>
      <vt:lpstr>ReactDOM</vt:lpstr>
      <vt:lpstr>React Element</vt:lpstr>
      <vt:lpstr>JSX</vt:lpstr>
      <vt:lpstr>React Component</vt:lpstr>
      <vt:lpstr>React Component (Contoh)</vt:lpstr>
      <vt:lpstr>Terimakasih 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Riksa</dc:creator>
  <cp:lastModifiedBy>Naufal Retyan Ajisasongko</cp:lastModifiedBy>
  <cp:revision>66</cp:revision>
  <dcterms:created xsi:type="dcterms:W3CDTF">2020-05-26T06:32:18Z</dcterms:created>
  <dcterms:modified xsi:type="dcterms:W3CDTF">2021-05-18T03:10:46Z</dcterms:modified>
</cp:coreProperties>
</file>