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1"/>
  </p:sldMasterIdLst>
  <p:notesMasterIdLst>
    <p:notesMasterId r:id="rId29"/>
  </p:notesMasterIdLst>
  <p:sldIdLst>
    <p:sldId id="256" r:id="rId2"/>
    <p:sldId id="257" r:id="rId3"/>
    <p:sldId id="278" r:id="rId4"/>
    <p:sldId id="258" r:id="rId5"/>
    <p:sldId id="259" r:id="rId6"/>
    <p:sldId id="260" r:id="rId7"/>
    <p:sldId id="261" r:id="rId8"/>
    <p:sldId id="262" r:id="rId9"/>
    <p:sldId id="263" r:id="rId10"/>
    <p:sldId id="265" r:id="rId11"/>
    <p:sldId id="264" r:id="rId12"/>
    <p:sldId id="268" r:id="rId13"/>
    <p:sldId id="269" r:id="rId14"/>
    <p:sldId id="267" r:id="rId15"/>
    <p:sldId id="266" r:id="rId16"/>
    <p:sldId id="270" r:id="rId17"/>
    <p:sldId id="271" r:id="rId18"/>
    <p:sldId id="272" r:id="rId19"/>
    <p:sldId id="273" r:id="rId20"/>
    <p:sldId id="274" r:id="rId21"/>
    <p:sldId id="275" r:id="rId22"/>
    <p:sldId id="281" r:id="rId23"/>
    <p:sldId id="279" r:id="rId24"/>
    <p:sldId id="280" r:id="rId25"/>
    <p:sldId id="282"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35DE1-72F5-4B4D-83DD-B6F1C4274B3C}" type="datetimeFigureOut">
              <a:rPr lang="es-ES" smtClean="0"/>
              <a:pPr/>
              <a:t>23/04/2018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53C86-6804-4B85-A089-00A6362B9972}" type="slidenum">
              <a:rPr lang="es-ES" smtClean="0"/>
              <a:pPr/>
              <a:t>‹Nº›</a:t>
            </a:fld>
            <a:endParaRPr lang="es-ES"/>
          </a:p>
        </p:txBody>
      </p:sp>
    </p:spTree>
    <p:extLst>
      <p:ext uri="{BB962C8B-B14F-4D97-AF65-F5344CB8AC3E}">
        <p14:creationId xmlns:p14="http://schemas.microsoft.com/office/powerpoint/2010/main" val="391295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291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06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107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7834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8340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823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‹Nº›</a:t>
            </a:fld>
            <a:endParaRPr lang="en-US" dirty="0"/>
          </a:p>
        </p:txBody>
      </p:sp>
    </p:spTree>
    <p:extLst>
      <p:ext uri="{BB962C8B-B14F-4D97-AF65-F5344CB8AC3E}">
        <p14:creationId xmlns:p14="http://schemas.microsoft.com/office/powerpoint/2010/main" val="4280365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786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08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222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‹Nº›</a:t>
            </a:fld>
            <a:endParaRPr lang="en-US" dirty="0"/>
          </a:p>
        </p:txBody>
      </p:sp>
    </p:spTree>
    <p:extLst>
      <p:ext uri="{BB962C8B-B14F-4D97-AF65-F5344CB8AC3E}">
        <p14:creationId xmlns:p14="http://schemas.microsoft.com/office/powerpoint/2010/main" val="226618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14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425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4332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‹Nº›</a:t>
            </a:fld>
            <a:endParaRPr lang="en-US" dirty="0"/>
          </a:p>
        </p:txBody>
      </p:sp>
    </p:spTree>
    <p:extLst>
      <p:ext uri="{BB962C8B-B14F-4D97-AF65-F5344CB8AC3E}">
        <p14:creationId xmlns:p14="http://schemas.microsoft.com/office/powerpoint/2010/main" val="185318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974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72495103"/>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7364" y="0"/>
            <a:ext cx="8676408" cy="1646302"/>
          </a:xfrm>
        </p:spPr>
        <p:txBody>
          <a:bodyPr/>
          <a:lstStyle/>
          <a:p>
            <a:pPr algn="ctr"/>
            <a:r>
              <a:rPr lang="es-MX" sz="1600" b="1" dirty="0" smtClean="0">
                <a:solidFill>
                  <a:schemeClr val="tx1"/>
                </a:solidFill>
              </a:rPr>
              <a:t>Instituto de Seguridad Social de los Trabajadores del Estado de Chiapas.</a:t>
            </a:r>
            <a:br>
              <a:rPr lang="es-MX" sz="1600" b="1" dirty="0" smtClean="0">
                <a:solidFill>
                  <a:schemeClr val="tx1"/>
                </a:solidFill>
              </a:rPr>
            </a:br>
            <a:r>
              <a:rPr lang="es-MX" sz="1600" b="1" dirty="0" smtClean="0">
                <a:solidFill>
                  <a:schemeClr val="tx1"/>
                </a:solidFill>
              </a:rPr>
              <a:t>Hospital de Especialidades Vida Mejor</a:t>
            </a:r>
            <a:br>
              <a:rPr lang="es-MX" sz="1600" b="1" dirty="0" smtClean="0">
                <a:solidFill>
                  <a:schemeClr val="tx1"/>
                </a:solidFill>
              </a:rPr>
            </a:br>
            <a:r>
              <a:rPr lang="es-MX" sz="1600" b="1" dirty="0" smtClean="0">
                <a:solidFill>
                  <a:schemeClr val="tx1"/>
                </a:solidFill>
              </a:rPr>
              <a:t>ISSTECH</a:t>
            </a:r>
            <a:endParaRPr lang="es-MX" sz="1600" b="1" dirty="0">
              <a:solidFill>
                <a:schemeClr val="tx1"/>
              </a:solidFill>
            </a:endParaRPr>
          </a:p>
        </p:txBody>
      </p:sp>
      <p:sp>
        <p:nvSpPr>
          <p:cNvPr id="3" name="Subtítulo 2"/>
          <p:cNvSpPr>
            <a:spLocks noGrp="1"/>
          </p:cNvSpPr>
          <p:nvPr>
            <p:ph type="subTitle" idx="1"/>
          </p:nvPr>
        </p:nvSpPr>
        <p:spPr>
          <a:xfrm>
            <a:off x="1314719" y="1818409"/>
            <a:ext cx="7766936" cy="1992751"/>
          </a:xfrm>
        </p:spPr>
        <p:txBody>
          <a:bodyPr>
            <a:normAutofit lnSpcReduction="10000"/>
          </a:bodyPr>
          <a:lstStyle/>
          <a:p>
            <a:pPr algn="ctr"/>
            <a:endParaRPr lang="es-MX" b="1" dirty="0" smtClean="0">
              <a:solidFill>
                <a:schemeClr val="tx1"/>
              </a:solidFill>
            </a:endParaRPr>
          </a:p>
          <a:p>
            <a:pPr algn="ctr"/>
            <a:r>
              <a:rPr lang="es-MX" b="1" dirty="0" smtClean="0">
                <a:solidFill>
                  <a:schemeClr val="tx1"/>
                </a:solidFill>
                <a:latin typeface="Arial" pitchFamily="34" charset="0"/>
                <a:cs typeface="Arial" pitchFamily="34" charset="0"/>
              </a:rPr>
              <a:t>EL CARRO DE REANIMACIÓN </a:t>
            </a:r>
            <a:r>
              <a:rPr lang="es-MX" b="1" dirty="0" smtClean="0">
                <a:solidFill>
                  <a:schemeClr val="tx1"/>
                </a:solidFill>
                <a:latin typeface="Arial" pitchFamily="34" charset="0"/>
                <a:cs typeface="Arial" pitchFamily="34" charset="0"/>
              </a:rPr>
              <a:t>CARDIOPULMONAR. </a:t>
            </a:r>
            <a:endParaRPr lang="es-MX" b="1" dirty="0" smtClean="0">
              <a:solidFill>
                <a:schemeClr val="tx1"/>
              </a:solidFill>
              <a:latin typeface="Arial" pitchFamily="34" charset="0"/>
              <a:cs typeface="Arial" pitchFamily="34" charset="0"/>
            </a:endParaRPr>
          </a:p>
          <a:p>
            <a:pPr algn="ctr"/>
            <a:r>
              <a:rPr lang="es-MX" b="1" dirty="0" smtClean="0">
                <a:solidFill>
                  <a:schemeClr val="tx1"/>
                </a:solidFill>
              </a:rPr>
              <a:t>NOM-027-SSA3-2013 </a:t>
            </a:r>
          </a:p>
          <a:p>
            <a:pPr algn="ctr"/>
            <a:r>
              <a:rPr lang="es-MX" sz="1600" b="1" dirty="0" smtClean="0">
                <a:solidFill>
                  <a:schemeClr val="tx1"/>
                </a:solidFill>
              </a:rPr>
              <a:t>Regulación de los servicios de salud.  Que establece los criterios de funcionamiento y atención en los servicios de urgencias de los establecimientos para la atención médica.</a:t>
            </a:r>
          </a:p>
        </p:txBody>
      </p:sp>
      <p:pic>
        <p:nvPicPr>
          <p:cNvPr id="4" name="2 Imagen" descr="chiapasnosun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75914" y="905996"/>
            <a:ext cx="743713" cy="54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descr="Logob Chi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4658" y="757645"/>
            <a:ext cx="706759" cy="7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ítulo 2"/>
          <p:cNvSpPr txBox="1">
            <a:spLocks/>
          </p:cNvSpPr>
          <p:nvPr/>
        </p:nvSpPr>
        <p:spPr>
          <a:xfrm>
            <a:off x="1314719" y="4084871"/>
            <a:ext cx="7766936" cy="240944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s-MX" b="1" dirty="0" smtClean="0">
                <a:solidFill>
                  <a:schemeClr val="tx1"/>
                </a:solidFill>
              </a:rPr>
              <a:t>L.E. Esther Martínez Gutiérrez.</a:t>
            </a:r>
          </a:p>
          <a:p>
            <a:pPr algn="ctr"/>
            <a:r>
              <a:rPr lang="es-MX" sz="1600" b="1" dirty="0" smtClean="0">
                <a:solidFill>
                  <a:schemeClr val="tx1"/>
                </a:solidFill>
              </a:rPr>
              <a:t>Encargada del Servicio de </a:t>
            </a:r>
            <a:r>
              <a:rPr lang="es-MX" sz="1600" b="1" dirty="0" smtClean="0">
                <a:solidFill>
                  <a:schemeClr val="tx1"/>
                </a:solidFill>
              </a:rPr>
              <a:t>Medicina Interna</a:t>
            </a:r>
            <a:r>
              <a:rPr lang="es-MX" sz="1600" b="1" dirty="0" smtClean="0">
                <a:solidFill>
                  <a:schemeClr val="tx1"/>
                </a:solidFill>
              </a:rPr>
              <a:t> </a:t>
            </a:r>
            <a:r>
              <a:rPr lang="es-MX" sz="1600" b="1" dirty="0" smtClean="0">
                <a:solidFill>
                  <a:schemeClr val="tx1"/>
                </a:solidFill>
              </a:rPr>
              <a:t>del Turno Matutino.</a:t>
            </a:r>
          </a:p>
          <a:p>
            <a:pPr algn="ctr"/>
            <a:r>
              <a:rPr lang="es-MX" sz="1600" b="1" dirty="0" smtClean="0">
                <a:solidFill>
                  <a:schemeClr val="tx1"/>
                </a:solidFill>
              </a:rPr>
              <a:t>“Hospital de Especialidades Vida Mejor”</a:t>
            </a:r>
            <a:endParaRPr lang="es-MX" sz="1600" b="1" dirty="0">
              <a:solidFill>
                <a:schemeClr val="tx1"/>
              </a:solidFill>
            </a:endParaRPr>
          </a:p>
          <a:p>
            <a:endParaRPr lang="es-MX" sz="1200" b="1" dirty="0" smtClean="0">
              <a:solidFill>
                <a:schemeClr val="tx1"/>
              </a:solidFill>
            </a:endParaRPr>
          </a:p>
          <a:p>
            <a:endParaRPr lang="es-MX" sz="1200" b="1" dirty="0" smtClean="0">
              <a:solidFill>
                <a:schemeClr val="tx1"/>
              </a:solidFill>
            </a:endParaRPr>
          </a:p>
          <a:p>
            <a:endParaRPr lang="es-MX" sz="1200" b="1" dirty="0" smtClean="0">
              <a:solidFill>
                <a:schemeClr val="tx1"/>
              </a:solidFill>
            </a:endParaRPr>
          </a:p>
          <a:p>
            <a:r>
              <a:rPr lang="es-MX" sz="1200" b="1" dirty="0" smtClean="0">
                <a:solidFill>
                  <a:schemeClr val="tx1"/>
                </a:solidFill>
              </a:rPr>
              <a:t>Tuxtla Gutiérrez, Chiapas a </a:t>
            </a:r>
            <a:r>
              <a:rPr lang="es-MX" sz="1200" b="1" dirty="0" smtClean="0">
                <a:solidFill>
                  <a:schemeClr val="tx1"/>
                </a:solidFill>
              </a:rPr>
              <a:t>26</a:t>
            </a:r>
            <a:r>
              <a:rPr lang="es-MX" sz="1200" b="1" dirty="0" smtClean="0">
                <a:solidFill>
                  <a:schemeClr val="tx1"/>
                </a:solidFill>
              </a:rPr>
              <a:t> </a:t>
            </a:r>
            <a:r>
              <a:rPr lang="es-MX" sz="1200" b="1" dirty="0" smtClean="0">
                <a:solidFill>
                  <a:schemeClr val="tx1"/>
                </a:solidFill>
              </a:rPr>
              <a:t>de </a:t>
            </a:r>
            <a:r>
              <a:rPr lang="es-MX" sz="1200" b="1" dirty="0" smtClean="0">
                <a:solidFill>
                  <a:schemeClr val="tx1"/>
                </a:solidFill>
              </a:rPr>
              <a:t>Abril</a:t>
            </a:r>
            <a:r>
              <a:rPr lang="es-MX" sz="1200" b="1" dirty="0" smtClean="0">
                <a:solidFill>
                  <a:schemeClr val="tx1"/>
                </a:solidFill>
              </a:rPr>
              <a:t> </a:t>
            </a:r>
            <a:r>
              <a:rPr lang="es-MX" sz="1200" b="1" dirty="0" smtClean="0">
                <a:solidFill>
                  <a:schemeClr val="tx1"/>
                </a:solidFill>
              </a:rPr>
              <a:t>del </a:t>
            </a:r>
            <a:r>
              <a:rPr lang="es-MX" sz="1200" b="1" dirty="0" smtClean="0">
                <a:solidFill>
                  <a:schemeClr val="tx1"/>
                </a:solidFill>
              </a:rPr>
              <a:t>2018.</a:t>
            </a:r>
            <a:endParaRPr lang="es-MX" sz="1200" b="1" dirty="0">
              <a:solidFill>
                <a:schemeClr val="tx1"/>
              </a:solidFill>
            </a:endParaRPr>
          </a:p>
        </p:txBody>
      </p:sp>
    </p:spTree>
    <p:extLst>
      <p:ext uri="{BB962C8B-B14F-4D97-AF65-F5344CB8AC3E}">
        <p14:creationId xmlns:p14="http://schemas.microsoft.com/office/powerpoint/2010/main" val="12289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2"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amond(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2"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amond(in)">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2"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diamond(in)">
                                      <p:cBhvr>
                                        <p:cTn id="32" dur="2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strVal val="#ppt_w*0.70"/>
                                          </p:val>
                                        </p:tav>
                                        <p:tav tm="100000">
                                          <p:val>
                                            <p:strVal val="#ppt_w"/>
                                          </p:val>
                                        </p:tav>
                                      </p:tavLst>
                                    </p:anim>
                                    <p:anim calcmode="lin" valueType="num">
                                      <p:cBhvr>
                                        <p:cTn id="38" dur="1000" fill="hold"/>
                                        <p:tgtEl>
                                          <p:spTgt spid="6"/>
                                        </p:tgtEl>
                                        <p:attrNameLst>
                                          <p:attrName>ppt_h</p:attrName>
                                        </p:attrNameLst>
                                      </p:cBhvr>
                                      <p:tavLst>
                                        <p:tav tm="0">
                                          <p:val>
                                            <p:strVal val="#ppt_h"/>
                                          </p:val>
                                        </p:tav>
                                        <p:tav tm="100000">
                                          <p:val>
                                            <p:strVal val="#ppt_h"/>
                                          </p:val>
                                        </p:tav>
                                      </p:tavLst>
                                    </p:anim>
                                    <p:animEffect transition="in" filter="fade">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2"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689" y="90054"/>
            <a:ext cx="8596668" cy="1320800"/>
          </a:xfrm>
        </p:spPr>
        <p:txBody>
          <a:bodyPr>
            <a:normAutofit fontScale="90000"/>
          </a:bodyPr>
          <a:lstStyle/>
          <a:p>
            <a:pPr algn="ctr"/>
            <a:r>
              <a:rPr lang="es-MX" u="sng" dirty="0">
                <a:solidFill>
                  <a:schemeClr val="tx1"/>
                </a:solidFill>
              </a:rPr>
              <a:t>PRIMER CAJÓN</a:t>
            </a:r>
            <a:r>
              <a:rPr lang="es-MX" dirty="0">
                <a:solidFill>
                  <a:schemeClr val="tx1"/>
                </a:solidFill>
              </a:rPr>
              <a:t/>
            </a:r>
            <a:br>
              <a:rPr lang="es-MX" dirty="0">
                <a:solidFill>
                  <a:schemeClr val="tx1"/>
                </a:solidFill>
              </a:rPr>
            </a:br>
            <a:r>
              <a:rPr lang="es-MX" dirty="0">
                <a:solidFill>
                  <a:schemeClr val="tx1"/>
                </a:solidFill>
              </a:rPr>
              <a:t> </a:t>
            </a:r>
            <a:br>
              <a:rPr lang="es-MX" dirty="0">
                <a:solidFill>
                  <a:schemeClr val="tx1"/>
                </a:solidFill>
              </a:rPr>
            </a:br>
            <a:r>
              <a:rPr lang="es-MX" sz="2800" dirty="0">
                <a:solidFill>
                  <a:schemeClr val="tx1"/>
                </a:solidFill>
              </a:rPr>
              <a:t>Medicamentos.</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9474680"/>
              </p:ext>
            </p:extLst>
          </p:nvPr>
        </p:nvGraphicFramePr>
        <p:xfrm>
          <a:off x="500689" y="1828079"/>
          <a:ext cx="8596312" cy="424688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s-MX" dirty="0" smtClean="0">
                          <a:solidFill>
                            <a:schemeClr val="tx1"/>
                          </a:solidFill>
                        </a:rPr>
                        <a:t>Nombre</a:t>
                      </a:r>
                      <a:r>
                        <a:rPr lang="es-MX" baseline="0" dirty="0" smtClean="0">
                          <a:solidFill>
                            <a:schemeClr val="tx1"/>
                          </a:solidFill>
                        </a:rPr>
                        <a:t> del medicamento.</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pPr algn="just"/>
                      <a:r>
                        <a:rPr lang="es-MX" b="1" dirty="0" smtClean="0">
                          <a:solidFill>
                            <a:schemeClr val="tx1"/>
                          </a:solidFill>
                        </a:rPr>
                        <a:t>Adrenalina</a:t>
                      </a:r>
                      <a:r>
                        <a:rPr lang="es-MX" b="1" baseline="0" dirty="0" smtClean="0">
                          <a:solidFill>
                            <a:schemeClr val="tx1"/>
                          </a:solidFill>
                        </a:rPr>
                        <a:t> 1 mg sol. inyectable</a:t>
                      </a:r>
                      <a:endParaRPr lang="es-MX" b="1" dirty="0">
                        <a:solidFill>
                          <a:schemeClr val="tx1"/>
                        </a:solidFill>
                      </a:endParaRPr>
                    </a:p>
                  </a:txBody>
                  <a:tcPr/>
                </a:tc>
                <a:tc>
                  <a:txBody>
                    <a:bodyPr/>
                    <a:lstStyle/>
                    <a:p>
                      <a:pPr algn="ctr"/>
                      <a:r>
                        <a:rPr lang="es-MX" b="1" dirty="0" smtClean="0"/>
                        <a:t>10</a:t>
                      </a:r>
                      <a:endParaRPr lang="es-MX" b="1" dirty="0"/>
                    </a:p>
                  </a:txBody>
                  <a:tcPr/>
                </a:tc>
              </a:tr>
              <a:tr h="370840">
                <a:tc>
                  <a:txBody>
                    <a:bodyPr/>
                    <a:lstStyle/>
                    <a:p>
                      <a:pPr algn="just"/>
                      <a:r>
                        <a:rPr lang="es-MX" b="1" dirty="0" smtClean="0">
                          <a:solidFill>
                            <a:schemeClr val="tx1"/>
                          </a:solidFill>
                        </a:rPr>
                        <a:t>Agua inyectable 10</a:t>
                      </a:r>
                      <a:r>
                        <a:rPr lang="es-MX" b="1" baseline="0" dirty="0" smtClean="0">
                          <a:solidFill>
                            <a:schemeClr val="tx1"/>
                          </a:solidFill>
                        </a:rPr>
                        <a:t> ml.</a:t>
                      </a:r>
                      <a:endParaRPr lang="es-MX" b="1" dirty="0">
                        <a:solidFill>
                          <a:schemeClr val="tx1"/>
                        </a:solidFill>
                      </a:endParaRPr>
                    </a:p>
                  </a:txBody>
                  <a:tcPr/>
                </a:tc>
                <a:tc>
                  <a:txBody>
                    <a:bodyPr/>
                    <a:lstStyle/>
                    <a:p>
                      <a:pPr algn="ctr"/>
                      <a:r>
                        <a:rPr lang="es-MX" b="1" dirty="0" smtClean="0"/>
                        <a:t>10</a:t>
                      </a:r>
                      <a:endParaRPr lang="es-MX" b="1" dirty="0"/>
                    </a:p>
                  </a:txBody>
                  <a:tcPr/>
                </a:tc>
              </a:tr>
              <a:tr h="370840">
                <a:tc>
                  <a:txBody>
                    <a:bodyPr/>
                    <a:lstStyle/>
                    <a:p>
                      <a:pPr algn="just"/>
                      <a:r>
                        <a:rPr lang="es-MX" b="1" dirty="0" smtClean="0">
                          <a:solidFill>
                            <a:schemeClr val="tx1"/>
                          </a:solidFill>
                        </a:rPr>
                        <a:t>Atropina 1 mg sol. inyectable</a:t>
                      </a:r>
                      <a:endParaRPr lang="es-MX" b="1" dirty="0">
                        <a:solidFill>
                          <a:schemeClr val="tx1"/>
                        </a:solidFill>
                      </a:endParaRPr>
                    </a:p>
                  </a:txBody>
                  <a:tcPr/>
                </a:tc>
                <a:tc>
                  <a:txBody>
                    <a:bodyPr/>
                    <a:lstStyle/>
                    <a:p>
                      <a:pPr algn="ctr"/>
                      <a:r>
                        <a:rPr lang="es-MX" b="1" dirty="0" smtClean="0"/>
                        <a:t>10</a:t>
                      </a:r>
                      <a:endParaRPr lang="es-MX" b="1" dirty="0"/>
                    </a:p>
                  </a:txBody>
                  <a:tcPr/>
                </a:tc>
              </a:tr>
              <a:tr h="370840">
                <a:tc>
                  <a:txBody>
                    <a:bodyPr/>
                    <a:lstStyle/>
                    <a:p>
                      <a:pPr algn="just"/>
                      <a:r>
                        <a:rPr lang="es-MX" b="1" dirty="0" smtClean="0">
                          <a:solidFill>
                            <a:schemeClr val="tx1"/>
                          </a:solidFill>
                        </a:rPr>
                        <a:t>Aminofilina 250</a:t>
                      </a:r>
                      <a:r>
                        <a:rPr lang="es-MX" b="1" baseline="0" dirty="0" smtClean="0">
                          <a:solidFill>
                            <a:schemeClr val="tx1"/>
                          </a:solidFill>
                        </a:rPr>
                        <a:t> mg sol. inyectable</a:t>
                      </a:r>
                      <a:endParaRPr lang="es-MX" b="1" dirty="0">
                        <a:solidFill>
                          <a:schemeClr val="tx1"/>
                        </a:solidFill>
                      </a:endParaRPr>
                    </a:p>
                  </a:txBody>
                  <a:tcPr/>
                </a:tc>
                <a:tc>
                  <a:txBody>
                    <a:bodyPr/>
                    <a:lstStyle/>
                    <a:p>
                      <a:pPr algn="ctr"/>
                      <a:r>
                        <a:rPr lang="es-MX" b="1" dirty="0" smtClean="0"/>
                        <a:t>5</a:t>
                      </a:r>
                      <a:endParaRPr lang="es-MX" b="1" dirty="0"/>
                    </a:p>
                  </a:txBody>
                  <a:tcPr/>
                </a:tc>
              </a:tr>
              <a:tr h="370840">
                <a:tc>
                  <a:txBody>
                    <a:bodyPr/>
                    <a:lstStyle/>
                    <a:p>
                      <a:pPr algn="just"/>
                      <a:r>
                        <a:rPr lang="es-MX" b="1" dirty="0" smtClean="0">
                          <a:solidFill>
                            <a:schemeClr val="tx1"/>
                          </a:solidFill>
                        </a:rPr>
                        <a:t>Amiodarona 150 mg sol.</a:t>
                      </a:r>
                      <a:r>
                        <a:rPr lang="es-MX" b="1" baseline="0" dirty="0" smtClean="0">
                          <a:solidFill>
                            <a:schemeClr val="tx1"/>
                          </a:solidFill>
                        </a:rPr>
                        <a:t> inyectable</a:t>
                      </a:r>
                      <a:endParaRPr lang="es-MX" b="1" dirty="0">
                        <a:solidFill>
                          <a:schemeClr val="tx1"/>
                        </a:solidFill>
                      </a:endParaRPr>
                    </a:p>
                  </a:txBody>
                  <a:tcPr/>
                </a:tc>
                <a:tc>
                  <a:txBody>
                    <a:bodyPr/>
                    <a:lstStyle/>
                    <a:p>
                      <a:pPr algn="ctr"/>
                      <a:r>
                        <a:rPr lang="es-MX" b="1" dirty="0" smtClean="0"/>
                        <a:t>5</a:t>
                      </a:r>
                      <a:endParaRPr lang="es-MX" b="1" dirty="0"/>
                    </a:p>
                  </a:txBody>
                  <a:tcPr/>
                </a:tc>
              </a:tr>
              <a:tr h="370840">
                <a:tc>
                  <a:txBody>
                    <a:bodyPr/>
                    <a:lstStyle/>
                    <a:p>
                      <a:pPr algn="just"/>
                      <a:r>
                        <a:rPr lang="es-MX" b="1" dirty="0" smtClean="0">
                          <a:solidFill>
                            <a:schemeClr val="tx1"/>
                          </a:solidFill>
                        </a:rPr>
                        <a:t>Beclometazona</a:t>
                      </a:r>
                      <a:r>
                        <a:rPr lang="es-MX" b="1" baseline="0" dirty="0" smtClean="0">
                          <a:solidFill>
                            <a:schemeClr val="tx1"/>
                          </a:solidFill>
                        </a:rPr>
                        <a:t> en spray.</a:t>
                      </a:r>
                      <a:endParaRPr lang="es-MX" b="1" dirty="0">
                        <a:solidFill>
                          <a:schemeClr val="tx1"/>
                        </a:solidFill>
                      </a:endParaRPr>
                    </a:p>
                  </a:txBody>
                  <a:tcPr/>
                </a:tc>
                <a:tc>
                  <a:txBody>
                    <a:bodyPr/>
                    <a:lstStyle/>
                    <a:p>
                      <a:pPr algn="ctr"/>
                      <a:r>
                        <a:rPr lang="es-MX" b="1" dirty="0" smtClean="0"/>
                        <a:t>1</a:t>
                      </a:r>
                      <a:endParaRPr lang="es-MX" b="1" dirty="0"/>
                    </a:p>
                  </a:txBody>
                  <a:tcPr/>
                </a:tc>
              </a:tr>
              <a:tr h="370840">
                <a:tc>
                  <a:txBody>
                    <a:bodyPr/>
                    <a:lstStyle/>
                    <a:p>
                      <a:pPr algn="just"/>
                      <a:r>
                        <a:rPr lang="es-MX" b="1" dirty="0" smtClean="0">
                          <a:solidFill>
                            <a:schemeClr val="tx1"/>
                          </a:solidFill>
                        </a:rPr>
                        <a:t>Bicarbonato de sodio 0.75 grs.</a:t>
                      </a:r>
                      <a:r>
                        <a:rPr lang="es-MX" b="1" baseline="0" dirty="0" smtClean="0">
                          <a:solidFill>
                            <a:schemeClr val="tx1"/>
                          </a:solidFill>
                        </a:rPr>
                        <a:t> Sol. Iny.</a:t>
                      </a:r>
                    </a:p>
                  </a:txBody>
                  <a:tcPr/>
                </a:tc>
                <a:tc>
                  <a:txBody>
                    <a:bodyPr/>
                    <a:lstStyle/>
                    <a:p>
                      <a:pPr algn="ctr"/>
                      <a:r>
                        <a:rPr lang="es-MX" b="1" dirty="0" smtClean="0"/>
                        <a:t>20</a:t>
                      </a:r>
                      <a:endParaRPr lang="es-MX" b="1" dirty="0"/>
                    </a:p>
                  </a:txBody>
                  <a:tcPr/>
                </a:tc>
              </a:tr>
              <a:tr h="370840">
                <a:tc>
                  <a:txBody>
                    <a:bodyPr/>
                    <a:lstStyle/>
                    <a:p>
                      <a:pPr algn="just"/>
                      <a:r>
                        <a:rPr lang="es-MX" b="1" dirty="0" smtClean="0"/>
                        <a:t>Bicarbonato de sodio 8.9  sol. inyectable</a:t>
                      </a:r>
                      <a:endParaRPr lang="es-MX" b="1" dirty="0"/>
                    </a:p>
                  </a:txBody>
                  <a:tcPr/>
                </a:tc>
                <a:tc>
                  <a:txBody>
                    <a:bodyPr/>
                    <a:lstStyle/>
                    <a:p>
                      <a:pPr algn="ctr"/>
                      <a:r>
                        <a:rPr lang="es-MX" b="1" dirty="0" smtClean="0"/>
                        <a:t>20</a:t>
                      </a:r>
                      <a:endParaRPr lang="es-MX" b="1" dirty="0"/>
                    </a:p>
                  </a:txBody>
                  <a:tcPr/>
                </a:tc>
              </a:tr>
              <a:tr h="370840">
                <a:tc>
                  <a:txBody>
                    <a:bodyPr/>
                    <a:lstStyle/>
                    <a:p>
                      <a:pPr algn="just"/>
                      <a:r>
                        <a:rPr lang="es-MX" b="1" dirty="0" smtClean="0"/>
                        <a:t>Carbón activado.</a:t>
                      </a:r>
                      <a:endParaRPr lang="es-MX" b="1" dirty="0"/>
                    </a:p>
                  </a:txBody>
                  <a:tcPr/>
                </a:tc>
                <a:tc>
                  <a:txBody>
                    <a:bodyPr/>
                    <a:lstStyle/>
                    <a:p>
                      <a:pPr algn="ctr"/>
                      <a:r>
                        <a:rPr lang="es-MX" b="1" dirty="0" smtClean="0"/>
                        <a:t>500 grs.</a:t>
                      </a:r>
                      <a:endParaRPr lang="es-MX" b="1" dirty="0"/>
                    </a:p>
                  </a:txBody>
                  <a:tcPr/>
                </a:tc>
              </a:tr>
            </a:tbl>
          </a:graphicData>
        </a:graphic>
      </p:graphicFrame>
    </p:spTree>
    <p:extLst>
      <p:ext uri="{BB962C8B-B14F-4D97-AF65-F5344CB8AC3E}">
        <p14:creationId xmlns:p14="http://schemas.microsoft.com/office/powerpoint/2010/main" val="124790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p:cNvGraphicFramePr>
            <a:graphicFrameLocks noGrp="1"/>
          </p:cNvGraphicFramePr>
          <p:nvPr>
            <p:ph idx="1"/>
            <p:extLst>
              <p:ext uri="{D42A27DB-BD31-4B8C-83A1-F6EECF244321}">
                <p14:modId xmlns:p14="http://schemas.microsoft.com/office/powerpoint/2010/main" val="878593543"/>
              </p:ext>
            </p:extLst>
          </p:nvPr>
        </p:nvGraphicFramePr>
        <p:xfrm>
          <a:off x="636300" y="425305"/>
          <a:ext cx="8596312" cy="6153034"/>
        </p:xfrm>
        <a:graphic>
          <a:graphicData uri="http://schemas.openxmlformats.org/drawingml/2006/table">
            <a:tbl>
              <a:tblPr firstRow="1" bandRow="1">
                <a:tableStyleId>{5C22544A-7EE6-4342-B048-85BDC9FD1C3A}</a:tableStyleId>
              </a:tblPr>
              <a:tblGrid>
                <a:gridCol w="4298156"/>
                <a:gridCol w="4298156"/>
              </a:tblGrid>
              <a:tr h="74088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Nombre del medicamento</a:t>
                      </a:r>
                    </a:p>
                    <a:p>
                      <a:endParaRPr lang="es-MX" dirty="0"/>
                    </a:p>
                  </a:txBody>
                  <a:tcPr/>
                </a:tc>
                <a:tc>
                  <a:txBody>
                    <a:bodyPr/>
                    <a:lstStyle/>
                    <a:p>
                      <a:pPr algn="ctr"/>
                      <a:r>
                        <a:rPr lang="es-MX" dirty="0" smtClean="0">
                          <a:solidFill>
                            <a:schemeClr val="tx1"/>
                          </a:solidFill>
                        </a:rPr>
                        <a:t>cantidad</a:t>
                      </a:r>
                      <a:endParaRPr lang="es-MX" dirty="0">
                        <a:solidFill>
                          <a:schemeClr val="tx1"/>
                        </a:solidFill>
                      </a:endParaRPr>
                    </a:p>
                  </a:txBody>
                  <a:tcPr/>
                </a:tc>
              </a:tr>
              <a:tr h="386582">
                <a:tc>
                  <a:txBody>
                    <a:bodyPr/>
                    <a:lstStyle/>
                    <a:p>
                      <a:r>
                        <a:rPr lang="es-MX" dirty="0" smtClean="0"/>
                        <a:t>Diazepam</a:t>
                      </a:r>
                      <a:r>
                        <a:rPr lang="es-MX" baseline="0" dirty="0" smtClean="0"/>
                        <a:t> 10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Fenitoina</a:t>
                      </a:r>
                      <a:r>
                        <a:rPr lang="es-MX" baseline="0" dirty="0" smtClean="0"/>
                        <a:t> sódica 250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Digoxina 0.5</a:t>
                      </a:r>
                      <a:r>
                        <a:rPr lang="es-MX" baseline="0" dirty="0" smtClean="0"/>
                        <a:t>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Dobutamina 250</a:t>
                      </a:r>
                      <a:r>
                        <a:rPr lang="es-MX" baseline="0" dirty="0" smtClean="0"/>
                        <a:t>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Dopamina 200</a:t>
                      </a:r>
                      <a:r>
                        <a:rPr lang="es-MX" baseline="0" dirty="0" smtClean="0"/>
                        <a:t>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Etomidato 20</a:t>
                      </a:r>
                      <a:r>
                        <a:rPr lang="es-MX" baseline="0" dirty="0" smtClean="0"/>
                        <a:t> mgrs.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Furosemida</a:t>
                      </a:r>
                      <a:r>
                        <a:rPr lang="es-MX" baseline="0" dirty="0" smtClean="0"/>
                        <a:t> 20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Furosemida 40 mg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Flunitrazepam sol.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Gluconato de calcio 1 gr inyectable</a:t>
                      </a:r>
                      <a:endParaRPr lang="es-MX" dirty="0"/>
                    </a:p>
                  </a:txBody>
                  <a:tcPr/>
                </a:tc>
                <a:tc>
                  <a:txBody>
                    <a:bodyPr/>
                    <a:lstStyle/>
                    <a:p>
                      <a:pPr algn="ctr"/>
                      <a:r>
                        <a:rPr lang="es-MX" dirty="0" smtClean="0"/>
                        <a:t>5</a:t>
                      </a:r>
                      <a:endParaRPr lang="es-MX" dirty="0"/>
                    </a:p>
                  </a:txBody>
                  <a:tcPr/>
                </a:tc>
              </a:tr>
              <a:tr h="386582">
                <a:tc>
                  <a:txBody>
                    <a:bodyPr/>
                    <a:lstStyle/>
                    <a:p>
                      <a:r>
                        <a:rPr lang="es-MX" dirty="0" smtClean="0"/>
                        <a:t>Glucosa</a:t>
                      </a:r>
                      <a:r>
                        <a:rPr lang="es-MX" baseline="0" dirty="0" smtClean="0"/>
                        <a:t> al 50 % </a:t>
                      </a:r>
                      <a:endParaRPr lang="es-MX" dirty="0"/>
                    </a:p>
                  </a:txBody>
                  <a:tcPr/>
                </a:tc>
                <a:tc>
                  <a:txBody>
                    <a:bodyPr/>
                    <a:lstStyle/>
                    <a:p>
                      <a:pPr algn="ctr"/>
                      <a:r>
                        <a:rPr lang="es-MX" dirty="0" smtClean="0"/>
                        <a:t>2</a:t>
                      </a:r>
                      <a:endParaRPr lang="es-MX" dirty="0"/>
                    </a:p>
                  </a:txBody>
                  <a:tcPr/>
                </a:tc>
              </a:tr>
              <a:tr h="386582">
                <a:tc>
                  <a:txBody>
                    <a:bodyPr/>
                    <a:lstStyle/>
                    <a:p>
                      <a:r>
                        <a:rPr lang="es-MX" dirty="0" smtClean="0"/>
                        <a:t>Heparina</a:t>
                      </a:r>
                      <a:r>
                        <a:rPr lang="es-MX" baseline="0" dirty="0" smtClean="0"/>
                        <a:t> 1000 ui</a:t>
                      </a:r>
                      <a:endParaRPr lang="es-MX" dirty="0"/>
                    </a:p>
                  </a:txBody>
                  <a:tcPr/>
                </a:tc>
                <a:tc>
                  <a:txBody>
                    <a:bodyPr/>
                    <a:lstStyle/>
                    <a:p>
                      <a:pPr algn="ctr"/>
                      <a:r>
                        <a:rPr lang="es-MX" dirty="0" smtClean="0"/>
                        <a:t>1</a:t>
                      </a:r>
                      <a:endParaRPr lang="es-MX" dirty="0"/>
                    </a:p>
                  </a:txBody>
                  <a:tcPr/>
                </a:tc>
              </a:tr>
              <a:tr h="386582">
                <a:tc>
                  <a:txBody>
                    <a:bodyPr/>
                    <a:lstStyle/>
                    <a:p>
                      <a:r>
                        <a:rPr lang="es-MX" dirty="0" smtClean="0"/>
                        <a:t>Heparina 5000 ui</a:t>
                      </a:r>
                      <a:endParaRPr lang="es-MX" dirty="0"/>
                    </a:p>
                  </a:txBody>
                  <a:tcPr/>
                </a:tc>
                <a:tc>
                  <a:txBody>
                    <a:bodyPr/>
                    <a:lstStyle/>
                    <a:p>
                      <a:pPr algn="ctr"/>
                      <a:r>
                        <a:rPr lang="es-MX" dirty="0" smtClean="0"/>
                        <a:t>1</a:t>
                      </a:r>
                      <a:endParaRPr lang="es-MX" dirty="0"/>
                    </a:p>
                  </a:txBody>
                  <a:tcPr/>
                </a:tc>
              </a:tr>
              <a:tr h="386582">
                <a:tc>
                  <a:txBody>
                    <a:bodyPr/>
                    <a:lstStyle/>
                    <a:p>
                      <a:r>
                        <a:rPr lang="es-MX" dirty="0" smtClean="0"/>
                        <a:t>Hidrocortisona</a:t>
                      </a:r>
                      <a:r>
                        <a:rPr lang="es-MX" baseline="0" dirty="0" smtClean="0"/>
                        <a:t> 100 mg sol. inyectable</a:t>
                      </a:r>
                      <a:endParaRPr lang="es-MX" dirty="0"/>
                    </a:p>
                  </a:txBody>
                  <a:tcPr/>
                </a:tc>
                <a:tc>
                  <a:txBody>
                    <a:bodyPr/>
                    <a:lstStyle/>
                    <a:p>
                      <a:pPr algn="ctr"/>
                      <a:r>
                        <a:rPr lang="es-MX" dirty="0" smtClean="0"/>
                        <a:t>5</a:t>
                      </a:r>
                      <a:endParaRPr lang="es-MX" dirty="0"/>
                    </a:p>
                  </a:txBody>
                  <a:tcPr/>
                </a:tc>
              </a:tr>
            </a:tbl>
          </a:graphicData>
        </a:graphic>
      </p:graphicFrame>
    </p:spTree>
    <p:extLst>
      <p:ext uri="{BB962C8B-B14F-4D97-AF65-F5344CB8AC3E}">
        <p14:creationId xmlns:p14="http://schemas.microsoft.com/office/powerpoint/2010/main" val="52464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8"/>
                                        </p:tgtEl>
                                        <p:attrNameLst>
                                          <p:attrName>ppt_w</p:attrName>
                                        </p:attrNameLst>
                                      </p:cBhvr>
                                      <p:tavLst>
                                        <p:tav tm="0">
                                          <p:val>
                                            <p:strVal val="#ppt_w*.05"/>
                                          </p:val>
                                        </p:tav>
                                        <p:tav tm="100000">
                                          <p:val>
                                            <p:strVal val="#ppt_w"/>
                                          </p:val>
                                        </p:tav>
                                      </p:tavLst>
                                    </p:anim>
                                    <p:anim calcmode="lin" valueType="num">
                                      <p:cBhvr>
                                        <p:cTn id="10" dur="2000" fill="hold"/>
                                        <p:tgtEl>
                                          <p:spTgt spid="8"/>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8"/>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740269308"/>
              </p:ext>
            </p:extLst>
          </p:nvPr>
        </p:nvGraphicFramePr>
        <p:xfrm>
          <a:off x="584200" y="425450"/>
          <a:ext cx="8596314" cy="5562600"/>
        </p:xfrm>
        <a:graphic>
          <a:graphicData uri="http://schemas.openxmlformats.org/drawingml/2006/table">
            <a:tbl>
              <a:tblPr firstRow="1" bandRow="1">
                <a:tableStyleId>{5C22544A-7EE6-4342-B048-85BDC9FD1C3A}</a:tableStyleId>
              </a:tblPr>
              <a:tblGrid>
                <a:gridCol w="4298157"/>
                <a:gridCol w="4298157"/>
              </a:tblGrid>
              <a:tr h="370840">
                <a:tc>
                  <a:txBody>
                    <a:bodyPr/>
                    <a:lstStyle/>
                    <a:p>
                      <a:pPr algn="ctr"/>
                      <a:r>
                        <a:rPr lang="es-MX" dirty="0" smtClean="0">
                          <a:solidFill>
                            <a:schemeClr val="tx1"/>
                          </a:solidFill>
                        </a:rPr>
                        <a:t>Nombre del Medicamento</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Hidrocortisona 500</a:t>
                      </a:r>
                      <a:r>
                        <a:rPr lang="es-MX" baseline="0" dirty="0" smtClean="0"/>
                        <a:t> mg. Sol. inyectable</a:t>
                      </a:r>
                      <a:endParaRPr lang="es-MX" dirty="0"/>
                    </a:p>
                  </a:txBody>
                  <a:tcPr/>
                </a:tc>
                <a:tc>
                  <a:txBody>
                    <a:bodyPr/>
                    <a:lstStyle/>
                    <a:p>
                      <a:pPr algn="ctr"/>
                      <a:r>
                        <a:rPr lang="es-MX" dirty="0" smtClean="0"/>
                        <a:t>5</a:t>
                      </a:r>
                      <a:endParaRPr lang="es-MX" dirty="0"/>
                    </a:p>
                  </a:txBody>
                  <a:tcPr/>
                </a:tc>
              </a:tr>
              <a:tr h="370840">
                <a:tc>
                  <a:txBody>
                    <a:bodyPr/>
                    <a:lstStyle/>
                    <a:p>
                      <a:r>
                        <a:rPr lang="es-MX" dirty="0" smtClean="0"/>
                        <a:t>Isosorbide</a:t>
                      </a:r>
                      <a:r>
                        <a:rPr lang="es-MX" baseline="0" dirty="0" smtClean="0"/>
                        <a:t> 5 mg tabletas.</a:t>
                      </a:r>
                      <a:endParaRPr lang="es-MX" dirty="0"/>
                    </a:p>
                  </a:txBody>
                  <a:tcPr/>
                </a:tc>
                <a:tc>
                  <a:txBody>
                    <a:bodyPr/>
                    <a:lstStyle/>
                    <a:p>
                      <a:pPr algn="ctr"/>
                      <a:r>
                        <a:rPr lang="es-MX" dirty="0" smtClean="0"/>
                        <a:t>5</a:t>
                      </a:r>
                      <a:endParaRPr lang="es-MX" dirty="0"/>
                    </a:p>
                  </a:txBody>
                  <a:tcPr/>
                </a:tc>
              </a:tr>
              <a:tr h="370840">
                <a:tc>
                  <a:txBody>
                    <a:bodyPr/>
                    <a:lstStyle/>
                    <a:p>
                      <a:r>
                        <a:rPr lang="es-MX" dirty="0" smtClean="0"/>
                        <a:t>Isosorbide</a:t>
                      </a:r>
                      <a:r>
                        <a:rPr lang="es-MX" baseline="0" dirty="0" smtClean="0"/>
                        <a:t> 10 mg tabletas.</a:t>
                      </a:r>
                      <a:endParaRPr lang="es-MX" dirty="0"/>
                    </a:p>
                  </a:txBody>
                  <a:tcPr/>
                </a:tc>
                <a:tc>
                  <a:txBody>
                    <a:bodyPr/>
                    <a:lstStyle/>
                    <a:p>
                      <a:pPr algn="ctr"/>
                      <a:r>
                        <a:rPr lang="es-MX" dirty="0" smtClean="0"/>
                        <a:t>5</a:t>
                      </a:r>
                      <a:endParaRPr lang="es-MX" dirty="0"/>
                    </a:p>
                  </a:txBody>
                  <a:tcPr/>
                </a:tc>
              </a:tr>
              <a:tr h="370840">
                <a:tc>
                  <a:txBody>
                    <a:bodyPr/>
                    <a:lstStyle/>
                    <a:p>
                      <a:r>
                        <a:rPr lang="es-MX" dirty="0" smtClean="0"/>
                        <a:t>Metilprednisolona</a:t>
                      </a:r>
                      <a:r>
                        <a:rPr lang="es-MX" baseline="0" dirty="0" smtClean="0"/>
                        <a:t> 100 mg sol. Iny.</a:t>
                      </a:r>
                      <a:endParaRPr lang="es-MX" dirty="0"/>
                    </a:p>
                  </a:txBody>
                  <a:tcPr/>
                </a:tc>
                <a:tc>
                  <a:txBody>
                    <a:bodyPr/>
                    <a:lstStyle/>
                    <a:p>
                      <a:pPr algn="ctr"/>
                      <a:r>
                        <a:rPr lang="es-MX" dirty="0" smtClean="0"/>
                        <a:t>5</a:t>
                      </a:r>
                      <a:endParaRPr lang="es-MX" dirty="0"/>
                    </a:p>
                  </a:txBody>
                  <a:tcPr/>
                </a:tc>
              </a:tr>
              <a:tr h="370840">
                <a:tc>
                  <a:txBody>
                    <a:bodyPr/>
                    <a:lstStyle/>
                    <a:p>
                      <a:r>
                        <a:rPr lang="es-MX" dirty="0" smtClean="0"/>
                        <a:t>Metilprednisolona 500 mg sol. Iny.</a:t>
                      </a:r>
                      <a:endParaRPr lang="es-MX" dirty="0"/>
                    </a:p>
                  </a:txBody>
                  <a:tcPr/>
                </a:tc>
                <a:tc>
                  <a:txBody>
                    <a:bodyPr/>
                    <a:lstStyle/>
                    <a:p>
                      <a:pPr algn="ctr"/>
                      <a:r>
                        <a:rPr lang="es-MX" dirty="0" smtClean="0"/>
                        <a:t>5</a:t>
                      </a:r>
                      <a:endParaRPr lang="es-MX" dirty="0"/>
                    </a:p>
                  </a:txBody>
                  <a:tcPr/>
                </a:tc>
              </a:tr>
              <a:tr h="370840">
                <a:tc>
                  <a:txBody>
                    <a:bodyPr/>
                    <a:lstStyle/>
                    <a:p>
                      <a:r>
                        <a:rPr lang="es-MX" dirty="0" smtClean="0"/>
                        <a:t>Nitroglicerina parches</a:t>
                      </a:r>
                      <a:r>
                        <a:rPr lang="es-MX" baseline="0" dirty="0" smtClean="0"/>
                        <a:t> 18.7 mg</a:t>
                      </a:r>
                      <a:endParaRPr lang="es-MX" dirty="0"/>
                    </a:p>
                  </a:txBody>
                  <a:tcPr/>
                </a:tc>
                <a:tc>
                  <a:txBody>
                    <a:bodyPr/>
                    <a:lstStyle/>
                    <a:p>
                      <a:pPr algn="ctr"/>
                      <a:r>
                        <a:rPr lang="es-MX" dirty="0" smtClean="0"/>
                        <a:t>6</a:t>
                      </a:r>
                      <a:endParaRPr lang="es-MX" dirty="0"/>
                    </a:p>
                  </a:txBody>
                  <a:tcPr/>
                </a:tc>
              </a:tr>
              <a:tr h="370840">
                <a:tc>
                  <a:txBody>
                    <a:bodyPr/>
                    <a:lstStyle/>
                    <a:p>
                      <a:r>
                        <a:rPr lang="es-MX" dirty="0" smtClean="0"/>
                        <a:t>Nitroglicerina perlas</a:t>
                      </a:r>
                      <a:r>
                        <a:rPr lang="es-MX" baseline="0" dirty="0" smtClean="0"/>
                        <a:t> mast. 0.8 mg</a:t>
                      </a:r>
                      <a:endParaRPr lang="es-MX" dirty="0"/>
                    </a:p>
                  </a:txBody>
                  <a:tcPr/>
                </a:tc>
                <a:tc>
                  <a:txBody>
                    <a:bodyPr/>
                    <a:lstStyle/>
                    <a:p>
                      <a:pPr algn="ctr"/>
                      <a:r>
                        <a:rPr lang="es-MX" dirty="0" smtClean="0"/>
                        <a:t>6</a:t>
                      </a:r>
                      <a:endParaRPr lang="es-MX" dirty="0"/>
                    </a:p>
                  </a:txBody>
                  <a:tcPr/>
                </a:tc>
              </a:tr>
              <a:tr h="370840">
                <a:tc>
                  <a:txBody>
                    <a:bodyPr/>
                    <a:lstStyle/>
                    <a:p>
                      <a:r>
                        <a:rPr lang="es-MX" dirty="0" smtClean="0"/>
                        <a:t>Salbutamol en spray</a:t>
                      </a:r>
                      <a:endParaRPr lang="es-MX" dirty="0"/>
                    </a:p>
                  </a:txBody>
                  <a:tcPr/>
                </a:tc>
                <a:tc>
                  <a:txBody>
                    <a:bodyPr/>
                    <a:lstStyle/>
                    <a:p>
                      <a:pPr algn="ctr"/>
                      <a:r>
                        <a:rPr lang="es-MX" dirty="0" smtClean="0"/>
                        <a:t>1</a:t>
                      </a:r>
                      <a:endParaRPr lang="es-MX" dirty="0"/>
                    </a:p>
                  </a:txBody>
                  <a:tcPr/>
                </a:tc>
              </a:tr>
              <a:tr h="370840">
                <a:tc>
                  <a:txBody>
                    <a:bodyPr/>
                    <a:lstStyle/>
                    <a:p>
                      <a:r>
                        <a:rPr lang="es-MX" dirty="0" smtClean="0"/>
                        <a:t>Sulfato de magnesio 1 gr sol. Iny.</a:t>
                      </a:r>
                      <a:endParaRPr lang="es-MX" dirty="0"/>
                    </a:p>
                  </a:txBody>
                  <a:tcPr/>
                </a:tc>
                <a:tc>
                  <a:txBody>
                    <a:bodyPr/>
                    <a:lstStyle/>
                    <a:p>
                      <a:pPr algn="ctr"/>
                      <a:r>
                        <a:rPr lang="es-MX" dirty="0" smtClean="0"/>
                        <a:t>5</a:t>
                      </a:r>
                      <a:endParaRPr lang="es-MX" dirty="0"/>
                    </a:p>
                  </a:txBody>
                  <a:tcPr/>
                </a:tc>
              </a:tr>
              <a:tr h="370840">
                <a:tc>
                  <a:txBody>
                    <a:bodyPr/>
                    <a:lstStyle/>
                    <a:p>
                      <a:r>
                        <a:rPr lang="es-MX" dirty="0" smtClean="0"/>
                        <a:t>Verapamilo</a:t>
                      </a:r>
                      <a:r>
                        <a:rPr lang="es-MX" baseline="0" dirty="0" smtClean="0"/>
                        <a:t> sol. inyectable</a:t>
                      </a:r>
                      <a:endParaRPr lang="es-MX" dirty="0"/>
                    </a:p>
                  </a:txBody>
                  <a:tcPr/>
                </a:tc>
                <a:tc>
                  <a:txBody>
                    <a:bodyPr/>
                    <a:lstStyle/>
                    <a:p>
                      <a:pPr algn="ctr"/>
                      <a:r>
                        <a:rPr lang="es-MX" dirty="0" smtClean="0"/>
                        <a:t>5</a:t>
                      </a:r>
                      <a:endParaRPr lang="es-MX" dirty="0"/>
                    </a:p>
                  </a:txBody>
                  <a:tcPr/>
                </a:tc>
              </a:tr>
              <a:tr h="370840">
                <a:tc>
                  <a:txBody>
                    <a:bodyPr/>
                    <a:lstStyle/>
                    <a:p>
                      <a:r>
                        <a:rPr lang="es-MX" dirty="0" smtClean="0"/>
                        <a:t>Verapamilo 180 mg tab. Liberación</a:t>
                      </a:r>
                      <a:r>
                        <a:rPr lang="es-MX" baseline="0" dirty="0" smtClean="0"/>
                        <a:t> prol</a:t>
                      </a:r>
                      <a:endParaRPr lang="es-MX" dirty="0"/>
                    </a:p>
                  </a:txBody>
                  <a:tcPr/>
                </a:tc>
                <a:tc>
                  <a:txBody>
                    <a:bodyPr/>
                    <a:lstStyle/>
                    <a:p>
                      <a:pPr algn="ctr"/>
                      <a:r>
                        <a:rPr lang="es-MX" dirty="0" smtClean="0"/>
                        <a:t>5</a:t>
                      </a:r>
                      <a:endParaRPr lang="es-MX" dirty="0"/>
                    </a:p>
                  </a:txBody>
                  <a:tcPr/>
                </a:tc>
              </a:tr>
              <a:tr h="370840">
                <a:tc>
                  <a:txBody>
                    <a:bodyPr/>
                    <a:lstStyle/>
                    <a:p>
                      <a:r>
                        <a:rPr lang="es-MX" dirty="0" smtClean="0"/>
                        <a:t>Lidocaína</a:t>
                      </a:r>
                      <a:r>
                        <a:rPr lang="es-MX" baseline="0" dirty="0" smtClean="0"/>
                        <a:t> al 1 % simple</a:t>
                      </a:r>
                      <a:endParaRPr lang="es-MX" dirty="0"/>
                    </a:p>
                  </a:txBody>
                  <a:tcPr/>
                </a:tc>
                <a:tc>
                  <a:txBody>
                    <a:bodyPr/>
                    <a:lstStyle/>
                    <a:p>
                      <a:pPr algn="ctr"/>
                      <a:r>
                        <a:rPr lang="es-MX" dirty="0" smtClean="0"/>
                        <a:t>1</a:t>
                      </a:r>
                      <a:endParaRPr lang="es-MX" dirty="0"/>
                    </a:p>
                  </a:txBody>
                  <a:tcPr/>
                </a:tc>
              </a:tr>
              <a:tr h="370840">
                <a:tc>
                  <a:txBody>
                    <a:bodyPr/>
                    <a:lstStyle/>
                    <a:p>
                      <a:r>
                        <a:rPr lang="es-MX" dirty="0" smtClean="0"/>
                        <a:t>Lidocaína</a:t>
                      </a:r>
                      <a:r>
                        <a:rPr lang="es-MX" baseline="0" dirty="0" smtClean="0"/>
                        <a:t> al 2 % simple</a:t>
                      </a:r>
                      <a:endParaRPr lang="es-MX" dirty="0"/>
                    </a:p>
                  </a:txBody>
                  <a:tcPr/>
                </a:tc>
                <a:tc>
                  <a:txBody>
                    <a:bodyPr/>
                    <a:lstStyle/>
                    <a:p>
                      <a:pPr algn="ctr"/>
                      <a:r>
                        <a:rPr lang="es-MX" dirty="0" smtClean="0"/>
                        <a:t>1</a:t>
                      </a:r>
                      <a:endParaRPr lang="es-MX" dirty="0"/>
                    </a:p>
                  </a:txBody>
                  <a:tcPr/>
                </a:tc>
              </a:tr>
              <a:tr h="370840">
                <a:tc>
                  <a:txBody>
                    <a:bodyPr/>
                    <a:lstStyle/>
                    <a:p>
                      <a:endParaRPr lang="es-MX"/>
                    </a:p>
                  </a:txBody>
                  <a:tcPr/>
                </a:tc>
                <a:tc>
                  <a:txBody>
                    <a:bodyPr/>
                    <a:lstStyle/>
                    <a:p>
                      <a:pPr algn="ctr"/>
                      <a:endParaRPr lang="es-MX" dirty="0"/>
                    </a:p>
                  </a:txBody>
                  <a:tcPr/>
                </a:tc>
              </a:tr>
            </a:tbl>
          </a:graphicData>
        </a:graphic>
      </p:graphicFrame>
    </p:spTree>
    <p:extLst>
      <p:ext uri="{BB962C8B-B14F-4D97-AF65-F5344CB8AC3E}">
        <p14:creationId xmlns:p14="http://schemas.microsoft.com/office/powerpoint/2010/main" val="413855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4"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anim calcmode="lin" valueType="num">
                                      <p:cBhvr>
                                        <p:cTn id="17"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8"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9"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20"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4598" y="142009"/>
            <a:ext cx="8596668" cy="1320800"/>
          </a:xfrm>
        </p:spPr>
        <p:txBody>
          <a:bodyPr>
            <a:normAutofit fontScale="90000"/>
          </a:bodyPr>
          <a:lstStyle/>
          <a:p>
            <a:pPr algn="ctr"/>
            <a:r>
              <a:rPr lang="es-MX" u="sng" dirty="0" smtClean="0">
                <a:solidFill>
                  <a:schemeClr val="tx1"/>
                </a:solidFill>
              </a:rPr>
              <a:t>SEGUNDO  </a:t>
            </a:r>
            <a:r>
              <a:rPr lang="es-MX" u="sng" dirty="0">
                <a:solidFill>
                  <a:schemeClr val="tx1"/>
                </a:solidFill>
              </a:rPr>
              <a:t>CAJÓN</a:t>
            </a:r>
            <a:br>
              <a:rPr lang="es-MX" u="sng" dirty="0">
                <a:solidFill>
                  <a:schemeClr val="tx1"/>
                </a:solidFill>
              </a:rPr>
            </a:br>
            <a:r>
              <a:rPr lang="es-MX" dirty="0">
                <a:solidFill>
                  <a:schemeClr val="tx1"/>
                </a:solidFill>
              </a:rPr>
              <a:t> </a:t>
            </a:r>
            <a:br>
              <a:rPr lang="es-MX" dirty="0">
                <a:solidFill>
                  <a:schemeClr val="tx1"/>
                </a:solidFill>
              </a:rPr>
            </a:br>
            <a:r>
              <a:rPr lang="es-MX" sz="2800" dirty="0" smtClean="0">
                <a:solidFill>
                  <a:schemeClr val="tx1"/>
                </a:solidFill>
              </a:rPr>
              <a:t>Material de consumo.</a:t>
            </a:r>
            <a:endParaRPr lang="es-MX"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691020109"/>
              </p:ext>
            </p:extLst>
          </p:nvPr>
        </p:nvGraphicFramePr>
        <p:xfrm>
          <a:off x="604954" y="1828079"/>
          <a:ext cx="8596312" cy="445008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s-MX" dirty="0" smtClean="0">
                          <a:solidFill>
                            <a:schemeClr val="tx1"/>
                          </a:solidFill>
                        </a:rPr>
                        <a:t>Nombre del Material.</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Agujas hipodérmicas.</a:t>
                      </a:r>
                      <a:endParaRPr lang="es-MX" dirty="0"/>
                    </a:p>
                  </a:txBody>
                  <a:tcPr/>
                </a:tc>
                <a:tc>
                  <a:txBody>
                    <a:bodyPr/>
                    <a:lstStyle/>
                    <a:p>
                      <a:pPr algn="ctr"/>
                      <a:r>
                        <a:rPr lang="es-MX" dirty="0" smtClean="0"/>
                        <a:t>10</a:t>
                      </a:r>
                      <a:endParaRPr lang="es-MX" dirty="0"/>
                    </a:p>
                  </a:txBody>
                  <a:tcPr/>
                </a:tc>
              </a:tr>
              <a:tr h="370840">
                <a:tc>
                  <a:txBody>
                    <a:bodyPr/>
                    <a:lstStyle/>
                    <a:p>
                      <a:r>
                        <a:rPr lang="es-MX" dirty="0" smtClean="0"/>
                        <a:t>Catéter</a:t>
                      </a:r>
                      <a:r>
                        <a:rPr lang="es-MX" baseline="0" dirty="0" smtClean="0"/>
                        <a:t> largo 17 G</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largo 18 G</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largo 19 </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subclavio 3.5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subclavio 5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subclavio</a:t>
                      </a:r>
                      <a:r>
                        <a:rPr lang="es-MX" baseline="0" dirty="0" smtClean="0"/>
                        <a:t> 17 G</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 subclavio</a:t>
                      </a:r>
                      <a:r>
                        <a:rPr lang="es-MX" baseline="0" dirty="0" smtClean="0"/>
                        <a:t> 18 G</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a:t>
                      </a:r>
                      <a:r>
                        <a:rPr lang="es-MX" baseline="0" dirty="0" smtClean="0"/>
                        <a:t> umbilical</a:t>
                      </a:r>
                      <a:endParaRPr lang="es-MX" dirty="0"/>
                    </a:p>
                  </a:txBody>
                  <a:tcPr/>
                </a:tc>
                <a:tc>
                  <a:txBody>
                    <a:bodyPr/>
                    <a:lstStyle/>
                    <a:p>
                      <a:pPr algn="ctr"/>
                      <a:r>
                        <a:rPr lang="es-MX" dirty="0" smtClean="0"/>
                        <a:t>2</a:t>
                      </a:r>
                      <a:endParaRPr lang="es-MX" dirty="0"/>
                    </a:p>
                  </a:txBody>
                  <a:tcPr/>
                </a:tc>
              </a:tr>
              <a:tr h="370840">
                <a:tc>
                  <a:txBody>
                    <a:bodyPr/>
                    <a:lstStyle/>
                    <a:p>
                      <a:r>
                        <a:rPr lang="es-MX" dirty="0" smtClean="0"/>
                        <a:t>Cinta umbilical</a:t>
                      </a:r>
                      <a:endParaRPr lang="es-MX" dirty="0"/>
                    </a:p>
                  </a:txBody>
                  <a:tcPr/>
                </a:tc>
                <a:tc>
                  <a:txBody>
                    <a:bodyPr/>
                    <a:lstStyle/>
                    <a:p>
                      <a:pPr algn="ctr"/>
                      <a:r>
                        <a:rPr lang="es-MX" dirty="0" smtClean="0"/>
                        <a:t>5</a:t>
                      </a:r>
                      <a:endParaRPr lang="es-MX" dirty="0"/>
                    </a:p>
                  </a:txBody>
                  <a:tcPr/>
                </a:tc>
              </a:tr>
              <a:tr h="370840">
                <a:tc>
                  <a:txBody>
                    <a:bodyPr/>
                    <a:lstStyle/>
                    <a:p>
                      <a:r>
                        <a:rPr lang="es-MX" dirty="0" smtClean="0"/>
                        <a:t>Conector</a:t>
                      </a:r>
                      <a:r>
                        <a:rPr lang="es-MX" baseline="0" dirty="0" smtClean="0"/>
                        <a:t> delgado</a:t>
                      </a:r>
                      <a:endParaRPr lang="es-MX" dirty="0"/>
                    </a:p>
                  </a:txBody>
                  <a:tcPr/>
                </a:tc>
                <a:tc>
                  <a:txBody>
                    <a:bodyPr/>
                    <a:lstStyle/>
                    <a:p>
                      <a:pPr algn="ctr"/>
                      <a:r>
                        <a:rPr lang="es-MX" dirty="0" smtClean="0"/>
                        <a:t>5</a:t>
                      </a:r>
                      <a:endParaRPr lang="es-MX" dirty="0"/>
                    </a:p>
                  </a:txBody>
                  <a:tcPr/>
                </a:tc>
              </a:tr>
            </a:tbl>
          </a:graphicData>
        </a:graphic>
      </p:graphicFrame>
    </p:spTree>
    <p:extLst>
      <p:ext uri="{BB962C8B-B14F-4D97-AF65-F5344CB8AC3E}">
        <p14:creationId xmlns:p14="http://schemas.microsoft.com/office/powerpoint/2010/main" val="29382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8"/>
                                        </p:tgtEl>
                                        <p:attrNameLst>
                                          <p:attrName>ppt_w</p:attrName>
                                        </p:attrNameLst>
                                      </p:cBhvr>
                                      <p:tavLst>
                                        <p:tav tm="0">
                                          <p:val>
                                            <p:strVal val="#ppt_w*.05"/>
                                          </p:val>
                                        </p:tav>
                                        <p:tav tm="100000">
                                          <p:val>
                                            <p:strVal val="#ppt_w"/>
                                          </p:val>
                                        </p:tav>
                                      </p:tavLst>
                                    </p:anim>
                                    <p:anim calcmode="lin" valueType="num">
                                      <p:cBhvr>
                                        <p:cTn id="17" dur="2000" fill="hold"/>
                                        <p:tgtEl>
                                          <p:spTgt spid="8"/>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8"/>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618942000"/>
              </p:ext>
            </p:extLst>
          </p:nvPr>
        </p:nvGraphicFramePr>
        <p:xfrm>
          <a:off x="625909" y="883660"/>
          <a:ext cx="8596312" cy="5593698"/>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Nombre del Material.</a:t>
                      </a: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Conector grueso.</a:t>
                      </a:r>
                      <a:endParaRPr lang="es-MX" dirty="0"/>
                    </a:p>
                  </a:txBody>
                  <a:tcPr/>
                </a:tc>
                <a:tc>
                  <a:txBody>
                    <a:bodyPr/>
                    <a:lstStyle/>
                    <a:p>
                      <a:pPr algn="ctr"/>
                      <a:r>
                        <a:rPr lang="es-MX" dirty="0" smtClean="0"/>
                        <a:t>5</a:t>
                      </a:r>
                      <a:endParaRPr lang="es-MX" dirty="0"/>
                    </a:p>
                  </a:txBody>
                  <a:tcPr/>
                </a:tc>
              </a:tr>
              <a:tr h="370840">
                <a:tc>
                  <a:txBody>
                    <a:bodyPr/>
                    <a:lstStyle/>
                    <a:p>
                      <a:r>
                        <a:rPr lang="es-MX" dirty="0" smtClean="0"/>
                        <a:t>Cubre bocas.</a:t>
                      </a:r>
                      <a:endParaRPr lang="es-MX" dirty="0"/>
                    </a:p>
                  </a:txBody>
                  <a:tcPr/>
                </a:tc>
                <a:tc>
                  <a:txBody>
                    <a:bodyPr/>
                    <a:lstStyle/>
                    <a:p>
                      <a:pPr algn="ctr"/>
                      <a:r>
                        <a:rPr lang="es-MX" dirty="0" smtClean="0"/>
                        <a:t>20</a:t>
                      </a:r>
                      <a:endParaRPr lang="es-MX" dirty="0"/>
                    </a:p>
                  </a:txBody>
                  <a:tcPr/>
                </a:tc>
              </a:tr>
              <a:tr h="370840">
                <a:tc>
                  <a:txBody>
                    <a:bodyPr/>
                    <a:lstStyle/>
                    <a:p>
                      <a:r>
                        <a:rPr lang="es-MX" dirty="0" smtClean="0"/>
                        <a:t>Destrostix</a:t>
                      </a:r>
                      <a:r>
                        <a:rPr lang="es-MX" baseline="0" dirty="0" smtClean="0"/>
                        <a:t> tubo</a:t>
                      </a:r>
                      <a:endParaRPr lang="es-MX" dirty="0"/>
                    </a:p>
                  </a:txBody>
                  <a:tcPr/>
                </a:tc>
                <a:tc>
                  <a:txBody>
                    <a:bodyPr/>
                    <a:lstStyle/>
                    <a:p>
                      <a:pPr algn="ctr"/>
                      <a:r>
                        <a:rPr lang="es-MX" dirty="0" smtClean="0"/>
                        <a:t>1</a:t>
                      </a:r>
                      <a:endParaRPr lang="es-MX" dirty="0"/>
                    </a:p>
                  </a:txBody>
                  <a:tcPr/>
                </a:tc>
              </a:tr>
              <a:tr h="401938">
                <a:tc>
                  <a:txBody>
                    <a:bodyPr/>
                    <a:lstStyle/>
                    <a:p>
                      <a:r>
                        <a:rPr lang="es-MX" dirty="0" smtClean="0"/>
                        <a:t>Electrogel.</a:t>
                      </a:r>
                      <a:endParaRPr lang="es-MX" dirty="0"/>
                    </a:p>
                  </a:txBody>
                  <a:tcPr/>
                </a:tc>
                <a:tc>
                  <a:txBody>
                    <a:bodyPr/>
                    <a:lstStyle/>
                    <a:p>
                      <a:pPr algn="ctr"/>
                      <a:r>
                        <a:rPr lang="es-MX" dirty="0" smtClean="0"/>
                        <a:t>1</a:t>
                      </a:r>
                      <a:endParaRPr lang="es-MX" dirty="0"/>
                    </a:p>
                  </a:txBody>
                  <a:tcPr/>
                </a:tc>
              </a:tr>
              <a:tr h="370840">
                <a:tc>
                  <a:txBody>
                    <a:bodyPr/>
                    <a:lstStyle/>
                    <a:p>
                      <a:r>
                        <a:rPr lang="es-MX" dirty="0" smtClean="0"/>
                        <a:t>Electrodos.</a:t>
                      </a:r>
                      <a:endParaRPr lang="es-MX" dirty="0"/>
                    </a:p>
                  </a:txBody>
                  <a:tcPr/>
                </a:tc>
                <a:tc>
                  <a:txBody>
                    <a:bodyPr/>
                    <a:lstStyle/>
                    <a:p>
                      <a:pPr algn="ctr"/>
                      <a:r>
                        <a:rPr lang="es-MX" dirty="0" smtClean="0"/>
                        <a:t>10</a:t>
                      </a:r>
                      <a:endParaRPr lang="es-MX" dirty="0"/>
                    </a:p>
                  </a:txBody>
                  <a:tcPr/>
                </a:tc>
              </a:tr>
              <a:tr h="370840">
                <a:tc>
                  <a:txBody>
                    <a:bodyPr/>
                    <a:lstStyle/>
                    <a:p>
                      <a:r>
                        <a:rPr lang="es-MX" dirty="0" smtClean="0"/>
                        <a:t>Equipo para PVC</a:t>
                      </a:r>
                      <a:endParaRPr lang="es-MX" dirty="0"/>
                    </a:p>
                  </a:txBody>
                  <a:tcPr/>
                </a:tc>
                <a:tc>
                  <a:txBody>
                    <a:bodyPr/>
                    <a:lstStyle/>
                    <a:p>
                      <a:pPr algn="ctr"/>
                      <a:r>
                        <a:rPr lang="es-MX" dirty="0" smtClean="0"/>
                        <a:t>2</a:t>
                      </a:r>
                      <a:endParaRPr lang="es-MX" dirty="0"/>
                    </a:p>
                  </a:txBody>
                  <a:tcPr/>
                </a:tc>
              </a:tr>
              <a:tr h="370840">
                <a:tc>
                  <a:txBody>
                    <a:bodyPr/>
                    <a:lstStyle/>
                    <a:p>
                      <a:r>
                        <a:rPr lang="es-MX" dirty="0" smtClean="0"/>
                        <a:t>Equipo</a:t>
                      </a:r>
                      <a:r>
                        <a:rPr lang="es-MX" baseline="0" dirty="0" smtClean="0"/>
                        <a:t>  para transfusión.</a:t>
                      </a:r>
                      <a:endParaRPr lang="es-MX" dirty="0"/>
                    </a:p>
                  </a:txBody>
                  <a:tcPr/>
                </a:tc>
                <a:tc>
                  <a:txBody>
                    <a:bodyPr/>
                    <a:lstStyle/>
                    <a:p>
                      <a:pPr algn="ctr"/>
                      <a:r>
                        <a:rPr lang="es-MX" dirty="0" smtClean="0"/>
                        <a:t>2</a:t>
                      </a:r>
                      <a:endParaRPr lang="es-MX" dirty="0"/>
                    </a:p>
                  </a:txBody>
                  <a:tcPr/>
                </a:tc>
              </a:tr>
              <a:tr h="370840">
                <a:tc>
                  <a:txBody>
                    <a:bodyPr/>
                    <a:lstStyle/>
                    <a:p>
                      <a:r>
                        <a:rPr lang="es-MX" dirty="0" smtClean="0"/>
                        <a:t>Eq. Para venoclisis</a:t>
                      </a:r>
                      <a:r>
                        <a:rPr lang="es-MX" baseline="0" dirty="0" smtClean="0"/>
                        <a:t> Microgotero.</a:t>
                      </a:r>
                      <a:endParaRPr lang="es-MX" dirty="0"/>
                    </a:p>
                  </a:txBody>
                  <a:tcPr/>
                </a:tc>
                <a:tc>
                  <a:txBody>
                    <a:bodyPr/>
                    <a:lstStyle/>
                    <a:p>
                      <a:pPr algn="ctr"/>
                      <a:r>
                        <a:rPr lang="es-MX" dirty="0" smtClean="0"/>
                        <a:t>5</a:t>
                      </a:r>
                      <a:endParaRPr lang="es-MX" dirty="0"/>
                    </a:p>
                  </a:txBody>
                  <a:tcPr/>
                </a:tc>
              </a:tr>
              <a:tr h="370840">
                <a:tc>
                  <a:txBody>
                    <a:bodyPr/>
                    <a:lstStyle/>
                    <a:p>
                      <a:r>
                        <a:rPr lang="es-MX" dirty="0" smtClean="0"/>
                        <a:t>Eq. Para</a:t>
                      </a:r>
                      <a:r>
                        <a:rPr lang="es-MX" baseline="0" dirty="0" smtClean="0"/>
                        <a:t> venoclisis Normogotero.</a:t>
                      </a:r>
                      <a:endParaRPr lang="es-MX" dirty="0"/>
                    </a:p>
                  </a:txBody>
                  <a:tcPr/>
                </a:tc>
                <a:tc>
                  <a:txBody>
                    <a:bodyPr/>
                    <a:lstStyle/>
                    <a:p>
                      <a:pPr algn="ctr"/>
                      <a:r>
                        <a:rPr lang="es-MX" dirty="0" smtClean="0"/>
                        <a:t>5</a:t>
                      </a:r>
                      <a:endParaRPr lang="es-MX" dirty="0"/>
                    </a:p>
                  </a:txBody>
                  <a:tcPr/>
                </a:tc>
              </a:tr>
              <a:tr h="370840">
                <a:tc>
                  <a:txBody>
                    <a:bodyPr/>
                    <a:lstStyle/>
                    <a:p>
                      <a:r>
                        <a:rPr lang="es-MX" dirty="0" smtClean="0"/>
                        <a:t>Guía de cobre.</a:t>
                      </a:r>
                      <a:endParaRPr lang="es-MX" dirty="0"/>
                    </a:p>
                  </a:txBody>
                  <a:tcPr/>
                </a:tc>
                <a:tc>
                  <a:txBody>
                    <a:bodyPr/>
                    <a:lstStyle/>
                    <a:p>
                      <a:pPr algn="ctr"/>
                      <a:r>
                        <a:rPr lang="es-MX" dirty="0" smtClean="0"/>
                        <a:t>1</a:t>
                      </a:r>
                      <a:endParaRPr lang="es-MX" dirty="0"/>
                    </a:p>
                  </a:txBody>
                  <a:tcPr/>
                </a:tc>
              </a:tr>
              <a:tr h="370840">
                <a:tc>
                  <a:txBody>
                    <a:bodyPr/>
                    <a:lstStyle/>
                    <a:p>
                      <a:r>
                        <a:rPr lang="es-MX" dirty="0" smtClean="0"/>
                        <a:t>Jeringa desechable de 1 ml.</a:t>
                      </a:r>
                      <a:endParaRPr lang="es-MX" dirty="0"/>
                    </a:p>
                  </a:txBody>
                  <a:tcPr/>
                </a:tc>
                <a:tc>
                  <a:txBody>
                    <a:bodyPr/>
                    <a:lstStyle/>
                    <a:p>
                      <a:pPr algn="ctr"/>
                      <a:r>
                        <a:rPr lang="es-MX" dirty="0" smtClean="0"/>
                        <a:t>10</a:t>
                      </a:r>
                      <a:endParaRPr lang="es-MX" dirty="0"/>
                    </a:p>
                  </a:txBody>
                  <a:tcPr/>
                </a:tc>
              </a:tr>
              <a:tr h="370840">
                <a:tc>
                  <a:txBody>
                    <a:bodyPr/>
                    <a:lstStyle/>
                    <a:p>
                      <a:r>
                        <a:rPr lang="es-MX" dirty="0" smtClean="0"/>
                        <a:t>Jeringa desechable de 3 ml.</a:t>
                      </a:r>
                      <a:endParaRPr lang="es-MX" dirty="0"/>
                    </a:p>
                  </a:txBody>
                  <a:tcPr/>
                </a:tc>
                <a:tc>
                  <a:txBody>
                    <a:bodyPr/>
                    <a:lstStyle/>
                    <a:p>
                      <a:pPr algn="ctr"/>
                      <a:r>
                        <a:rPr lang="es-MX" dirty="0" smtClean="0"/>
                        <a:t>10</a:t>
                      </a:r>
                      <a:endParaRPr lang="es-MX" dirty="0"/>
                    </a:p>
                  </a:txBody>
                  <a:tcPr/>
                </a:tc>
              </a:tr>
              <a:tr h="370840">
                <a:tc>
                  <a:txBody>
                    <a:bodyPr/>
                    <a:lstStyle/>
                    <a:p>
                      <a:r>
                        <a:rPr lang="es-MX" dirty="0" smtClean="0"/>
                        <a:t>Jeringa desechable de 5 ml.</a:t>
                      </a:r>
                      <a:endParaRPr lang="es-MX" dirty="0"/>
                    </a:p>
                  </a:txBody>
                  <a:tcPr/>
                </a:tc>
                <a:tc>
                  <a:txBody>
                    <a:bodyPr/>
                    <a:lstStyle/>
                    <a:p>
                      <a:pPr algn="ctr"/>
                      <a:r>
                        <a:rPr lang="es-MX" dirty="0" smtClean="0"/>
                        <a:t>10</a:t>
                      </a:r>
                      <a:endParaRPr lang="es-MX" dirty="0"/>
                    </a:p>
                  </a:txBody>
                  <a:tcPr/>
                </a:tc>
              </a:tr>
              <a:tr h="370840">
                <a:tc>
                  <a:txBody>
                    <a:bodyPr/>
                    <a:lstStyle/>
                    <a:p>
                      <a:r>
                        <a:rPr lang="es-MX" dirty="0" smtClean="0"/>
                        <a:t>Jeringa desechable de 10 ml.</a:t>
                      </a:r>
                      <a:endParaRPr lang="es-MX" dirty="0"/>
                    </a:p>
                  </a:txBody>
                  <a:tcPr/>
                </a:tc>
                <a:tc>
                  <a:txBody>
                    <a:bodyPr/>
                    <a:lstStyle/>
                    <a:p>
                      <a:pPr algn="ctr"/>
                      <a:r>
                        <a:rPr lang="es-MX" dirty="0" smtClean="0"/>
                        <a:t>10</a:t>
                      </a:r>
                      <a:endParaRPr lang="es-MX" dirty="0"/>
                    </a:p>
                  </a:txBody>
                  <a:tcPr/>
                </a:tc>
              </a:tr>
            </a:tbl>
          </a:graphicData>
        </a:graphic>
      </p:graphicFrame>
    </p:spTree>
    <p:extLst>
      <p:ext uri="{BB962C8B-B14F-4D97-AF65-F5344CB8AC3E}">
        <p14:creationId xmlns:p14="http://schemas.microsoft.com/office/powerpoint/2010/main" val="324259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728565818"/>
              </p:ext>
            </p:extLst>
          </p:nvPr>
        </p:nvGraphicFramePr>
        <p:xfrm>
          <a:off x="677863" y="374650"/>
          <a:ext cx="8596312" cy="556260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s-MX" dirty="0" smtClean="0">
                          <a:solidFill>
                            <a:schemeClr val="tx1"/>
                          </a:solidFill>
                        </a:rPr>
                        <a:t>Nombre del Material.</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Jeringa desechable 20 ml.</a:t>
                      </a:r>
                      <a:endParaRPr lang="es-MX" dirty="0"/>
                    </a:p>
                  </a:txBody>
                  <a:tcPr/>
                </a:tc>
                <a:tc>
                  <a:txBody>
                    <a:bodyPr/>
                    <a:lstStyle/>
                    <a:p>
                      <a:pPr algn="ctr"/>
                      <a:r>
                        <a:rPr lang="es-MX" dirty="0" smtClean="0"/>
                        <a:t>10</a:t>
                      </a:r>
                      <a:endParaRPr lang="es-MX" dirty="0"/>
                    </a:p>
                  </a:txBody>
                  <a:tcPr/>
                </a:tc>
              </a:tr>
              <a:tr h="370840">
                <a:tc>
                  <a:txBody>
                    <a:bodyPr/>
                    <a:lstStyle/>
                    <a:p>
                      <a:r>
                        <a:rPr lang="es-MX" dirty="0" smtClean="0"/>
                        <a:t>Jeringa desechable 50 ml.</a:t>
                      </a:r>
                      <a:endParaRPr lang="es-MX" dirty="0"/>
                    </a:p>
                  </a:txBody>
                  <a:tcPr/>
                </a:tc>
                <a:tc>
                  <a:txBody>
                    <a:bodyPr/>
                    <a:lstStyle/>
                    <a:p>
                      <a:pPr algn="ctr"/>
                      <a:r>
                        <a:rPr lang="es-MX" dirty="0" smtClean="0"/>
                        <a:t>2</a:t>
                      </a:r>
                      <a:endParaRPr lang="es-MX" dirty="0"/>
                    </a:p>
                  </a:txBody>
                  <a:tcPr/>
                </a:tc>
              </a:tr>
              <a:tr h="370840">
                <a:tc>
                  <a:txBody>
                    <a:bodyPr/>
                    <a:lstStyle/>
                    <a:p>
                      <a:r>
                        <a:rPr lang="es-MX" dirty="0" smtClean="0"/>
                        <a:t>Lancetas.</a:t>
                      </a:r>
                      <a:endParaRPr lang="es-MX" dirty="0"/>
                    </a:p>
                  </a:txBody>
                  <a:tcPr/>
                </a:tc>
                <a:tc>
                  <a:txBody>
                    <a:bodyPr/>
                    <a:lstStyle/>
                    <a:p>
                      <a:pPr algn="ctr"/>
                      <a:r>
                        <a:rPr lang="es-MX" dirty="0" smtClean="0"/>
                        <a:t>10</a:t>
                      </a:r>
                      <a:endParaRPr lang="es-MX" dirty="0"/>
                    </a:p>
                  </a:txBody>
                  <a:tcPr/>
                </a:tc>
              </a:tr>
              <a:tr h="370840">
                <a:tc>
                  <a:txBody>
                    <a:bodyPr/>
                    <a:lstStyle/>
                    <a:p>
                      <a:r>
                        <a:rPr lang="es-MX" dirty="0" smtClean="0"/>
                        <a:t>Llaves</a:t>
                      </a:r>
                      <a:r>
                        <a:rPr lang="es-MX" baseline="0" dirty="0" smtClean="0"/>
                        <a:t> de tres vías.</a:t>
                      </a:r>
                      <a:endParaRPr lang="es-MX" dirty="0"/>
                    </a:p>
                  </a:txBody>
                  <a:tcPr/>
                </a:tc>
                <a:tc>
                  <a:txBody>
                    <a:bodyPr/>
                    <a:lstStyle/>
                    <a:p>
                      <a:pPr algn="ctr"/>
                      <a:r>
                        <a:rPr lang="es-MX" dirty="0" smtClean="0"/>
                        <a:t>5</a:t>
                      </a:r>
                      <a:endParaRPr lang="es-MX" dirty="0"/>
                    </a:p>
                  </a:txBody>
                  <a:tcPr/>
                </a:tc>
              </a:tr>
              <a:tr h="370840">
                <a:tc>
                  <a:txBody>
                    <a:bodyPr/>
                    <a:lstStyle/>
                    <a:p>
                      <a:r>
                        <a:rPr lang="es-MX" dirty="0" smtClean="0"/>
                        <a:t>Marcapaso</a:t>
                      </a:r>
                      <a:r>
                        <a:rPr lang="es-MX" baseline="0" dirty="0" smtClean="0"/>
                        <a:t> externo.</a:t>
                      </a:r>
                      <a:endParaRPr lang="es-MX" dirty="0"/>
                    </a:p>
                  </a:txBody>
                  <a:tcPr/>
                </a:tc>
                <a:tc>
                  <a:txBody>
                    <a:bodyPr/>
                    <a:lstStyle/>
                    <a:p>
                      <a:pPr algn="ctr"/>
                      <a:r>
                        <a:rPr lang="es-MX" dirty="0" smtClean="0"/>
                        <a:t>1</a:t>
                      </a:r>
                      <a:endParaRPr lang="es-MX" dirty="0"/>
                    </a:p>
                  </a:txBody>
                  <a:tcPr/>
                </a:tc>
              </a:tr>
              <a:tr h="370840">
                <a:tc>
                  <a:txBody>
                    <a:bodyPr/>
                    <a:lstStyle/>
                    <a:p>
                      <a:r>
                        <a:rPr lang="es-MX" dirty="0" smtClean="0"/>
                        <a:t>Equipo metriset 100</a:t>
                      </a:r>
                      <a:r>
                        <a:rPr lang="es-MX" baseline="0" dirty="0" smtClean="0"/>
                        <a:t> ml.</a:t>
                      </a:r>
                      <a:endParaRPr lang="es-MX" dirty="0"/>
                    </a:p>
                  </a:txBody>
                  <a:tcPr/>
                </a:tc>
                <a:tc>
                  <a:txBody>
                    <a:bodyPr/>
                    <a:lstStyle/>
                    <a:p>
                      <a:pPr algn="ctr"/>
                      <a:r>
                        <a:rPr lang="es-MX" dirty="0" smtClean="0"/>
                        <a:t>2</a:t>
                      </a:r>
                      <a:endParaRPr lang="es-MX" dirty="0"/>
                    </a:p>
                  </a:txBody>
                  <a:tcPr/>
                </a:tc>
              </a:tr>
              <a:tr h="370840">
                <a:tc>
                  <a:txBody>
                    <a:bodyPr/>
                    <a:lstStyle/>
                    <a:p>
                      <a:r>
                        <a:rPr lang="es-MX" dirty="0" smtClean="0"/>
                        <a:t>Punzocat</a:t>
                      </a:r>
                      <a:r>
                        <a:rPr lang="es-MX" baseline="0" dirty="0" smtClean="0"/>
                        <a:t> núm.. 16</a:t>
                      </a:r>
                      <a:endParaRPr lang="es-MX" dirty="0"/>
                    </a:p>
                  </a:txBody>
                  <a:tcPr/>
                </a:tc>
                <a:tc>
                  <a:txBody>
                    <a:bodyPr/>
                    <a:lstStyle/>
                    <a:p>
                      <a:pPr algn="ctr"/>
                      <a:r>
                        <a:rPr lang="es-MX" dirty="0" smtClean="0"/>
                        <a:t>2</a:t>
                      </a:r>
                      <a:endParaRPr lang="es-MX" dirty="0"/>
                    </a:p>
                  </a:txBody>
                  <a:tcPr/>
                </a:tc>
              </a:tr>
              <a:tr h="370840">
                <a:tc>
                  <a:txBody>
                    <a:bodyPr/>
                    <a:lstStyle/>
                    <a:p>
                      <a:r>
                        <a:rPr lang="es-MX" dirty="0" smtClean="0"/>
                        <a:t>Punzocat</a:t>
                      </a:r>
                      <a:r>
                        <a:rPr lang="es-MX" baseline="0" dirty="0" smtClean="0"/>
                        <a:t> núm.. 18</a:t>
                      </a:r>
                      <a:endParaRPr lang="es-MX" dirty="0"/>
                    </a:p>
                  </a:txBody>
                  <a:tcPr/>
                </a:tc>
                <a:tc>
                  <a:txBody>
                    <a:bodyPr/>
                    <a:lstStyle/>
                    <a:p>
                      <a:pPr algn="ctr"/>
                      <a:r>
                        <a:rPr lang="es-MX" dirty="0" smtClean="0"/>
                        <a:t>2</a:t>
                      </a:r>
                      <a:endParaRPr lang="es-MX" dirty="0"/>
                    </a:p>
                  </a:txBody>
                  <a:tcPr/>
                </a:tc>
              </a:tr>
              <a:tr h="370840">
                <a:tc>
                  <a:txBody>
                    <a:bodyPr/>
                    <a:lstStyle/>
                    <a:p>
                      <a:r>
                        <a:rPr lang="es-MX" dirty="0" smtClean="0"/>
                        <a:t>Punzocat núm.. 20</a:t>
                      </a:r>
                      <a:endParaRPr lang="es-MX" dirty="0"/>
                    </a:p>
                  </a:txBody>
                  <a:tcPr/>
                </a:tc>
                <a:tc>
                  <a:txBody>
                    <a:bodyPr/>
                    <a:lstStyle/>
                    <a:p>
                      <a:pPr algn="ctr"/>
                      <a:r>
                        <a:rPr lang="es-MX" dirty="0" smtClean="0"/>
                        <a:t>2</a:t>
                      </a:r>
                      <a:endParaRPr lang="es-MX" dirty="0"/>
                    </a:p>
                  </a:txBody>
                  <a:tcPr/>
                </a:tc>
              </a:tr>
              <a:tr h="370840">
                <a:tc>
                  <a:txBody>
                    <a:bodyPr/>
                    <a:lstStyle/>
                    <a:p>
                      <a:r>
                        <a:rPr lang="es-MX" dirty="0" smtClean="0"/>
                        <a:t>Punzocat</a:t>
                      </a:r>
                      <a:r>
                        <a:rPr lang="es-MX" baseline="0" dirty="0" smtClean="0"/>
                        <a:t> núm.. 22</a:t>
                      </a:r>
                      <a:endParaRPr lang="es-MX" dirty="0"/>
                    </a:p>
                  </a:txBody>
                  <a:tcPr/>
                </a:tc>
                <a:tc>
                  <a:txBody>
                    <a:bodyPr/>
                    <a:lstStyle/>
                    <a:p>
                      <a:pPr algn="ctr"/>
                      <a:r>
                        <a:rPr lang="es-MX" dirty="0" smtClean="0"/>
                        <a:t>2</a:t>
                      </a:r>
                      <a:endParaRPr lang="es-MX" dirty="0"/>
                    </a:p>
                  </a:txBody>
                  <a:tcPr/>
                </a:tc>
              </a:tr>
              <a:tr h="370840">
                <a:tc>
                  <a:txBody>
                    <a:bodyPr/>
                    <a:lstStyle/>
                    <a:p>
                      <a:r>
                        <a:rPr lang="es-MX" dirty="0" smtClean="0"/>
                        <a:t>Punzocat núm.. 24</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Sondas</a:t>
                      </a:r>
                      <a:r>
                        <a:rPr lang="es-MX" baseline="0" dirty="0" smtClean="0"/>
                        <a:t> de aspiración 18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a:t>
                      </a:r>
                      <a:r>
                        <a:rPr lang="es-MX" baseline="0" dirty="0" smtClean="0"/>
                        <a:t>s de aspiración 12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Sondas de  Foley 12 Fr</a:t>
                      </a:r>
                      <a:endParaRPr lang="es-MX" dirty="0"/>
                    </a:p>
                  </a:txBody>
                  <a:tcPr/>
                </a:tc>
                <a:tc>
                  <a:txBody>
                    <a:bodyPr/>
                    <a:lstStyle/>
                    <a:p>
                      <a:pPr algn="ctr"/>
                      <a:r>
                        <a:rPr lang="es-MX" dirty="0" smtClean="0"/>
                        <a:t>2</a:t>
                      </a:r>
                      <a:endParaRPr lang="es-MX" dirty="0"/>
                    </a:p>
                  </a:txBody>
                  <a:tcPr/>
                </a:tc>
              </a:tr>
            </a:tbl>
          </a:graphicData>
        </a:graphic>
      </p:graphicFrame>
    </p:spTree>
    <p:extLst>
      <p:ext uri="{BB962C8B-B14F-4D97-AF65-F5344CB8AC3E}">
        <p14:creationId xmlns:p14="http://schemas.microsoft.com/office/powerpoint/2010/main" val="83976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027077964"/>
              </p:ext>
            </p:extLst>
          </p:nvPr>
        </p:nvGraphicFramePr>
        <p:xfrm>
          <a:off x="677863" y="468313"/>
          <a:ext cx="8596312" cy="556260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s-MX" dirty="0" smtClean="0">
                          <a:solidFill>
                            <a:schemeClr val="tx1"/>
                          </a:solidFill>
                        </a:rPr>
                        <a:t>Nombre</a:t>
                      </a:r>
                      <a:r>
                        <a:rPr lang="es-MX" baseline="0" dirty="0" smtClean="0">
                          <a:solidFill>
                            <a:schemeClr val="tx1"/>
                          </a:solidFill>
                        </a:rPr>
                        <a:t> del Material.</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Sondas de Foley</a:t>
                      </a:r>
                      <a:r>
                        <a:rPr lang="es-MX" baseline="0" dirty="0" smtClean="0"/>
                        <a:t> 14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Sondas de Foley 16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a:t>
                      </a:r>
                      <a:r>
                        <a:rPr lang="es-MX" baseline="0" dirty="0" smtClean="0"/>
                        <a:t>s de Foley 18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Sondas de Foley 20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Sondas de Foley</a:t>
                      </a:r>
                      <a:r>
                        <a:rPr lang="es-MX" baseline="0" dirty="0" smtClean="0"/>
                        <a:t> 22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 para alimentación 8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 para alimentación 5 Fr</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Sonda para pleurostomía</a:t>
                      </a:r>
                      <a:r>
                        <a:rPr lang="es-MX" baseline="0" dirty="0" smtClean="0"/>
                        <a:t> 8 Fr</a:t>
                      </a:r>
                      <a:endParaRPr lang="es-MX" dirty="0"/>
                    </a:p>
                  </a:txBody>
                  <a:tcPr/>
                </a:tc>
                <a:tc>
                  <a:txBody>
                    <a:bodyPr/>
                    <a:lstStyle/>
                    <a:p>
                      <a:pPr algn="ctr"/>
                      <a:r>
                        <a:rPr lang="es-MX" dirty="0" smtClean="0"/>
                        <a:t>1</a:t>
                      </a:r>
                      <a:endParaRPr lang="es-MX" dirty="0"/>
                    </a:p>
                  </a:txBody>
                  <a:tcPr/>
                </a:tc>
              </a:tr>
              <a:tr h="370840">
                <a:tc>
                  <a:txBody>
                    <a:bodyPr/>
                    <a:lstStyle/>
                    <a:p>
                      <a:r>
                        <a:rPr lang="es-MX" dirty="0" smtClean="0"/>
                        <a:t>Sonda</a:t>
                      </a:r>
                      <a:r>
                        <a:rPr lang="es-MX" baseline="0" dirty="0" smtClean="0"/>
                        <a:t> para pleurostomía 9 Fr</a:t>
                      </a:r>
                      <a:endParaRPr lang="es-MX" dirty="0"/>
                    </a:p>
                  </a:txBody>
                  <a:tcPr/>
                </a:tc>
                <a:tc>
                  <a:txBody>
                    <a:bodyPr/>
                    <a:lstStyle/>
                    <a:p>
                      <a:pPr algn="ctr"/>
                      <a:r>
                        <a:rPr lang="es-MX" dirty="0" smtClean="0"/>
                        <a:t>1</a:t>
                      </a:r>
                      <a:endParaRPr lang="es-MX" dirty="0"/>
                    </a:p>
                  </a:txBody>
                  <a:tcPr/>
                </a:tc>
              </a:tr>
              <a:tr h="370840">
                <a:tc>
                  <a:txBody>
                    <a:bodyPr/>
                    <a:lstStyle/>
                    <a:p>
                      <a:r>
                        <a:rPr lang="es-MX" dirty="0" smtClean="0"/>
                        <a:t>Sonda para pleurostomia</a:t>
                      </a:r>
                      <a:r>
                        <a:rPr lang="es-MX" baseline="0" dirty="0" smtClean="0"/>
                        <a:t> 10 Fr</a:t>
                      </a:r>
                      <a:endParaRPr lang="es-MX" dirty="0"/>
                    </a:p>
                  </a:txBody>
                  <a:tcPr/>
                </a:tc>
                <a:tc>
                  <a:txBody>
                    <a:bodyPr/>
                    <a:lstStyle/>
                    <a:p>
                      <a:pPr algn="ctr"/>
                      <a:r>
                        <a:rPr lang="es-MX" dirty="0" smtClean="0"/>
                        <a:t>1</a:t>
                      </a:r>
                      <a:endParaRPr lang="es-MX" dirty="0"/>
                    </a:p>
                  </a:txBody>
                  <a:tcPr/>
                </a:tc>
              </a:tr>
              <a:tr h="370840">
                <a:tc>
                  <a:txBody>
                    <a:bodyPr/>
                    <a:lstStyle/>
                    <a:p>
                      <a:r>
                        <a:rPr lang="es-MX" dirty="0" smtClean="0"/>
                        <a:t>Sonda para pleurostomía</a:t>
                      </a:r>
                      <a:r>
                        <a:rPr lang="es-MX" baseline="0" dirty="0" smtClean="0"/>
                        <a:t> 16 Fr</a:t>
                      </a:r>
                      <a:endParaRPr lang="es-MX" dirty="0"/>
                    </a:p>
                  </a:txBody>
                  <a:tcPr/>
                </a:tc>
                <a:tc>
                  <a:txBody>
                    <a:bodyPr/>
                    <a:lstStyle/>
                    <a:p>
                      <a:pPr algn="ctr"/>
                      <a:r>
                        <a:rPr lang="es-MX" dirty="0" smtClean="0"/>
                        <a:t>2</a:t>
                      </a:r>
                      <a:endParaRPr lang="es-MX" dirty="0"/>
                    </a:p>
                  </a:txBody>
                  <a:tcPr/>
                </a:tc>
              </a:tr>
              <a:tr h="370840">
                <a:tc>
                  <a:txBody>
                    <a:bodyPr/>
                    <a:lstStyle/>
                    <a:p>
                      <a:endParaRPr lang="es-MX" dirty="0"/>
                    </a:p>
                  </a:txBody>
                  <a:tcPr/>
                </a:tc>
                <a:tc>
                  <a:txBody>
                    <a:bodyPr/>
                    <a:lstStyle/>
                    <a:p>
                      <a:pPr algn="ctr"/>
                      <a:endParaRPr lang="es-MX" dirty="0"/>
                    </a:p>
                  </a:txBody>
                  <a:tcPr/>
                </a:tc>
              </a:tr>
              <a:tr h="370840">
                <a:tc>
                  <a:txBody>
                    <a:bodyPr/>
                    <a:lstStyle/>
                    <a:p>
                      <a:endParaRPr lang="es-MX"/>
                    </a:p>
                  </a:txBody>
                  <a:tcPr/>
                </a:tc>
                <a:tc>
                  <a:txBody>
                    <a:bodyPr/>
                    <a:lstStyle/>
                    <a:p>
                      <a:pPr algn="ctr"/>
                      <a:endParaRPr lang="es-MX" dirty="0"/>
                    </a:p>
                  </a:txBody>
                  <a:tcPr/>
                </a:tc>
              </a:tr>
              <a:tr h="370840">
                <a:tc>
                  <a:txBody>
                    <a:bodyPr/>
                    <a:lstStyle/>
                    <a:p>
                      <a:endParaRPr lang="es-MX"/>
                    </a:p>
                  </a:txBody>
                  <a:tcPr/>
                </a:tc>
                <a:tc>
                  <a:txBody>
                    <a:bodyPr/>
                    <a:lstStyle/>
                    <a:p>
                      <a:pPr algn="ctr"/>
                      <a:endParaRPr lang="es-MX" dirty="0"/>
                    </a:p>
                  </a:txBody>
                  <a:tcPr/>
                </a:tc>
              </a:tr>
            </a:tbl>
          </a:graphicData>
        </a:graphic>
      </p:graphicFrame>
    </p:spTree>
    <p:extLst>
      <p:ext uri="{BB962C8B-B14F-4D97-AF65-F5344CB8AC3E}">
        <p14:creationId xmlns:p14="http://schemas.microsoft.com/office/powerpoint/2010/main" val="804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u="sng" dirty="0" smtClean="0">
                <a:solidFill>
                  <a:schemeClr val="tx1"/>
                </a:solidFill>
              </a:rPr>
              <a:t>TERCER CAJON</a:t>
            </a:r>
            <a:r>
              <a:rPr lang="es-MX" dirty="0" smtClean="0">
                <a:solidFill>
                  <a:schemeClr val="tx1"/>
                </a:solidFill>
              </a:rPr>
              <a:t/>
            </a:r>
            <a:br>
              <a:rPr lang="es-MX" dirty="0" smtClean="0">
                <a:solidFill>
                  <a:schemeClr val="tx1"/>
                </a:solidFill>
              </a:rPr>
            </a:br>
            <a:r>
              <a:rPr lang="es-MX" sz="3100" dirty="0">
                <a:solidFill>
                  <a:schemeClr val="tx1"/>
                </a:solidFill>
              </a:rPr>
              <a:t>C</a:t>
            </a:r>
            <a:r>
              <a:rPr lang="es-MX" sz="3100" dirty="0" smtClean="0">
                <a:solidFill>
                  <a:schemeClr val="tx1"/>
                </a:solidFill>
              </a:rPr>
              <a:t>ánulas, laringoscopio, guantes, guía metálica</a:t>
            </a:r>
            <a:r>
              <a:rPr lang="es-MX" dirty="0" smtClean="0">
                <a:solidFill>
                  <a:schemeClr val="tx1"/>
                </a:solidFill>
              </a:rPr>
              <a:t>.</a:t>
            </a:r>
            <a:endParaRPr lang="es-MX" dirty="0">
              <a:solidFill>
                <a:schemeClr val="tx1"/>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91529712"/>
              </p:ext>
            </p:extLst>
          </p:nvPr>
        </p:nvGraphicFramePr>
        <p:xfrm>
          <a:off x="677334" y="2129409"/>
          <a:ext cx="8596312" cy="4042790"/>
        </p:xfrm>
        <a:graphic>
          <a:graphicData uri="http://schemas.openxmlformats.org/drawingml/2006/table">
            <a:tbl>
              <a:tblPr firstRow="1" bandRow="1">
                <a:tableStyleId>{5C22544A-7EE6-4342-B048-85BDC9FD1C3A}</a:tableStyleId>
              </a:tblPr>
              <a:tblGrid>
                <a:gridCol w="4298156"/>
                <a:gridCol w="4298156"/>
              </a:tblGrid>
              <a:tr h="404279">
                <a:tc>
                  <a:txBody>
                    <a:bodyPr/>
                    <a:lstStyle/>
                    <a:p>
                      <a:pPr algn="ctr"/>
                      <a:r>
                        <a:rPr lang="es-MX" dirty="0" smtClean="0">
                          <a:solidFill>
                            <a:schemeClr val="tx1"/>
                          </a:solidFill>
                        </a:rPr>
                        <a:t>Nombre del material.</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404279">
                <a:tc>
                  <a:txBody>
                    <a:bodyPr/>
                    <a:lstStyle/>
                    <a:p>
                      <a:r>
                        <a:rPr lang="es-MX" dirty="0" smtClean="0"/>
                        <a:t>Cánulas de Guedel  0,1,2,3,4,5 y 6 Fr</a:t>
                      </a:r>
                      <a:endParaRPr lang="es-MX" dirty="0"/>
                    </a:p>
                  </a:txBody>
                  <a:tcPr/>
                </a:tc>
                <a:tc>
                  <a:txBody>
                    <a:bodyPr/>
                    <a:lstStyle/>
                    <a:p>
                      <a:pPr algn="ctr"/>
                      <a:r>
                        <a:rPr lang="es-MX" dirty="0" smtClean="0">
                          <a:solidFill>
                            <a:schemeClr val="tx1"/>
                          </a:solidFill>
                        </a:rPr>
                        <a:t>2  c/u</a:t>
                      </a:r>
                      <a:endParaRPr lang="es-MX" dirty="0">
                        <a:solidFill>
                          <a:schemeClr val="tx1"/>
                        </a:solidFill>
                      </a:endParaRPr>
                    </a:p>
                  </a:txBody>
                  <a:tcPr/>
                </a:tc>
              </a:tr>
              <a:tr h="404279">
                <a:tc>
                  <a:txBody>
                    <a:bodyPr/>
                    <a:lstStyle/>
                    <a:p>
                      <a:r>
                        <a:rPr lang="es-MX" dirty="0" smtClean="0"/>
                        <a:t>Cánulas endotraqueales 2 Fr</a:t>
                      </a:r>
                      <a:endParaRPr lang="es-MX" dirty="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r>
                        <a:rPr lang="es-MX" dirty="0" smtClean="0"/>
                        <a:t>Cánulas</a:t>
                      </a:r>
                      <a:r>
                        <a:rPr lang="es-MX" baseline="0" dirty="0" smtClean="0"/>
                        <a:t> endotraqueales 2.5 Fr</a:t>
                      </a:r>
                      <a:endParaRPr lang="es-MX" dirty="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3 Fr</a:t>
                      </a:r>
                      <a:endParaRPr lang="es-MX" dirty="0" smtClean="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3.5 Fr</a:t>
                      </a:r>
                      <a:endParaRPr lang="es-MX" dirty="0" smtClean="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4 Fr</a:t>
                      </a:r>
                      <a:endParaRPr lang="es-MX" dirty="0" smtClean="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r>
                        <a:rPr lang="es-MX" dirty="0" smtClean="0"/>
                        <a:t>Cánulas</a:t>
                      </a:r>
                      <a:r>
                        <a:rPr lang="es-MX" baseline="0" dirty="0" smtClean="0"/>
                        <a:t> endotraqueales 4.5 Fr</a:t>
                      </a:r>
                      <a:endParaRPr lang="es-MX" dirty="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5 Fr</a:t>
                      </a:r>
                      <a:endParaRPr lang="es-MX" dirty="0" smtClean="0"/>
                    </a:p>
                  </a:txBody>
                  <a:tcPr/>
                </a:tc>
                <a:tc>
                  <a:txBody>
                    <a:bodyPr/>
                    <a:lstStyle/>
                    <a:p>
                      <a:pPr algn="ctr"/>
                      <a:r>
                        <a:rPr lang="es-MX" dirty="0" smtClean="0">
                          <a:solidFill>
                            <a:schemeClr val="tx1"/>
                          </a:solidFill>
                        </a:rPr>
                        <a:t>2</a:t>
                      </a:r>
                      <a:endParaRPr lang="es-MX" dirty="0">
                        <a:solidFill>
                          <a:schemeClr val="tx1"/>
                        </a:solidFill>
                      </a:endParaRPr>
                    </a:p>
                  </a:txBody>
                  <a:tcPr/>
                </a:tc>
              </a:tr>
              <a:tr h="4042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5.5 Fr</a:t>
                      </a:r>
                      <a:endParaRPr lang="es-MX" dirty="0" smtClean="0"/>
                    </a:p>
                  </a:txBody>
                  <a:tcPr/>
                </a:tc>
                <a:tc>
                  <a:txBody>
                    <a:bodyPr/>
                    <a:lstStyle/>
                    <a:p>
                      <a:pPr algn="ctr"/>
                      <a:r>
                        <a:rPr lang="es-MX" dirty="0" smtClean="0">
                          <a:solidFill>
                            <a:schemeClr val="tx1"/>
                          </a:solidFill>
                        </a:rPr>
                        <a:t>2</a:t>
                      </a:r>
                      <a:endParaRPr lang="es-MX" dirty="0">
                        <a:solidFill>
                          <a:schemeClr val="tx1"/>
                        </a:solidFill>
                      </a:endParaRPr>
                    </a:p>
                  </a:txBody>
                  <a:tcPr/>
                </a:tc>
              </a:tr>
            </a:tbl>
          </a:graphicData>
        </a:graphic>
      </p:graphicFrame>
    </p:spTree>
    <p:extLst>
      <p:ext uri="{BB962C8B-B14F-4D97-AF65-F5344CB8AC3E}">
        <p14:creationId xmlns:p14="http://schemas.microsoft.com/office/powerpoint/2010/main" val="31397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134113795"/>
              </p:ext>
            </p:extLst>
          </p:nvPr>
        </p:nvGraphicFramePr>
        <p:xfrm>
          <a:off x="573954" y="227879"/>
          <a:ext cx="8596312" cy="6212969"/>
        </p:xfrm>
        <a:graphic>
          <a:graphicData uri="http://schemas.openxmlformats.org/drawingml/2006/table">
            <a:tbl>
              <a:tblPr firstRow="1" bandRow="1">
                <a:tableStyleId>{5C22544A-7EE6-4342-B048-85BDC9FD1C3A}</a:tableStyleId>
              </a:tblPr>
              <a:tblGrid>
                <a:gridCol w="4298156"/>
                <a:gridCol w="4298156"/>
              </a:tblGrid>
              <a:tr h="433373">
                <a:tc>
                  <a:txBody>
                    <a:bodyPr/>
                    <a:lstStyle/>
                    <a:p>
                      <a:pPr algn="ctr"/>
                      <a:r>
                        <a:rPr lang="es-MX" dirty="0" smtClean="0">
                          <a:solidFill>
                            <a:schemeClr val="tx1"/>
                          </a:solidFill>
                        </a:rPr>
                        <a:t>Nombre del Material.</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6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6.5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7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7.5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8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8.5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9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9.5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Cánulas</a:t>
                      </a:r>
                      <a:r>
                        <a:rPr lang="es-MX" baseline="0" dirty="0" smtClean="0"/>
                        <a:t> endotraqueales 10 Fr</a:t>
                      </a:r>
                      <a:endParaRPr lang="es-MX" dirty="0" smtClean="0"/>
                    </a:p>
                  </a:txBody>
                  <a:tcPr/>
                </a:tc>
                <a:tc>
                  <a:txBody>
                    <a:bodyPr/>
                    <a:lstStyle/>
                    <a:p>
                      <a:pPr algn="ctr"/>
                      <a:r>
                        <a:rPr lang="es-MX" dirty="0" smtClean="0"/>
                        <a:t>2</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Guantes</a:t>
                      </a:r>
                      <a:r>
                        <a:rPr lang="es-MX" baseline="0" dirty="0" smtClean="0"/>
                        <a:t> desechable.</a:t>
                      </a:r>
                      <a:endParaRPr lang="es-MX" dirty="0" smtClean="0"/>
                    </a:p>
                  </a:txBody>
                  <a:tcPr/>
                </a:tc>
                <a:tc>
                  <a:txBody>
                    <a:bodyPr/>
                    <a:lstStyle/>
                    <a:p>
                      <a:pPr algn="ctr"/>
                      <a:r>
                        <a:rPr lang="es-MX" dirty="0" smtClean="0"/>
                        <a:t>20</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600" dirty="0" smtClean="0"/>
                        <a:t>Hoja de laringoscopio</a:t>
                      </a:r>
                      <a:r>
                        <a:rPr lang="es-MX" sz="1600" baseline="0" dirty="0" smtClean="0"/>
                        <a:t> curva # 00, 0,1,2,3,4,5.</a:t>
                      </a:r>
                      <a:endParaRPr lang="es-MX" sz="1600" dirty="0" smtClean="0"/>
                    </a:p>
                  </a:txBody>
                  <a:tcPr/>
                </a:tc>
                <a:tc>
                  <a:txBody>
                    <a:bodyPr/>
                    <a:lstStyle/>
                    <a:p>
                      <a:pPr algn="ctr"/>
                      <a:r>
                        <a:rPr lang="es-MX" dirty="0" smtClean="0"/>
                        <a:t>1 c/u</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600" dirty="0" smtClean="0"/>
                        <a:t>Hoja de laringoscopio recta # 0,1,2,3,4,5.</a:t>
                      </a:r>
                    </a:p>
                  </a:txBody>
                  <a:tcPr/>
                </a:tc>
                <a:tc>
                  <a:txBody>
                    <a:bodyPr/>
                    <a:lstStyle/>
                    <a:p>
                      <a:pPr algn="ctr"/>
                      <a:r>
                        <a:rPr lang="es-MX" dirty="0" smtClean="0"/>
                        <a:t>1</a:t>
                      </a:r>
                      <a:r>
                        <a:rPr lang="es-MX" baseline="0" dirty="0" smtClean="0"/>
                        <a:t> c/u</a:t>
                      </a:r>
                      <a:endParaRPr lang="es-MX" dirty="0"/>
                    </a:p>
                  </a:txBody>
                  <a:tcPr/>
                </a:tc>
              </a:tr>
              <a:tr h="4333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Mango de laringoscopio</a:t>
                      </a:r>
                      <a:r>
                        <a:rPr lang="es-MX" baseline="0" dirty="0" smtClean="0"/>
                        <a:t> adulto.</a:t>
                      </a:r>
                      <a:endParaRPr lang="es-MX" dirty="0" smtClean="0"/>
                    </a:p>
                  </a:txBody>
                  <a:tcPr/>
                </a:tc>
                <a:tc>
                  <a:txBody>
                    <a:bodyPr/>
                    <a:lstStyle/>
                    <a:p>
                      <a:pPr algn="ctr"/>
                      <a:r>
                        <a:rPr lang="es-MX" dirty="0" smtClean="0"/>
                        <a:t>1</a:t>
                      </a:r>
                      <a:endParaRPr lang="es-MX" dirty="0"/>
                    </a:p>
                  </a:txBody>
                  <a:tcPr/>
                </a:tc>
              </a:tr>
            </a:tbl>
          </a:graphicData>
        </a:graphic>
      </p:graphicFrame>
    </p:spTree>
    <p:extLst>
      <p:ext uri="{BB962C8B-B14F-4D97-AF65-F5344CB8AC3E}">
        <p14:creationId xmlns:p14="http://schemas.microsoft.com/office/powerpoint/2010/main" val="40107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55068852"/>
              </p:ext>
            </p:extLst>
          </p:nvPr>
        </p:nvGraphicFramePr>
        <p:xfrm>
          <a:off x="895921" y="1313604"/>
          <a:ext cx="8596312" cy="4093734"/>
        </p:xfrm>
        <a:graphic>
          <a:graphicData uri="http://schemas.openxmlformats.org/drawingml/2006/table">
            <a:tbl>
              <a:tblPr firstRow="1" bandRow="1">
                <a:tableStyleId>{5C22544A-7EE6-4342-B048-85BDC9FD1C3A}</a:tableStyleId>
              </a:tblPr>
              <a:tblGrid>
                <a:gridCol w="4298156"/>
                <a:gridCol w="4298156"/>
              </a:tblGrid>
              <a:tr h="682289">
                <a:tc>
                  <a:txBody>
                    <a:bodyPr/>
                    <a:lstStyle/>
                    <a:p>
                      <a:pPr algn="ctr"/>
                      <a:r>
                        <a:rPr lang="es-MX" dirty="0" smtClean="0">
                          <a:solidFill>
                            <a:schemeClr val="tx1"/>
                          </a:solidFill>
                        </a:rPr>
                        <a:t>Nombre</a:t>
                      </a:r>
                      <a:r>
                        <a:rPr lang="es-MX" baseline="0" dirty="0" smtClean="0">
                          <a:solidFill>
                            <a:schemeClr val="tx1"/>
                          </a:solidFill>
                        </a:rPr>
                        <a:t> del Material.</a:t>
                      </a:r>
                    </a:p>
                  </a:txBody>
                  <a:tcPr/>
                </a:tc>
                <a:tc>
                  <a:txBody>
                    <a:bodyPr/>
                    <a:lstStyle/>
                    <a:p>
                      <a:pPr algn="ctr"/>
                      <a:r>
                        <a:rPr lang="es-MX" dirty="0" smtClean="0">
                          <a:solidFill>
                            <a:schemeClr val="tx1"/>
                          </a:solidFill>
                        </a:rPr>
                        <a:t>Cantidad.</a:t>
                      </a:r>
                      <a:endParaRPr lang="es-MX" dirty="0">
                        <a:solidFill>
                          <a:schemeClr val="tx1"/>
                        </a:solidFill>
                      </a:endParaRPr>
                    </a:p>
                  </a:txBody>
                  <a:tcPr/>
                </a:tc>
              </a:tr>
              <a:tr h="682289">
                <a:tc>
                  <a:txBody>
                    <a:bodyPr/>
                    <a:lstStyle/>
                    <a:p>
                      <a:r>
                        <a:rPr lang="es-MX" dirty="0" smtClean="0"/>
                        <a:t>Mango</a:t>
                      </a:r>
                      <a:r>
                        <a:rPr lang="es-MX" baseline="0" dirty="0" smtClean="0"/>
                        <a:t> de laringoscopio pediátrica.</a:t>
                      </a:r>
                      <a:endParaRPr lang="es-MX" dirty="0"/>
                    </a:p>
                  </a:txBody>
                  <a:tcPr/>
                </a:tc>
                <a:tc>
                  <a:txBody>
                    <a:bodyPr/>
                    <a:lstStyle/>
                    <a:p>
                      <a:pPr algn="ctr"/>
                      <a:r>
                        <a:rPr lang="es-MX" dirty="0" smtClean="0"/>
                        <a:t>1</a:t>
                      </a:r>
                      <a:endParaRPr lang="es-MX" dirty="0"/>
                    </a:p>
                  </a:txBody>
                  <a:tcPr/>
                </a:tc>
              </a:tr>
              <a:tr h="682289">
                <a:tc>
                  <a:txBody>
                    <a:bodyPr/>
                    <a:lstStyle/>
                    <a:p>
                      <a:r>
                        <a:rPr lang="es-MX" dirty="0" smtClean="0"/>
                        <a:t>Micropor.</a:t>
                      </a:r>
                    </a:p>
                  </a:txBody>
                  <a:tcPr/>
                </a:tc>
                <a:tc>
                  <a:txBody>
                    <a:bodyPr/>
                    <a:lstStyle/>
                    <a:p>
                      <a:pPr algn="ctr"/>
                      <a:r>
                        <a:rPr lang="es-MX" dirty="0" smtClean="0"/>
                        <a:t>2</a:t>
                      </a:r>
                      <a:endParaRPr lang="es-MX" dirty="0"/>
                    </a:p>
                  </a:txBody>
                  <a:tcPr/>
                </a:tc>
              </a:tr>
              <a:tr h="682289">
                <a:tc>
                  <a:txBody>
                    <a:bodyPr/>
                    <a:lstStyle/>
                    <a:p>
                      <a:r>
                        <a:rPr lang="es-MX" dirty="0" smtClean="0"/>
                        <a:t>Regla</a:t>
                      </a:r>
                      <a:r>
                        <a:rPr lang="es-MX" baseline="0" dirty="0" smtClean="0"/>
                        <a:t> de madera para PVC</a:t>
                      </a:r>
                      <a:endParaRPr lang="es-MX" dirty="0"/>
                    </a:p>
                  </a:txBody>
                  <a:tcPr/>
                </a:tc>
                <a:tc>
                  <a:txBody>
                    <a:bodyPr/>
                    <a:lstStyle/>
                    <a:p>
                      <a:pPr algn="ctr"/>
                      <a:r>
                        <a:rPr lang="es-MX" dirty="0" smtClean="0"/>
                        <a:t>1</a:t>
                      </a:r>
                      <a:endParaRPr lang="es-MX" dirty="0"/>
                    </a:p>
                  </a:txBody>
                  <a:tcPr/>
                </a:tc>
              </a:tr>
              <a:tr h="682289">
                <a:tc>
                  <a:txBody>
                    <a:bodyPr/>
                    <a:lstStyle/>
                    <a:p>
                      <a:r>
                        <a:rPr lang="es-MX" dirty="0" smtClean="0"/>
                        <a:t>Tela</a:t>
                      </a:r>
                      <a:r>
                        <a:rPr lang="es-MX" baseline="0" dirty="0" smtClean="0"/>
                        <a:t> adhesiva.</a:t>
                      </a:r>
                      <a:endParaRPr lang="es-MX" dirty="0"/>
                    </a:p>
                  </a:txBody>
                  <a:tcPr/>
                </a:tc>
                <a:tc>
                  <a:txBody>
                    <a:bodyPr/>
                    <a:lstStyle/>
                    <a:p>
                      <a:pPr algn="ctr"/>
                      <a:r>
                        <a:rPr lang="es-MX" dirty="0" smtClean="0"/>
                        <a:t>2</a:t>
                      </a:r>
                      <a:endParaRPr lang="es-MX" dirty="0"/>
                    </a:p>
                  </a:txBody>
                  <a:tcPr/>
                </a:tc>
              </a:tr>
              <a:tr h="682289">
                <a:tc>
                  <a:txBody>
                    <a:bodyPr/>
                    <a:lstStyle/>
                    <a:p>
                      <a:r>
                        <a:rPr lang="es-MX" dirty="0" smtClean="0"/>
                        <a:t>Lidocaína</a:t>
                      </a:r>
                      <a:r>
                        <a:rPr lang="es-MX" baseline="0" dirty="0" smtClean="0"/>
                        <a:t> al 10 % spray</a:t>
                      </a:r>
                      <a:endParaRPr lang="es-MX" dirty="0"/>
                    </a:p>
                  </a:txBody>
                  <a:tcPr/>
                </a:tc>
                <a:tc>
                  <a:txBody>
                    <a:bodyPr/>
                    <a:lstStyle/>
                    <a:p>
                      <a:pPr algn="ctr"/>
                      <a:r>
                        <a:rPr lang="es-MX" dirty="0" smtClean="0"/>
                        <a:t>1</a:t>
                      </a:r>
                      <a:endParaRPr lang="es-MX" dirty="0"/>
                    </a:p>
                  </a:txBody>
                  <a:tcPr/>
                </a:tc>
              </a:tr>
            </a:tbl>
          </a:graphicData>
        </a:graphic>
      </p:graphicFrame>
    </p:spTree>
    <p:extLst>
      <p:ext uri="{BB962C8B-B14F-4D97-AF65-F5344CB8AC3E}">
        <p14:creationId xmlns:p14="http://schemas.microsoft.com/office/powerpoint/2010/main" val="55337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solidFill>
                  <a:schemeClr val="tx1"/>
                </a:solidFill>
                <a:latin typeface="Arial" pitchFamily="34" charset="0"/>
                <a:cs typeface="Arial" pitchFamily="34" charset="0"/>
              </a:rPr>
              <a:t>Introducción </a:t>
            </a:r>
            <a:endParaRPr lang="es-MX" dirty="0">
              <a:solidFill>
                <a:schemeClr val="tx1"/>
              </a:solidFill>
              <a:latin typeface="Arial" pitchFamily="34" charset="0"/>
              <a:cs typeface="Arial" pitchFamily="34" charset="0"/>
            </a:endParaRPr>
          </a:p>
        </p:txBody>
      </p:sp>
      <p:sp>
        <p:nvSpPr>
          <p:cNvPr id="3" name="Marcador de contenido 2"/>
          <p:cNvSpPr>
            <a:spLocks noGrp="1"/>
          </p:cNvSpPr>
          <p:nvPr>
            <p:ph idx="1"/>
          </p:nvPr>
        </p:nvSpPr>
        <p:spPr>
          <a:xfrm>
            <a:off x="434339" y="1397725"/>
            <a:ext cx="9170093" cy="4663441"/>
          </a:xfrm>
        </p:spPr>
        <p:txBody>
          <a:bodyPr>
            <a:normAutofit/>
          </a:bodyPr>
          <a:lstStyle/>
          <a:p>
            <a:pPr marL="0" indent="0" algn="just">
              <a:lnSpc>
                <a:spcPct val="150000"/>
              </a:lnSpc>
              <a:buNone/>
            </a:pPr>
            <a:r>
              <a:rPr lang="es-ES" b="1" dirty="0" smtClean="0">
                <a:solidFill>
                  <a:schemeClr val="tx1">
                    <a:lumMod val="95000"/>
                    <a:lumOff val="5000"/>
                  </a:schemeClr>
                </a:solidFill>
                <a:latin typeface="Arial" pitchFamily="34" charset="0"/>
                <a:cs typeface="Arial" pitchFamily="34" charset="0"/>
              </a:rPr>
              <a:t>El </a:t>
            </a:r>
            <a:r>
              <a:rPr lang="es-ES" b="1" dirty="0">
                <a:solidFill>
                  <a:schemeClr val="tx1">
                    <a:lumMod val="95000"/>
                    <a:lumOff val="5000"/>
                  </a:schemeClr>
                </a:solidFill>
                <a:latin typeface="Arial" pitchFamily="34" charset="0"/>
                <a:cs typeface="Arial" pitchFamily="34" charset="0"/>
              </a:rPr>
              <a:t>Sistema Nacional de Salud, tiene como uno de sus objetivos principales, garantizar la prestación de servicios de atención médica a la población que lo demande, situación que adquiere mayor relevancia cuando el requerimiento de atención médica, se debe a una urgencia médica, ya que, en estas circunstancias, el demandante del servicio se encuentra en un estado de gravedad tal, que precisa de atención inmediata, para poder limitar la progresión de la enfermedad o daño físico que pone en riesgo su vida, un órgano o función</a:t>
            </a:r>
            <a:r>
              <a:rPr lang="es-ES" b="1" dirty="0" smtClean="0">
                <a:solidFill>
                  <a:schemeClr val="tx1">
                    <a:lumMod val="95000"/>
                    <a:lumOff val="5000"/>
                  </a:schemeClr>
                </a:solidFill>
                <a:latin typeface="Arial" pitchFamily="34" charset="0"/>
                <a:cs typeface="Arial" pitchFamily="34" charset="0"/>
              </a:rPr>
              <a:t>.</a:t>
            </a:r>
            <a:endParaRPr lang="es-MX" b="1" dirty="0">
              <a:solidFill>
                <a:schemeClr val="tx1">
                  <a:lumMod val="95000"/>
                  <a:lumOff val="5000"/>
                </a:schemeClr>
              </a:solidFill>
              <a:latin typeface="Arial" pitchFamily="34" charset="0"/>
              <a:cs typeface="Arial" pitchFamily="34" charset="0"/>
            </a:endParaRPr>
          </a:p>
          <a:p>
            <a:pPr>
              <a:buNone/>
            </a:pPr>
            <a:endParaRPr lang="es-MX" dirty="0">
              <a:solidFill>
                <a:schemeClr val="tx1"/>
              </a:solidFill>
              <a:latin typeface="Arial" pitchFamily="34" charset="0"/>
              <a:cs typeface="Arial" pitchFamily="34" charset="0"/>
            </a:endParaRPr>
          </a:p>
        </p:txBody>
      </p:sp>
      <p:pic>
        <p:nvPicPr>
          <p:cNvPr id="5" name="4 Imagen" descr="Resultado de imagen para sala de choque"/>
          <p:cNvPicPr/>
          <p:nvPr/>
        </p:nvPicPr>
        <p:blipFill>
          <a:blip r:embed="rId2"/>
          <a:srcRect/>
          <a:stretch>
            <a:fillRect/>
          </a:stretch>
        </p:blipFill>
        <p:spPr bwMode="auto">
          <a:xfrm>
            <a:off x="5447211" y="4467497"/>
            <a:ext cx="2534057" cy="1998617"/>
          </a:xfrm>
          <a:prstGeom prst="rect">
            <a:avLst/>
          </a:prstGeom>
          <a:noFill/>
          <a:ln w="9525">
            <a:noFill/>
            <a:miter lim="800000"/>
            <a:headEnd/>
            <a:tailEnd/>
          </a:ln>
        </p:spPr>
      </p:pic>
    </p:spTree>
    <p:extLst>
      <p:ext uri="{BB962C8B-B14F-4D97-AF65-F5344CB8AC3E}">
        <p14:creationId xmlns:p14="http://schemas.microsoft.com/office/powerpoint/2010/main" val="322539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4)">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anim calcmode="lin" valueType="num">
                                      <p:cBhvr>
                                        <p:cTn id="20"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5380" y="193963"/>
            <a:ext cx="8596668" cy="1375064"/>
          </a:xfrm>
        </p:spPr>
        <p:txBody>
          <a:bodyPr>
            <a:normAutofit fontScale="90000"/>
          </a:bodyPr>
          <a:lstStyle/>
          <a:p>
            <a:pPr algn="ctr"/>
            <a:r>
              <a:rPr lang="es-MX" u="sng" dirty="0" smtClean="0">
                <a:solidFill>
                  <a:schemeClr val="tx1"/>
                </a:solidFill>
              </a:rPr>
              <a:t>CUARTO CAJON.</a:t>
            </a:r>
            <a:br>
              <a:rPr lang="es-MX" u="sng" dirty="0" smtClean="0">
                <a:solidFill>
                  <a:schemeClr val="tx1"/>
                </a:solidFill>
              </a:rPr>
            </a:br>
            <a:r>
              <a:rPr lang="es-MX" u="sng" dirty="0" smtClean="0">
                <a:solidFill>
                  <a:schemeClr val="tx1"/>
                </a:solidFill>
              </a:rPr>
              <a:t/>
            </a:r>
            <a:br>
              <a:rPr lang="es-MX" u="sng" dirty="0" smtClean="0">
                <a:solidFill>
                  <a:schemeClr val="tx1"/>
                </a:solidFill>
              </a:rPr>
            </a:br>
            <a:r>
              <a:rPr lang="es-MX" sz="2400" dirty="0" smtClean="0">
                <a:solidFill>
                  <a:schemeClr val="tx1"/>
                </a:solidFill>
              </a:rPr>
              <a:t>Bolsas para reanimación, catéter para oxigeno, soluciones endovenosas.</a:t>
            </a:r>
            <a:endParaRPr lang="es-MX" sz="2400" dirty="0">
              <a:solidFill>
                <a:schemeClr val="tx1"/>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30725310"/>
              </p:ext>
            </p:extLst>
          </p:nvPr>
        </p:nvGraphicFramePr>
        <p:xfrm>
          <a:off x="625380" y="1921597"/>
          <a:ext cx="8596312" cy="451612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s-MX" dirty="0" smtClean="0">
                          <a:solidFill>
                            <a:schemeClr val="tx1"/>
                          </a:solidFill>
                        </a:rPr>
                        <a:t>Nombre</a:t>
                      </a:r>
                      <a:r>
                        <a:rPr lang="es-MX" baseline="0" dirty="0" smtClean="0">
                          <a:solidFill>
                            <a:schemeClr val="tx1"/>
                          </a:solidFill>
                        </a:rPr>
                        <a:t> del Material y Soluciones.</a:t>
                      </a:r>
                      <a:endParaRPr lang="es-MX" dirty="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Bolsa para reanimación adulto</a:t>
                      </a:r>
                      <a:r>
                        <a:rPr lang="es-MX" baseline="0" dirty="0" smtClean="0"/>
                        <a:t> con reservorio y mascarilla.</a:t>
                      </a:r>
                      <a:endParaRPr lang="es-MX" dirty="0"/>
                    </a:p>
                  </a:txBody>
                  <a:tcPr/>
                </a:tc>
                <a:tc>
                  <a:txBody>
                    <a:bodyPr/>
                    <a:lstStyle/>
                    <a:p>
                      <a:pPr algn="ctr"/>
                      <a:r>
                        <a:rPr lang="es-MX" dirty="0" smtClean="0"/>
                        <a:t>2</a:t>
                      </a:r>
                      <a:endParaRPr lang="es-MX" dirty="0"/>
                    </a:p>
                  </a:txBody>
                  <a:tcPr/>
                </a:tc>
              </a:tr>
              <a:tr h="370840">
                <a:tc>
                  <a:txBody>
                    <a:bodyPr/>
                    <a:lstStyle/>
                    <a:p>
                      <a:r>
                        <a:rPr lang="es-MX" dirty="0" smtClean="0"/>
                        <a:t>Bolsa</a:t>
                      </a:r>
                      <a:r>
                        <a:rPr lang="es-MX" baseline="0" dirty="0" smtClean="0"/>
                        <a:t> para reanimación pediátrica con reservorio y mascarilla.</a:t>
                      </a:r>
                      <a:endParaRPr lang="es-MX" dirty="0"/>
                    </a:p>
                  </a:txBody>
                  <a:tcPr/>
                </a:tc>
                <a:tc>
                  <a:txBody>
                    <a:bodyPr/>
                    <a:lstStyle/>
                    <a:p>
                      <a:pPr algn="ctr"/>
                      <a:r>
                        <a:rPr lang="es-MX" dirty="0" smtClean="0"/>
                        <a:t>2</a:t>
                      </a:r>
                      <a:endParaRPr lang="es-MX" dirty="0"/>
                    </a:p>
                  </a:txBody>
                  <a:tcPr/>
                </a:tc>
              </a:tr>
              <a:tr h="370840">
                <a:tc>
                  <a:txBody>
                    <a:bodyPr/>
                    <a:lstStyle/>
                    <a:p>
                      <a:r>
                        <a:rPr lang="es-MX" dirty="0" smtClean="0"/>
                        <a:t>Bolsa para reanimación neonatal con reservorio</a:t>
                      </a:r>
                      <a:r>
                        <a:rPr lang="es-MX" baseline="0" dirty="0" smtClean="0"/>
                        <a:t> y mascarilla.</a:t>
                      </a:r>
                    </a:p>
                  </a:txBody>
                  <a:tcPr/>
                </a:tc>
                <a:tc>
                  <a:txBody>
                    <a:bodyPr/>
                    <a:lstStyle/>
                    <a:p>
                      <a:pPr algn="ctr"/>
                      <a:r>
                        <a:rPr lang="es-MX" dirty="0" smtClean="0"/>
                        <a:t>2</a:t>
                      </a:r>
                      <a:endParaRPr lang="es-MX" dirty="0"/>
                    </a:p>
                  </a:txBody>
                  <a:tcPr/>
                </a:tc>
              </a:tr>
              <a:tr h="370840">
                <a:tc>
                  <a:txBody>
                    <a:bodyPr/>
                    <a:lstStyle/>
                    <a:p>
                      <a:r>
                        <a:rPr lang="es-MX" dirty="0" smtClean="0"/>
                        <a:t>Extensión para oxigeno.</a:t>
                      </a:r>
                      <a:endParaRPr lang="es-MX" dirty="0"/>
                    </a:p>
                  </a:txBody>
                  <a:tcPr/>
                </a:tc>
                <a:tc>
                  <a:txBody>
                    <a:bodyPr/>
                    <a:lstStyle/>
                    <a:p>
                      <a:pPr algn="ctr"/>
                      <a:r>
                        <a:rPr lang="es-MX" dirty="0" smtClean="0"/>
                        <a:t>2</a:t>
                      </a:r>
                      <a:endParaRPr lang="es-MX" dirty="0"/>
                    </a:p>
                  </a:txBody>
                  <a:tcPr/>
                </a:tc>
              </a:tr>
              <a:tr h="370840">
                <a:tc>
                  <a:txBody>
                    <a:bodyPr/>
                    <a:lstStyle/>
                    <a:p>
                      <a:r>
                        <a:rPr lang="es-MX" dirty="0" smtClean="0"/>
                        <a:t>Catéter</a:t>
                      </a:r>
                      <a:r>
                        <a:rPr lang="es-MX" baseline="0" dirty="0" smtClean="0"/>
                        <a:t> para oxigeno (Puntas Nasales).</a:t>
                      </a:r>
                      <a:endParaRPr lang="es-MX" dirty="0"/>
                    </a:p>
                  </a:txBody>
                  <a:tcPr/>
                </a:tc>
                <a:tc>
                  <a:txBody>
                    <a:bodyPr/>
                    <a:lstStyle/>
                    <a:p>
                      <a:pPr algn="ctr"/>
                      <a:r>
                        <a:rPr lang="es-MX" dirty="0" smtClean="0"/>
                        <a:t>2</a:t>
                      </a:r>
                      <a:endParaRPr lang="es-MX" dirty="0"/>
                    </a:p>
                  </a:txBody>
                  <a:tcPr/>
                </a:tc>
              </a:tr>
              <a:tr h="370840">
                <a:tc>
                  <a:txBody>
                    <a:bodyPr/>
                    <a:lstStyle/>
                    <a:p>
                      <a:r>
                        <a:rPr lang="es-MX" dirty="0" smtClean="0"/>
                        <a:t>Mascarilla para oxigeno</a:t>
                      </a:r>
                      <a:r>
                        <a:rPr lang="es-MX" baseline="0" dirty="0" smtClean="0"/>
                        <a:t> adulto.</a:t>
                      </a:r>
                      <a:endParaRPr lang="es-MX" dirty="0"/>
                    </a:p>
                  </a:txBody>
                  <a:tcPr/>
                </a:tc>
                <a:tc>
                  <a:txBody>
                    <a:bodyPr/>
                    <a:lstStyle/>
                    <a:p>
                      <a:pPr algn="ctr"/>
                      <a:r>
                        <a:rPr lang="es-MX" dirty="0" smtClean="0"/>
                        <a:t>2</a:t>
                      </a:r>
                      <a:endParaRPr lang="es-MX" dirty="0"/>
                    </a:p>
                  </a:txBody>
                  <a:tcPr/>
                </a:tc>
              </a:tr>
              <a:tr h="370840">
                <a:tc>
                  <a:txBody>
                    <a:bodyPr/>
                    <a:lstStyle/>
                    <a:p>
                      <a:r>
                        <a:rPr lang="es-MX" dirty="0" smtClean="0"/>
                        <a:t>Mascarilla</a:t>
                      </a:r>
                      <a:r>
                        <a:rPr lang="es-MX" baseline="0" dirty="0" smtClean="0"/>
                        <a:t> para oxigeno pediátrica.</a:t>
                      </a:r>
                      <a:endParaRPr lang="es-MX" dirty="0"/>
                    </a:p>
                  </a:txBody>
                  <a:tcPr/>
                </a:tc>
                <a:tc>
                  <a:txBody>
                    <a:bodyPr/>
                    <a:lstStyle/>
                    <a:p>
                      <a:pPr algn="ctr"/>
                      <a:r>
                        <a:rPr lang="es-MX" dirty="0" smtClean="0"/>
                        <a:t>2</a:t>
                      </a:r>
                      <a:endParaRPr lang="es-MX" dirty="0"/>
                    </a:p>
                  </a:txBody>
                  <a:tcPr/>
                </a:tc>
              </a:tr>
              <a:tr h="370840">
                <a:tc>
                  <a:txBody>
                    <a:bodyPr/>
                    <a:lstStyle/>
                    <a:p>
                      <a:r>
                        <a:rPr lang="es-MX" dirty="0" smtClean="0"/>
                        <a:t>Agua inyectable 500</a:t>
                      </a:r>
                      <a:r>
                        <a:rPr lang="es-MX" baseline="0" dirty="0" smtClean="0"/>
                        <a:t> ml.</a:t>
                      </a:r>
                      <a:endParaRPr lang="es-MX" dirty="0"/>
                    </a:p>
                  </a:txBody>
                  <a:tcPr/>
                </a:tc>
                <a:tc>
                  <a:txBody>
                    <a:bodyPr/>
                    <a:lstStyle/>
                    <a:p>
                      <a:pPr algn="ctr"/>
                      <a:r>
                        <a:rPr lang="es-MX" dirty="0" smtClean="0"/>
                        <a:t>2</a:t>
                      </a:r>
                      <a:endParaRPr lang="es-MX" dirty="0"/>
                    </a:p>
                  </a:txBody>
                  <a:tcPr/>
                </a:tc>
              </a:tr>
              <a:tr h="370840">
                <a:tc>
                  <a:txBody>
                    <a:bodyPr/>
                    <a:lstStyle/>
                    <a:p>
                      <a:r>
                        <a:rPr lang="es-MX" dirty="0" smtClean="0"/>
                        <a:t>Haemacel  500  ml</a:t>
                      </a:r>
                      <a:endParaRPr lang="es-MX" dirty="0"/>
                    </a:p>
                  </a:txBody>
                  <a:tcPr/>
                </a:tc>
                <a:tc>
                  <a:txBody>
                    <a:bodyPr/>
                    <a:lstStyle/>
                    <a:p>
                      <a:pPr algn="ctr"/>
                      <a:r>
                        <a:rPr lang="es-MX" dirty="0" smtClean="0"/>
                        <a:t>2</a:t>
                      </a:r>
                      <a:endParaRPr lang="es-MX" dirty="0"/>
                    </a:p>
                  </a:txBody>
                  <a:tcPr/>
                </a:tc>
              </a:tr>
            </a:tbl>
          </a:graphicData>
        </a:graphic>
      </p:graphicFrame>
    </p:spTree>
    <p:extLst>
      <p:ext uri="{BB962C8B-B14F-4D97-AF65-F5344CB8AC3E}">
        <p14:creationId xmlns:p14="http://schemas.microsoft.com/office/powerpoint/2010/main" val="24693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066100255"/>
              </p:ext>
            </p:extLst>
          </p:nvPr>
        </p:nvGraphicFramePr>
        <p:xfrm>
          <a:off x="677863" y="582613"/>
          <a:ext cx="8596312" cy="489204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Nombre</a:t>
                      </a:r>
                      <a:r>
                        <a:rPr lang="es-MX" baseline="0" dirty="0" smtClean="0">
                          <a:solidFill>
                            <a:schemeClr val="tx1"/>
                          </a:solidFill>
                        </a:rPr>
                        <a:t> del Material y Soluciones.</a:t>
                      </a:r>
                      <a:endParaRPr lang="es-MX" dirty="0" smtClean="0">
                        <a:solidFill>
                          <a:schemeClr val="tx1"/>
                        </a:solidFill>
                      </a:endParaRPr>
                    </a:p>
                  </a:txBody>
                  <a:tcPr/>
                </a:tc>
                <a:tc>
                  <a:txBody>
                    <a:bodyPr/>
                    <a:lstStyle/>
                    <a:p>
                      <a:pPr algn="ctr"/>
                      <a:r>
                        <a:rPr lang="es-MX" dirty="0" smtClean="0">
                          <a:solidFill>
                            <a:schemeClr val="tx1"/>
                          </a:solidFill>
                        </a:rPr>
                        <a:t>Cantidad.</a:t>
                      </a:r>
                      <a:endParaRPr lang="es-MX" dirty="0">
                        <a:solidFill>
                          <a:schemeClr val="tx1"/>
                        </a:solidFill>
                      </a:endParaRPr>
                    </a:p>
                  </a:txBody>
                  <a:tcPr/>
                </a:tc>
              </a:tr>
              <a:tr h="370840">
                <a:tc>
                  <a:txBody>
                    <a:bodyPr/>
                    <a:lstStyle/>
                    <a:p>
                      <a:r>
                        <a:rPr lang="es-MX" dirty="0" smtClean="0"/>
                        <a:t>Manitol</a:t>
                      </a:r>
                      <a:r>
                        <a:rPr lang="es-MX" baseline="0" dirty="0" smtClean="0"/>
                        <a:t> 250 ml.</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Sol. Cloruro de sodio 0.9%</a:t>
                      </a:r>
                      <a:r>
                        <a:rPr lang="es-MX" baseline="0" dirty="0" smtClean="0"/>
                        <a:t>   1000 ml</a:t>
                      </a:r>
                      <a:endParaRPr lang="es-MX" dirty="0"/>
                    </a:p>
                  </a:txBody>
                  <a:tcPr/>
                </a:tc>
                <a:tc>
                  <a:txBody>
                    <a:bodyPr/>
                    <a:lstStyle/>
                    <a:p>
                      <a:pPr algn="ctr"/>
                      <a:r>
                        <a:rPr lang="es-MX" dirty="0" smtClean="0"/>
                        <a:t>2</a:t>
                      </a:r>
                      <a:endParaRPr lang="es-MX"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Sol. Cloruro de sodio 0.9%  </a:t>
                      </a:r>
                      <a:r>
                        <a:rPr lang="es-MX" baseline="0" dirty="0" smtClean="0"/>
                        <a:t> 500 ml</a:t>
                      </a:r>
                      <a:endParaRPr lang="es-MX" dirty="0" smtClean="0"/>
                    </a:p>
                  </a:txBody>
                  <a:tcPr/>
                </a:tc>
                <a:tc>
                  <a:txBody>
                    <a:bodyPr/>
                    <a:lstStyle/>
                    <a:p>
                      <a:pPr algn="ctr"/>
                      <a:r>
                        <a:rPr lang="es-MX" dirty="0" smtClean="0"/>
                        <a:t>2</a:t>
                      </a:r>
                      <a:endParaRPr lang="es-MX" dirty="0"/>
                    </a:p>
                  </a:txBody>
                  <a:tcPr/>
                </a:tc>
              </a:tr>
              <a:tr h="370840">
                <a:tc>
                  <a:txBody>
                    <a:bodyPr/>
                    <a:lstStyle/>
                    <a:p>
                      <a:r>
                        <a:rPr lang="es-MX" dirty="0" smtClean="0"/>
                        <a:t>Sol. Cloruro de sodio 0.9%  y glucosada</a:t>
                      </a:r>
                      <a:r>
                        <a:rPr lang="es-MX" baseline="0" dirty="0" smtClean="0"/>
                        <a:t> 5% 1000 ml.</a:t>
                      </a:r>
                      <a:endParaRPr lang="es-MX" dirty="0"/>
                    </a:p>
                  </a:txBody>
                  <a:tcPr/>
                </a:tc>
                <a:tc>
                  <a:txBody>
                    <a:bodyPr/>
                    <a:lstStyle/>
                    <a:p>
                      <a:pPr algn="ctr"/>
                      <a:r>
                        <a:rPr lang="es-MX" dirty="0" smtClean="0"/>
                        <a:t>2</a:t>
                      </a:r>
                      <a:endParaRPr lang="es-MX"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Sol. Cloruro de sodio 0.9%  y glucosada</a:t>
                      </a:r>
                      <a:r>
                        <a:rPr lang="es-MX" baseline="0" dirty="0" smtClean="0"/>
                        <a:t> 5%  500 ml.</a:t>
                      </a:r>
                      <a:endParaRPr lang="es-MX" dirty="0" smtClean="0"/>
                    </a:p>
                    <a:p>
                      <a:endParaRPr lang="es-MX" dirty="0"/>
                    </a:p>
                  </a:txBody>
                  <a:tcPr/>
                </a:tc>
                <a:tc>
                  <a:txBody>
                    <a:bodyPr/>
                    <a:lstStyle/>
                    <a:p>
                      <a:pPr algn="ctr"/>
                      <a:r>
                        <a:rPr lang="es-MX" dirty="0" smtClean="0"/>
                        <a:t>2</a:t>
                      </a:r>
                      <a:endParaRPr lang="es-MX" dirty="0"/>
                    </a:p>
                  </a:txBody>
                  <a:tcPr/>
                </a:tc>
              </a:tr>
              <a:tr h="370840">
                <a:tc>
                  <a:txBody>
                    <a:bodyPr/>
                    <a:lstStyle/>
                    <a:p>
                      <a:r>
                        <a:rPr lang="es-MX" dirty="0" smtClean="0"/>
                        <a:t>Sol. Glucosada</a:t>
                      </a:r>
                      <a:r>
                        <a:rPr lang="es-MX" baseline="0" dirty="0" smtClean="0"/>
                        <a:t> al 5 % 1000  ml.</a:t>
                      </a:r>
                      <a:endParaRPr lang="es-MX" dirty="0"/>
                    </a:p>
                  </a:txBody>
                  <a:tcPr/>
                </a:tc>
                <a:tc>
                  <a:txBody>
                    <a:bodyPr/>
                    <a:lstStyle/>
                    <a:p>
                      <a:pPr algn="ctr"/>
                      <a:r>
                        <a:rPr lang="es-MX" dirty="0" smtClean="0"/>
                        <a:t>2</a:t>
                      </a:r>
                      <a:endParaRPr lang="es-MX"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Sol. Glucosada</a:t>
                      </a:r>
                      <a:r>
                        <a:rPr lang="es-MX" baseline="0" dirty="0" smtClean="0"/>
                        <a:t> al 5 %  500  ml.</a:t>
                      </a:r>
                      <a:endParaRPr lang="es-MX" dirty="0" smtClean="0"/>
                    </a:p>
                  </a:txBody>
                  <a:tcPr/>
                </a:tc>
                <a:tc>
                  <a:txBody>
                    <a:bodyPr/>
                    <a:lstStyle/>
                    <a:p>
                      <a:pPr algn="ctr"/>
                      <a:r>
                        <a:rPr lang="es-MX" dirty="0" smtClean="0"/>
                        <a:t>2</a:t>
                      </a:r>
                      <a:endParaRPr lang="es-MX"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Sol. Glucosada</a:t>
                      </a:r>
                      <a:r>
                        <a:rPr lang="es-MX" baseline="0" dirty="0" smtClean="0"/>
                        <a:t> al 5 %  250  ml.</a:t>
                      </a:r>
                      <a:endParaRPr lang="es-MX" dirty="0" smtClean="0"/>
                    </a:p>
                  </a:txBody>
                  <a:tcPr/>
                </a:tc>
                <a:tc>
                  <a:txBody>
                    <a:bodyPr/>
                    <a:lstStyle/>
                    <a:p>
                      <a:pPr algn="ctr"/>
                      <a:r>
                        <a:rPr lang="es-MX" dirty="0" smtClean="0"/>
                        <a:t>2</a:t>
                      </a:r>
                      <a:endParaRPr lang="es-MX" dirty="0"/>
                    </a:p>
                  </a:txBody>
                  <a:tcPr/>
                </a:tc>
              </a:tr>
              <a:tr h="370840">
                <a:tc>
                  <a:txBody>
                    <a:bodyPr/>
                    <a:lstStyle/>
                    <a:p>
                      <a:r>
                        <a:rPr lang="es-MX" dirty="0" smtClean="0"/>
                        <a:t>Sol. Hartmann 1000 ml.</a:t>
                      </a:r>
                      <a:endParaRPr lang="es-MX" dirty="0"/>
                    </a:p>
                  </a:txBody>
                  <a:tcPr/>
                </a:tc>
                <a:tc>
                  <a:txBody>
                    <a:bodyPr/>
                    <a:lstStyle/>
                    <a:p>
                      <a:pPr algn="ctr"/>
                      <a:r>
                        <a:rPr lang="es-MX" dirty="0" smtClean="0"/>
                        <a:t>2</a:t>
                      </a:r>
                      <a:endParaRPr lang="es-MX" dirty="0"/>
                    </a:p>
                  </a:txBody>
                  <a:tcPr/>
                </a:tc>
              </a:tr>
              <a:tr h="370840">
                <a:tc>
                  <a:txBody>
                    <a:bodyPr/>
                    <a:lstStyle/>
                    <a:p>
                      <a:r>
                        <a:rPr lang="es-MX" dirty="0" smtClean="0"/>
                        <a:t>Sol. Hartmann</a:t>
                      </a:r>
                      <a:r>
                        <a:rPr lang="es-MX" baseline="0" dirty="0" smtClean="0"/>
                        <a:t> 500 ml.</a:t>
                      </a:r>
                      <a:endParaRPr lang="es-MX" dirty="0"/>
                    </a:p>
                  </a:txBody>
                  <a:tcPr/>
                </a:tc>
                <a:tc>
                  <a:txBody>
                    <a:bodyPr/>
                    <a:lstStyle/>
                    <a:p>
                      <a:pPr algn="ctr"/>
                      <a:r>
                        <a:rPr lang="es-MX" dirty="0" smtClean="0"/>
                        <a:t>2</a:t>
                      </a:r>
                      <a:endParaRPr lang="es-MX" dirty="0"/>
                    </a:p>
                  </a:txBody>
                  <a:tcPr/>
                </a:tc>
              </a:tr>
            </a:tbl>
          </a:graphicData>
        </a:graphic>
      </p:graphicFrame>
    </p:spTree>
    <p:extLst>
      <p:ext uri="{BB962C8B-B14F-4D97-AF65-F5344CB8AC3E}">
        <p14:creationId xmlns:p14="http://schemas.microsoft.com/office/powerpoint/2010/main" val="9088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397" y="217714"/>
            <a:ext cx="8596668" cy="892629"/>
          </a:xfrm>
        </p:spPr>
        <p:txBody>
          <a:bodyPr/>
          <a:lstStyle/>
          <a:p>
            <a:pPr algn="ctr"/>
            <a:r>
              <a:rPr lang="es-ES" u="sng" dirty="0" smtClean="0">
                <a:solidFill>
                  <a:schemeClr val="tx1"/>
                </a:solidFill>
                <a:latin typeface="Arial" pitchFamily="34" charset="0"/>
                <a:cs typeface="Arial" pitchFamily="34" charset="0"/>
              </a:rPr>
              <a:t>RECOMENDACIONES.</a:t>
            </a:r>
            <a:endParaRPr lang="es-ES" u="sng" dirty="0">
              <a:solidFill>
                <a:schemeClr val="tx1"/>
              </a:solidFill>
              <a:latin typeface="Arial" pitchFamily="34" charset="0"/>
              <a:cs typeface="Arial" pitchFamily="34" charset="0"/>
            </a:endParaRPr>
          </a:p>
        </p:txBody>
      </p:sp>
      <p:sp>
        <p:nvSpPr>
          <p:cNvPr id="3" name="2 Marcador de contenido"/>
          <p:cNvSpPr>
            <a:spLocks noGrp="1"/>
          </p:cNvSpPr>
          <p:nvPr>
            <p:ph idx="1"/>
          </p:nvPr>
        </p:nvSpPr>
        <p:spPr>
          <a:xfrm>
            <a:off x="677334" y="901337"/>
            <a:ext cx="8596668" cy="5140026"/>
          </a:xfrm>
        </p:spPr>
        <p:txBody>
          <a:bodyPr>
            <a:normAutofit/>
          </a:bodyPr>
          <a:lstStyle/>
          <a:p>
            <a:pPr algn="ctr">
              <a:buNone/>
            </a:pPr>
            <a:r>
              <a:rPr lang="es-ES" sz="2800" b="1" dirty="0" smtClean="0">
                <a:latin typeface="Arial" pitchFamily="34" charset="0"/>
                <a:cs typeface="Arial" pitchFamily="34" charset="0"/>
              </a:rPr>
              <a:t>Verificar</a:t>
            </a:r>
            <a:endParaRPr lang="es-ES" sz="2800" b="1" dirty="0">
              <a:latin typeface="Arial" pitchFamily="34" charset="0"/>
              <a:cs typeface="Arial" pitchFamily="34" charset="0"/>
            </a:endParaRPr>
          </a:p>
        </p:txBody>
      </p:sp>
      <p:sp>
        <p:nvSpPr>
          <p:cNvPr id="44035" name="Rectangle 3"/>
          <p:cNvSpPr>
            <a:spLocks noChangeArrowheads="1"/>
          </p:cNvSpPr>
          <p:nvPr/>
        </p:nvSpPr>
        <p:spPr bwMode="auto">
          <a:xfrm>
            <a:off x="7520124" y="1789610"/>
            <a:ext cx="1924321" cy="145586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ts val="1000"/>
              </a:spcAft>
              <a:buClrTx/>
              <a:buSzTx/>
              <a:buFontTx/>
              <a:buNone/>
              <a:tabLst/>
            </a:pPr>
            <a:r>
              <a:rPr kumimoji="0" lang="es-ES" sz="1100" b="1" i="0" u="none" strike="noStrike" cap="none" normalizeH="0" baseline="0" dirty="0" smtClean="0">
                <a:ln>
                  <a:noFill/>
                </a:ln>
                <a:solidFill>
                  <a:schemeClr val="tx1"/>
                </a:solidFill>
                <a:effectLst/>
                <a:latin typeface="Arial" pitchFamily="34" charset="0"/>
                <a:cs typeface="Arial" pitchFamily="34" charset="0"/>
              </a:rPr>
              <a:t>Diariamente:</a:t>
            </a:r>
          </a:p>
          <a:p>
            <a:pPr marL="0" marR="0" lvl="0" indent="0" algn="just" defTabSz="914400" rtl="0" eaLnBrk="1" fontAlgn="base" latinLnBrk="0" hangingPunct="1">
              <a:lnSpc>
                <a:spcPct val="150000"/>
              </a:lnSpc>
              <a:spcBef>
                <a:spcPct val="0"/>
              </a:spcBef>
              <a:spcAft>
                <a:spcPts val="1000"/>
              </a:spcAft>
              <a:buClrTx/>
              <a:buSzTx/>
              <a:buFontTx/>
              <a:buNone/>
              <a:tabLst/>
            </a:pPr>
            <a:r>
              <a:rPr lang="es-ES" sz="1100" dirty="0" smtClean="0">
                <a:latin typeface="Arial" pitchFamily="34" charset="0"/>
                <a:cs typeface="Arial" pitchFamily="34" charset="0"/>
              </a:rPr>
              <a:t>El</a:t>
            </a:r>
            <a:r>
              <a:rPr kumimoji="0" lang="es-ES" sz="1100" b="0" i="0" u="none" strike="noStrike" cap="none" normalizeH="0" baseline="0" dirty="0" smtClean="0">
                <a:ln>
                  <a:noFill/>
                </a:ln>
                <a:solidFill>
                  <a:schemeClr val="tx1"/>
                </a:solidFill>
                <a:effectLst/>
                <a:latin typeface="Arial" pitchFamily="34" charset="0"/>
                <a:cs typeface="Arial" pitchFamily="34" charset="0"/>
              </a:rPr>
              <a:t> funcionamiento de los elementos y equipo (Ambú y mascarilla, laringoscopio) etc..</a:t>
            </a:r>
          </a:p>
        </p:txBody>
      </p:sp>
      <p:sp>
        <p:nvSpPr>
          <p:cNvPr id="44036" name="Rectangle 4"/>
          <p:cNvSpPr>
            <a:spLocks noChangeArrowheads="1"/>
          </p:cNvSpPr>
          <p:nvPr/>
        </p:nvSpPr>
        <p:spPr bwMode="auto">
          <a:xfrm>
            <a:off x="506891" y="4784230"/>
            <a:ext cx="1959429" cy="1427661"/>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200000"/>
              </a:lnSpc>
              <a:spcBef>
                <a:spcPct val="0"/>
              </a:spcBef>
              <a:spcAft>
                <a:spcPts val="1000"/>
              </a:spcAft>
              <a:buClrTx/>
              <a:buSzTx/>
              <a:buFontTx/>
              <a:buNone/>
              <a:tabLst/>
            </a:pPr>
            <a:r>
              <a:rPr kumimoji="0" lang="es-ES" sz="1100" b="1" i="0" u="none" strike="noStrike" cap="none" normalizeH="0" baseline="0" dirty="0" smtClean="0">
                <a:ln>
                  <a:noFill/>
                </a:ln>
                <a:solidFill>
                  <a:schemeClr val="tx1"/>
                </a:solidFill>
                <a:effectLst/>
                <a:latin typeface="Arial" pitchFamily="34" charset="0"/>
                <a:cs typeface="Arial" pitchFamily="34" charset="0"/>
              </a:rPr>
              <a:t>Semanalmente:</a:t>
            </a:r>
          </a:p>
          <a:p>
            <a:pPr marL="0" marR="0" lvl="0" indent="0" algn="just" defTabSz="914400" rtl="0" eaLnBrk="1" fontAlgn="base" latinLnBrk="0" hangingPunct="1">
              <a:lnSpc>
                <a:spcPct val="150000"/>
              </a:lnSpc>
              <a:spcBef>
                <a:spcPct val="0"/>
              </a:spcBef>
              <a:spcAft>
                <a:spcPts val="1000"/>
              </a:spcAft>
              <a:buClrTx/>
              <a:buSzTx/>
              <a:buFontTx/>
              <a:buNone/>
              <a:tabLst/>
            </a:pPr>
            <a:r>
              <a:rPr lang="es-ES" sz="1100" dirty="0" smtClean="0">
                <a:latin typeface="Arial" pitchFamily="34" charset="0"/>
                <a:cs typeface="Arial" pitchFamily="34" charset="0"/>
              </a:rPr>
              <a:t>E</a:t>
            </a:r>
            <a:r>
              <a:rPr kumimoji="0" lang="es-ES" sz="1100" b="0" i="0" u="none" strike="noStrike" cap="none" normalizeH="0" baseline="0" dirty="0" smtClean="0">
                <a:ln>
                  <a:noFill/>
                </a:ln>
                <a:solidFill>
                  <a:schemeClr val="tx1"/>
                </a:solidFill>
                <a:effectLst/>
                <a:latin typeface="Arial" pitchFamily="34" charset="0"/>
                <a:cs typeface="Arial" pitchFamily="34" charset="0"/>
              </a:rPr>
              <a:t>l funcionamiento de tomas eléctricas, redes de oxigeno y aire.</a:t>
            </a:r>
          </a:p>
        </p:txBody>
      </p:sp>
      <p:sp>
        <p:nvSpPr>
          <p:cNvPr id="44037" name="Rectangle 5"/>
          <p:cNvSpPr>
            <a:spLocks noChangeArrowheads="1"/>
          </p:cNvSpPr>
          <p:nvPr/>
        </p:nvSpPr>
        <p:spPr bwMode="auto">
          <a:xfrm>
            <a:off x="4245972" y="5381896"/>
            <a:ext cx="1397181" cy="1134814"/>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ts val="1000"/>
              </a:spcAft>
              <a:buClrTx/>
              <a:buSzTx/>
              <a:buFontTx/>
              <a:buNone/>
              <a:tabLst/>
            </a:pPr>
            <a:r>
              <a:rPr kumimoji="0" lang="es-ES" sz="1100" b="1" i="0" u="none" strike="noStrike" cap="none" normalizeH="0" baseline="0" dirty="0" smtClean="0">
                <a:ln>
                  <a:noFill/>
                </a:ln>
                <a:solidFill>
                  <a:schemeClr val="tx1"/>
                </a:solidFill>
                <a:effectLst/>
                <a:latin typeface="Arial" pitchFamily="34" charset="0"/>
                <a:cs typeface="Arial" pitchFamily="34" charset="0"/>
              </a:rPr>
              <a:t>Diariamente :</a:t>
            </a:r>
          </a:p>
          <a:p>
            <a:pPr marL="0" marR="0" lvl="0" indent="0" algn="ctr" defTabSz="914400" rtl="0" eaLnBrk="1" fontAlgn="base" latinLnBrk="0" hangingPunct="1">
              <a:lnSpc>
                <a:spcPct val="150000"/>
              </a:lnSpc>
              <a:spcBef>
                <a:spcPct val="0"/>
              </a:spcBef>
              <a:spcAft>
                <a:spcPts val="1000"/>
              </a:spcAft>
              <a:buClrTx/>
              <a:buSzTx/>
              <a:buFontTx/>
              <a:buNone/>
              <a:tabLst/>
            </a:pPr>
            <a:r>
              <a:rPr lang="es-ES" sz="1100" dirty="0" smtClean="0">
                <a:latin typeface="Arial" pitchFamily="34" charset="0"/>
                <a:cs typeface="Arial" pitchFamily="34" charset="0"/>
              </a:rPr>
              <a:t>Q</a:t>
            </a:r>
            <a:r>
              <a:rPr kumimoji="0" lang="es-ES" sz="1100" b="0" i="0" u="none" strike="noStrike" cap="none" normalizeH="0" baseline="0" dirty="0" smtClean="0">
                <a:ln>
                  <a:noFill/>
                </a:ln>
                <a:solidFill>
                  <a:schemeClr val="tx1"/>
                </a:solidFill>
                <a:effectLst/>
                <a:latin typeface="Arial" pitchFamily="34" charset="0"/>
                <a:cs typeface="Arial" pitchFamily="34" charset="0"/>
              </a:rPr>
              <a:t>ue el carro rojo este sellado.</a:t>
            </a:r>
          </a:p>
        </p:txBody>
      </p:sp>
      <p:sp>
        <p:nvSpPr>
          <p:cNvPr id="44038" name="Rectangle 6"/>
          <p:cNvSpPr>
            <a:spLocks noChangeArrowheads="1"/>
          </p:cNvSpPr>
          <p:nvPr/>
        </p:nvSpPr>
        <p:spPr bwMode="auto">
          <a:xfrm>
            <a:off x="7498079" y="4659508"/>
            <a:ext cx="1946366" cy="1552383"/>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ts val="600"/>
              </a:spcBef>
              <a:spcAft>
                <a:spcPts val="1000"/>
              </a:spcAft>
              <a:buClrTx/>
              <a:buSzTx/>
              <a:buFontTx/>
              <a:buNone/>
              <a:tabLst/>
            </a:pPr>
            <a:r>
              <a:rPr kumimoji="0" lang="es-ES" sz="1100" b="1" i="0" u="none" strike="noStrike" cap="none" normalizeH="0" baseline="0" dirty="0" smtClean="0">
                <a:ln>
                  <a:noFill/>
                </a:ln>
                <a:solidFill>
                  <a:schemeClr val="tx1"/>
                </a:solidFill>
                <a:effectLst/>
                <a:latin typeface="Arial" pitchFamily="34" charset="0"/>
                <a:cs typeface="Arial" pitchFamily="34" charset="0"/>
              </a:rPr>
              <a:t>Diariamente:</a:t>
            </a:r>
            <a:r>
              <a:rPr kumimoji="0" lang="es-ES" sz="11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1" fontAlgn="base" latinLnBrk="0" hangingPunct="1">
              <a:lnSpc>
                <a:spcPct val="150000"/>
              </a:lnSpc>
              <a:spcBef>
                <a:spcPts val="600"/>
              </a:spcBef>
              <a:spcAft>
                <a:spcPts val="1000"/>
              </a:spcAft>
              <a:buClrTx/>
              <a:buSzTx/>
              <a:buFontTx/>
              <a:buNone/>
              <a:tabLst/>
            </a:pPr>
            <a:r>
              <a:rPr kumimoji="0" lang="es-ES" sz="1100" b="0" i="0" u="none" strike="noStrike" cap="none" normalizeH="0" baseline="0" dirty="0" smtClean="0">
                <a:ln>
                  <a:noFill/>
                </a:ln>
                <a:solidFill>
                  <a:schemeClr val="tx1"/>
                </a:solidFill>
                <a:effectLst/>
                <a:latin typeface="Arial" pitchFamily="34" charset="0"/>
                <a:cs typeface="Arial" pitchFamily="34" charset="0"/>
              </a:rPr>
              <a:t>Que el carro  de paro cuente con  todos los elementos necesarios para su uso inmediato.</a:t>
            </a:r>
          </a:p>
        </p:txBody>
      </p:sp>
      <p:sp>
        <p:nvSpPr>
          <p:cNvPr id="44039" name="Rectangle 7"/>
          <p:cNvSpPr>
            <a:spLocks noChangeArrowheads="1"/>
          </p:cNvSpPr>
          <p:nvPr/>
        </p:nvSpPr>
        <p:spPr bwMode="auto">
          <a:xfrm>
            <a:off x="352697" y="1567543"/>
            <a:ext cx="2131695" cy="1436914"/>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pitchFamily="34" charset="0"/>
                <a:cs typeface="Arial" pitchFamily="34" charset="0"/>
              </a:rPr>
              <a:t>Mensualmente:</a:t>
            </a:r>
          </a:p>
          <a:p>
            <a:pPr marL="0" marR="0" lvl="0" indent="0" algn="just" defTabSz="914400" rtl="0" eaLnBrk="1" fontAlgn="base" latinLnBrk="0" hangingPunct="1">
              <a:lnSpc>
                <a:spcPct val="150000"/>
              </a:lnSpc>
              <a:spcBef>
                <a:spcPct val="0"/>
              </a:spcBef>
              <a:spcAft>
                <a:spcPct val="0"/>
              </a:spcAft>
              <a:buClrTx/>
              <a:buSzTx/>
              <a:buFontTx/>
              <a:buNone/>
              <a:tabLst/>
            </a:pPr>
            <a:r>
              <a:rPr lang="es-ES" sz="1100" dirty="0" smtClean="0">
                <a:latin typeface="Arial" pitchFamily="34" charset="0"/>
                <a:cs typeface="Arial" pitchFamily="34" charset="0"/>
              </a:rPr>
              <a:t>Fe</a:t>
            </a:r>
            <a:r>
              <a:rPr kumimoji="0" lang="es-ES" sz="1100" b="0" i="0" u="none" strike="noStrike" cap="none" normalizeH="0" baseline="0" dirty="0" smtClean="0">
                <a:ln>
                  <a:noFill/>
                </a:ln>
                <a:solidFill>
                  <a:schemeClr val="tx1"/>
                </a:solidFill>
                <a:effectLst/>
                <a:latin typeface="Arial" pitchFamily="34" charset="0"/>
                <a:cs typeface="Arial" pitchFamily="34" charset="0"/>
              </a:rPr>
              <a:t>chas de vencimientos de insumos y medicamentos.</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cs typeface="Arial" pitchFamily="34" charset="0"/>
              </a:rPr>
              <a:t> Cuando la apertura del carro es ocasional.</a:t>
            </a:r>
          </a:p>
        </p:txBody>
      </p:sp>
      <p:sp>
        <p:nvSpPr>
          <p:cNvPr id="16" name="15 Flecha abajo"/>
          <p:cNvSpPr/>
          <p:nvPr/>
        </p:nvSpPr>
        <p:spPr>
          <a:xfrm rot="16200000">
            <a:off x="6439990" y="2103122"/>
            <a:ext cx="484632" cy="97840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Flecha izquierda"/>
          <p:cNvSpPr/>
          <p:nvPr/>
        </p:nvSpPr>
        <p:spPr>
          <a:xfrm>
            <a:off x="5956665" y="5669281"/>
            <a:ext cx="97840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Flecha izquierda"/>
          <p:cNvSpPr/>
          <p:nvPr/>
        </p:nvSpPr>
        <p:spPr>
          <a:xfrm>
            <a:off x="2934788" y="5560422"/>
            <a:ext cx="97840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Flecha izquierda"/>
          <p:cNvSpPr/>
          <p:nvPr/>
        </p:nvSpPr>
        <p:spPr>
          <a:xfrm rot="5400000">
            <a:off x="966652" y="3801290"/>
            <a:ext cx="97840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Flecha abajo"/>
          <p:cNvSpPr/>
          <p:nvPr/>
        </p:nvSpPr>
        <p:spPr>
          <a:xfrm>
            <a:off x="8434252" y="3457305"/>
            <a:ext cx="484632" cy="97840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Flecha abajo"/>
          <p:cNvSpPr/>
          <p:nvPr/>
        </p:nvSpPr>
        <p:spPr>
          <a:xfrm rot="5400000">
            <a:off x="2965269" y="2103122"/>
            <a:ext cx="484632" cy="97840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Flecha abajo"/>
          <p:cNvSpPr/>
          <p:nvPr/>
        </p:nvSpPr>
        <p:spPr>
          <a:xfrm rot="10800000">
            <a:off x="4641669" y="1476102"/>
            <a:ext cx="484632" cy="4702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17 Imagen" descr="C:\Users\alex_200\AppData\Local\Microsoft\Windows\Temporary Internet Files\Content.Word\20161007_115216.jpg"/>
          <p:cNvPicPr/>
          <p:nvPr/>
        </p:nvPicPr>
        <p:blipFill>
          <a:blip r:embed="rId2"/>
          <a:srcRect/>
          <a:stretch>
            <a:fillRect/>
          </a:stretch>
        </p:blipFill>
        <p:spPr bwMode="auto">
          <a:xfrm rot="5400000">
            <a:off x="3494311" y="2684416"/>
            <a:ext cx="2873829" cy="1789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plus(in)">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circle(in)">
                                      <p:cBhvr>
                                        <p:cTn id="23" dur="20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2000"/>
                                        <p:tgtEl>
                                          <p:spTgt spid="3">
                                            <p:txEl>
                                              <p:pRg st="0" end="0"/>
                                            </p:txEl>
                                          </p:spTgt>
                                        </p:tgtEl>
                                      </p:cBhvr>
                                    </p:animEffect>
                                    <p:anim calcmode="lin" valueType="num">
                                      <p:cBhvr>
                                        <p:cTn id="29"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in)">
                                      <p:cBhvr>
                                        <p:cTn id="35" dur="2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44035"/>
                                        </p:tgtEl>
                                        <p:attrNameLst>
                                          <p:attrName>style.visibility</p:attrName>
                                        </p:attrNameLst>
                                      </p:cBhvr>
                                      <p:to>
                                        <p:strVal val="visible"/>
                                      </p:to>
                                    </p:set>
                                    <p:animEffect transition="in" filter="fade">
                                      <p:cBhvr>
                                        <p:cTn id="40" dur="1000"/>
                                        <p:tgtEl>
                                          <p:spTgt spid="44035"/>
                                        </p:tgtEl>
                                      </p:cBhvr>
                                    </p:animEffect>
                                    <p:anim calcmode="lin" valueType="num">
                                      <p:cBhvr>
                                        <p:cTn id="41" dur="1000" fill="hold"/>
                                        <p:tgtEl>
                                          <p:spTgt spid="44035"/>
                                        </p:tgtEl>
                                        <p:attrNameLst>
                                          <p:attrName>ppt_x</p:attrName>
                                        </p:attrNameLst>
                                      </p:cBhvr>
                                      <p:tavLst>
                                        <p:tav tm="0">
                                          <p:val>
                                            <p:strVal val="#ppt_x"/>
                                          </p:val>
                                        </p:tav>
                                        <p:tav tm="100000">
                                          <p:val>
                                            <p:strVal val="#ppt_x"/>
                                          </p:val>
                                        </p:tav>
                                      </p:tavLst>
                                    </p:anim>
                                    <p:anim calcmode="lin" valueType="num">
                                      <p:cBhvr>
                                        <p:cTn id="42" dur="1000" fill="hold"/>
                                        <p:tgtEl>
                                          <p:spTgt spid="4403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circle(in)">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4038"/>
                                        </p:tgtEl>
                                        <p:attrNameLst>
                                          <p:attrName>style.visibility</p:attrName>
                                        </p:attrNameLst>
                                      </p:cBhvr>
                                      <p:to>
                                        <p:strVal val="visible"/>
                                      </p:to>
                                    </p:set>
                                    <p:anim calcmode="lin" valueType="num">
                                      <p:cBhvr additive="base">
                                        <p:cTn id="52" dur="500" fill="hold"/>
                                        <p:tgtEl>
                                          <p:spTgt spid="44038"/>
                                        </p:tgtEl>
                                        <p:attrNameLst>
                                          <p:attrName>ppt_x</p:attrName>
                                        </p:attrNameLst>
                                      </p:cBhvr>
                                      <p:tavLst>
                                        <p:tav tm="0">
                                          <p:val>
                                            <p:strVal val="#ppt_x"/>
                                          </p:val>
                                        </p:tav>
                                        <p:tav tm="100000">
                                          <p:val>
                                            <p:strVal val="#ppt_x"/>
                                          </p:val>
                                        </p:tav>
                                      </p:tavLst>
                                    </p:anim>
                                    <p:anim calcmode="lin" valueType="num">
                                      <p:cBhvr additive="base">
                                        <p:cTn id="53"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circle(in)">
                                      <p:cBhvr>
                                        <p:cTn id="58" dur="20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4037"/>
                                        </p:tgtEl>
                                        <p:attrNameLst>
                                          <p:attrName>style.visibility</p:attrName>
                                        </p:attrNameLst>
                                      </p:cBhvr>
                                      <p:to>
                                        <p:strVal val="visible"/>
                                      </p:to>
                                    </p:set>
                                    <p:animEffect transition="in" filter="fade">
                                      <p:cBhvr>
                                        <p:cTn id="63" dur="1000"/>
                                        <p:tgtEl>
                                          <p:spTgt spid="44037"/>
                                        </p:tgtEl>
                                      </p:cBhvr>
                                    </p:animEffect>
                                    <p:anim calcmode="lin" valueType="num">
                                      <p:cBhvr>
                                        <p:cTn id="64" dur="1000" fill="hold"/>
                                        <p:tgtEl>
                                          <p:spTgt spid="44037"/>
                                        </p:tgtEl>
                                        <p:attrNameLst>
                                          <p:attrName>ppt_x</p:attrName>
                                        </p:attrNameLst>
                                      </p:cBhvr>
                                      <p:tavLst>
                                        <p:tav tm="0">
                                          <p:val>
                                            <p:strVal val="#ppt_x"/>
                                          </p:val>
                                        </p:tav>
                                        <p:tav tm="100000">
                                          <p:val>
                                            <p:strVal val="#ppt_x"/>
                                          </p:val>
                                        </p:tav>
                                      </p:tavLst>
                                    </p:anim>
                                    <p:anim calcmode="lin" valueType="num">
                                      <p:cBhvr>
                                        <p:cTn id="65" dur="1000" fill="hold"/>
                                        <p:tgtEl>
                                          <p:spTgt spid="4403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circle(in)">
                                      <p:cBhvr>
                                        <p:cTn id="70" dur="2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4036"/>
                                        </p:tgtEl>
                                        <p:attrNameLst>
                                          <p:attrName>style.visibility</p:attrName>
                                        </p:attrNameLst>
                                      </p:cBhvr>
                                      <p:to>
                                        <p:strVal val="visible"/>
                                      </p:to>
                                    </p:set>
                                    <p:animEffect transition="in" filter="fade">
                                      <p:cBhvr>
                                        <p:cTn id="75" dur="1000"/>
                                        <p:tgtEl>
                                          <p:spTgt spid="44036"/>
                                        </p:tgtEl>
                                      </p:cBhvr>
                                    </p:animEffect>
                                    <p:anim calcmode="lin" valueType="num">
                                      <p:cBhvr>
                                        <p:cTn id="76" dur="1000" fill="hold"/>
                                        <p:tgtEl>
                                          <p:spTgt spid="44036"/>
                                        </p:tgtEl>
                                        <p:attrNameLst>
                                          <p:attrName>ppt_x</p:attrName>
                                        </p:attrNameLst>
                                      </p:cBhvr>
                                      <p:tavLst>
                                        <p:tav tm="0">
                                          <p:val>
                                            <p:strVal val="#ppt_x"/>
                                          </p:val>
                                        </p:tav>
                                        <p:tav tm="100000">
                                          <p:val>
                                            <p:strVal val="#ppt_x"/>
                                          </p:val>
                                        </p:tav>
                                      </p:tavLst>
                                    </p:anim>
                                    <p:anim calcmode="lin" valueType="num">
                                      <p:cBhvr>
                                        <p:cTn id="77" dur="1000" fill="hold"/>
                                        <p:tgtEl>
                                          <p:spTgt spid="440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circle(in)">
                                      <p:cBhvr>
                                        <p:cTn id="82" dur="20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circle(in)">
                                      <p:cBhvr>
                                        <p:cTn id="87" dur="2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44039"/>
                                        </p:tgtEl>
                                        <p:attrNameLst>
                                          <p:attrName>style.visibility</p:attrName>
                                        </p:attrNameLst>
                                      </p:cBhvr>
                                      <p:to>
                                        <p:strVal val="visible"/>
                                      </p:to>
                                    </p:set>
                                    <p:animEffect transition="in" filter="fade">
                                      <p:cBhvr>
                                        <p:cTn id="92" dur="1000"/>
                                        <p:tgtEl>
                                          <p:spTgt spid="44039"/>
                                        </p:tgtEl>
                                      </p:cBhvr>
                                    </p:animEffect>
                                    <p:anim calcmode="lin" valueType="num">
                                      <p:cBhvr>
                                        <p:cTn id="93" dur="1000" fill="hold"/>
                                        <p:tgtEl>
                                          <p:spTgt spid="44039"/>
                                        </p:tgtEl>
                                        <p:attrNameLst>
                                          <p:attrName>ppt_x</p:attrName>
                                        </p:attrNameLst>
                                      </p:cBhvr>
                                      <p:tavLst>
                                        <p:tav tm="0">
                                          <p:val>
                                            <p:strVal val="#ppt_x"/>
                                          </p:val>
                                        </p:tav>
                                        <p:tav tm="100000">
                                          <p:val>
                                            <p:strVal val="#ppt_x"/>
                                          </p:val>
                                        </p:tav>
                                      </p:tavLst>
                                    </p:anim>
                                    <p:anim calcmode="lin" valueType="num">
                                      <p:cBhvr>
                                        <p:cTn id="94" dur="1000" fill="hold"/>
                                        <p:tgtEl>
                                          <p:spTgt spid="440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4035" grpId="0" animBg="1"/>
      <p:bldP spid="44036" grpId="0" animBg="1"/>
      <p:bldP spid="44037" grpId="0" animBg="1"/>
      <p:bldP spid="44038" grpId="0" animBg="1"/>
      <p:bldP spid="44039" grpId="0" animBg="1"/>
      <p:bldP spid="16" grpId="0" animBg="1"/>
      <p:bldP spid="17" grpId="0" animBg="1"/>
      <p:bldP spid="19" grpId="0" animBg="1"/>
      <p:bldP spid="20" grpId="0" animBg="1"/>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carro rojo hospitalario"/>
          <p:cNvPicPr>
            <a:picLocks noGrp="1"/>
          </p:cNvPicPr>
          <p:nvPr>
            <p:ph idx="1"/>
          </p:nvPr>
        </p:nvPicPr>
        <p:blipFill>
          <a:blip r:embed="rId2"/>
          <a:srcRect/>
          <a:stretch>
            <a:fillRect/>
          </a:stretch>
        </p:blipFill>
        <p:spPr bwMode="auto">
          <a:xfrm>
            <a:off x="5728105" y="1298440"/>
            <a:ext cx="3520398" cy="4449217"/>
          </a:xfrm>
          <a:prstGeom prst="rect">
            <a:avLst/>
          </a:prstGeom>
          <a:noFill/>
          <a:ln w="9525">
            <a:noFill/>
            <a:miter lim="800000"/>
            <a:headEnd/>
            <a:tailEnd/>
          </a:ln>
        </p:spPr>
      </p:pic>
      <p:pic>
        <p:nvPicPr>
          <p:cNvPr id="5" name="4 Imagen" descr="Resultado de imagen para carro rojo  con su oxigeno hospitalario"/>
          <p:cNvPicPr/>
          <p:nvPr/>
        </p:nvPicPr>
        <p:blipFill>
          <a:blip r:embed="rId3"/>
          <a:srcRect/>
          <a:stretch>
            <a:fillRect/>
          </a:stretch>
        </p:blipFill>
        <p:spPr bwMode="auto">
          <a:xfrm>
            <a:off x="1371600" y="1290594"/>
            <a:ext cx="3566159" cy="4467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alex_200\AppData\Local\Microsoft\Windows\Temporary Internet Files\Content.Word\20161007_115216.jpg"/>
          <p:cNvPicPr/>
          <p:nvPr/>
        </p:nvPicPr>
        <p:blipFill>
          <a:blip r:embed="rId2"/>
          <a:srcRect/>
          <a:stretch>
            <a:fillRect/>
          </a:stretch>
        </p:blipFill>
        <p:spPr bwMode="auto">
          <a:xfrm rot="5400000">
            <a:off x="1632853" y="992781"/>
            <a:ext cx="5760727"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7149" y="319608"/>
            <a:ext cx="8596668" cy="1550989"/>
          </a:xfrm>
        </p:spPr>
        <p:txBody>
          <a:bodyPr/>
          <a:lstStyle/>
          <a:p>
            <a:pPr algn="ctr"/>
            <a:r>
              <a:rPr lang="es-ES" dirty="0" smtClean="0">
                <a:solidFill>
                  <a:schemeClr val="tx1"/>
                </a:solidFill>
              </a:rPr>
              <a:t> CARRO DE REANIMACION CARDIOPULMUNAR.</a:t>
            </a:r>
            <a:endParaRPr lang="es-ES" dirty="0">
              <a:solidFill>
                <a:schemeClr val="tx1"/>
              </a:solidFill>
            </a:endParaRPr>
          </a:p>
        </p:txBody>
      </p:sp>
      <p:sp>
        <p:nvSpPr>
          <p:cNvPr id="3" name="2 Marcador de contenido"/>
          <p:cNvSpPr>
            <a:spLocks noGrp="1"/>
          </p:cNvSpPr>
          <p:nvPr>
            <p:ph idx="1"/>
          </p:nvPr>
        </p:nvSpPr>
        <p:spPr/>
        <p:txBody>
          <a:bodyPr/>
          <a:lstStyle/>
          <a:p>
            <a:endParaRPr lang="es-ES" dirty="0"/>
          </a:p>
        </p:txBody>
      </p:sp>
      <p:pic>
        <p:nvPicPr>
          <p:cNvPr id="1026" name="Picture 2" descr="Resultado de imagen para EL CARRO DE REANIMACIÓN CARDIOPULMONAR  O  CARRO ROJO MODERNOS"/>
          <p:cNvPicPr>
            <a:picLocks noChangeAspect="1" noChangeArrowheads="1"/>
          </p:cNvPicPr>
          <p:nvPr/>
        </p:nvPicPr>
        <p:blipFill>
          <a:blip r:embed="rId2"/>
          <a:srcRect/>
          <a:stretch>
            <a:fillRect/>
          </a:stretch>
        </p:blipFill>
        <p:spPr bwMode="auto">
          <a:xfrm>
            <a:off x="665026" y="1554479"/>
            <a:ext cx="4762500" cy="4762500"/>
          </a:xfrm>
          <a:prstGeom prst="rect">
            <a:avLst/>
          </a:prstGeom>
          <a:noFill/>
        </p:spPr>
      </p:pic>
      <p:pic>
        <p:nvPicPr>
          <p:cNvPr id="1030" name="Picture 6" descr="Resultado de imagen para EL CARRO DE REANIMACIÓN CARDIOPULMONAR  O  CARRO ROJO MODERNOS"/>
          <p:cNvPicPr>
            <a:picLocks noChangeAspect="1" noChangeArrowheads="1"/>
          </p:cNvPicPr>
          <p:nvPr/>
        </p:nvPicPr>
        <p:blipFill>
          <a:blip r:embed="rId3"/>
          <a:srcRect/>
          <a:stretch>
            <a:fillRect/>
          </a:stretch>
        </p:blipFill>
        <p:spPr bwMode="auto">
          <a:xfrm>
            <a:off x="5467899" y="1580606"/>
            <a:ext cx="3845918" cy="482019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plus(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plus(in)">
                                      <p:cBhvr>
                                        <p:cTn id="12"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1462" y="202476"/>
            <a:ext cx="3733173" cy="6422570"/>
          </a:xfrm>
        </p:spPr>
        <p:txBody>
          <a:bodyPr>
            <a:noAutofit/>
          </a:bodyPr>
          <a:lstStyle/>
          <a:p>
            <a:pPr marL="0" indent="0">
              <a:buNone/>
            </a:pPr>
            <a:r>
              <a:rPr lang="es-MX" sz="3600" dirty="0" smtClean="0">
                <a:solidFill>
                  <a:schemeClr val="tx1"/>
                </a:solidFill>
                <a:latin typeface="Andalus" panose="02020603050405020304" pitchFamily="18" charset="-78"/>
                <a:cs typeface="Andalus" panose="02020603050405020304" pitchFamily="18" charset="-78"/>
              </a:rPr>
              <a:t>Mis palabras no alcanzarían para mostrar tu fortaleza y valentía, ser enfermera no es un trabajo fácil</a:t>
            </a:r>
          </a:p>
          <a:p>
            <a:pPr marL="0" indent="0">
              <a:buNone/>
            </a:pPr>
            <a:r>
              <a:rPr lang="es-MX" sz="3600" dirty="0">
                <a:solidFill>
                  <a:schemeClr val="tx1"/>
                </a:solidFill>
                <a:latin typeface="Andalus" panose="02020603050405020304" pitchFamily="18" charset="-78"/>
                <a:cs typeface="Andalus" panose="02020603050405020304" pitchFamily="18" charset="-78"/>
              </a:rPr>
              <a:t>p</a:t>
            </a:r>
            <a:r>
              <a:rPr lang="es-MX" sz="3600" dirty="0" smtClean="0">
                <a:solidFill>
                  <a:schemeClr val="tx1"/>
                </a:solidFill>
                <a:latin typeface="Andalus" panose="02020603050405020304" pitchFamily="18" charset="-78"/>
                <a:cs typeface="Andalus" panose="02020603050405020304" pitchFamily="18" charset="-78"/>
              </a:rPr>
              <a:t>ero allí  es donde le pones amor y pasión a lo que haces…..</a:t>
            </a:r>
            <a:endParaRPr lang="es-MX" sz="3600" dirty="0">
              <a:solidFill>
                <a:schemeClr val="tx1"/>
              </a:solidFill>
              <a:latin typeface="Andalus" panose="02020603050405020304" pitchFamily="18" charset="-78"/>
              <a:cs typeface="Andalus" panose="02020603050405020304" pitchFamily="18" charset="-78"/>
            </a:endParaRPr>
          </a:p>
        </p:txBody>
      </p:sp>
      <p:pic>
        <p:nvPicPr>
          <p:cNvPr id="4" name="3 Imagen" descr="C:\Users\alex_200\AppData\Local\Microsoft\Windows\Temporary Internet Files\Content.Word\IMG-20160229-WA0001.jpg"/>
          <p:cNvPicPr/>
          <p:nvPr/>
        </p:nvPicPr>
        <p:blipFill>
          <a:blip r:embed="rId2"/>
          <a:srcRect/>
          <a:stretch>
            <a:fillRect/>
          </a:stretch>
        </p:blipFill>
        <p:spPr bwMode="auto">
          <a:xfrm>
            <a:off x="0" y="0"/>
            <a:ext cx="6126480" cy="6858000"/>
          </a:xfrm>
          <a:prstGeom prst="rect">
            <a:avLst/>
          </a:prstGeom>
          <a:noFill/>
          <a:ln w="9525">
            <a:noFill/>
            <a:miter lim="800000"/>
            <a:headEnd/>
            <a:tailEnd/>
          </a:ln>
        </p:spPr>
      </p:pic>
    </p:spTree>
    <p:extLst>
      <p:ext uri="{BB962C8B-B14F-4D97-AF65-F5344CB8AC3E}">
        <p14:creationId xmlns:p14="http://schemas.microsoft.com/office/powerpoint/2010/main" val="340749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p:val>
                                            <p:strVal val="#ppt_w+.3"/>
                                          </p:val>
                                        </p:tav>
                                        <p:tav tm="100000">
                                          <p:val>
                                            <p:strVal val="#ppt_w"/>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animEffect transition="in" filter="fade">
                                      <p:cBhvr>
                                        <p:cTn id="9" dur="5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000"/>
                                        <p:tgtEl>
                                          <p:spTgt spid="3">
                                            <p:txEl>
                                              <p:pRg st="1" end="1"/>
                                            </p:txEl>
                                          </p:spTgt>
                                        </p:tgtEl>
                                      </p:cBhvr>
                                    </p:animEffect>
                                    <p:anim calcmode="lin" valueType="num">
                                      <p:cBhvr>
                                        <p:cTn id="2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agradecimiento de enfermer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339" y="235674"/>
            <a:ext cx="4235883" cy="388143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2026547" y="3796225"/>
            <a:ext cx="8596105" cy="1322947"/>
          </a:xfrm>
          <a:prstGeom prst="rect">
            <a:avLst/>
          </a:prstGeom>
        </p:spPr>
      </p:pic>
      <p:sp>
        <p:nvSpPr>
          <p:cNvPr id="6" name="Título 1"/>
          <p:cNvSpPr>
            <a:spLocks noGrp="1"/>
          </p:cNvSpPr>
          <p:nvPr>
            <p:ph type="title"/>
          </p:nvPr>
        </p:nvSpPr>
        <p:spPr>
          <a:xfrm rot="19376212">
            <a:off x="1556182" y="3456711"/>
            <a:ext cx="8596668" cy="1320800"/>
          </a:xfrm>
        </p:spPr>
        <p:txBody>
          <a:bodyPr>
            <a:noAutofit/>
          </a:bodyPr>
          <a:lstStyle/>
          <a:p>
            <a:pPr algn="ctr"/>
            <a:r>
              <a:rPr lang="es-MX" sz="9600" dirty="0" smtClean="0">
                <a:solidFill>
                  <a:schemeClr val="tx1"/>
                </a:solidFill>
              </a:rPr>
              <a:t>GRACIAS.</a:t>
            </a:r>
            <a:endParaRPr lang="es-MX" sz="9600" dirty="0">
              <a:solidFill>
                <a:schemeClr val="tx1"/>
              </a:solidFill>
            </a:endParaRPr>
          </a:p>
        </p:txBody>
      </p:sp>
    </p:spTree>
    <p:extLst>
      <p:ext uri="{BB962C8B-B14F-4D97-AF65-F5344CB8AC3E}">
        <p14:creationId xmlns:p14="http://schemas.microsoft.com/office/powerpoint/2010/main" val="32266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000"/>
                                        <p:tgtEl>
                                          <p:spTgt spid="1026"/>
                                        </p:tgtEl>
                                      </p:cBhvr>
                                    </p:animEffect>
                                    <p:anim calcmode="lin" valueType="num">
                                      <p:cBhvr>
                                        <p:cTn id="16" dur="2000" fill="hold"/>
                                        <p:tgtEl>
                                          <p:spTgt spid="1026"/>
                                        </p:tgtEl>
                                        <p:attrNameLst>
                                          <p:attrName>ppt_w</p:attrName>
                                        </p:attrNameLst>
                                      </p:cBhvr>
                                      <p:tavLst>
                                        <p:tav tm="0" fmla="#ppt_w*sin(2.5*pi*$)">
                                          <p:val>
                                            <p:fltVal val="0"/>
                                          </p:val>
                                        </p:tav>
                                        <p:tav tm="100000">
                                          <p:val>
                                            <p:fltVal val="1"/>
                                          </p:val>
                                        </p:tav>
                                      </p:tavLst>
                                    </p:anim>
                                    <p:anim calcmode="lin" valueType="num">
                                      <p:cBhvr>
                                        <p:cTn id="17"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4089" y="736738"/>
            <a:ext cx="8596668" cy="3880773"/>
          </a:xfrm>
        </p:spPr>
        <p:txBody>
          <a:bodyPr/>
          <a:lstStyle/>
          <a:p>
            <a:pPr algn="just">
              <a:lnSpc>
                <a:spcPct val="200000"/>
              </a:lnSpc>
            </a:pPr>
            <a:r>
              <a:rPr lang="es-MX" b="1" dirty="0" smtClean="0">
                <a:solidFill>
                  <a:schemeClr val="tx1"/>
                </a:solidFill>
                <a:latin typeface="Arial" pitchFamily="34" charset="0"/>
                <a:cs typeface="Arial" pitchFamily="34" charset="0"/>
              </a:rPr>
              <a:t>El carro de reanimación cardiopulmonar </a:t>
            </a:r>
            <a:r>
              <a:rPr lang="es-MX" b="1" dirty="0" smtClean="0">
                <a:solidFill>
                  <a:schemeClr val="tx1"/>
                </a:solidFill>
                <a:latin typeface="Arial" pitchFamily="34" charset="0"/>
                <a:cs typeface="Arial" pitchFamily="34" charset="0"/>
              </a:rPr>
              <a:t> </a:t>
            </a:r>
            <a:r>
              <a:rPr lang="es-MX" b="1" dirty="0">
                <a:solidFill>
                  <a:schemeClr val="tx1"/>
                </a:solidFill>
                <a:latin typeface="Arial" pitchFamily="34" charset="0"/>
                <a:cs typeface="Arial" pitchFamily="34" charset="0"/>
              </a:rPr>
              <a:t>es un equipo indispensable y requerido en todos los servicios de un hospital, considerando que, para nosotros como personal de enfermería es de suma importancia conocer NOM-027-SSA3-2013.</a:t>
            </a:r>
          </a:p>
          <a:p>
            <a:endParaRPr lang="es-MX" dirty="0"/>
          </a:p>
        </p:txBody>
      </p:sp>
      <p:pic>
        <p:nvPicPr>
          <p:cNvPr id="2050" name="Picture 2" descr="Resultado de imagen para porque se llama carro ro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235" y="3598471"/>
            <a:ext cx="3738058" cy="280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plus(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8145" y="0"/>
            <a:ext cx="8596668" cy="1320800"/>
          </a:xfrm>
        </p:spPr>
        <p:txBody>
          <a:bodyPr/>
          <a:lstStyle/>
          <a:p>
            <a:pPr algn="ctr"/>
            <a:r>
              <a:rPr lang="es-MX" dirty="0" smtClean="0">
                <a:solidFill>
                  <a:schemeClr val="tx1"/>
                </a:solidFill>
                <a:latin typeface="Arial" pitchFamily="34" charset="0"/>
                <a:cs typeface="Arial" pitchFamily="34" charset="0"/>
              </a:rPr>
              <a:t>NOM-027-SSA3-2013</a:t>
            </a:r>
            <a:endParaRPr lang="es-MX" dirty="0">
              <a:solidFill>
                <a:schemeClr val="tx1"/>
              </a:solidFill>
              <a:latin typeface="Arial" pitchFamily="34" charset="0"/>
              <a:cs typeface="Arial" pitchFamily="34" charset="0"/>
            </a:endParaRPr>
          </a:p>
        </p:txBody>
      </p:sp>
      <p:sp>
        <p:nvSpPr>
          <p:cNvPr id="3" name="Marcador de contenido 2"/>
          <p:cNvSpPr>
            <a:spLocks noGrp="1"/>
          </p:cNvSpPr>
          <p:nvPr>
            <p:ph idx="1"/>
          </p:nvPr>
        </p:nvSpPr>
        <p:spPr>
          <a:xfrm>
            <a:off x="792822" y="888274"/>
            <a:ext cx="8596668" cy="5617028"/>
          </a:xfrm>
        </p:spPr>
        <p:txBody>
          <a:bodyPr>
            <a:normAutofit/>
          </a:bodyPr>
          <a:lstStyle/>
          <a:p>
            <a:pPr marL="0" indent="0" algn="just">
              <a:lnSpc>
                <a:spcPct val="150000"/>
              </a:lnSpc>
              <a:buNone/>
            </a:pPr>
            <a:r>
              <a:rPr lang="es-MX" b="1" dirty="0">
                <a:solidFill>
                  <a:schemeClr val="tx1">
                    <a:lumMod val="95000"/>
                    <a:lumOff val="5000"/>
                  </a:schemeClr>
                </a:solidFill>
                <a:latin typeface="Arial" pitchFamily="34" charset="0"/>
                <a:cs typeface="Arial" pitchFamily="34" charset="0"/>
              </a:rPr>
              <a:t>Esta norma tiene por </a:t>
            </a:r>
            <a:r>
              <a:rPr lang="es-MX" b="1" dirty="0" smtClean="0">
                <a:solidFill>
                  <a:schemeClr val="tx1">
                    <a:lumMod val="95000"/>
                    <a:lumOff val="5000"/>
                  </a:schemeClr>
                </a:solidFill>
                <a:latin typeface="Arial" pitchFamily="34" charset="0"/>
                <a:cs typeface="Arial" pitchFamily="34" charset="0"/>
              </a:rPr>
              <a:t>objetivo, </a:t>
            </a:r>
            <a:r>
              <a:rPr lang="es-MX" b="1" dirty="0">
                <a:solidFill>
                  <a:schemeClr val="tx1">
                    <a:lumMod val="95000"/>
                    <a:lumOff val="5000"/>
                  </a:schemeClr>
                </a:solidFill>
                <a:latin typeface="Arial" pitchFamily="34" charset="0"/>
                <a:cs typeface="Arial" pitchFamily="34" charset="0"/>
              </a:rPr>
              <a:t>precisar las características y requerimientos mínimos de infraestructura física y equipamiento, los criterios de organización y funcionamiento del servicio de urgencias en los establecimientos para la atención médica, así como las características del personal profesional y técnico del área de la salud, idóneo para proporcionar dicho servicio</a:t>
            </a:r>
            <a:r>
              <a:rPr lang="es-MX" b="1" dirty="0" smtClean="0">
                <a:solidFill>
                  <a:schemeClr val="tx1">
                    <a:lumMod val="95000"/>
                    <a:lumOff val="5000"/>
                  </a:schemeClr>
                </a:solidFill>
                <a:latin typeface="Arial" pitchFamily="34" charset="0"/>
                <a:cs typeface="Arial" pitchFamily="34" charset="0"/>
              </a:rPr>
              <a:t>.</a:t>
            </a:r>
          </a:p>
          <a:p>
            <a:pPr marL="0" indent="0" algn="just">
              <a:lnSpc>
                <a:spcPct val="150000"/>
              </a:lnSpc>
              <a:buNone/>
            </a:pPr>
            <a:endParaRPr lang="es-MX" b="1" dirty="0" smtClean="0">
              <a:latin typeface="Arial" pitchFamily="34" charset="0"/>
              <a:cs typeface="Arial" pitchFamily="34" charset="0"/>
            </a:endParaRPr>
          </a:p>
          <a:p>
            <a:pPr marL="0" indent="0" algn="just">
              <a:lnSpc>
                <a:spcPct val="150000"/>
              </a:lnSpc>
              <a:buNone/>
            </a:pPr>
            <a:endParaRPr lang="es-MX" b="1" dirty="0" smtClean="0">
              <a:latin typeface="Arial" pitchFamily="34" charset="0"/>
              <a:cs typeface="Arial" pitchFamily="34" charset="0"/>
            </a:endParaRPr>
          </a:p>
          <a:p>
            <a:pPr marL="0" indent="0" algn="just">
              <a:lnSpc>
                <a:spcPct val="150000"/>
              </a:lnSpc>
              <a:buNone/>
            </a:pPr>
            <a:endParaRPr lang="es-MX" b="1" dirty="0" smtClean="0">
              <a:latin typeface="Arial" pitchFamily="34" charset="0"/>
              <a:cs typeface="Arial" pitchFamily="34" charset="0"/>
            </a:endParaRPr>
          </a:p>
          <a:p>
            <a:pPr marL="0" indent="0" algn="just">
              <a:lnSpc>
                <a:spcPct val="150000"/>
              </a:lnSpc>
              <a:buNone/>
            </a:pPr>
            <a:r>
              <a:rPr lang="es-MX" b="1" dirty="0" smtClean="0">
                <a:solidFill>
                  <a:schemeClr val="tx1">
                    <a:lumMod val="95000"/>
                    <a:lumOff val="5000"/>
                  </a:schemeClr>
                </a:solidFill>
                <a:latin typeface="Arial" pitchFamily="34" charset="0"/>
                <a:cs typeface="Arial" pitchFamily="34" charset="0"/>
              </a:rPr>
              <a:t>Dar a conocer de manera ordenada, el equipo, material y medicamentos integrados en el carro rojo de acuerdo a la norma oficial mexicana, para la atención adecuada y oportuna ante la presencia de un evento adverso.</a:t>
            </a:r>
            <a:endParaRPr lang="es-MX" b="1" dirty="0">
              <a:solidFill>
                <a:schemeClr val="tx1">
                  <a:lumMod val="95000"/>
                  <a:lumOff val="5000"/>
                </a:schemeClr>
              </a:solidFill>
              <a:latin typeface="Arial" pitchFamily="34" charset="0"/>
              <a:cs typeface="Arial" pitchFamily="34" charset="0"/>
            </a:endParaRPr>
          </a:p>
        </p:txBody>
      </p:sp>
      <p:pic>
        <p:nvPicPr>
          <p:cNvPr id="4" name="3 Imagen" descr="PARTE EXTERNA LATERAL DERECHO: Tanque de&#10;oxígeno con manómetros y humidificador. El&#10;tanque de oxígeno con manómetro debe e..."/>
          <p:cNvPicPr/>
          <p:nvPr/>
        </p:nvPicPr>
        <p:blipFill>
          <a:blip r:embed="rId2"/>
          <a:srcRect l="7055" t="45540" r="46561" b="17840"/>
          <a:stretch>
            <a:fillRect/>
          </a:stretch>
        </p:blipFill>
        <p:spPr bwMode="auto">
          <a:xfrm>
            <a:off x="4085816" y="3095897"/>
            <a:ext cx="2667681" cy="1998617"/>
          </a:xfrm>
          <a:prstGeom prst="rect">
            <a:avLst/>
          </a:prstGeom>
          <a:noFill/>
          <a:ln w="9525">
            <a:noFill/>
            <a:miter lim="800000"/>
            <a:headEnd/>
            <a:tailEnd/>
          </a:ln>
        </p:spPr>
      </p:pic>
    </p:spTree>
    <p:extLst>
      <p:ext uri="{BB962C8B-B14F-4D97-AF65-F5344CB8AC3E}">
        <p14:creationId xmlns:p14="http://schemas.microsoft.com/office/powerpoint/2010/main" val="41692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plus(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1208" y="248194"/>
            <a:ext cx="8596668" cy="1320800"/>
          </a:xfrm>
        </p:spPr>
        <p:txBody>
          <a:bodyPr/>
          <a:lstStyle/>
          <a:p>
            <a:pPr algn="ctr"/>
            <a:r>
              <a:rPr lang="es-MX" dirty="0" smtClean="0">
                <a:solidFill>
                  <a:schemeClr val="tx1"/>
                </a:solidFill>
                <a:latin typeface="Arial" pitchFamily="34" charset="0"/>
                <a:cs typeface="Arial" pitchFamily="34" charset="0"/>
              </a:rPr>
              <a:t>EQUIPAMIENTO DEL </a:t>
            </a:r>
            <a:r>
              <a:rPr lang="es-MX" dirty="0" smtClean="0">
                <a:solidFill>
                  <a:schemeClr val="tx1"/>
                </a:solidFill>
                <a:latin typeface="Arial" pitchFamily="34" charset="0"/>
                <a:cs typeface="Arial" pitchFamily="34" charset="0"/>
              </a:rPr>
              <a:t>CARRO DE REANIMACION CARDIOPULMUNAR.</a:t>
            </a:r>
            <a:endParaRPr lang="es-MX" dirty="0">
              <a:solidFill>
                <a:schemeClr val="tx1"/>
              </a:solidFill>
              <a:latin typeface="Arial" pitchFamily="34" charset="0"/>
              <a:cs typeface="Arial" pitchFamily="34" charset="0"/>
            </a:endParaRPr>
          </a:p>
        </p:txBody>
      </p:sp>
      <p:sp>
        <p:nvSpPr>
          <p:cNvPr id="3" name="Marcador de contenido 2"/>
          <p:cNvSpPr>
            <a:spLocks noGrp="1"/>
          </p:cNvSpPr>
          <p:nvPr>
            <p:ph idx="1"/>
          </p:nvPr>
        </p:nvSpPr>
        <p:spPr>
          <a:xfrm>
            <a:off x="677334" y="1506683"/>
            <a:ext cx="8596668" cy="4534680"/>
          </a:xfrm>
        </p:spPr>
        <p:txBody>
          <a:bodyPr>
            <a:normAutofit/>
          </a:bodyPr>
          <a:lstStyle/>
          <a:p>
            <a:pPr marL="0" indent="0" algn="just">
              <a:lnSpc>
                <a:spcPct val="150000"/>
              </a:lnSpc>
              <a:buNone/>
            </a:pPr>
            <a:endParaRPr lang="es-MX" dirty="0" smtClean="0">
              <a:solidFill>
                <a:schemeClr val="tx1"/>
              </a:solidFill>
              <a:latin typeface="Arial" pitchFamily="34" charset="0"/>
              <a:cs typeface="Arial" pitchFamily="34" charset="0"/>
            </a:endParaRPr>
          </a:p>
          <a:p>
            <a:pPr marL="0" indent="0" algn="just">
              <a:lnSpc>
                <a:spcPct val="150000"/>
              </a:lnSpc>
              <a:buNone/>
            </a:pPr>
            <a:r>
              <a:rPr lang="es-MX" b="1" dirty="0" smtClean="0">
                <a:solidFill>
                  <a:schemeClr val="tx1"/>
                </a:solidFill>
                <a:latin typeface="Arial" pitchFamily="34" charset="0"/>
                <a:cs typeface="Arial" pitchFamily="34" charset="0"/>
              </a:rPr>
              <a:t>Instrumento equipado, con equipo médico, material y fármacos utilizados en evento de paro cardiaco. </a:t>
            </a:r>
          </a:p>
          <a:p>
            <a:pPr marL="0" indent="0" algn="just">
              <a:lnSpc>
                <a:spcPct val="150000"/>
              </a:lnSpc>
              <a:buNone/>
            </a:pPr>
            <a:r>
              <a:rPr lang="es-MX" b="1" dirty="0" smtClean="0">
                <a:solidFill>
                  <a:schemeClr val="tx1"/>
                </a:solidFill>
                <a:latin typeface="Arial" pitchFamily="34" charset="0"/>
                <a:cs typeface="Arial" pitchFamily="34" charset="0"/>
              </a:rPr>
              <a:t>Contiene gavetas de depósitos múltiples para fármacos y un espacio más para guardar accesorios.</a:t>
            </a:r>
            <a:endParaRPr lang="es-MX" b="1" dirty="0">
              <a:solidFill>
                <a:schemeClr val="tx1"/>
              </a:solidFill>
              <a:latin typeface="Arial" pitchFamily="34" charset="0"/>
              <a:cs typeface="Arial" pitchFamily="34" charset="0"/>
            </a:endParaRPr>
          </a:p>
        </p:txBody>
      </p:sp>
      <p:pic>
        <p:nvPicPr>
          <p:cNvPr id="19460" name="Picture 4" descr="Resultado de imagen para carro de paro con desfibrilador"/>
          <p:cNvPicPr>
            <a:picLocks noChangeAspect="1" noChangeArrowheads="1"/>
          </p:cNvPicPr>
          <p:nvPr/>
        </p:nvPicPr>
        <p:blipFill>
          <a:blip r:embed="rId2"/>
          <a:srcRect/>
          <a:stretch>
            <a:fillRect/>
          </a:stretch>
        </p:blipFill>
        <p:spPr bwMode="auto">
          <a:xfrm>
            <a:off x="4611188" y="3421698"/>
            <a:ext cx="3540034" cy="3240360"/>
          </a:xfrm>
          <a:prstGeom prst="rect">
            <a:avLst/>
          </a:prstGeom>
          <a:noFill/>
        </p:spPr>
      </p:pic>
    </p:spTree>
    <p:extLst>
      <p:ext uri="{BB962C8B-B14F-4D97-AF65-F5344CB8AC3E}">
        <p14:creationId xmlns:p14="http://schemas.microsoft.com/office/powerpoint/2010/main" val="11109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19460"/>
                                        </p:tgtEl>
                                        <p:attrNameLst>
                                          <p:attrName>style.visibility</p:attrName>
                                        </p:attrNameLst>
                                      </p:cBhvr>
                                      <p:to>
                                        <p:strVal val="visible"/>
                                      </p:to>
                                    </p:set>
                                    <p:animEffect transition="in" filter="plus(in)">
                                      <p:cBhvr>
                                        <p:cTn id="14" dur="2000"/>
                                        <p:tgtEl>
                                          <p:spTgt spid="19460"/>
                                        </p:tgtEl>
                                      </p:cBhvr>
                                    </p:animEffect>
                                  </p:childTnLst>
                                </p:cTn>
                              </p:par>
                            </p:childTnLst>
                          </p:cTn>
                        </p:par>
                      </p:childTnLst>
                    </p:cTn>
                  </p:par>
                  <p:par>
                    <p:cTn id="15" fill="hold">
                      <p:stCondLst>
                        <p:cond delay="indefinite"/>
                      </p:stCondLst>
                      <p:childTnLst>
                        <p:par>
                          <p:cTn id="16" fill="hold">
                            <p:stCondLst>
                              <p:cond delay="0"/>
                            </p:stCondLst>
                            <p:childTnLst>
                              <p:par>
                                <p:cTn id="17" presetID="5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770" decel="100000"/>
                                        <p:tgtEl>
                                          <p:spTgt spid="3">
                                            <p:txEl>
                                              <p:pRg st="1" end="1"/>
                                            </p:txEl>
                                          </p:spTgt>
                                        </p:tgtEl>
                                      </p:cBhvr>
                                    </p:animEffect>
                                    <p:animScale>
                                      <p:cBhvr>
                                        <p:cTn id="20" dur="770" decel="100000"/>
                                        <p:tgtEl>
                                          <p:spTgt spid="3">
                                            <p:txEl>
                                              <p:pRg st="1" end="1"/>
                                            </p:txEl>
                                          </p:spTgt>
                                        </p:tgtEl>
                                      </p:cBhvr>
                                      <p:from x="10000" y="10000"/>
                                      <p:to x="200000" y="450000"/>
                                    </p:animScale>
                                    <p:animScale>
                                      <p:cBhvr>
                                        <p:cTn id="21" dur="1230" accel="100000" fill="hold">
                                          <p:stCondLst>
                                            <p:cond delay="770"/>
                                          </p:stCondLst>
                                        </p:cTn>
                                        <p:tgtEl>
                                          <p:spTgt spid="3">
                                            <p:txEl>
                                              <p:pRg st="1" end="1"/>
                                            </p:txEl>
                                          </p:spTgt>
                                        </p:tgtEl>
                                      </p:cBhvr>
                                      <p:from x="200000" y="450000"/>
                                      <p:to x="100000" y="100000"/>
                                    </p:animScale>
                                    <p:set>
                                      <p:cBhvr>
                                        <p:cTn id="22" dur="770" fill="hold"/>
                                        <p:tgtEl>
                                          <p:spTgt spid="3">
                                            <p:txEl>
                                              <p:pRg st="1" end="1"/>
                                            </p:txEl>
                                          </p:spTgt>
                                        </p:tgtEl>
                                        <p:attrNameLst>
                                          <p:attrName>ppt_x</p:attrName>
                                        </p:attrNameLst>
                                      </p:cBhvr>
                                      <p:to>
                                        <p:strVal val="(0.5)"/>
                                      </p:to>
                                    </p:set>
                                    <p:anim from="(0.5)" to="(#ppt_x)" calcmode="lin" valueType="num">
                                      <p:cBhvr>
                                        <p:cTn id="23" dur="1230" accel="100000" fill="hold">
                                          <p:stCondLst>
                                            <p:cond delay="770"/>
                                          </p:stCondLst>
                                        </p:cTn>
                                        <p:tgtEl>
                                          <p:spTgt spid="3">
                                            <p:txEl>
                                              <p:pRg st="1" end="1"/>
                                            </p:txEl>
                                          </p:spTgt>
                                        </p:tgtEl>
                                        <p:attrNameLst>
                                          <p:attrName>ppt_x</p:attrName>
                                        </p:attrNameLst>
                                      </p:cBhvr>
                                    </p:anim>
                                    <p:set>
                                      <p:cBhvr>
                                        <p:cTn id="24" dur="770" fill="hold"/>
                                        <p:tgtEl>
                                          <p:spTgt spid="3">
                                            <p:txEl>
                                              <p:pRg st="1" end="1"/>
                                            </p:txEl>
                                          </p:spTgt>
                                        </p:tgtEl>
                                        <p:attrNameLst>
                                          <p:attrName>ppt_y</p:attrName>
                                        </p:attrNameLst>
                                      </p:cBhvr>
                                      <p:to>
                                        <p:strVal val="(#ppt_y+0.4)"/>
                                      </p:to>
                                    </p:set>
                                    <p:anim from="(#ppt_y+0.4)" to="(#ppt_y)" calcmode="lin" valueType="num">
                                      <p:cBhvr>
                                        <p:cTn id="25" dur="1230" accel="100000" fill="hold">
                                          <p:stCondLst>
                                            <p:cond delay="770"/>
                                          </p:stCondLst>
                                        </p:cTn>
                                        <p:tgtEl>
                                          <p:spTgt spid="3">
                                            <p:txEl>
                                              <p:pRg st="1" end="1"/>
                                            </p:txEl>
                                          </p:spTgt>
                                        </p:tgtEl>
                                        <p:attrNameLst>
                                          <p:attrName>ppt_y</p:attrName>
                                        </p:attrNameLst>
                                      </p:cBhvr>
                                    </p:anim>
                                  </p:childTnLst>
                                </p:cTn>
                              </p:par>
                            </p:childTnLst>
                          </p:cTn>
                        </p:par>
                      </p:childTnLst>
                    </p:cTn>
                  </p:par>
                  <p:par>
                    <p:cTn id="26" fill="hold">
                      <p:stCondLst>
                        <p:cond delay="indefinite"/>
                      </p:stCondLst>
                      <p:childTnLst>
                        <p:par>
                          <p:cTn id="27" fill="hold">
                            <p:stCondLst>
                              <p:cond delay="0"/>
                            </p:stCondLst>
                            <p:childTnLst>
                              <p:par>
                                <p:cTn id="28" presetID="5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770" decel="100000"/>
                                        <p:tgtEl>
                                          <p:spTgt spid="3">
                                            <p:txEl>
                                              <p:pRg st="2" end="2"/>
                                            </p:txEl>
                                          </p:spTgt>
                                        </p:tgtEl>
                                      </p:cBhvr>
                                    </p:animEffect>
                                    <p:animScale>
                                      <p:cBhvr>
                                        <p:cTn id="31" dur="770" decel="100000"/>
                                        <p:tgtEl>
                                          <p:spTgt spid="3">
                                            <p:txEl>
                                              <p:pRg st="2" end="2"/>
                                            </p:txEl>
                                          </p:spTgt>
                                        </p:tgtEl>
                                      </p:cBhvr>
                                      <p:from x="10000" y="10000"/>
                                      <p:to x="200000" y="450000"/>
                                    </p:animScale>
                                    <p:animScale>
                                      <p:cBhvr>
                                        <p:cTn id="32" dur="1230" accel="100000" fill="hold">
                                          <p:stCondLst>
                                            <p:cond delay="770"/>
                                          </p:stCondLst>
                                        </p:cTn>
                                        <p:tgtEl>
                                          <p:spTgt spid="3">
                                            <p:txEl>
                                              <p:pRg st="2" end="2"/>
                                            </p:txEl>
                                          </p:spTgt>
                                        </p:tgtEl>
                                      </p:cBhvr>
                                      <p:from x="200000" y="450000"/>
                                      <p:to x="100000" y="100000"/>
                                    </p:animScale>
                                    <p:set>
                                      <p:cBhvr>
                                        <p:cTn id="33" dur="770" fill="hold"/>
                                        <p:tgtEl>
                                          <p:spTgt spid="3">
                                            <p:txEl>
                                              <p:pRg st="2" end="2"/>
                                            </p:txEl>
                                          </p:spTgt>
                                        </p:tgtEl>
                                        <p:attrNameLst>
                                          <p:attrName>ppt_x</p:attrName>
                                        </p:attrNameLst>
                                      </p:cBhvr>
                                      <p:to>
                                        <p:strVal val="(0.5)"/>
                                      </p:to>
                                    </p:set>
                                    <p:anim from="(0.5)" to="(#ppt_x)" calcmode="lin" valueType="num">
                                      <p:cBhvr>
                                        <p:cTn id="34" dur="1230" accel="100000" fill="hold">
                                          <p:stCondLst>
                                            <p:cond delay="770"/>
                                          </p:stCondLst>
                                        </p:cTn>
                                        <p:tgtEl>
                                          <p:spTgt spid="3">
                                            <p:txEl>
                                              <p:pRg st="2" end="2"/>
                                            </p:txEl>
                                          </p:spTgt>
                                        </p:tgtEl>
                                        <p:attrNameLst>
                                          <p:attrName>ppt_x</p:attrName>
                                        </p:attrNameLst>
                                      </p:cBhvr>
                                    </p:anim>
                                    <p:set>
                                      <p:cBhvr>
                                        <p:cTn id="35" dur="770" fill="hold"/>
                                        <p:tgtEl>
                                          <p:spTgt spid="3">
                                            <p:txEl>
                                              <p:pRg st="2" end="2"/>
                                            </p:txEl>
                                          </p:spTgt>
                                        </p:tgtEl>
                                        <p:attrNameLst>
                                          <p:attrName>ppt_y</p:attrName>
                                        </p:attrNameLst>
                                      </p:cBhvr>
                                      <p:to>
                                        <p:strVal val="(#ppt_y+0.4)"/>
                                      </p:to>
                                    </p:set>
                                    <p:anim from="(#ppt_y+0.4)" to="(#ppt_y)" calcmode="lin" valueType="num">
                                      <p:cBhvr>
                                        <p:cTn id="36" dur="1230" accel="100000" fill="hold">
                                          <p:stCondLst>
                                            <p:cond delay="770"/>
                                          </p:stCondLst>
                                        </p:cTn>
                                        <p:tgtEl>
                                          <p:spTgt spid="3">
                                            <p:txEl>
                                              <p:pRg st="2" end="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609600"/>
            <a:ext cx="8596668" cy="3880773"/>
          </a:xfrm>
        </p:spPr>
        <p:txBody>
          <a:bodyPr/>
          <a:lstStyle/>
          <a:p>
            <a:pPr marL="0" indent="0">
              <a:buNone/>
            </a:pPr>
            <a:r>
              <a:rPr lang="es-MX" dirty="0" smtClean="0">
                <a:solidFill>
                  <a:schemeClr val="tx1"/>
                </a:solidFill>
                <a:latin typeface="Arial" pitchFamily="34" charset="0"/>
                <a:cs typeface="Arial" pitchFamily="34" charset="0"/>
              </a:rPr>
              <a:t>UBICACIÓN</a:t>
            </a:r>
          </a:p>
          <a:p>
            <a:pPr marL="0" indent="0" algn="just">
              <a:lnSpc>
                <a:spcPct val="150000"/>
              </a:lnSpc>
              <a:buNone/>
            </a:pPr>
            <a:r>
              <a:rPr lang="es-MX" b="1" dirty="0" smtClean="0">
                <a:solidFill>
                  <a:schemeClr val="tx1"/>
                </a:solidFill>
                <a:latin typeface="Arial" pitchFamily="34" charset="0"/>
                <a:cs typeface="Arial" pitchFamily="34" charset="0"/>
              </a:rPr>
              <a:t>Debe estar en un sitio de fácil acceso, donde se pueda maniobrar su movilización hacia la sala de los pacientes y cerca de una toma de corriente.</a:t>
            </a:r>
            <a:endParaRPr lang="es-MX" b="1" dirty="0">
              <a:solidFill>
                <a:schemeClr val="tx1"/>
              </a:solidFill>
              <a:latin typeface="Arial" pitchFamily="34" charset="0"/>
              <a:cs typeface="Arial" pitchFamily="34" charset="0"/>
            </a:endParaRPr>
          </a:p>
        </p:txBody>
      </p:sp>
      <p:pic>
        <p:nvPicPr>
          <p:cNvPr id="18434" name="Picture 2" descr="Resultado de imagen para carro de paro cerca del paciente"/>
          <p:cNvPicPr>
            <a:picLocks noChangeAspect="1" noChangeArrowheads="1"/>
          </p:cNvPicPr>
          <p:nvPr/>
        </p:nvPicPr>
        <p:blipFill>
          <a:blip r:embed="rId2"/>
          <a:srcRect/>
          <a:stretch>
            <a:fillRect/>
          </a:stretch>
        </p:blipFill>
        <p:spPr bwMode="auto">
          <a:xfrm>
            <a:off x="2586446" y="2738547"/>
            <a:ext cx="4488089" cy="3113613"/>
          </a:xfrm>
          <a:prstGeom prst="rect">
            <a:avLst/>
          </a:prstGeom>
          <a:noFill/>
        </p:spPr>
      </p:pic>
    </p:spTree>
    <p:extLst>
      <p:ext uri="{BB962C8B-B14F-4D97-AF65-F5344CB8AC3E}">
        <p14:creationId xmlns:p14="http://schemas.microsoft.com/office/powerpoint/2010/main" val="219098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plus(in)">
                                      <p:cBhvr>
                                        <p:cTn id="7" dur="20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70" decel="100000"/>
                                        <p:tgtEl>
                                          <p:spTgt spid="3">
                                            <p:txEl>
                                              <p:pRg st="0" end="0"/>
                                            </p:txEl>
                                          </p:spTgt>
                                        </p:tgtEl>
                                      </p:cBhvr>
                                    </p:animEffect>
                                    <p:animScale>
                                      <p:cBhvr>
                                        <p:cTn id="13" dur="770" decel="100000"/>
                                        <p:tgtEl>
                                          <p:spTgt spid="3">
                                            <p:txEl>
                                              <p:pRg st="0" end="0"/>
                                            </p:txEl>
                                          </p:spTgt>
                                        </p:tgtEl>
                                      </p:cBhvr>
                                      <p:from x="10000" y="10000"/>
                                      <p:to x="200000" y="450000"/>
                                    </p:animScale>
                                    <p:animScale>
                                      <p:cBhvr>
                                        <p:cTn id="14" dur="1230" accel="100000" fill="hold">
                                          <p:stCondLst>
                                            <p:cond delay="770"/>
                                          </p:stCondLst>
                                        </p:cTn>
                                        <p:tgtEl>
                                          <p:spTgt spid="3">
                                            <p:txEl>
                                              <p:pRg st="0" end="0"/>
                                            </p:txEl>
                                          </p:spTgt>
                                        </p:tgtEl>
                                      </p:cBhvr>
                                      <p:from x="200000" y="450000"/>
                                      <p:to x="100000" y="100000"/>
                                    </p:animScale>
                                    <p:set>
                                      <p:cBhvr>
                                        <p:cTn id="15" dur="770" fill="hold"/>
                                        <p:tgtEl>
                                          <p:spTgt spid="3">
                                            <p:txEl>
                                              <p:pRg st="0" end="0"/>
                                            </p:txEl>
                                          </p:spTgt>
                                        </p:tgtEl>
                                        <p:attrNameLst>
                                          <p:attrName>ppt_x</p:attrName>
                                        </p:attrNameLst>
                                      </p:cBhvr>
                                      <p:to>
                                        <p:strVal val="(0.5)"/>
                                      </p:to>
                                    </p:set>
                                    <p:anim from="(0.5)" to="(#ppt_x)" calcmode="lin" valueType="num">
                                      <p:cBhvr>
                                        <p:cTn id="16" dur="1230" accel="100000" fill="hold">
                                          <p:stCondLst>
                                            <p:cond delay="770"/>
                                          </p:stCondLst>
                                        </p:cTn>
                                        <p:tgtEl>
                                          <p:spTgt spid="3">
                                            <p:txEl>
                                              <p:pRg st="0" end="0"/>
                                            </p:txEl>
                                          </p:spTgt>
                                        </p:tgtEl>
                                        <p:attrNameLst>
                                          <p:attrName>ppt_x</p:attrName>
                                        </p:attrNameLst>
                                      </p:cBhvr>
                                    </p:anim>
                                    <p:set>
                                      <p:cBhvr>
                                        <p:cTn id="17" dur="770" fill="hold"/>
                                        <p:tgtEl>
                                          <p:spTgt spid="3">
                                            <p:txEl>
                                              <p:pRg st="0" end="0"/>
                                            </p:txEl>
                                          </p:spTgt>
                                        </p:tgtEl>
                                        <p:attrNameLst>
                                          <p:attrName>ppt_y</p:attrName>
                                        </p:attrNameLst>
                                      </p:cBhvr>
                                      <p:to>
                                        <p:strVal val="(#ppt_y+0.4)"/>
                                      </p:to>
                                    </p:set>
                                    <p:anim from="(#ppt_y+0.4)" to="(#ppt_y)" calcmode="lin" valueType="num">
                                      <p:cBhvr>
                                        <p:cTn id="18" dur="1230" accel="100000" fill="hold">
                                          <p:stCondLst>
                                            <p:cond delay="770"/>
                                          </p:stCondLst>
                                        </p:cTn>
                                        <p:tgtEl>
                                          <p:spTgt spid="3">
                                            <p:txEl>
                                              <p:pRg st="0" end="0"/>
                                            </p:txEl>
                                          </p:spTgt>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5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70" decel="100000"/>
                                        <p:tgtEl>
                                          <p:spTgt spid="3">
                                            <p:txEl>
                                              <p:pRg st="1" end="1"/>
                                            </p:txEl>
                                          </p:spTgt>
                                        </p:tgtEl>
                                      </p:cBhvr>
                                    </p:animEffect>
                                    <p:animScale>
                                      <p:cBhvr>
                                        <p:cTn id="24" dur="770" decel="100000"/>
                                        <p:tgtEl>
                                          <p:spTgt spid="3">
                                            <p:txEl>
                                              <p:pRg st="1" end="1"/>
                                            </p:txEl>
                                          </p:spTgt>
                                        </p:tgtEl>
                                      </p:cBhvr>
                                      <p:from x="10000" y="10000"/>
                                      <p:to x="200000" y="450000"/>
                                    </p:animScale>
                                    <p:animScale>
                                      <p:cBhvr>
                                        <p:cTn id="25" dur="1230" accel="100000" fill="hold">
                                          <p:stCondLst>
                                            <p:cond delay="770"/>
                                          </p:stCondLst>
                                        </p:cTn>
                                        <p:tgtEl>
                                          <p:spTgt spid="3">
                                            <p:txEl>
                                              <p:pRg st="1" end="1"/>
                                            </p:txEl>
                                          </p:spTgt>
                                        </p:tgtEl>
                                      </p:cBhvr>
                                      <p:from x="200000" y="450000"/>
                                      <p:to x="100000" y="100000"/>
                                    </p:animScale>
                                    <p:set>
                                      <p:cBhvr>
                                        <p:cTn id="26" dur="770" fill="hold"/>
                                        <p:tgtEl>
                                          <p:spTgt spid="3">
                                            <p:txEl>
                                              <p:pRg st="1" end="1"/>
                                            </p:txEl>
                                          </p:spTgt>
                                        </p:tgtEl>
                                        <p:attrNameLst>
                                          <p:attrName>ppt_x</p:attrName>
                                        </p:attrNameLst>
                                      </p:cBhvr>
                                      <p:to>
                                        <p:strVal val="(0.5)"/>
                                      </p:to>
                                    </p:set>
                                    <p:anim from="(0.5)" to="(#ppt_x)" calcmode="lin" valueType="num">
                                      <p:cBhvr>
                                        <p:cTn id="27" dur="1230" accel="100000" fill="hold">
                                          <p:stCondLst>
                                            <p:cond delay="770"/>
                                          </p:stCondLst>
                                        </p:cTn>
                                        <p:tgtEl>
                                          <p:spTgt spid="3">
                                            <p:txEl>
                                              <p:pRg st="1" end="1"/>
                                            </p:txEl>
                                          </p:spTgt>
                                        </p:tgtEl>
                                        <p:attrNameLst>
                                          <p:attrName>ppt_x</p:attrName>
                                        </p:attrNameLst>
                                      </p:cBhvr>
                                    </p:anim>
                                    <p:set>
                                      <p:cBhvr>
                                        <p:cTn id="28" dur="770" fill="hold"/>
                                        <p:tgtEl>
                                          <p:spTgt spid="3">
                                            <p:txEl>
                                              <p:pRg st="1" end="1"/>
                                            </p:txEl>
                                          </p:spTgt>
                                        </p:tgtEl>
                                        <p:attrNameLst>
                                          <p:attrName>ppt_y</p:attrName>
                                        </p:attrNameLst>
                                      </p:cBhvr>
                                      <p:to>
                                        <p:strVal val="(#ppt_y+0.4)"/>
                                      </p:to>
                                    </p:set>
                                    <p:anim from="(#ppt_y+0.4)" to="(#ppt_y)" calcmode="lin" valueType="num">
                                      <p:cBhvr>
                                        <p:cTn id="29" dur="1230" accel="100000" fill="hold">
                                          <p:stCondLst>
                                            <p:cond delay="770"/>
                                          </p:stCondLst>
                                        </p:cTn>
                                        <p:tgtEl>
                                          <p:spTgt spid="3">
                                            <p:txEl>
                                              <p:pRg st="1" end="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
            <a:lum/>
          </a:blip>
          <a:srcRect/>
          <a:tile tx="0" ty="0" sx="100000" sy="100000" flip="none" algn="tl"/>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459" y="156754"/>
            <a:ext cx="8596668" cy="6361611"/>
          </a:xfrm>
        </p:spPr>
        <p:txBody>
          <a:bodyPr>
            <a:normAutofit/>
          </a:bodyPr>
          <a:lstStyle/>
          <a:p>
            <a:pPr marL="0" indent="0">
              <a:buNone/>
            </a:pPr>
            <a:r>
              <a:rPr lang="es-MX" dirty="0" smtClean="0">
                <a:solidFill>
                  <a:schemeClr val="tx1"/>
                </a:solidFill>
                <a:latin typeface="Arial" pitchFamily="34" charset="0"/>
                <a:cs typeface="Arial" pitchFamily="34" charset="0"/>
              </a:rPr>
              <a:t>ORDEN</a:t>
            </a:r>
          </a:p>
          <a:p>
            <a:pPr>
              <a:buFont typeface="Wingdings" panose="05000000000000000000" pitchFamily="2" charset="2"/>
              <a:buChar char="q"/>
            </a:pPr>
            <a:r>
              <a:rPr lang="es-MX" dirty="0" smtClean="0">
                <a:solidFill>
                  <a:schemeClr val="tx1"/>
                </a:solidFill>
                <a:latin typeface="Arial" pitchFamily="34" charset="0"/>
                <a:cs typeface="Arial" pitchFamily="34" charset="0"/>
              </a:rPr>
              <a:t>Parte superior externa:</a:t>
            </a:r>
          </a:p>
          <a:p>
            <a:pPr>
              <a:buFont typeface="Wingdings" panose="05000000000000000000" pitchFamily="2" charset="2"/>
              <a:buChar char="q"/>
            </a:pPr>
            <a:endParaRPr lang="es-MX" dirty="0" smtClean="0">
              <a:solidFill>
                <a:schemeClr val="tx1"/>
              </a:solidFill>
              <a:latin typeface="Arial" pitchFamily="34" charset="0"/>
              <a:cs typeface="Arial" pitchFamily="34" charset="0"/>
            </a:endParaRPr>
          </a:p>
          <a:p>
            <a:pPr marL="0" indent="0">
              <a:buNone/>
            </a:pPr>
            <a:r>
              <a:rPr lang="es-MX" b="1" dirty="0" smtClean="0">
                <a:solidFill>
                  <a:schemeClr val="tx1"/>
                </a:solidFill>
                <a:latin typeface="Arial" pitchFamily="34" charset="0"/>
                <a:cs typeface="Arial" pitchFamily="34" charset="0"/>
              </a:rPr>
              <a:t>El  desfibrilador  debe estar listo para su uso, con el cable ya instalado de las derivaciones que van hacia el paciente.</a:t>
            </a:r>
          </a:p>
          <a:p>
            <a:pPr marL="0" indent="0">
              <a:buNone/>
            </a:pPr>
            <a:endParaRPr lang="es-MX" dirty="0">
              <a:solidFill>
                <a:schemeClr val="tx1"/>
              </a:solidFill>
              <a:latin typeface="Arial" pitchFamily="34" charset="0"/>
              <a:cs typeface="Arial" pitchFamily="34" charset="0"/>
            </a:endParaRPr>
          </a:p>
          <a:p>
            <a:pPr marL="0" indent="0">
              <a:buNone/>
            </a:pPr>
            <a:endParaRPr lang="es-MX" dirty="0" smtClean="0">
              <a:solidFill>
                <a:schemeClr val="tx1"/>
              </a:solidFill>
              <a:latin typeface="Arial" pitchFamily="34" charset="0"/>
              <a:cs typeface="Arial" pitchFamily="34" charset="0"/>
            </a:endParaRPr>
          </a:p>
          <a:p>
            <a:pPr marL="0" indent="0">
              <a:buNone/>
            </a:pPr>
            <a:endParaRPr lang="es-MX" dirty="0" smtClean="0">
              <a:solidFill>
                <a:schemeClr val="tx1"/>
              </a:solidFill>
              <a:latin typeface="Arial" pitchFamily="34" charset="0"/>
              <a:cs typeface="Arial" pitchFamily="34" charset="0"/>
            </a:endParaRPr>
          </a:p>
          <a:p>
            <a:pPr marL="0" indent="0">
              <a:buNone/>
            </a:pPr>
            <a:endParaRPr lang="es-MX" dirty="0" smtClean="0">
              <a:solidFill>
                <a:schemeClr val="tx1"/>
              </a:solidFill>
              <a:latin typeface="Arial" pitchFamily="34" charset="0"/>
              <a:cs typeface="Arial" pitchFamily="34" charset="0"/>
            </a:endParaRPr>
          </a:p>
          <a:p>
            <a:pPr marL="0" indent="0">
              <a:buNone/>
            </a:pPr>
            <a:endParaRPr lang="es-MX" dirty="0">
              <a:solidFill>
                <a:schemeClr val="tx1"/>
              </a:solidFill>
              <a:latin typeface="Arial" pitchFamily="34" charset="0"/>
              <a:cs typeface="Arial" pitchFamily="34" charset="0"/>
            </a:endParaRPr>
          </a:p>
          <a:p>
            <a:pPr>
              <a:buFont typeface="Wingdings" panose="05000000000000000000" pitchFamily="2" charset="2"/>
              <a:buChar char="q"/>
            </a:pPr>
            <a:r>
              <a:rPr lang="es-MX" dirty="0" smtClean="0">
                <a:solidFill>
                  <a:schemeClr val="tx1"/>
                </a:solidFill>
                <a:latin typeface="Arial" pitchFamily="34" charset="0"/>
                <a:cs typeface="Arial" pitchFamily="34" charset="0"/>
              </a:rPr>
              <a:t>Parte externa lateral derecho:</a:t>
            </a:r>
          </a:p>
          <a:p>
            <a:pPr marL="0" indent="0">
              <a:buNone/>
            </a:pPr>
            <a:r>
              <a:rPr lang="es-MX" b="1" dirty="0" smtClean="0">
                <a:solidFill>
                  <a:schemeClr val="tx1"/>
                </a:solidFill>
                <a:latin typeface="Arial" pitchFamily="34" charset="0"/>
                <a:cs typeface="Arial" pitchFamily="34" charset="0"/>
              </a:rPr>
              <a:t>Tanque de oxigeno con manómetros y humidificador. </a:t>
            </a:r>
            <a:endParaRPr lang="es-MX" b="1" dirty="0">
              <a:solidFill>
                <a:schemeClr val="tx1"/>
              </a:solidFill>
              <a:latin typeface="Arial" pitchFamily="34" charset="0"/>
              <a:cs typeface="Arial" pitchFamily="34" charset="0"/>
            </a:endParaRPr>
          </a:p>
        </p:txBody>
      </p:sp>
      <p:pic>
        <p:nvPicPr>
          <p:cNvPr id="4" name="3 Imagen" descr="Resultado de imagen para carro de paro  orden Parte superior externa"/>
          <p:cNvPicPr/>
          <p:nvPr/>
        </p:nvPicPr>
        <p:blipFill>
          <a:blip r:embed="rId3"/>
          <a:srcRect l="26984" t="39202" r="24868" b="12676"/>
          <a:stretch>
            <a:fillRect/>
          </a:stretch>
        </p:blipFill>
        <p:spPr bwMode="auto">
          <a:xfrm>
            <a:off x="5721532" y="1956298"/>
            <a:ext cx="2301648" cy="1622924"/>
          </a:xfrm>
          <a:prstGeom prst="rect">
            <a:avLst/>
          </a:prstGeom>
          <a:noFill/>
          <a:ln w="9525">
            <a:noFill/>
            <a:miter lim="800000"/>
            <a:headEnd/>
            <a:tailEnd/>
          </a:ln>
        </p:spPr>
      </p:pic>
      <p:pic>
        <p:nvPicPr>
          <p:cNvPr id="5" name="4 Imagen" descr="OBJETIVO&#10;Es abastecido previamente con el equipo&#10;necesario como material consumible y&#10;medicamentos para efectuar en tiempo..."/>
          <p:cNvPicPr/>
          <p:nvPr/>
        </p:nvPicPr>
        <p:blipFill>
          <a:blip r:embed="rId4"/>
          <a:srcRect t="23005" r="64903" b="16197"/>
          <a:stretch>
            <a:fillRect/>
          </a:stretch>
        </p:blipFill>
        <p:spPr bwMode="auto">
          <a:xfrm>
            <a:off x="6635931" y="4847272"/>
            <a:ext cx="1907177" cy="1801722"/>
          </a:xfrm>
          <a:prstGeom prst="rect">
            <a:avLst/>
          </a:prstGeom>
          <a:noFill/>
          <a:ln w="9525">
            <a:noFill/>
            <a:miter lim="800000"/>
            <a:headEnd/>
            <a:tailEnd/>
          </a:ln>
        </p:spPr>
      </p:pic>
    </p:spTree>
    <p:extLst>
      <p:ext uri="{BB962C8B-B14F-4D97-AF65-F5344CB8AC3E}">
        <p14:creationId xmlns:p14="http://schemas.microsoft.com/office/powerpoint/2010/main" val="24881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a:xfrm>
            <a:off x="677334" y="1930401"/>
            <a:ext cx="8596668" cy="4110962"/>
          </a:xfrm>
        </p:spPr>
        <p:txBody>
          <a:bodyPr/>
          <a:lstStyle/>
          <a:p>
            <a:pPr>
              <a:buFont typeface="Wingdings" panose="05000000000000000000" pitchFamily="2" charset="2"/>
              <a:buChar char="q"/>
            </a:pPr>
            <a:r>
              <a:rPr lang="es-MX" dirty="0" smtClean="0">
                <a:solidFill>
                  <a:schemeClr val="tx1">
                    <a:lumMod val="95000"/>
                    <a:lumOff val="5000"/>
                  </a:schemeClr>
                </a:solidFill>
                <a:latin typeface="Arial" pitchFamily="34" charset="0"/>
                <a:cs typeface="Arial" pitchFamily="34" charset="0"/>
              </a:rPr>
              <a:t>Parte  posterior:</a:t>
            </a:r>
          </a:p>
          <a:p>
            <a:pPr marL="0" indent="0">
              <a:lnSpc>
                <a:spcPct val="150000"/>
              </a:lnSpc>
              <a:buNone/>
            </a:pPr>
            <a:r>
              <a:rPr lang="es-MX" b="1" dirty="0">
                <a:solidFill>
                  <a:schemeClr val="tx1">
                    <a:lumMod val="95000"/>
                    <a:lumOff val="5000"/>
                  </a:schemeClr>
                </a:solidFill>
                <a:latin typeface="Arial" pitchFamily="34" charset="0"/>
                <a:cs typeface="Arial" pitchFamily="34" charset="0"/>
              </a:rPr>
              <a:t> </a:t>
            </a:r>
            <a:r>
              <a:rPr lang="es-MX" b="1" dirty="0" smtClean="0">
                <a:solidFill>
                  <a:schemeClr val="tx1">
                    <a:lumMod val="95000"/>
                    <a:lumOff val="5000"/>
                  </a:schemeClr>
                </a:solidFill>
                <a:latin typeface="Arial" pitchFamily="34" charset="0"/>
                <a:cs typeface="Arial" pitchFamily="34" charset="0"/>
              </a:rPr>
              <a:t>Tabla de reanimación puede ser de madera o de acrílico, de preferencia se tomara en cuenta el tamaño, de acuerdo al tipo de pacientes (adulto y pediátrico) del servicio.</a:t>
            </a:r>
            <a:endParaRPr lang="es-MX" b="1" dirty="0">
              <a:solidFill>
                <a:schemeClr val="tx1">
                  <a:lumMod val="95000"/>
                  <a:lumOff val="5000"/>
                </a:schemeClr>
              </a:solidFill>
              <a:latin typeface="Arial" pitchFamily="34" charset="0"/>
              <a:cs typeface="Arial" pitchFamily="34" charset="0"/>
            </a:endParaRPr>
          </a:p>
        </p:txBody>
      </p:sp>
      <p:pic>
        <p:nvPicPr>
          <p:cNvPr id="4" name="3 Imagen" descr="Resultado de imagen para carro de paro  orden Parte superior externa"/>
          <p:cNvPicPr/>
          <p:nvPr/>
        </p:nvPicPr>
        <p:blipFill>
          <a:blip r:embed="rId2"/>
          <a:srcRect l="21164" t="39906" r="24868" b="5869"/>
          <a:stretch>
            <a:fillRect/>
          </a:stretch>
        </p:blipFill>
        <p:spPr bwMode="auto">
          <a:xfrm>
            <a:off x="4730116" y="3569834"/>
            <a:ext cx="2914650" cy="2948532"/>
          </a:xfrm>
          <a:prstGeom prst="rect">
            <a:avLst/>
          </a:prstGeom>
          <a:noFill/>
          <a:ln w="9525">
            <a:noFill/>
            <a:miter lim="800000"/>
            <a:headEnd/>
            <a:tailEnd/>
          </a:ln>
        </p:spPr>
      </p:pic>
    </p:spTree>
    <p:extLst>
      <p:ext uri="{BB962C8B-B14F-4D97-AF65-F5344CB8AC3E}">
        <p14:creationId xmlns:p14="http://schemas.microsoft.com/office/powerpoint/2010/main" val="126356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2845" y="196322"/>
            <a:ext cx="8596668" cy="3880773"/>
          </a:xfrm>
        </p:spPr>
        <p:txBody>
          <a:bodyPr/>
          <a:lstStyle/>
          <a:p>
            <a:pPr marL="0" indent="0">
              <a:buNone/>
            </a:pPr>
            <a:r>
              <a:rPr lang="es-MX" dirty="0" smtClean="0">
                <a:solidFill>
                  <a:schemeClr val="tx1">
                    <a:lumMod val="95000"/>
                    <a:lumOff val="5000"/>
                  </a:schemeClr>
                </a:solidFill>
                <a:latin typeface="Arial" pitchFamily="34" charset="0"/>
                <a:cs typeface="Arial" pitchFamily="34" charset="0"/>
              </a:rPr>
              <a:t>Cajones:</a:t>
            </a:r>
          </a:p>
          <a:p>
            <a:pPr marL="0" indent="0">
              <a:buNone/>
            </a:pPr>
            <a:endParaRPr lang="es-MX" b="1" dirty="0" smtClean="0"/>
          </a:p>
          <a:p>
            <a:pPr algn="just">
              <a:lnSpc>
                <a:spcPct val="150000"/>
              </a:lnSpc>
              <a:buFont typeface="Wingdings" panose="05000000000000000000" pitchFamily="2" charset="2"/>
              <a:buChar char="q"/>
            </a:pPr>
            <a:r>
              <a:rPr lang="es-MX" b="1" dirty="0" smtClean="0">
                <a:solidFill>
                  <a:schemeClr val="tx1"/>
                </a:solidFill>
              </a:rPr>
              <a:t> </a:t>
            </a:r>
            <a:r>
              <a:rPr lang="es-MX" b="1" dirty="0" smtClean="0">
                <a:solidFill>
                  <a:schemeClr val="tx1"/>
                </a:solidFill>
                <a:latin typeface="Arial" pitchFamily="34" charset="0"/>
                <a:cs typeface="Arial" pitchFamily="34" charset="0"/>
              </a:rPr>
              <a:t>Primer cajón</a:t>
            </a:r>
            <a:r>
              <a:rPr lang="es-MX" b="1" dirty="0" smtClean="0">
                <a:solidFill>
                  <a:schemeClr val="tx1"/>
                </a:solidFill>
              </a:rPr>
              <a:t>:  </a:t>
            </a:r>
            <a:r>
              <a:rPr lang="es-MX" dirty="0" smtClean="0">
                <a:latin typeface="Arial" pitchFamily="34" charset="0"/>
                <a:cs typeface="Arial" pitchFamily="34" charset="0"/>
              </a:rPr>
              <a:t>medicamentos.</a:t>
            </a:r>
          </a:p>
          <a:p>
            <a:pPr algn="just">
              <a:lnSpc>
                <a:spcPct val="150000"/>
              </a:lnSpc>
              <a:buFont typeface="Wingdings" panose="05000000000000000000" pitchFamily="2" charset="2"/>
              <a:buChar char="q"/>
            </a:pPr>
            <a:r>
              <a:rPr lang="es-MX" b="1" dirty="0" smtClean="0">
                <a:solidFill>
                  <a:schemeClr val="tx1">
                    <a:lumMod val="95000"/>
                    <a:lumOff val="5000"/>
                  </a:schemeClr>
                </a:solidFill>
                <a:latin typeface="Arial" pitchFamily="34" charset="0"/>
                <a:cs typeface="Arial" pitchFamily="34" charset="0"/>
              </a:rPr>
              <a:t>Segundo cajón</a:t>
            </a:r>
            <a:r>
              <a:rPr lang="es-MX" b="1" dirty="0" smtClean="0">
                <a:solidFill>
                  <a:schemeClr val="tx1">
                    <a:lumMod val="95000"/>
                    <a:lumOff val="5000"/>
                  </a:schemeClr>
                </a:solidFill>
              </a:rPr>
              <a:t>:   </a:t>
            </a:r>
            <a:r>
              <a:rPr lang="es-MX" dirty="0" smtClean="0">
                <a:latin typeface="Arial" pitchFamily="34" charset="0"/>
                <a:cs typeface="Arial" pitchFamily="34" charset="0"/>
              </a:rPr>
              <a:t>material de consumo.</a:t>
            </a:r>
          </a:p>
          <a:p>
            <a:pPr algn="just">
              <a:lnSpc>
                <a:spcPct val="150000"/>
              </a:lnSpc>
              <a:buFont typeface="Wingdings" panose="05000000000000000000" pitchFamily="2" charset="2"/>
              <a:buChar char="q"/>
            </a:pPr>
            <a:r>
              <a:rPr lang="es-MX" b="1" dirty="0" smtClean="0">
                <a:solidFill>
                  <a:schemeClr val="tx1">
                    <a:lumMod val="95000"/>
                    <a:lumOff val="5000"/>
                  </a:schemeClr>
                </a:solidFill>
                <a:latin typeface="Arial" pitchFamily="34" charset="0"/>
                <a:cs typeface="Arial" pitchFamily="34" charset="0"/>
              </a:rPr>
              <a:t>Tercer cajón:   </a:t>
            </a:r>
            <a:r>
              <a:rPr lang="es-MX" dirty="0" smtClean="0"/>
              <a:t>cánulas, laringoscopio, guantes, guía metálica.</a:t>
            </a:r>
          </a:p>
          <a:p>
            <a:pPr algn="just">
              <a:lnSpc>
                <a:spcPct val="150000"/>
              </a:lnSpc>
              <a:buFont typeface="Wingdings" panose="05000000000000000000" pitchFamily="2" charset="2"/>
              <a:buChar char="q"/>
            </a:pPr>
            <a:r>
              <a:rPr lang="es-MX" b="1" dirty="0" smtClean="0">
                <a:solidFill>
                  <a:schemeClr val="tx1">
                    <a:lumMod val="95000"/>
                    <a:lumOff val="5000"/>
                  </a:schemeClr>
                </a:solidFill>
                <a:latin typeface="Arial" pitchFamily="34" charset="0"/>
                <a:cs typeface="Arial" pitchFamily="34" charset="0"/>
              </a:rPr>
              <a:t>Cuarto cajón</a:t>
            </a:r>
            <a:r>
              <a:rPr lang="es-MX" b="1" dirty="0" smtClean="0">
                <a:solidFill>
                  <a:schemeClr val="tx1">
                    <a:lumMod val="95000"/>
                    <a:lumOff val="5000"/>
                  </a:schemeClr>
                </a:solidFill>
              </a:rPr>
              <a:t>:  </a:t>
            </a:r>
            <a:r>
              <a:rPr lang="es-MX" dirty="0" smtClean="0">
                <a:latin typeface="Arial" pitchFamily="34" charset="0"/>
                <a:cs typeface="Arial" pitchFamily="34" charset="0"/>
              </a:rPr>
              <a:t>bolsas para reanimación, catéter de oxigeno, soluciones endovenosas.</a:t>
            </a:r>
            <a:endParaRPr lang="es-MX" dirty="0">
              <a:latin typeface="Arial" pitchFamily="34" charset="0"/>
              <a:cs typeface="Arial" pitchFamily="34" charset="0"/>
            </a:endParaRPr>
          </a:p>
        </p:txBody>
      </p:sp>
      <p:pic>
        <p:nvPicPr>
          <p:cNvPr id="4" name="3 Imagen" descr="EQUIPAMIENTO:&#10;En cada servicio se asigna una persona por turno, responsable&#10;de verificar cantidades existentes de insumos,..."/>
          <p:cNvPicPr/>
          <p:nvPr/>
        </p:nvPicPr>
        <p:blipFill>
          <a:blip r:embed="rId2"/>
          <a:srcRect l="28924" t="37089" r="30159" b="4460"/>
          <a:stretch>
            <a:fillRect/>
          </a:stretch>
        </p:blipFill>
        <p:spPr bwMode="auto">
          <a:xfrm>
            <a:off x="4403272" y="3575548"/>
            <a:ext cx="2598420" cy="2773000"/>
          </a:xfrm>
          <a:prstGeom prst="rect">
            <a:avLst/>
          </a:prstGeom>
          <a:noFill/>
          <a:ln w="9525">
            <a:noFill/>
            <a:miter lim="800000"/>
            <a:headEnd/>
            <a:tailEnd/>
          </a:ln>
        </p:spPr>
      </p:pic>
    </p:spTree>
    <p:extLst>
      <p:ext uri="{BB962C8B-B14F-4D97-AF65-F5344CB8AC3E}">
        <p14:creationId xmlns:p14="http://schemas.microsoft.com/office/powerpoint/2010/main" val="30879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790</TotalTime>
  <Words>1516</Words>
  <Application>Microsoft Office PowerPoint</Application>
  <PresentationFormat>Panorámica</PresentationFormat>
  <Paragraphs>355</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Andalus</vt:lpstr>
      <vt:lpstr>Arial</vt:lpstr>
      <vt:lpstr>Calibri</vt:lpstr>
      <vt:lpstr>Trebuchet MS</vt:lpstr>
      <vt:lpstr>Wingdings</vt:lpstr>
      <vt:lpstr>Wingdings 3</vt:lpstr>
      <vt:lpstr>Faceta</vt:lpstr>
      <vt:lpstr>Instituto de Seguridad Social de los Trabajadores del Estado de Chiapas. Hospital de Especialidades Vida Mejor ISSTECH</vt:lpstr>
      <vt:lpstr>Introducción </vt:lpstr>
      <vt:lpstr>Presentación de PowerPoint</vt:lpstr>
      <vt:lpstr>NOM-027-SSA3-2013</vt:lpstr>
      <vt:lpstr>EQUIPAMIENTO DEL CARRO DE REANIMACION CARDIOPULMUNAR.</vt:lpstr>
      <vt:lpstr>Presentación de PowerPoint</vt:lpstr>
      <vt:lpstr>Presentación de PowerPoint</vt:lpstr>
      <vt:lpstr>Presentación de PowerPoint</vt:lpstr>
      <vt:lpstr>Presentación de PowerPoint</vt:lpstr>
      <vt:lpstr>PRIMER CAJÓN   Medicamentos.</vt:lpstr>
      <vt:lpstr>Presentación de PowerPoint</vt:lpstr>
      <vt:lpstr>Presentación de PowerPoint</vt:lpstr>
      <vt:lpstr>SEGUNDO  CAJÓN   Material de consumo.</vt:lpstr>
      <vt:lpstr>Presentación de PowerPoint</vt:lpstr>
      <vt:lpstr>Presentación de PowerPoint</vt:lpstr>
      <vt:lpstr>Presentación de PowerPoint</vt:lpstr>
      <vt:lpstr>TERCER CAJON Cánulas, laringoscopio, guantes, guía metálica.</vt:lpstr>
      <vt:lpstr>Presentación de PowerPoint</vt:lpstr>
      <vt:lpstr>Presentación de PowerPoint</vt:lpstr>
      <vt:lpstr>CUARTO CAJON.  Bolsas para reanimación, catéter para oxigeno, soluciones endovenosas.</vt:lpstr>
      <vt:lpstr>Presentación de PowerPoint</vt:lpstr>
      <vt:lpstr>RECOMENDACIONES.</vt:lpstr>
      <vt:lpstr>Presentación de PowerPoint</vt:lpstr>
      <vt:lpstr>Presentación de PowerPoint</vt:lpstr>
      <vt:lpstr> CARRO DE REANIMACION CARDIOPULMUNAR.</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de seguridad social de los trabajadores del estado de Chiapas. Hospital de Especialidades Vida Mejor ISSTECH</dc:title>
  <dc:creator>Alexis Abarca</dc:creator>
  <cp:lastModifiedBy>Esther Martinez</cp:lastModifiedBy>
  <cp:revision>83</cp:revision>
  <dcterms:created xsi:type="dcterms:W3CDTF">2016-10-02T21:17:29Z</dcterms:created>
  <dcterms:modified xsi:type="dcterms:W3CDTF">2018-04-24T01:14:34Z</dcterms:modified>
</cp:coreProperties>
</file>