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10691813" cy="15119350"/>
  <p:notesSz cx="9939338" cy="143684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323" userDrawn="1">
          <p15:clr>
            <a:srgbClr val="A4A3A4"/>
          </p15:clr>
        </p15:guide>
        <p15:guide id="2" pos="3367" userDrawn="1">
          <p15:clr>
            <a:srgbClr val="A4A3A4"/>
          </p15:clr>
        </p15:guide>
        <p15:guide id="3" pos="533" userDrawn="1">
          <p15:clr>
            <a:srgbClr val="A4A3A4"/>
          </p15:clr>
        </p15:guide>
        <p15:guide id="4" pos="6316" userDrawn="1">
          <p15:clr>
            <a:srgbClr val="A4A3A4"/>
          </p15:clr>
        </p15:guide>
        <p15:guide id="5" orient="horz" pos="6168" userDrawn="1">
          <p15:clr>
            <a:srgbClr val="A4A3A4"/>
          </p15:clr>
        </p15:guide>
        <p15:guide id="6" pos="13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lenn Powell" initials="GP" lastIdx="5"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88A"/>
    <a:srgbClr val="FF98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69"/>
    <p:restoredTop sz="94627"/>
  </p:normalViewPr>
  <p:slideViewPr>
    <p:cSldViewPr snapToGrid="0" snapToObjects="1">
      <p:cViewPr varScale="1">
        <p:scale>
          <a:sx n="29" d="100"/>
          <a:sy n="29" d="100"/>
        </p:scale>
        <p:origin x="2448" y="36"/>
      </p:cViewPr>
      <p:guideLst>
        <p:guide orient="horz" pos="8323"/>
        <p:guide pos="3367"/>
        <p:guide pos="533"/>
        <p:guide pos="6316"/>
        <p:guide orient="horz" pos="6168"/>
        <p:guide pos="13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var\folders\c_\p18tkfd14m36t01xym06f_500000gn\T\com.microsoft.Outlook\Outlook%20Temp\Agency%20Level%202%20Dashboard%5b1%5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82777552"/>
        <c:axId val="-157169616"/>
      </c:barChart>
      <c:catAx>
        <c:axId val="-82777552"/>
        <c:scaling>
          <c:orientation val="minMax"/>
        </c:scaling>
        <c:delete val="1"/>
        <c:axPos val="b"/>
        <c:numFmt formatCode="General" sourceLinked="1"/>
        <c:majorTickMark val="none"/>
        <c:minorTickMark val="none"/>
        <c:tickLblPos val="nextTo"/>
        <c:crossAx val="-157169616"/>
        <c:crosses val="autoZero"/>
        <c:auto val="1"/>
        <c:lblAlgn val="ctr"/>
        <c:lblOffset val="100"/>
        <c:noMultiLvlLbl val="0"/>
      </c:catAx>
      <c:valAx>
        <c:axId val="-157169616"/>
        <c:scaling>
          <c:orientation val="minMax"/>
        </c:scaling>
        <c:delete val="1"/>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crossAx val="-82777552"/>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7016"/>
            </a:lvl1pPr>
          </a:lstStyle>
          <a:p>
            <a:r>
              <a:rPr lang="en-US"/>
              <a:t>Click to edit Master title style</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806"/>
            </a:lvl1pPr>
            <a:lvl2pPr marL="534604" indent="0" algn="ctr">
              <a:buNone/>
              <a:defRPr sz="2339"/>
            </a:lvl2pPr>
            <a:lvl3pPr marL="1069208" indent="0" algn="ctr">
              <a:buNone/>
              <a:defRPr sz="2105"/>
            </a:lvl3pPr>
            <a:lvl4pPr marL="1603812" indent="0" algn="ctr">
              <a:buNone/>
              <a:defRPr sz="1871"/>
            </a:lvl4pPr>
            <a:lvl5pPr marL="2138416" indent="0" algn="ctr">
              <a:buNone/>
              <a:defRPr sz="1871"/>
            </a:lvl5pPr>
            <a:lvl6pPr marL="2673020" indent="0" algn="ctr">
              <a:buNone/>
              <a:defRPr sz="1871"/>
            </a:lvl6pPr>
            <a:lvl7pPr marL="3207624" indent="0" algn="ctr">
              <a:buNone/>
              <a:defRPr sz="1871"/>
            </a:lvl7pPr>
            <a:lvl8pPr marL="3742228" indent="0" algn="ctr">
              <a:buNone/>
              <a:defRPr sz="1871"/>
            </a:lvl8pPr>
            <a:lvl9pPr marL="4276832" indent="0" algn="ctr">
              <a:buNone/>
              <a:defRPr sz="187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359983-9A6C-0D44-9E99-A103F116C5C8}"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146CE-A7C4-174C-B70B-F809977FE37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59983-9A6C-0D44-9E99-A103F116C5C8}"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146CE-A7C4-174C-B70B-F809977FE3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6"/>
            <a:ext cx="2305422"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5063" y="804966"/>
            <a:ext cx="6782619"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59983-9A6C-0D44-9E99-A103F116C5C8}"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146CE-A7C4-174C-B70B-F809977FE3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59983-9A6C-0D44-9E99-A103F116C5C8}"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146CE-A7C4-174C-B70B-F809977FE3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7016"/>
            </a:lvl1pPr>
          </a:lstStyle>
          <a:p>
            <a:r>
              <a:rPr lang="en-US"/>
              <a:t>Click to edit Master title style</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806">
                <a:solidFill>
                  <a:schemeClr val="tx1"/>
                </a:solidFill>
              </a:defRPr>
            </a:lvl1pPr>
            <a:lvl2pPr marL="534604" indent="0">
              <a:buNone/>
              <a:defRPr sz="2339">
                <a:solidFill>
                  <a:schemeClr val="tx1">
                    <a:tint val="75000"/>
                  </a:schemeClr>
                </a:solidFill>
              </a:defRPr>
            </a:lvl2pPr>
            <a:lvl3pPr marL="1069208" indent="0">
              <a:buNone/>
              <a:defRPr sz="2105">
                <a:solidFill>
                  <a:schemeClr val="tx1">
                    <a:tint val="75000"/>
                  </a:schemeClr>
                </a:solidFill>
              </a:defRPr>
            </a:lvl3pPr>
            <a:lvl4pPr marL="1603812" indent="0">
              <a:buNone/>
              <a:defRPr sz="1871">
                <a:solidFill>
                  <a:schemeClr val="tx1">
                    <a:tint val="75000"/>
                  </a:schemeClr>
                </a:solidFill>
              </a:defRPr>
            </a:lvl4pPr>
            <a:lvl5pPr marL="2138416" indent="0">
              <a:buNone/>
              <a:defRPr sz="1871">
                <a:solidFill>
                  <a:schemeClr val="tx1">
                    <a:tint val="75000"/>
                  </a:schemeClr>
                </a:solidFill>
              </a:defRPr>
            </a:lvl5pPr>
            <a:lvl6pPr marL="2673020" indent="0">
              <a:buNone/>
              <a:defRPr sz="1871">
                <a:solidFill>
                  <a:schemeClr val="tx1">
                    <a:tint val="75000"/>
                  </a:schemeClr>
                </a:solidFill>
              </a:defRPr>
            </a:lvl6pPr>
            <a:lvl7pPr marL="3207624" indent="0">
              <a:buNone/>
              <a:defRPr sz="1871">
                <a:solidFill>
                  <a:schemeClr val="tx1">
                    <a:tint val="75000"/>
                  </a:schemeClr>
                </a:solidFill>
              </a:defRPr>
            </a:lvl7pPr>
            <a:lvl8pPr marL="3742228" indent="0">
              <a:buNone/>
              <a:defRPr sz="1871">
                <a:solidFill>
                  <a:schemeClr val="tx1">
                    <a:tint val="75000"/>
                  </a:schemeClr>
                </a:solidFill>
              </a:defRPr>
            </a:lvl8pPr>
            <a:lvl9pPr marL="4276832" indent="0">
              <a:buNone/>
              <a:defRPr sz="187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59983-9A6C-0D44-9E99-A103F116C5C8}"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146CE-A7C4-174C-B70B-F809977FE37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359983-9A6C-0D44-9E99-A103F116C5C8}"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146CE-A7C4-174C-B70B-F809977FE3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en-US"/>
              <a:t>Click to edit Master text styles</a:t>
            </a:r>
          </a:p>
        </p:txBody>
      </p:sp>
      <p:sp>
        <p:nvSpPr>
          <p:cNvPr id="4" name="Content Placeholder 3"/>
          <p:cNvSpPr>
            <a:spLocks noGrp="1"/>
          </p:cNvSpPr>
          <p:nvPr>
            <p:ph sz="half" idx="2"/>
          </p:nvPr>
        </p:nvSpPr>
        <p:spPr>
          <a:xfrm>
            <a:off x="736456" y="5522763"/>
            <a:ext cx="452313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en-US"/>
              <a:t>Click to edit Master text styles</a:t>
            </a:r>
          </a:p>
        </p:txBody>
      </p:sp>
      <p:sp>
        <p:nvSpPr>
          <p:cNvPr id="6" name="Content Placeholder 5"/>
          <p:cNvSpPr>
            <a:spLocks noGrp="1"/>
          </p:cNvSpPr>
          <p:nvPr>
            <p:ph sz="quarter" idx="4"/>
          </p:nvPr>
        </p:nvSpPr>
        <p:spPr>
          <a:xfrm>
            <a:off x="5412731" y="5522763"/>
            <a:ext cx="4545413"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359983-9A6C-0D44-9E99-A103F116C5C8}" type="datetimeFigureOut">
              <a:rPr lang="en-US" smtClean="0"/>
              <a:t>6/2/2017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0146CE-A7C4-174C-B70B-F809977FE37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359983-9A6C-0D44-9E99-A103F116C5C8}" type="datetimeFigureOut">
              <a:rPr lang="en-US" smtClean="0"/>
              <a:t>6/2/2017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0146CE-A7C4-174C-B70B-F809977FE3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59983-9A6C-0D44-9E99-A103F116C5C8}" type="datetimeFigureOut">
              <a:rPr lang="en-US" smtClean="0"/>
              <a:t>6/2/2017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0146CE-A7C4-174C-B70B-F809977FE3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en-US"/>
              <a:t>Click to edit Master title style</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42"/>
            </a:lvl1pPr>
            <a:lvl2pPr>
              <a:defRPr sz="3274"/>
            </a:lvl2pPr>
            <a:lvl3pPr>
              <a:defRPr sz="2806"/>
            </a:lvl3pPr>
            <a:lvl4pPr>
              <a:defRPr sz="2339"/>
            </a:lvl4pPr>
            <a:lvl5pPr>
              <a:defRPr sz="2339"/>
            </a:lvl5pPr>
            <a:lvl6pPr>
              <a:defRPr sz="2339"/>
            </a:lvl6pPr>
            <a:lvl7pPr>
              <a:defRPr sz="2339"/>
            </a:lvl7pPr>
            <a:lvl8pPr>
              <a:defRPr sz="2339"/>
            </a:lvl8pPr>
            <a:lvl9pPr>
              <a:defRPr sz="233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en-US"/>
              <a:t>Click to edit Master text styles</a:t>
            </a:r>
          </a:p>
        </p:txBody>
      </p:sp>
      <p:sp>
        <p:nvSpPr>
          <p:cNvPr id="5" name="Date Placeholder 4"/>
          <p:cNvSpPr>
            <a:spLocks noGrp="1"/>
          </p:cNvSpPr>
          <p:nvPr>
            <p:ph type="dt" sz="half" idx="10"/>
          </p:nvPr>
        </p:nvSpPr>
        <p:spPr/>
        <p:txBody>
          <a:bodyPr/>
          <a:lstStyle/>
          <a:p>
            <a:fld id="{60359983-9A6C-0D44-9E99-A103F116C5C8}"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146CE-A7C4-174C-B70B-F809977FE37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42"/>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en-US"/>
              <a:t>Click to edit Master text styles</a:t>
            </a:r>
          </a:p>
        </p:txBody>
      </p:sp>
      <p:sp>
        <p:nvSpPr>
          <p:cNvPr id="5" name="Date Placeholder 4"/>
          <p:cNvSpPr>
            <a:spLocks noGrp="1"/>
          </p:cNvSpPr>
          <p:nvPr>
            <p:ph type="dt" sz="half" idx="10"/>
          </p:nvPr>
        </p:nvSpPr>
        <p:spPr/>
        <p:txBody>
          <a:bodyPr/>
          <a:lstStyle/>
          <a:p>
            <a:fld id="{60359983-9A6C-0D44-9E99-A103F116C5C8}"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146CE-A7C4-174C-B70B-F809977FE3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403">
                <a:solidFill>
                  <a:schemeClr val="tx1">
                    <a:tint val="75000"/>
                  </a:schemeClr>
                </a:solidFill>
              </a:defRPr>
            </a:lvl1pPr>
          </a:lstStyle>
          <a:p>
            <a:fld id="{60359983-9A6C-0D44-9E99-A103F116C5C8}" type="datetimeFigureOut">
              <a:rPr lang="en-US" smtClean="0"/>
              <a:t>6/2/2017</a:t>
            </a:fld>
            <a:endParaRPr lang="en-US"/>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40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403">
                <a:solidFill>
                  <a:schemeClr val="tx1">
                    <a:tint val="75000"/>
                  </a:schemeClr>
                </a:solidFill>
              </a:defRPr>
            </a:lvl1pPr>
          </a:lstStyle>
          <a:p>
            <a:fld id="{FD0146CE-A7C4-174C-B70B-F809977FE379}" type="slidenum">
              <a:rPr lang="en-US" smtClean="0"/>
              <a:t>‹#›</a:t>
            </a:fld>
            <a:endParaRPr lang="en-US"/>
          </a:p>
        </p:txBody>
      </p:sp>
    </p:spTree>
    <p:extLst>
      <p:ext uri="{BB962C8B-B14F-4D97-AF65-F5344CB8AC3E}">
        <p14:creationId xmlns:p14="http://schemas.microsoft.com/office/powerpoint/2010/main" val="2013040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p:titleStyle>
    <p:bodyStyle>
      <a:lvl1pPr marL="267302" indent="-267302" algn="l" defTabSz="1069208" rtl="0" eaLnBrk="1" latinLnBrk="0" hangingPunct="1">
        <a:lnSpc>
          <a:spcPct val="90000"/>
        </a:lnSpc>
        <a:spcBef>
          <a:spcPts val="1169"/>
        </a:spcBef>
        <a:buFont typeface="Arial" panose="020B0604020202020204" pitchFamily="34" charset="0"/>
        <a:buChar char="•"/>
        <a:defRPr sz="3274" kern="1200">
          <a:solidFill>
            <a:schemeClr val="tx1"/>
          </a:solidFill>
          <a:latin typeface="+mn-lt"/>
          <a:ea typeface="+mn-ea"/>
          <a:cs typeface="+mn-cs"/>
        </a:defRPr>
      </a:lvl1pPr>
      <a:lvl2pPr marL="801906" indent="-267302" algn="l" defTabSz="1069208" rtl="0" eaLnBrk="1" latinLnBrk="0" hangingPunct="1">
        <a:lnSpc>
          <a:spcPct val="90000"/>
        </a:lnSpc>
        <a:spcBef>
          <a:spcPts val="585"/>
        </a:spcBef>
        <a:buFont typeface="Arial" panose="020B0604020202020204" pitchFamily="34" charset="0"/>
        <a:buChar char="•"/>
        <a:defRPr sz="2806" kern="1200">
          <a:solidFill>
            <a:schemeClr val="tx1"/>
          </a:solidFill>
          <a:latin typeface="+mn-lt"/>
          <a:ea typeface="+mn-ea"/>
          <a:cs typeface="+mn-cs"/>
        </a:defRPr>
      </a:lvl2pPr>
      <a:lvl3pPr marL="1336510" indent="-267302" algn="l" defTabSz="1069208" rtl="0" eaLnBrk="1" latinLnBrk="0" hangingPunct="1">
        <a:lnSpc>
          <a:spcPct val="90000"/>
        </a:lnSpc>
        <a:spcBef>
          <a:spcPts val="585"/>
        </a:spcBef>
        <a:buFont typeface="Arial" panose="020B0604020202020204" pitchFamily="34" charset="0"/>
        <a:buChar char="•"/>
        <a:defRPr sz="2339" kern="1200">
          <a:solidFill>
            <a:schemeClr val="tx1"/>
          </a:solidFill>
          <a:latin typeface="+mn-lt"/>
          <a:ea typeface="+mn-ea"/>
          <a:cs typeface="+mn-cs"/>
        </a:defRPr>
      </a:lvl3pPr>
      <a:lvl4pPr marL="187111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4pPr>
      <a:lvl5pPr marL="2405718"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5pPr>
      <a:lvl6pPr marL="2940322"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6pPr>
      <a:lvl7pPr marL="3474926"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7pPr>
      <a:lvl8pPr marL="4009530"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8pPr>
      <a:lvl9pPr marL="454413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9pPr>
    </p:bodyStyle>
    <p:otherStyle>
      <a:defPPr>
        <a:defRPr lang="en-US"/>
      </a:defPPr>
      <a:lvl1pPr marL="0" algn="l" defTabSz="1069208" rtl="0" eaLnBrk="1" latinLnBrk="0" hangingPunct="1">
        <a:defRPr sz="2105" kern="1200">
          <a:solidFill>
            <a:schemeClr val="tx1"/>
          </a:solidFill>
          <a:latin typeface="+mn-lt"/>
          <a:ea typeface="+mn-ea"/>
          <a:cs typeface="+mn-cs"/>
        </a:defRPr>
      </a:lvl1pPr>
      <a:lvl2pPr marL="534604" algn="l" defTabSz="1069208" rtl="0" eaLnBrk="1" latinLnBrk="0" hangingPunct="1">
        <a:defRPr sz="2105" kern="1200">
          <a:solidFill>
            <a:schemeClr val="tx1"/>
          </a:solidFill>
          <a:latin typeface="+mn-lt"/>
          <a:ea typeface="+mn-ea"/>
          <a:cs typeface="+mn-cs"/>
        </a:defRPr>
      </a:lvl2pPr>
      <a:lvl3pPr marL="1069208" algn="l" defTabSz="1069208" rtl="0" eaLnBrk="1" latinLnBrk="0" hangingPunct="1">
        <a:defRPr sz="2105" kern="1200">
          <a:solidFill>
            <a:schemeClr val="tx1"/>
          </a:solidFill>
          <a:latin typeface="+mn-lt"/>
          <a:ea typeface="+mn-ea"/>
          <a:cs typeface="+mn-cs"/>
        </a:defRPr>
      </a:lvl3pPr>
      <a:lvl4pPr marL="1603812" algn="l" defTabSz="1069208" rtl="0" eaLnBrk="1" latinLnBrk="0" hangingPunct="1">
        <a:defRPr sz="2105" kern="1200">
          <a:solidFill>
            <a:schemeClr val="tx1"/>
          </a:solidFill>
          <a:latin typeface="+mn-lt"/>
          <a:ea typeface="+mn-ea"/>
          <a:cs typeface="+mn-cs"/>
        </a:defRPr>
      </a:lvl4pPr>
      <a:lvl5pPr marL="2138416" algn="l" defTabSz="1069208" rtl="0" eaLnBrk="1" latinLnBrk="0" hangingPunct="1">
        <a:defRPr sz="2105" kern="1200">
          <a:solidFill>
            <a:schemeClr val="tx1"/>
          </a:solidFill>
          <a:latin typeface="+mn-lt"/>
          <a:ea typeface="+mn-ea"/>
          <a:cs typeface="+mn-cs"/>
        </a:defRPr>
      </a:lvl5pPr>
      <a:lvl6pPr marL="2673020" algn="l" defTabSz="1069208" rtl="0" eaLnBrk="1" latinLnBrk="0" hangingPunct="1">
        <a:defRPr sz="2105" kern="1200">
          <a:solidFill>
            <a:schemeClr val="tx1"/>
          </a:solidFill>
          <a:latin typeface="+mn-lt"/>
          <a:ea typeface="+mn-ea"/>
          <a:cs typeface="+mn-cs"/>
        </a:defRPr>
      </a:lvl6pPr>
      <a:lvl7pPr marL="3207624" algn="l" defTabSz="1069208" rtl="0" eaLnBrk="1" latinLnBrk="0" hangingPunct="1">
        <a:defRPr sz="2105" kern="1200">
          <a:solidFill>
            <a:schemeClr val="tx1"/>
          </a:solidFill>
          <a:latin typeface="+mn-lt"/>
          <a:ea typeface="+mn-ea"/>
          <a:cs typeface="+mn-cs"/>
        </a:defRPr>
      </a:lvl7pPr>
      <a:lvl8pPr marL="3742228" algn="l" defTabSz="1069208" rtl="0" eaLnBrk="1" latinLnBrk="0" hangingPunct="1">
        <a:defRPr sz="2105" kern="1200">
          <a:solidFill>
            <a:schemeClr val="tx1"/>
          </a:solidFill>
          <a:latin typeface="+mn-lt"/>
          <a:ea typeface="+mn-ea"/>
          <a:cs typeface="+mn-cs"/>
        </a:defRPr>
      </a:lvl8pPr>
      <a:lvl9pPr marL="4276832" algn="l" defTabSz="1069208"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image" Target="../media/image11.e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emf"/><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openxmlformats.org/officeDocument/2006/relationships/image" Target="../media/image4.emf"/><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94"/>
          <p:cNvPicPr>
            <a:picLocks noChangeAspect="1"/>
          </p:cNvPicPr>
          <p:nvPr/>
        </p:nvPicPr>
        <p:blipFill>
          <a:blip r:embed="rId2"/>
          <a:stretch>
            <a:fillRect/>
          </a:stretch>
        </p:blipFill>
        <p:spPr>
          <a:xfrm>
            <a:off x="738918" y="9865719"/>
            <a:ext cx="696789" cy="1211269"/>
          </a:xfrm>
          <a:prstGeom prst="rect">
            <a:avLst/>
          </a:prstGeom>
        </p:spPr>
      </p:pic>
      <p:sp>
        <p:nvSpPr>
          <p:cNvPr id="176" name="Manual Input 4"/>
          <p:cNvSpPr/>
          <p:nvPr/>
        </p:nvSpPr>
        <p:spPr>
          <a:xfrm rot="5400000" flipH="1">
            <a:off x="4998763" y="9426307"/>
            <a:ext cx="694269" cy="10691815"/>
          </a:xfrm>
          <a:prstGeom prst="rect">
            <a:avLst/>
          </a:prstGeom>
          <a:solidFill>
            <a:schemeClr val="bg1">
              <a:lumMod val="85000"/>
              <a:alpha val="29804"/>
            </a:schemeClr>
          </a:solidFill>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839876" rtl="0" eaLnBrk="1" latinLnBrk="0" hangingPunct="1">
              <a:defRPr sz="1653" kern="1200">
                <a:solidFill>
                  <a:schemeClr val="tx1"/>
                </a:solidFill>
                <a:latin typeface="+mn-lt"/>
                <a:ea typeface="+mn-ea"/>
                <a:cs typeface="+mn-cs"/>
              </a:defRPr>
            </a:lvl1pPr>
            <a:lvl2pPr marL="419938" algn="l" defTabSz="839876" rtl="0" eaLnBrk="1" latinLnBrk="0" hangingPunct="1">
              <a:defRPr sz="1653" kern="1200">
                <a:solidFill>
                  <a:schemeClr val="tx1"/>
                </a:solidFill>
                <a:latin typeface="+mn-lt"/>
                <a:ea typeface="+mn-ea"/>
                <a:cs typeface="+mn-cs"/>
              </a:defRPr>
            </a:lvl2pPr>
            <a:lvl3pPr marL="839876" algn="l" defTabSz="839876" rtl="0" eaLnBrk="1" latinLnBrk="0" hangingPunct="1">
              <a:defRPr sz="1653" kern="1200">
                <a:solidFill>
                  <a:schemeClr val="tx1"/>
                </a:solidFill>
                <a:latin typeface="+mn-lt"/>
                <a:ea typeface="+mn-ea"/>
                <a:cs typeface="+mn-cs"/>
              </a:defRPr>
            </a:lvl3pPr>
            <a:lvl4pPr marL="1259815" algn="l" defTabSz="839876" rtl="0" eaLnBrk="1" latinLnBrk="0" hangingPunct="1">
              <a:defRPr sz="1653" kern="1200">
                <a:solidFill>
                  <a:schemeClr val="tx1"/>
                </a:solidFill>
                <a:latin typeface="+mn-lt"/>
                <a:ea typeface="+mn-ea"/>
                <a:cs typeface="+mn-cs"/>
              </a:defRPr>
            </a:lvl4pPr>
            <a:lvl5pPr marL="1679753" algn="l" defTabSz="839876" rtl="0" eaLnBrk="1" latinLnBrk="0" hangingPunct="1">
              <a:defRPr sz="1653" kern="1200">
                <a:solidFill>
                  <a:schemeClr val="tx1"/>
                </a:solidFill>
                <a:latin typeface="+mn-lt"/>
                <a:ea typeface="+mn-ea"/>
                <a:cs typeface="+mn-cs"/>
              </a:defRPr>
            </a:lvl5pPr>
            <a:lvl6pPr marL="2099691" algn="l" defTabSz="839876" rtl="0" eaLnBrk="1" latinLnBrk="0" hangingPunct="1">
              <a:defRPr sz="1653" kern="1200">
                <a:solidFill>
                  <a:schemeClr val="tx1"/>
                </a:solidFill>
                <a:latin typeface="+mn-lt"/>
                <a:ea typeface="+mn-ea"/>
                <a:cs typeface="+mn-cs"/>
              </a:defRPr>
            </a:lvl6pPr>
            <a:lvl7pPr marL="2519629" algn="l" defTabSz="839876" rtl="0" eaLnBrk="1" latinLnBrk="0" hangingPunct="1">
              <a:defRPr sz="1653" kern="1200">
                <a:solidFill>
                  <a:schemeClr val="tx1"/>
                </a:solidFill>
                <a:latin typeface="+mn-lt"/>
                <a:ea typeface="+mn-ea"/>
                <a:cs typeface="+mn-cs"/>
              </a:defRPr>
            </a:lvl7pPr>
            <a:lvl8pPr marL="2939567" algn="l" defTabSz="839876" rtl="0" eaLnBrk="1" latinLnBrk="0" hangingPunct="1">
              <a:defRPr sz="1653" kern="1200">
                <a:solidFill>
                  <a:schemeClr val="tx1"/>
                </a:solidFill>
                <a:latin typeface="+mn-lt"/>
                <a:ea typeface="+mn-ea"/>
                <a:cs typeface="+mn-cs"/>
              </a:defRPr>
            </a:lvl8pPr>
            <a:lvl9pPr marL="3359506" algn="l" defTabSz="839876" rtl="0" eaLnBrk="1" latinLnBrk="0" hangingPunct="1">
              <a:defRPr sz="1653" kern="1200">
                <a:solidFill>
                  <a:schemeClr val="tx1"/>
                </a:solidFill>
                <a:latin typeface="+mn-lt"/>
                <a:ea typeface="+mn-ea"/>
                <a:cs typeface="+mn-cs"/>
              </a:defRPr>
            </a:lvl9pPr>
          </a:lstStyle>
          <a:p>
            <a:pPr algn="ctr">
              <a:spcAft>
                <a:spcPts val="600"/>
              </a:spcAft>
            </a:pPr>
            <a:endParaRPr lang="en-AU" sz="900" dirty="0">
              <a:solidFill>
                <a:srgbClr val="595959"/>
              </a:solidFill>
              <a:latin typeface="Calibri" charset="0"/>
              <a:ea typeface="Calibri" charset="0"/>
              <a:cs typeface="Times New Roman" charset="0"/>
            </a:endParaRPr>
          </a:p>
        </p:txBody>
      </p:sp>
      <p:sp>
        <p:nvSpPr>
          <p:cNvPr id="14" name="Manual Input 4"/>
          <p:cNvSpPr/>
          <p:nvPr/>
        </p:nvSpPr>
        <p:spPr>
          <a:xfrm rot="5400000" flipH="1">
            <a:off x="3281011" y="9168468"/>
            <a:ext cx="4237566" cy="10691815"/>
          </a:xfrm>
          <a:prstGeom prst="rect">
            <a:avLst/>
          </a:prstGeom>
          <a:solidFill>
            <a:schemeClr val="bg1">
              <a:lumMod val="85000"/>
              <a:alpha val="29804"/>
            </a:schemeClr>
          </a:solidFill>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839876" rtl="0" eaLnBrk="1" latinLnBrk="0" hangingPunct="1">
              <a:defRPr sz="1653" kern="1200">
                <a:solidFill>
                  <a:schemeClr val="tx1"/>
                </a:solidFill>
                <a:latin typeface="+mn-lt"/>
                <a:ea typeface="+mn-ea"/>
                <a:cs typeface="+mn-cs"/>
              </a:defRPr>
            </a:lvl1pPr>
            <a:lvl2pPr marL="419938" algn="l" defTabSz="839876" rtl="0" eaLnBrk="1" latinLnBrk="0" hangingPunct="1">
              <a:defRPr sz="1653" kern="1200">
                <a:solidFill>
                  <a:schemeClr val="tx1"/>
                </a:solidFill>
                <a:latin typeface="+mn-lt"/>
                <a:ea typeface="+mn-ea"/>
                <a:cs typeface="+mn-cs"/>
              </a:defRPr>
            </a:lvl2pPr>
            <a:lvl3pPr marL="839876" algn="l" defTabSz="839876" rtl="0" eaLnBrk="1" latinLnBrk="0" hangingPunct="1">
              <a:defRPr sz="1653" kern="1200">
                <a:solidFill>
                  <a:schemeClr val="tx1"/>
                </a:solidFill>
                <a:latin typeface="+mn-lt"/>
                <a:ea typeface="+mn-ea"/>
                <a:cs typeface="+mn-cs"/>
              </a:defRPr>
            </a:lvl3pPr>
            <a:lvl4pPr marL="1259815" algn="l" defTabSz="839876" rtl="0" eaLnBrk="1" latinLnBrk="0" hangingPunct="1">
              <a:defRPr sz="1653" kern="1200">
                <a:solidFill>
                  <a:schemeClr val="tx1"/>
                </a:solidFill>
                <a:latin typeface="+mn-lt"/>
                <a:ea typeface="+mn-ea"/>
                <a:cs typeface="+mn-cs"/>
              </a:defRPr>
            </a:lvl4pPr>
            <a:lvl5pPr marL="1679753" algn="l" defTabSz="839876" rtl="0" eaLnBrk="1" latinLnBrk="0" hangingPunct="1">
              <a:defRPr sz="1653" kern="1200">
                <a:solidFill>
                  <a:schemeClr val="tx1"/>
                </a:solidFill>
                <a:latin typeface="+mn-lt"/>
                <a:ea typeface="+mn-ea"/>
                <a:cs typeface="+mn-cs"/>
              </a:defRPr>
            </a:lvl5pPr>
            <a:lvl6pPr marL="2099691" algn="l" defTabSz="839876" rtl="0" eaLnBrk="1" latinLnBrk="0" hangingPunct="1">
              <a:defRPr sz="1653" kern="1200">
                <a:solidFill>
                  <a:schemeClr val="tx1"/>
                </a:solidFill>
                <a:latin typeface="+mn-lt"/>
                <a:ea typeface="+mn-ea"/>
                <a:cs typeface="+mn-cs"/>
              </a:defRPr>
            </a:lvl6pPr>
            <a:lvl7pPr marL="2519629" algn="l" defTabSz="839876" rtl="0" eaLnBrk="1" latinLnBrk="0" hangingPunct="1">
              <a:defRPr sz="1653" kern="1200">
                <a:solidFill>
                  <a:schemeClr val="tx1"/>
                </a:solidFill>
                <a:latin typeface="+mn-lt"/>
                <a:ea typeface="+mn-ea"/>
                <a:cs typeface="+mn-cs"/>
              </a:defRPr>
            </a:lvl7pPr>
            <a:lvl8pPr marL="2939567" algn="l" defTabSz="839876" rtl="0" eaLnBrk="1" latinLnBrk="0" hangingPunct="1">
              <a:defRPr sz="1653" kern="1200">
                <a:solidFill>
                  <a:schemeClr val="tx1"/>
                </a:solidFill>
                <a:latin typeface="+mn-lt"/>
                <a:ea typeface="+mn-ea"/>
                <a:cs typeface="+mn-cs"/>
              </a:defRPr>
            </a:lvl8pPr>
            <a:lvl9pPr marL="3359506" algn="l" defTabSz="839876" rtl="0" eaLnBrk="1" latinLnBrk="0" hangingPunct="1">
              <a:defRPr sz="1653" kern="1200">
                <a:solidFill>
                  <a:schemeClr val="tx1"/>
                </a:solidFill>
                <a:latin typeface="+mn-lt"/>
                <a:ea typeface="+mn-ea"/>
                <a:cs typeface="+mn-cs"/>
              </a:defRPr>
            </a:lvl9pPr>
          </a:lstStyle>
          <a:p>
            <a:pPr algn="ctr">
              <a:spcAft>
                <a:spcPts val="600"/>
              </a:spcAft>
            </a:pPr>
            <a:endParaRPr lang="en-AU" sz="900" dirty="0">
              <a:solidFill>
                <a:srgbClr val="595959"/>
              </a:solidFill>
              <a:latin typeface="Calibri" charset="0"/>
              <a:ea typeface="Calibri" charset="0"/>
              <a:cs typeface="Times New Roman" charset="0"/>
            </a:endParaRPr>
          </a:p>
        </p:txBody>
      </p:sp>
      <p:sp>
        <p:nvSpPr>
          <p:cNvPr id="7" name="Rectangle 6"/>
          <p:cNvSpPr/>
          <p:nvPr/>
        </p:nvSpPr>
        <p:spPr>
          <a:xfrm>
            <a:off x="0" y="0"/>
            <a:ext cx="10691813" cy="14150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942" y="165316"/>
            <a:ext cx="2273435" cy="96415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24" y="-136639"/>
            <a:ext cx="3001541" cy="1688367"/>
          </a:xfrm>
          <a:prstGeom prst="rect">
            <a:avLst/>
          </a:prstGeom>
        </p:spPr>
      </p:pic>
      <p:sp>
        <p:nvSpPr>
          <p:cNvPr id="8" name="Manual Input 4"/>
          <p:cNvSpPr/>
          <p:nvPr/>
        </p:nvSpPr>
        <p:spPr>
          <a:xfrm rot="5400000" flipH="1">
            <a:off x="3465368" y="-1982933"/>
            <a:ext cx="3761078" cy="10691813"/>
          </a:xfrm>
          <a:prstGeom prst="rect">
            <a:avLst/>
          </a:prstGeom>
          <a:solidFill>
            <a:schemeClr val="bg1">
              <a:lumMod val="85000"/>
              <a:alpha val="29804"/>
            </a:schemeClr>
          </a:solidFill>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839876" rtl="0" eaLnBrk="1" latinLnBrk="0" hangingPunct="1">
              <a:defRPr sz="1653" kern="1200">
                <a:solidFill>
                  <a:schemeClr val="tx1"/>
                </a:solidFill>
                <a:latin typeface="+mn-lt"/>
                <a:ea typeface="+mn-ea"/>
                <a:cs typeface="+mn-cs"/>
              </a:defRPr>
            </a:lvl1pPr>
            <a:lvl2pPr marL="419938" algn="l" defTabSz="839876" rtl="0" eaLnBrk="1" latinLnBrk="0" hangingPunct="1">
              <a:defRPr sz="1653" kern="1200">
                <a:solidFill>
                  <a:schemeClr val="tx1"/>
                </a:solidFill>
                <a:latin typeface="+mn-lt"/>
                <a:ea typeface="+mn-ea"/>
                <a:cs typeface="+mn-cs"/>
              </a:defRPr>
            </a:lvl2pPr>
            <a:lvl3pPr marL="839876" algn="l" defTabSz="839876" rtl="0" eaLnBrk="1" latinLnBrk="0" hangingPunct="1">
              <a:defRPr sz="1653" kern="1200">
                <a:solidFill>
                  <a:schemeClr val="tx1"/>
                </a:solidFill>
                <a:latin typeface="+mn-lt"/>
                <a:ea typeface="+mn-ea"/>
                <a:cs typeface="+mn-cs"/>
              </a:defRPr>
            </a:lvl3pPr>
            <a:lvl4pPr marL="1259815" algn="l" defTabSz="839876" rtl="0" eaLnBrk="1" latinLnBrk="0" hangingPunct="1">
              <a:defRPr sz="1653" kern="1200">
                <a:solidFill>
                  <a:schemeClr val="tx1"/>
                </a:solidFill>
                <a:latin typeface="+mn-lt"/>
                <a:ea typeface="+mn-ea"/>
                <a:cs typeface="+mn-cs"/>
              </a:defRPr>
            </a:lvl4pPr>
            <a:lvl5pPr marL="1679753" algn="l" defTabSz="839876" rtl="0" eaLnBrk="1" latinLnBrk="0" hangingPunct="1">
              <a:defRPr sz="1653" kern="1200">
                <a:solidFill>
                  <a:schemeClr val="tx1"/>
                </a:solidFill>
                <a:latin typeface="+mn-lt"/>
                <a:ea typeface="+mn-ea"/>
                <a:cs typeface="+mn-cs"/>
              </a:defRPr>
            </a:lvl5pPr>
            <a:lvl6pPr marL="2099691" algn="l" defTabSz="839876" rtl="0" eaLnBrk="1" latinLnBrk="0" hangingPunct="1">
              <a:defRPr sz="1653" kern="1200">
                <a:solidFill>
                  <a:schemeClr val="tx1"/>
                </a:solidFill>
                <a:latin typeface="+mn-lt"/>
                <a:ea typeface="+mn-ea"/>
                <a:cs typeface="+mn-cs"/>
              </a:defRPr>
            </a:lvl6pPr>
            <a:lvl7pPr marL="2519629" algn="l" defTabSz="839876" rtl="0" eaLnBrk="1" latinLnBrk="0" hangingPunct="1">
              <a:defRPr sz="1653" kern="1200">
                <a:solidFill>
                  <a:schemeClr val="tx1"/>
                </a:solidFill>
                <a:latin typeface="+mn-lt"/>
                <a:ea typeface="+mn-ea"/>
                <a:cs typeface="+mn-cs"/>
              </a:defRPr>
            </a:lvl7pPr>
            <a:lvl8pPr marL="2939567" algn="l" defTabSz="839876" rtl="0" eaLnBrk="1" latinLnBrk="0" hangingPunct="1">
              <a:defRPr sz="1653" kern="1200">
                <a:solidFill>
                  <a:schemeClr val="tx1"/>
                </a:solidFill>
                <a:latin typeface="+mn-lt"/>
                <a:ea typeface="+mn-ea"/>
                <a:cs typeface="+mn-cs"/>
              </a:defRPr>
            </a:lvl8pPr>
            <a:lvl9pPr marL="3359506" algn="l" defTabSz="839876" rtl="0" eaLnBrk="1" latinLnBrk="0" hangingPunct="1">
              <a:defRPr sz="1653" kern="1200">
                <a:solidFill>
                  <a:schemeClr val="tx1"/>
                </a:solidFill>
                <a:latin typeface="+mn-lt"/>
                <a:ea typeface="+mn-ea"/>
                <a:cs typeface="+mn-cs"/>
              </a:defRPr>
            </a:lvl9pPr>
          </a:lstStyle>
          <a:p>
            <a:pPr algn="ctr">
              <a:spcAft>
                <a:spcPts val="600"/>
              </a:spcAft>
            </a:pPr>
            <a:endParaRPr lang="en-AU" sz="900" dirty="0">
              <a:solidFill>
                <a:srgbClr val="595959"/>
              </a:solidFill>
              <a:latin typeface="Calibri" charset="0"/>
              <a:ea typeface="Calibri" charset="0"/>
              <a:cs typeface="Times New Roman" charset="0"/>
            </a:endParaRPr>
          </a:p>
        </p:txBody>
      </p:sp>
      <p:sp>
        <p:nvSpPr>
          <p:cNvPr id="9" name="Shape 249"/>
          <p:cNvSpPr/>
          <p:nvPr/>
        </p:nvSpPr>
        <p:spPr>
          <a:xfrm rot="10800000" flipV="1">
            <a:off x="0" y="1482726"/>
            <a:ext cx="5243604" cy="3186774"/>
          </a:xfrm>
          <a:custGeom>
            <a:avLst/>
            <a:gdLst>
              <a:gd name="connsiteX0" fmla="*/ 0 w 5735956"/>
              <a:gd name="connsiteY0" fmla="*/ 0 h 3528392"/>
              <a:gd name="connsiteX1" fmla="*/ 5735956 w 5735956"/>
              <a:gd name="connsiteY1" fmla="*/ 0 h 3528392"/>
              <a:gd name="connsiteX2" fmla="*/ 5735956 w 5735956"/>
              <a:gd name="connsiteY2" fmla="*/ 3528392 h 3528392"/>
              <a:gd name="connsiteX3" fmla="*/ 0 w 5735956"/>
              <a:gd name="connsiteY3" fmla="*/ 3528392 h 3528392"/>
              <a:gd name="connsiteX4" fmla="*/ 0 w 5735956"/>
              <a:gd name="connsiteY4" fmla="*/ 0 h 3528392"/>
              <a:gd name="connsiteX0" fmla="*/ 0 w 5735956"/>
              <a:gd name="connsiteY0" fmla="*/ 0 h 3528392"/>
              <a:gd name="connsiteX1" fmla="*/ 5735956 w 5735956"/>
              <a:gd name="connsiteY1" fmla="*/ 0 h 3528392"/>
              <a:gd name="connsiteX2" fmla="*/ 5735956 w 5735956"/>
              <a:gd name="connsiteY2" fmla="*/ 3528392 h 3528392"/>
              <a:gd name="connsiteX3" fmla="*/ 1094282 w 5735956"/>
              <a:gd name="connsiteY3" fmla="*/ 3513401 h 3528392"/>
              <a:gd name="connsiteX4" fmla="*/ 0 w 5735956"/>
              <a:gd name="connsiteY4" fmla="*/ 0 h 3528392"/>
              <a:gd name="connsiteX0" fmla="*/ 0 w 5735956"/>
              <a:gd name="connsiteY0" fmla="*/ 0 h 3528392"/>
              <a:gd name="connsiteX1" fmla="*/ 5735956 w 5735956"/>
              <a:gd name="connsiteY1" fmla="*/ 0 h 3528392"/>
              <a:gd name="connsiteX2" fmla="*/ 5735956 w 5735956"/>
              <a:gd name="connsiteY2" fmla="*/ 3528392 h 3528392"/>
              <a:gd name="connsiteX3" fmla="*/ 1109272 w 5735956"/>
              <a:gd name="connsiteY3" fmla="*/ 3528391 h 3528392"/>
              <a:gd name="connsiteX4" fmla="*/ 0 w 5735956"/>
              <a:gd name="connsiteY4" fmla="*/ 0 h 3528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5956" h="3528392">
                <a:moveTo>
                  <a:pt x="0" y="0"/>
                </a:moveTo>
                <a:lnTo>
                  <a:pt x="5735956" y="0"/>
                </a:lnTo>
                <a:lnTo>
                  <a:pt x="5735956" y="3528392"/>
                </a:lnTo>
                <a:lnTo>
                  <a:pt x="1109272" y="3528391"/>
                </a:lnTo>
                <a:lnTo>
                  <a:pt x="0" y="0"/>
                </a:lnTo>
                <a:close/>
              </a:path>
            </a:pathLst>
          </a:custGeom>
          <a:solidFill>
            <a:srgbClr val="E31B23"/>
          </a:solidFill>
          <a:effectLst>
            <a:outerShdw blurRad="50800" dist="76200" dir="2700000" algn="tl" rotWithShape="0">
              <a:schemeClr val="tx1">
                <a:lumMod val="50000"/>
                <a:lumOff val="50000"/>
                <a:alpha val="40000"/>
              </a:schemeClr>
            </a:outerShdw>
          </a:effectLst>
        </p:spPr>
        <p:txBody>
          <a:bodyPr wrap="square" lIns="1371600" tIns="180000" rIns="457200" bIns="180000" anchor="ctr">
            <a:noAutofit/>
          </a:bodyPr>
          <a:lstStyle/>
          <a:p>
            <a:pPr>
              <a:spcBef>
                <a:spcPts val="600"/>
              </a:spcBef>
              <a:spcAft>
                <a:spcPts val="600"/>
              </a:spcAft>
            </a:pPr>
            <a:endParaRPr lang="en-AU" sz="1800" dirty="0">
              <a:solidFill>
                <a:schemeClr val="bg1"/>
              </a:solidFill>
              <a:latin typeface="Calibri" charset="0"/>
              <a:ea typeface="Calibri" charset="0"/>
              <a:cs typeface="Times New Roman" charset="0"/>
            </a:endParaRPr>
          </a:p>
        </p:txBody>
      </p:sp>
      <p:sp>
        <p:nvSpPr>
          <p:cNvPr id="10" name="TextBox 9"/>
          <p:cNvSpPr txBox="1"/>
          <p:nvPr/>
        </p:nvSpPr>
        <p:spPr>
          <a:xfrm>
            <a:off x="11015330" y="4976037"/>
            <a:ext cx="184731" cy="369332"/>
          </a:xfrm>
          <a:prstGeom prst="rect">
            <a:avLst/>
          </a:prstGeom>
          <a:noFill/>
        </p:spPr>
        <p:txBody>
          <a:bodyPr wrap="none" rtlCol="0">
            <a:spAutoFit/>
          </a:bodyPr>
          <a:lstStyle/>
          <a:p>
            <a:endParaRPr lang="en-AU" dirty="0"/>
          </a:p>
        </p:txBody>
      </p:sp>
      <p:sp>
        <p:nvSpPr>
          <p:cNvPr id="30" name="TextBox 29"/>
          <p:cNvSpPr txBox="1"/>
          <p:nvPr/>
        </p:nvSpPr>
        <p:spPr>
          <a:xfrm>
            <a:off x="5345114" y="1603729"/>
            <a:ext cx="5005102" cy="3534118"/>
          </a:xfrm>
          <a:prstGeom prst="rect">
            <a:avLst/>
          </a:prstGeom>
          <a:noFill/>
        </p:spPr>
        <p:txBody>
          <a:bodyPr wrap="square" rtlCol="0">
            <a:spAutoFit/>
          </a:bodyPr>
          <a:lstStyle/>
          <a:p>
            <a:pPr>
              <a:spcAft>
                <a:spcPts val="500"/>
              </a:spcAft>
            </a:pPr>
            <a:r>
              <a:rPr lang="en-AU" sz="1600" dirty="0">
                <a:solidFill>
                  <a:srgbClr val="00788A"/>
                </a:solidFill>
                <a:latin typeface="Arial" charset="0"/>
                <a:ea typeface="Arial" charset="0"/>
                <a:cs typeface="Arial" charset="0"/>
              </a:rPr>
              <a:t>Business Solution</a:t>
            </a:r>
          </a:p>
          <a:p>
            <a:pPr>
              <a:spcBef>
                <a:spcPts val="200"/>
              </a:spcBef>
            </a:pPr>
            <a:r>
              <a:rPr lang="en-AU" sz="1200" dirty="0"/>
              <a:t>User stories outline the key aspects of the solution</a:t>
            </a:r>
          </a:p>
          <a:p>
            <a:pPr marL="171450" indent="-171450">
              <a:spcBef>
                <a:spcPts val="200"/>
              </a:spcBef>
              <a:buFont typeface="Arial" charset="0"/>
              <a:buChar char="•"/>
            </a:pPr>
            <a:r>
              <a:rPr lang="en-AU" sz="1200" dirty="0"/>
              <a:t>As a supplying agency benchmarking user, I want to be able to view my benchmarking data and de-identified benchmarking data of other agencies so that I can compare my performance with other agencies.</a:t>
            </a:r>
          </a:p>
          <a:p>
            <a:pPr marL="171450" indent="-171450">
              <a:spcBef>
                <a:spcPts val="200"/>
              </a:spcBef>
              <a:buFont typeface="Arial" charset="0"/>
              <a:buChar char="•"/>
            </a:pPr>
            <a:r>
              <a:rPr lang="en-AU" sz="1200" dirty="0"/>
              <a:t>As a supplying agency benchmarking user, I want to be able to view my level 1 corporate services in a series of charts, so that I can understand where my expenses are allocated.</a:t>
            </a:r>
          </a:p>
          <a:p>
            <a:pPr marL="171450" indent="-171450">
              <a:spcBef>
                <a:spcPts val="200"/>
              </a:spcBef>
              <a:buFont typeface="Arial" charset="0"/>
              <a:buChar char="•"/>
            </a:pPr>
            <a:r>
              <a:rPr lang="en-AU" sz="1200" dirty="0"/>
              <a:t>As a supplying agency benchmarking user, I want to be able to drill into my level 2 and level 3 corporate services in a series of charts, so that I can understand the next level of detail of my expenses.</a:t>
            </a:r>
          </a:p>
          <a:p>
            <a:pPr marL="171450" indent="-171450">
              <a:spcBef>
                <a:spcPts val="200"/>
              </a:spcBef>
              <a:buFont typeface="Arial" charset="0"/>
              <a:buChar char="•"/>
            </a:pPr>
            <a:r>
              <a:rPr lang="en-AU" sz="1200" dirty="0"/>
              <a:t>As a Finance benchmarking user, I want to be able to view the benchmarking data of all agencies so that I can assist supplying agencies with questions about their benchmarking results.</a:t>
            </a:r>
          </a:p>
          <a:p>
            <a:pPr marL="171450" indent="-171450">
              <a:spcBef>
                <a:spcPts val="200"/>
              </a:spcBef>
              <a:buFont typeface="Arial" charset="0"/>
              <a:buChar char="•"/>
            </a:pPr>
            <a:r>
              <a:rPr lang="en-AU" sz="1200" dirty="0"/>
              <a:t>As a benchmarking administration user, I want to be able to upload and publish benchmarking data, so that supplying benchmarking users can view their performance.</a:t>
            </a:r>
          </a:p>
        </p:txBody>
      </p:sp>
      <p:sp>
        <p:nvSpPr>
          <p:cNvPr id="31" name="TextBox 30"/>
          <p:cNvSpPr txBox="1"/>
          <p:nvPr/>
        </p:nvSpPr>
        <p:spPr>
          <a:xfrm>
            <a:off x="542924" y="1618994"/>
            <a:ext cx="3671889" cy="2816156"/>
          </a:xfrm>
          <a:prstGeom prst="rect">
            <a:avLst/>
          </a:prstGeom>
          <a:noFill/>
        </p:spPr>
        <p:txBody>
          <a:bodyPr wrap="square" rtlCol="0">
            <a:spAutoFit/>
          </a:bodyPr>
          <a:lstStyle/>
          <a:p>
            <a:pPr>
              <a:spcAft>
                <a:spcPts val="500"/>
              </a:spcAft>
            </a:pPr>
            <a:r>
              <a:rPr lang="en-AU" sz="1600" dirty="0">
                <a:solidFill>
                  <a:schemeClr val="bg1"/>
                </a:solidFill>
                <a:latin typeface="Arial" charset="0"/>
                <a:ea typeface="Arial" charset="0"/>
                <a:cs typeface="Arial" charset="0"/>
              </a:rPr>
              <a:t>Business Problem</a:t>
            </a:r>
          </a:p>
          <a:p>
            <a:pPr>
              <a:spcAft>
                <a:spcPts val="100"/>
              </a:spcAft>
            </a:pPr>
            <a:r>
              <a:rPr lang="en-AU" sz="1200" dirty="0">
                <a:solidFill>
                  <a:schemeClr val="bg1"/>
                </a:solidFill>
              </a:rPr>
              <a:t>The Department of Finance annually undertakes a performance benchmarking process of the corporate services provided by all Government agencies. For the past two financial years, the results of this benchmarking have been published on a web portal for supplying agencies to view their performance against similar agencies. </a:t>
            </a:r>
          </a:p>
          <a:p>
            <a:pPr>
              <a:spcAft>
                <a:spcPts val="100"/>
              </a:spcAft>
            </a:pPr>
            <a:r>
              <a:rPr lang="en-AU" sz="1200" dirty="0">
                <a:solidFill>
                  <a:schemeClr val="bg1"/>
                </a:solidFill>
              </a:rPr>
              <a:t>The current portal is limited in functionality with no ability to customise or interrogate the data to aid in decision making. There is an opportunity to leverage the data supplied by agencies to provide a rich dashboard of benchmarking data that is intuitive to the current users of the portal.</a:t>
            </a:r>
            <a:endParaRPr lang="en-AU" sz="1200" dirty="0">
              <a:solidFill>
                <a:schemeClr val="bg1"/>
              </a:solidFill>
              <a:latin typeface="Arial" charset="0"/>
              <a:ea typeface="Arial" charset="0"/>
              <a:cs typeface="Arial" charset="0"/>
            </a:endParaRPr>
          </a:p>
        </p:txBody>
      </p:sp>
      <p:sp>
        <p:nvSpPr>
          <p:cNvPr id="153" name="TextBox 152"/>
          <p:cNvSpPr txBox="1"/>
          <p:nvPr/>
        </p:nvSpPr>
        <p:spPr>
          <a:xfrm>
            <a:off x="8229966" y="8735422"/>
            <a:ext cx="1937247" cy="1631216"/>
          </a:xfrm>
          <a:prstGeom prst="rect">
            <a:avLst/>
          </a:prstGeom>
          <a:noFill/>
        </p:spPr>
        <p:txBody>
          <a:bodyPr wrap="square" rtlCol="0">
            <a:spAutoFit/>
          </a:bodyPr>
          <a:lstStyle/>
          <a:p>
            <a:r>
              <a:rPr lang="en-AU" sz="1600" dirty="0">
                <a:solidFill>
                  <a:srgbClr val="00788A"/>
                </a:solidFill>
              </a:rPr>
              <a:t>Architecture</a:t>
            </a:r>
          </a:p>
          <a:p>
            <a:r>
              <a:rPr lang="en-AU" sz="1200" dirty="0">
                <a:solidFill>
                  <a:schemeClr val="tx1">
                    <a:lumMod val="65000"/>
                    <a:lumOff val="35000"/>
                  </a:schemeClr>
                </a:solidFill>
              </a:rPr>
              <a:t>The focus of the architecture is leveraging extensible components to allow ongoing iterative development as user stories are captured. The architecture includes:</a:t>
            </a:r>
          </a:p>
        </p:txBody>
      </p:sp>
      <p:sp>
        <p:nvSpPr>
          <p:cNvPr id="154" name="TextBox 153"/>
          <p:cNvSpPr txBox="1"/>
          <p:nvPr/>
        </p:nvSpPr>
        <p:spPr>
          <a:xfrm>
            <a:off x="8240458" y="10655198"/>
            <a:ext cx="1926755" cy="1569660"/>
          </a:xfrm>
          <a:prstGeom prst="rect">
            <a:avLst/>
          </a:prstGeom>
          <a:noFill/>
        </p:spPr>
        <p:txBody>
          <a:bodyPr wrap="square" rtlCol="0">
            <a:spAutoFit/>
          </a:bodyPr>
          <a:lstStyle/>
          <a:p>
            <a:r>
              <a:rPr lang="en-AU" sz="1200" dirty="0">
                <a:solidFill>
                  <a:schemeClr val="tx1">
                    <a:lumMod val="65000"/>
                    <a:lumOff val="35000"/>
                  </a:schemeClr>
                </a:solidFill>
              </a:rPr>
              <a:t>·       Amazon cloud platform for hosting of the portal</a:t>
            </a:r>
          </a:p>
          <a:p>
            <a:r>
              <a:rPr lang="en-AU" sz="1200" dirty="0">
                <a:solidFill>
                  <a:schemeClr val="tx1">
                    <a:lumMod val="65000"/>
                    <a:lumOff val="35000"/>
                  </a:schemeClr>
                </a:solidFill>
              </a:rPr>
              <a:t>·       Modern user Interface such as Angular or react.js</a:t>
            </a:r>
          </a:p>
          <a:p>
            <a:r>
              <a:rPr lang="en-AU" sz="1200" dirty="0">
                <a:solidFill>
                  <a:schemeClr val="tx1">
                    <a:lumMod val="65000"/>
                    <a:lumOff val="35000"/>
                  </a:schemeClr>
                </a:solidFill>
              </a:rPr>
              <a:t>·       Extensible charting library such as canvas.js</a:t>
            </a:r>
          </a:p>
          <a:p>
            <a:r>
              <a:rPr lang="en-AU" sz="1200" dirty="0">
                <a:solidFill>
                  <a:schemeClr val="tx1">
                    <a:lumMod val="65000"/>
                    <a:lumOff val="35000"/>
                  </a:schemeClr>
                </a:solidFill>
              </a:rPr>
              <a:t>·       Authentication for secured access by agencies</a:t>
            </a:r>
          </a:p>
        </p:txBody>
      </p:sp>
      <p:grpSp>
        <p:nvGrpSpPr>
          <p:cNvPr id="92" name="Group 91"/>
          <p:cNvGrpSpPr/>
          <p:nvPr/>
        </p:nvGrpSpPr>
        <p:grpSpPr>
          <a:xfrm>
            <a:off x="667062" y="12574842"/>
            <a:ext cx="9222522" cy="801407"/>
            <a:chOff x="1484903" y="12244377"/>
            <a:chExt cx="10589078" cy="874528"/>
          </a:xfrm>
        </p:grpSpPr>
        <p:sp>
          <p:nvSpPr>
            <p:cNvPr id="15" name="Chevron 14"/>
            <p:cNvSpPr/>
            <p:nvPr/>
          </p:nvSpPr>
          <p:spPr>
            <a:xfrm>
              <a:off x="1484903" y="12497487"/>
              <a:ext cx="1739659" cy="415334"/>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cxnSp>
          <p:nvCxnSpPr>
            <p:cNvPr id="22" name="Straight Connector 21"/>
            <p:cNvCxnSpPr/>
            <p:nvPr/>
          </p:nvCxnSpPr>
          <p:spPr>
            <a:xfrm flipH="1">
              <a:off x="2240146" y="12244377"/>
              <a:ext cx="31567" cy="874528"/>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26" name="Chevron 25"/>
            <p:cNvSpPr/>
            <p:nvPr/>
          </p:nvSpPr>
          <p:spPr>
            <a:xfrm>
              <a:off x="2985090" y="12497487"/>
              <a:ext cx="1866109" cy="415334"/>
            </a:xfrm>
            <a:prstGeom prst="chevron">
              <a:avLst/>
            </a:prstGeom>
            <a:solidFill>
              <a:srgbClr val="FF98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7" name="Chevron 26"/>
            <p:cNvSpPr/>
            <p:nvPr/>
          </p:nvSpPr>
          <p:spPr>
            <a:xfrm>
              <a:off x="4619239" y="12497487"/>
              <a:ext cx="1801386" cy="415334"/>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8" name="Chevron 27"/>
            <p:cNvSpPr/>
            <p:nvPr/>
          </p:nvSpPr>
          <p:spPr>
            <a:xfrm>
              <a:off x="6209414" y="12497487"/>
              <a:ext cx="1786270" cy="415334"/>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9" name="Chevron 28"/>
            <p:cNvSpPr/>
            <p:nvPr/>
          </p:nvSpPr>
          <p:spPr>
            <a:xfrm>
              <a:off x="7781717" y="12497487"/>
              <a:ext cx="1573619" cy="415334"/>
            </a:xfrm>
            <a:prstGeom prst="chevron">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cxnSp>
          <p:nvCxnSpPr>
            <p:cNvPr id="71" name="Straight Connector 70"/>
            <p:cNvCxnSpPr/>
            <p:nvPr/>
          </p:nvCxnSpPr>
          <p:spPr>
            <a:xfrm>
              <a:off x="3901347" y="12254905"/>
              <a:ext cx="0" cy="864000"/>
            </a:xfrm>
            <a:prstGeom prst="line">
              <a:avLst/>
            </a:prstGeom>
            <a:ln w="12700">
              <a:solidFill>
                <a:srgbClr val="FF983B"/>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537300" y="12254905"/>
              <a:ext cx="0" cy="8640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102549" y="12254905"/>
              <a:ext cx="0" cy="86400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528734" y="12244377"/>
              <a:ext cx="0" cy="874528"/>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7723752" y="12244377"/>
              <a:ext cx="804982"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7102549" y="12244377"/>
              <a:ext cx="6212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6139951" y="12244377"/>
              <a:ext cx="100348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5384249" y="12244377"/>
              <a:ext cx="7557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4513314" y="12244377"/>
              <a:ext cx="8709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3757612" y="12244377"/>
              <a:ext cx="755702" cy="0"/>
            </a:xfrm>
            <a:prstGeom prst="line">
              <a:avLst/>
            </a:prstGeom>
            <a:ln>
              <a:solidFill>
                <a:srgbClr val="FF983B"/>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024755" y="12244377"/>
              <a:ext cx="732857" cy="0"/>
            </a:xfrm>
            <a:prstGeom prst="line">
              <a:avLst/>
            </a:prstGeom>
            <a:ln>
              <a:solidFill>
                <a:srgbClr val="FF983B"/>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2269053" y="12244377"/>
              <a:ext cx="755702"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20" name="Chevron 119"/>
            <p:cNvSpPr/>
            <p:nvPr/>
          </p:nvSpPr>
          <p:spPr>
            <a:xfrm>
              <a:off x="9143084" y="12497487"/>
              <a:ext cx="1573619" cy="41533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cxnSp>
          <p:nvCxnSpPr>
            <p:cNvPr id="124" name="Straight Connector 123"/>
            <p:cNvCxnSpPr/>
            <p:nvPr/>
          </p:nvCxnSpPr>
          <p:spPr>
            <a:xfrm>
              <a:off x="9890428" y="12244377"/>
              <a:ext cx="0" cy="87452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9151877" y="12244377"/>
              <a:ext cx="731318"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8528734" y="12244377"/>
              <a:ext cx="62314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51" name="Chevron 150"/>
            <p:cNvSpPr/>
            <p:nvPr/>
          </p:nvSpPr>
          <p:spPr>
            <a:xfrm>
              <a:off x="10500363" y="12497487"/>
              <a:ext cx="1573618" cy="415334"/>
            </a:xfrm>
            <a:prstGeom prst="chevr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cxnSp>
          <p:nvCxnSpPr>
            <p:cNvPr id="160" name="Straight Connector 159"/>
            <p:cNvCxnSpPr/>
            <p:nvPr/>
          </p:nvCxnSpPr>
          <p:spPr>
            <a:xfrm>
              <a:off x="11278980" y="12244377"/>
              <a:ext cx="0" cy="874528"/>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10540429" y="12244377"/>
              <a:ext cx="73131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a:off x="9850407" y="12244377"/>
              <a:ext cx="73777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93" name="TextBox 92"/>
          <p:cNvSpPr txBox="1"/>
          <p:nvPr/>
        </p:nvSpPr>
        <p:spPr>
          <a:xfrm>
            <a:off x="2074349" y="13324398"/>
            <a:ext cx="1514427" cy="861774"/>
          </a:xfrm>
          <a:prstGeom prst="rect">
            <a:avLst/>
          </a:prstGeom>
          <a:noFill/>
        </p:spPr>
        <p:txBody>
          <a:bodyPr wrap="square" rtlCol="0">
            <a:spAutoFit/>
          </a:bodyPr>
          <a:lstStyle/>
          <a:p>
            <a:r>
              <a:rPr lang="en-AU" sz="1000" dirty="0">
                <a:solidFill>
                  <a:schemeClr val="tx1">
                    <a:lumMod val="65000"/>
                    <a:lumOff val="35000"/>
                  </a:schemeClr>
                </a:solidFill>
                <a:latin typeface="Arial" charset="0"/>
                <a:ea typeface="Arial" charset="0"/>
                <a:cs typeface="Arial" charset="0"/>
              </a:rPr>
              <a:t>Setup project tools and </a:t>
            </a:r>
            <a:r>
              <a:rPr lang="en-AU" sz="1000" dirty="0" err="1">
                <a:solidFill>
                  <a:schemeClr val="tx1">
                    <a:lumMod val="65000"/>
                    <a:lumOff val="35000"/>
                  </a:schemeClr>
                </a:solidFill>
                <a:latin typeface="Arial" charset="0"/>
                <a:ea typeface="Arial" charset="0"/>
                <a:cs typeface="Arial" charset="0"/>
              </a:rPr>
              <a:t>devops</a:t>
            </a:r>
            <a:r>
              <a:rPr lang="en-AU" sz="1000" dirty="0">
                <a:solidFill>
                  <a:schemeClr val="tx1">
                    <a:lumMod val="65000"/>
                    <a:lumOff val="35000"/>
                  </a:schemeClr>
                </a:solidFill>
                <a:latin typeface="Arial" charset="0"/>
                <a:ea typeface="Arial" charset="0"/>
                <a:cs typeface="Arial" charset="0"/>
              </a:rPr>
              <a:t> framework.</a:t>
            </a:r>
          </a:p>
          <a:p>
            <a:r>
              <a:rPr lang="en-AU" sz="1000" dirty="0">
                <a:solidFill>
                  <a:schemeClr val="tx1">
                    <a:lumMod val="65000"/>
                    <a:lumOff val="35000"/>
                  </a:schemeClr>
                </a:solidFill>
                <a:latin typeface="Arial" charset="0"/>
                <a:ea typeface="Arial" charset="0"/>
                <a:cs typeface="Arial" charset="0"/>
              </a:rPr>
              <a:t>Develop requirements &amp; plan. Hire &amp; qualify developers.</a:t>
            </a:r>
          </a:p>
        </p:txBody>
      </p:sp>
      <p:sp>
        <p:nvSpPr>
          <p:cNvPr id="96" name="TextBox 95"/>
          <p:cNvSpPr txBox="1"/>
          <p:nvPr/>
        </p:nvSpPr>
        <p:spPr>
          <a:xfrm>
            <a:off x="3505500" y="13331386"/>
            <a:ext cx="1344048" cy="461683"/>
          </a:xfrm>
          <a:prstGeom prst="rect">
            <a:avLst/>
          </a:prstGeom>
          <a:noFill/>
        </p:spPr>
        <p:txBody>
          <a:bodyPr wrap="square" rtlCol="0">
            <a:spAutoFit/>
          </a:bodyPr>
          <a:lstStyle/>
          <a:p>
            <a:r>
              <a:rPr lang="en-AU" sz="1000" dirty="0">
                <a:solidFill>
                  <a:schemeClr val="tx1">
                    <a:lumMod val="65000"/>
                    <a:lumOff val="35000"/>
                  </a:schemeClr>
                </a:solidFill>
                <a:latin typeface="Arial" charset="0"/>
                <a:ea typeface="Arial" charset="0"/>
                <a:cs typeface="Arial" charset="0"/>
              </a:rPr>
              <a:t>Develop wireframes.</a:t>
            </a:r>
          </a:p>
          <a:p>
            <a:r>
              <a:rPr lang="en-AU" sz="1000" dirty="0">
                <a:solidFill>
                  <a:schemeClr val="tx1">
                    <a:lumMod val="65000"/>
                    <a:lumOff val="35000"/>
                  </a:schemeClr>
                </a:solidFill>
                <a:latin typeface="Arial" charset="0"/>
                <a:ea typeface="Arial" charset="0"/>
                <a:cs typeface="Arial" charset="0"/>
              </a:rPr>
              <a:t>Select UI framework and Charting library</a:t>
            </a:r>
          </a:p>
        </p:txBody>
      </p:sp>
      <p:sp>
        <p:nvSpPr>
          <p:cNvPr id="112" name="TextBox 111"/>
          <p:cNvSpPr txBox="1"/>
          <p:nvPr/>
        </p:nvSpPr>
        <p:spPr>
          <a:xfrm>
            <a:off x="1083537" y="12885464"/>
            <a:ext cx="778962" cy="205192"/>
          </a:xfrm>
          <a:prstGeom prst="rect">
            <a:avLst/>
          </a:prstGeom>
          <a:noFill/>
        </p:spPr>
        <p:txBody>
          <a:bodyPr wrap="square" rtlCol="0">
            <a:spAutoFit/>
          </a:bodyPr>
          <a:lstStyle/>
          <a:p>
            <a:r>
              <a:rPr lang="en-AU" sz="1000" dirty="0">
                <a:solidFill>
                  <a:schemeClr val="bg1"/>
                </a:solidFill>
                <a:latin typeface="Arial Rounded MT Bold" charset="0"/>
                <a:ea typeface="Arial Rounded MT Bold" charset="0"/>
                <a:cs typeface="Arial Rounded MT Bold" charset="0"/>
              </a:rPr>
              <a:t>PHASE 1</a:t>
            </a:r>
          </a:p>
        </p:txBody>
      </p:sp>
      <p:sp>
        <p:nvSpPr>
          <p:cNvPr id="113" name="TextBox 112"/>
          <p:cNvSpPr txBox="1"/>
          <p:nvPr/>
        </p:nvSpPr>
        <p:spPr>
          <a:xfrm>
            <a:off x="2417923" y="12896024"/>
            <a:ext cx="778962" cy="205192"/>
          </a:xfrm>
          <a:prstGeom prst="rect">
            <a:avLst/>
          </a:prstGeom>
          <a:noFill/>
        </p:spPr>
        <p:txBody>
          <a:bodyPr wrap="square" rtlCol="0">
            <a:spAutoFit/>
          </a:bodyPr>
          <a:lstStyle/>
          <a:p>
            <a:r>
              <a:rPr lang="en-AU" sz="1000" dirty="0">
                <a:solidFill>
                  <a:schemeClr val="bg1"/>
                </a:solidFill>
                <a:latin typeface="Arial Rounded MT Bold" charset="0"/>
                <a:ea typeface="Arial Rounded MT Bold" charset="0"/>
                <a:cs typeface="Arial Rounded MT Bold" charset="0"/>
              </a:rPr>
              <a:t>PHASE 2</a:t>
            </a:r>
          </a:p>
        </p:txBody>
      </p:sp>
      <p:sp>
        <p:nvSpPr>
          <p:cNvPr id="114" name="TextBox 113"/>
          <p:cNvSpPr txBox="1"/>
          <p:nvPr/>
        </p:nvSpPr>
        <p:spPr>
          <a:xfrm>
            <a:off x="5237360" y="12880533"/>
            <a:ext cx="778962" cy="205192"/>
          </a:xfrm>
          <a:prstGeom prst="rect">
            <a:avLst/>
          </a:prstGeom>
          <a:noFill/>
        </p:spPr>
        <p:txBody>
          <a:bodyPr wrap="square" rtlCol="0">
            <a:spAutoFit/>
          </a:bodyPr>
          <a:lstStyle/>
          <a:p>
            <a:r>
              <a:rPr lang="en-AU" sz="1000" dirty="0">
                <a:solidFill>
                  <a:schemeClr val="bg1"/>
                </a:solidFill>
                <a:latin typeface="Arial Rounded MT Bold" charset="0"/>
                <a:ea typeface="Arial Rounded MT Bold" charset="0"/>
                <a:cs typeface="Arial Rounded MT Bold" charset="0"/>
              </a:rPr>
              <a:t>PHASE 4</a:t>
            </a:r>
          </a:p>
        </p:txBody>
      </p:sp>
      <p:sp>
        <p:nvSpPr>
          <p:cNvPr id="115" name="TextBox 114"/>
          <p:cNvSpPr txBox="1"/>
          <p:nvPr/>
        </p:nvSpPr>
        <p:spPr>
          <a:xfrm>
            <a:off x="6510448" y="12880533"/>
            <a:ext cx="778962" cy="205192"/>
          </a:xfrm>
          <a:prstGeom prst="rect">
            <a:avLst/>
          </a:prstGeom>
          <a:noFill/>
        </p:spPr>
        <p:txBody>
          <a:bodyPr wrap="square" rtlCol="0">
            <a:spAutoFit/>
          </a:bodyPr>
          <a:lstStyle/>
          <a:p>
            <a:r>
              <a:rPr lang="en-AU" sz="1000" dirty="0">
                <a:solidFill>
                  <a:schemeClr val="bg1"/>
                </a:solidFill>
                <a:latin typeface="Arial Rounded MT Bold" charset="0"/>
                <a:ea typeface="Arial Rounded MT Bold" charset="0"/>
                <a:cs typeface="Arial Rounded MT Bold" charset="0"/>
              </a:rPr>
              <a:t>PHASE 5</a:t>
            </a:r>
          </a:p>
        </p:txBody>
      </p:sp>
      <p:sp>
        <p:nvSpPr>
          <p:cNvPr id="116" name="TextBox 115"/>
          <p:cNvSpPr txBox="1"/>
          <p:nvPr/>
        </p:nvSpPr>
        <p:spPr>
          <a:xfrm>
            <a:off x="7667375" y="12880533"/>
            <a:ext cx="778962" cy="205192"/>
          </a:xfrm>
          <a:prstGeom prst="rect">
            <a:avLst/>
          </a:prstGeom>
          <a:noFill/>
        </p:spPr>
        <p:txBody>
          <a:bodyPr wrap="square" rtlCol="0">
            <a:spAutoFit/>
          </a:bodyPr>
          <a:lstStyle/>
          <a:p>
            <a:r>
              <a:rPr lang="en-AU" sz="1000" dirty="0">
                <a:solidFill>
                  <a:schemeClr val="bg1"/>
                </a:solidFill>
                <a:latin typeface="Arial Rounded MT Bold" charset="0"/>
                <a:ea typeface="Arial Rounded MT Bold" charset="0"/>
                <a:cs typeface="Arial Rounded MT Bold" charset="0"/>
              </a:rPr>
              <a:t>PHASE 6</a:t>
            </a:r>
          </a:p>
        </p:txBody>
      </p:sp>
      <p:sp>
        <p:nvSpPr>
          <p:cNvPr id="138" name="TextBox 137"/>
          <p:cNvSpPr txBox="1"/>
          <p:nvPr/>
        </p:nvSpPr>
        <p:spPr>
          <a:xfrm>
            <a:off x="3863459" y="12880533"/>
            <a:ext cx="778962" cy="205192"/>
          </a:xfrm>
          <a:prstGeom prst="rect">
            <a:avLst/>
          </a:prstGeom>
          <a:noFill/>
        </p:spPr>
        <p:txBody>
          <a:bodyPr wrap="square" rtlCol="0">
            <a:spAutoFit/>
          </a:bodyPr>
          <a:lstStyle/>
          <a:p>
            <a:r>
              <a:rPr lang="en-AU" sz="1000" dirty="0">
                <a:solidFill>
                  <a:schemeClr val="bg1"/>
                </a:solidFill>
                <a:latin typeface="Arial Rounded MT Bold" charset="0"/>
                <a:ea typeface="Arial Rounded MT Bold" charset="0"/>
                <a:cs typeface="Arial Rounded MT Bold" charset="0"/>
              </a:rPr>
              <a:t>PHASE 3</a:t>
            </a:r>
          </a:p>
        </p:txBody>
      </p:sp>
      <p:sp>
        <p:nvSpPr>
          <p:cNvPr id="106" name="TextBox 105"/>
          <p:cNvSpPr txBox="1"/>
          <p:nvPr/>
        </p:nvSpPr>
        <p:spPr>
          <a:xfrm>
            <a:off x="4868336" y="13327671"/>
            <a:ext cx="1482601" cy="707887"/>
          </a:xfrm>
          <a:prstGeom prst="rect">
            <a:avLst/>
          </a:prstGeom>
          <a:noFill/>
        </p:spPr>
        <p:txBody>
          <a:bodyPr wrap="square" rtlCol="0">
            <a:spAutoFit/>
          </a:bodyPr>
          <a:lstStyle/>
          <a:p>
            <a:r>
              <a:rPr lang="en-AU" sz="1000" dirty="0">
                <a:solidFill>
                  <a:schemeClr val="tx1">
                    <a:lumMod val="65000"/>
                    <a:lumOff val="35000"/>
                  </a:schemeClr>
                </a:solidFill>
                <a:latin typeface="Arial" charset="0"/>
                <a:ea typeface="Arial" charset="0"/>
                <a:cs typeface="Arial" charset="0"/>
              </a:rPr>
              <a:t>Develop working MVP for Finance access</a:t>
            </a:r>
          </a:p>
          <a:p>
            <a:r>
              <a:rPr lang="en-AU" sz="1000" dirty="0">
                <a:solidFill>
                  <a:schemeClr val="tx1">
                    <a:lumMod val="65000"/>
                    <a:lumOff val="35000"/>
                  </a:schemeClr>
                </a:solidFill>
                <a:latin typeface="Arial" charset="0"/>
                <a:ea typeface="Arial" charset="0"/>
                <a:cs typeface="Arial" charset="0"/>
              </a:rPr>
              <a:t>(Internal release to Finance) and iterate</a:t>
            </a:r>
          </a:p>
        </p:txBody>
      </p:sp>
      <p:sp>
        <p:nvSpPr>
          <p:cNvPr id="107" name="TextBox 106"/>
          <p:cNvSpPr txBox="1"/>
          <p:nvPr/>
        </p:nvSpPr>
        <p:spPr>
          <a:xfrm>
            <a:off x="6241836" y="13333057"/>
            <a:ext cx="1295897" cy="861775"/>
          </a:xfrm>
          <a:prstGeom prst="rect">
            <a:avLst/>
          </a:prstGeom>
          <a:noFill/>
        </p:spPr>
        <p:txBody>
          <a:bodyPr wrap="square" rtlCol="0">
            <a:spAutoFit/>
          </a:bodyPr>
          <a:lstStyle/>
          <a:p>
            <a:r>
              <a:rPr lang="en-AU" sz="1000" dirty="0">
                <a:solidFill>
                  <a:schemeClr val="tx1">
                    <a:lumMod val="65000"/>
                    <a:lumOff val="35000"/>
                  </a:schemeClr>
                </a:solidFill>
                <a:latin typeface="Arial" charset="0"/>
                <a:ea typeface="Arial" charset="0"/>
                <a:cs typeface="Arial" charset="0"/>
              </a:rPr>
              <a:t>Develop supplying agency access</a:t>
            </a:r>
          </a:p>
          <a:p>
            <a:r>
              <a:rPr lang="en-AU" sz="1000" dirty="0">
                <a:solidFill>
                  <a:schemeClr val="tx1">
                    <a:lumMod val="65000"/>
                    <a:lumOff val="35000"/>
                  </a:schemeClr>
                </a:solidFill>
                <a:latin typeface="Arial" charset="0"/>
                <a:ea typeface="Arial" charset="0"/>
                <a:cs typeface="Arial" charset="0"/>
              </a:rPr>
              <a:t>(external release for past years data) and iterate</a:t>
            </a:r>
          </a:p>
        </p:txBody>
      </p:sp>
      <p:sp>
        <p:nvSpPr>
          <p:cNvPr id="108" name="TextBox 107"/>
          <p:cNvSpPr txBox="1"/>
          <p:nvPr/>
        </p:nvSpPr>
        <p:spPr>
          <a:xfrm>
            <a:off x="7428299" y="13331273"/>
            <a:ext cx="1370539" cy="333438"/>
          </a:xfrm>
          <a:prstGeom prst="rect">
            <a:avLst/>
          </a:prstGeom>
          <a:noFill/>
        </p:spPr>
        <p:txBody>
          <a:bodyPr wrap="square" rtlCol="0">
            <a:spAutoFit/>
          </a:bodyPr>
          <a:lstStyle/>
          <a:p>
            <a:r>
              <a:rPr lang="en-AU" sz="1000" dirty="0">
                <a:solidFill>
                  <a:schemeClr val="tx1">
                    <a:lumMod val="65000"/>
                    <a:lumOff val="35000"/>
                  </a:schemeClr>
                </a:solidFill>
                <a:latin typeface="Arial" charset="0"/>
                <a:ea typeface="Arial" charset="0"/>
                <a:cs typeface="Arial" charset="0"/>
              </a:rPr>
              <a:t>Develop upload interfaces for 16/17 data</a:t>
            </a:r>
          </a:p>
        </p:txBody>
      </p:sp>
      <p:sp>
        <p:nvSpPr>
          <p:cNvPr id="109" name="TextBox 108"/>
          <p:cNvSpPr txBox="1"/>
          <p:nvPr/>
        </p:nvSpPr>
        <p:spPr>
          <a:xfrm>
            <a:off x="8622964" y="13331273"/>
            <a:ext cx="1344048" cy="333438"/>
          </a:xfrm>
          <a:prstGeom prst="rect">
            <a:avLst/>
          </a:prstGeom>
          <a:noFill/>
        </p:spPr>
        <p:txBody>
          <a:bodyPr wrap="square" rtlCol="0">
            <a:spAutoFit/>
          </a:bodyPr>
          <a:lstStyle/>
          <a:p>
            <a:r>
              <a:rPr lang="en-AU" sz="1000" dirty="0">
                <a:solidFill>
                  <a:schemeClr val="tx1">
                    <a:lumMod val="65000"/>
                    <a:lumOff val="35000"/>
                  </a:schemeClr>
                </a:solidFill>
                <a:latin typeface="Arial" charset="0"/>
                <a:ea typeface="Arial" charset="0"/>
                <a:cs typeface="Arial" charset="0"/>
              </a:rPr>
              <a:t>Ongoing support for 17/18</a:t>
            </a:r>
          </a:p>
        </p:txBody>
      </p:sp>
      <p:sp>
        <p:nvSpPr>
          <p:cNvPr id="152" name="TextBox 151"/>
          <p:cNvSpPr txBox="1"/>
          <p:nvPr/>
        </p:nvSpPr>
        <p:spPr>
          <a:xfrm>
            <a:off x="761602" y="13333057"/>
            <a:ext cx="1418536" cy="861775"/>
          </a:xfrm>
          <a:prstGeom prst="rect">
            <a:avLst/>
          </a:prstGeom>
          <a:noFill/>
        </p:spPr>
        <p:txBody>
          <a:bodyPr wrap="square" rtlCol="0">
            <a:spAutoFit/>
          </a:bodyPr>
          <a:lstStyle/>
          <a:p>
            <a:r>
              <a:rPr lang="en-AU" sz="1000" dirty="0">
                <a:solidFill>
                  <a:schemeClr val="tx1">
                    <a:lumMod val="65000"/>
                    <a:lumOff val="35000"/>
                  </a:schemeClr>
                </a:solidFill>
                <a:latin typeface="Arial" charset="0"/>
                <a:ea typeface="Arial" charset="0"/>
                <a:cs typeface="Arial" charset="0"/>
              </a:rPr>
              <a:t>Service Design and discovery activities including technology </a:t>
            </a:r>
            <a:r>
              <a:rPr lang="en-AU" sz="1000" dirty="0" err="1">
                <a:solidFill>
                  <a:schemeClr val="tx1">
                    <a:lumMod val="65000"/>
                    <a:lumOff val="35000"/>
                  </a:schemeClr>
                </a:solidFill>
                <a:latin typeface="Arial" charset="0"/>
                <a:ea typeface="Arial" charset="0"/>
                <a:cs typeface="Arial" charset="0"/>
              </a:rPr>
              <a:t>assesment</a:t>
            </a:r>
            <a:r>
              <a:rPr lang="en-AU" sz="1000" dirty="0">
                <a:solidFill>
                  <a:schemeClr val="tx1">
                    <a:lumMod val="65000"/>
                    <a:lumOff val="35000"/>
                  </a:schemeClr>
                </a:solidFill>
                <a:latin typeface="Arial" charset="0"/>
                <a:ea typeface="Arial" charset="0"/>
                <a:cs typeface="Arial" charset="0"/>
              </a:rPr>
              <a:t> and user story mapping</a:t>
            </a:r>
          </a:p>
        </p:txBody>
      </p:sp>
      <p:sp>
        <p:nvSpPr>
          <p:cNvPr id="159" name="TextBox 158"/>
          <p:cNvSpPr txBox="1"/>
          <p:nvPr/>
        </p:nvSpPr>
        <p:spPr>
          <a:xfrm>
            <a:off x="8849207" y="12880533"/>
            <a:ext cx="778962" cy="246221"/>
          </a:xfrm>
          <a:prstGeom prst="rect">
            <a:avLst/>
          </a:prstGeom>
          <a:noFill/>
        </p:spPr>
        <p:txBody>
          <a:bodyPr wrap="square" rtlCol="0">
            <a:spAutoFit/>
          </a:bodyPr>
          <a:lstStyle/>
          <a:p>
            <a:r>
              <a:rPr lang="en-AU" sz="1000" dirty="0">
                <a:solidFill>
                  <a:schemeClr val="bg1"/>
                </a:solidFill>
                <a:latin typeface="Arial Rounded MT Bold" charset="0"/>
                <a:ea typeface="Arial Rounded MT Bold" charset="0"/>
                <a:cs typeface="Arial Rounded MT Bold" charset="0"/>
              </a:rPr>
              <a:t>PHASE 7</a:t>
            </a:r>
          </a:p>
        </p:txBody>
      </p:sp>
      <p:sp>
        <p:nvSpPr>
          <p:cNvPr id="18" name="TextBox 17"/>
          <p:cNvSpPr txBox="1"/>
          <p:nvPr/>
        </p:nvSpPr>
        <p:spPr>
          <a:xfrm>
            <a:off x="611919" y="14641486"/>
            <a:ext cx="9431383" cy="259045"/>
          </a:xfrm>
          <a:prstGeom prst="rect">
            <a:avLst/>
          </a:prstGeom>
          <a:noFill/>
        </p:spPr>
        <p:txBody>
          <a:bodyPr wrap="square" rtlCol="0">
            <a:spAutoFit/>
          </a:bodyPr>
          <a:lstStyle/>
          <a:p>
            <a:pPr>
              <a:lnSpc>
                <a:spcPts val="1320"/>
              </a:lnSpc>
            </a:pPr>
            <a:r>
              <a:rPr lang="en-AU" sz="1100" dirty="0">
                <a:solidFill>
                  <a:schemeClr val="tx1">
                    <a:lumMod val="50000"/>
                    <a:lumOff val="50000"/>
                  </a:schemeClr>
                </a:solidFill>
                <a:latin typeface="Arial" charset="0"/>
                <a:ea typeface="Arial" charset="0"/>
                <a:cs typeface="Arial" charset="0"/>
              </a:rPr>
              <a:t>                                                                 | www.synergy.net.au               | (02) 6260 7477            | Ground Floor, 15 National Circuit, Barton ACT 2600</a:t>
            </a:r>
            <a:r>
              <a:rPr lang="en-AU" dirty="0"/>
              <a:t>	</a:t>
            </a:r>
          </a:p>
        </p:txBody>
      </p:sp>
      <p:pic>
        <p:nvPicPr>
          <p:cNvPr id="19" name="Picture 18"/>
          <p:cNvPicPr>
            <a:picLocks noChangeAspect="1"/>
          </p:cNvPicPr>
          <p:nvPr/>
        </p:nvPicPr>
        <p:blipFill>
          <a:blip r:embed="rId5"/>
          <a:stretch>
            <a:fillRect/>
          </a:stretch>
        </p:blipFill>
        <p:spPr>
          <a:xfrm>
            <a:off x="831184" y="14668576"/>
            <a:ext cx="1712802" cy="277071"/>
          </a:xfrm>
          <a:prstGeom prst="rect">
            <a:avLst/>
          </a:prstGeom>
        </p:spPr>
      </p:pic>
      <p:pic>
        <p:nvPicPr>
          <p:cNvPr id="175" name="Picture 17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 y="14426501"/>
            <a:ext cx="694267" cy="694267"/>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367" y="5812158"/>
            <a:ext cx="2660839" cy="1773892"/>
          </a:xfrm>
          <a:prstGeom prst="rect">
            <a:avLst/>
          </a:prstGeom>
        </p:spPr>
      </p:pic>
      <p:sp>
        <p:nvSpPr>
          <p:cNvPr id="13" name="Rectangle 12"/>
          <p:cNvSpPr/>
          <p:nvPr/>
        </p:nvSpPr>
        <p:spPr>
          <a:xfrm>
            <a:off x="1995111" y="5899184"/>
            <a:ext cx="2583193" cy="1503970"/>
          </a:xfrm>
          <a:prstGeom prst="rect">
            <a:avLst/>
          </a:prstGeom>
          <a:solidFill>
            <a:schemeClr val="bg2">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8" name="Rectangle 67"/>
          <p:cNvSpPr/>
          <p:nvPr/>
        </p:nvSpPr>
        <p:spPr>
          <a:xfrm>
            <a:off x="7447551" y="5841121"/>
            <a:ext cx="2537952" cy="152554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0" name="TextBox 149"/>
          <p:cNvSpPr txBox="1"/>
          <p:nvPr/>
        </p:nvSpPr>
        <p:spPr>
          <a:xfrm>
            <a:off x="2611842" y="5324462"/>
            <a:ext cx="5466542" cy="400110"/>
          </a:xfrm>
          <a:prstGeom prst="rect">
            <a:avLst/>
          </a:prstGeom>
          <a:noFill/>
        </p:spPr>
        <p:txBody>
          <a:bodyPr wrap="square" rtlCol="0">
            <a:spAutoFit/>
          </a:bodyPr>
          <a:lstStyle/>
          <a:p>
            <a:pPr algn="ctr"/>
            <a:r>
              <a:rPr lang="en-AU" sz="2000" dirty="0">
                <a:solidFill>
                  <a:srgbClr val="00788A"/>
                </a:solidFill>
                <a:latin typeface="Arial" charset="0"/>
                <a:ea typeface="Arial" charset="0"/>
                <a:cs typeface="Arial" charset="0"/>
              </a:rPr>
              <a:t>Corporate Services Benchmarking Portal</a:t>
            </a:r>
          </a:p>
        </p:txBody>
      </p:sp>
      <p:sp>
        <p:nvSpPr>
          <p:cNvPr id="149" name="Rectangle 148"/>
          <p:cNvSpPr/>
          <p:nvPr/>
        </p:nvSpPr>
        <p:spPr>
          <a:xfrm>
            <a:off x="4735294" y="6067571"/>
            <a:ext cx="2537952" cy="152554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aphicFrame>
        <p:nvGraphicFramePr>
          <p:cNvPr id="186" name="Chart 185">
            <a:extLst>
              <a:ext uri="{FF2B5EF4-FFF2-40B4-BE49-F238E27FC236}">
                <a16:creationId xmlns:a16="http://schemas.microsoft.com/office/drawing/2014/main" id="{93367A45-C908-4EC7-8FCA-430A3F17111E}"/>
              </a:ext>
            </a:extLst>
          </p:cNvPr>
          <p:cNvGraphicFramePr>
            <a:graphicFrameLocks/>
          </p:cNvGraphicFramePr>
          <p:nvPr>
            <p:extLst>
              <p:ext uri="{D42A27DB-BD31-4B8C-83A1-F6EECF244321}">
                <p14:modId xmlns:p14="http://schemas.microsoft.com/office/powerpoint/2010/main" val="1370897579"/>
              </p:ext>
            </p:extLst>
          </p:nvPr>
        </p:nvGraphicFramePr>
        <p:xfrm>
          <a:off x="7470005" y="5849484"/>
          <a:ext cx="2497007" cy="1553346"/>
        </p:xfrm>
        <a:graphic>
          <a:graphicData uri="http://schemas.openxmlformats.org/drawingml/2006/chart">
            <c:chart xmlns:c="http://schemas.openxmlformats.org/drawingml/2006/chart" xmlns:r="http://schemas.openxmlformats.org/officeDocument/2006/relationships" r:id="rId8"/>
          </a:graphicData>
        </a:graphic>
      </p:graphicFrame>
      <p:sp>
        <p:nvSpPr>
          <p:cNvPr id="188" name="TextBox 187"/>
          <p:cNvSpPr txBox="1"/>
          <p:nvPr/>
        </p:nvSpPr>
        <p:spPr>
          <a:xfrm>
            <a:off x="666443" y="10928421"/>
            <a:ext cx="801289" cy="523220"/>
          </a:xfrm>
          <a:prstGeom prst="rect">
            <a:avLst/>
          </a:prstGeom>
          <a:noFill/>
        </p:spPr>
        <p:txBody>
          <a:bodyPr wrap="square" rtlCol="0">
            <a:spAutoFit/>
          </a:bodyPr>
          <a:lstStyle/>
          <a:p>
            <a:pPr algn="ctr"/>
            <a:r>
              <a:rPr lang="en-AU" sz="1400" dirty="0">
                <a:solidFill>
                  <a:schemeClr val="tx1">
                    <a:lumMod val="50000"/>
                    <a:lumOff val="50000"/>
                  </a:schemeClr>
                </a:solidFill>
              </a:rPr>
              <a:t>System Admin</a:t>
            </a:r>
          </a:p>
        </p:txBody>
      </p:sp>
      <p:cxnSp>
        <p:nvCxnSpPr>
          <p:cNvPr id="90" name="Straight Arrow Connector 89"/>
          <p:cNvCxnSpPr>
            <a:cxnSpLocks/>
            <a:stCxn id="95" idx="3"/>
            <a:endCxn id="179" idx="1"/>
          </p:cNvCxnSpPr>
          <p:nvPr/>
        </p:nvCxnSpPr>
        <p:spPr>
          <a:xfrm flipV="1">
            <a:off x="1435707" y="10467314"/>
            <a:ext cx="295634" cy="404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cxnSpLocks/>
            <a:stCxn id="95" idx="3"/>
            <a:endCxn id="236" idx="1"/>
          </p:cNvCxnSpPr>
          <p:nvPr/>
        </p:nvCxnSpPr>
        <p:spPr>
          <a:xfrm>
            <a:off x="1435707" y="10471354"/>
            <a:ext cx="1468348" cy="3853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4257774" y="7828918"/>
            <a:ext cx="980188" cy="523220"/>
          </a:xfrm>
          <a:prstGeom prst="rect">
            <a:avLst/>
          </a:prstGeom>
          <a:noFill/>
        </p:spPr>
        <p:txBody>
          <a:bodyPr wrap="square" rtlCol="0">
            <a:spAutoFit/>
          </a:bodyPr>
          <a:lstStyle/>
          <a:p>
            <a:pPr algn="r"/>
            <a:r>
              <a:rPr lang="en-AU" sz="1400" dirty="0">
                <a:solidFill>
                  <a:schemeClr val="tx1">
                    <a:lumMod val="50000"/>
                    <a:lumOff val="50000"/>
                  </a:schemeClr>
                </a:solidFill>
              </a:rPr>
              <a:t>Supplying</a:t>
            </a:r>
            <a:br>
              <a:rPr lang="en-AU" sz="1400" dirty="0">
                <a:solidFill>
                  <a:schemeClr val="tx1">
                    <a:lumMod val="50000"/>
                    <a:lumOff val="50000"/>
                  </a:schemeClr>
                </a:solidFill>
              </a:rPr>
            </a:br>
            <a:r>
              <a:rPr lang="en-AU" sz="1400" dirty="0">
                <a:solidFill>
                  <a:schemeClr val="tx1">
                    <a:lumMod val="50000"/>
                    <a:lumOff val="50000"/>
                  </a:schemeClr>
                </a:solidFill>
              </a:rPr>
              <a:t>Agency</a:t>
            </a:r>
          </a:p>
        </p:txBody>
      </p:sp>
      <p:pic>
        <p:nvPicPr>
          <p:cNvPr id="196" name="Picture 195"/>
          <p:cNvPicPr>
            <a:picLocks noChangeAspect="1"/>
          </p:cNvPicPr>
          <p:nvPr/>
        </p:nvPicPr>
        <p:blipFill>
          <a:blip r:embed="rId9"/>
          <a:stretch>
            <a:fillRect/>
          </a:stretch>
        </p:blipFill>
        <p:spPr>
          <a:xfrm>
            <a:off x="5399795" y="7728183"/>
            <a:ext cx="423364" cy="1010042"/>
          </a:xfrm>
          <a:prstGeom prst="rect">
            <a:avLst/>
          </a:prstGeom>
        </p:spPr>
      </p:pic>
      <p:pic>
        <p:nvPicPr>
          <p:cNvPr id="204" name="Picture 203"/>
          <p:cNvPicPr>
            <a:picLocks noChangeAspect="1"/>
          </p:cNvPicPr>
          <p:nvPr/>
        </p:nvPicPr>
        <p:blipFill>
          <a:blip r:embed="rId10"/>
          <a:stretch>
            <a:fillRect/>
          </a:stretch>
        </p:blipFill>
        <p:spPr>
          <a:xfrm flipH="1">
            <a:off x="7401150" y="7731732"/>
            <a:ext cx="229999" cy="1043637"/>
          </a:xfrm>
          <a:prstGeom prst="rect">
            <a:avLst/>
          </a:prstGeom>
        </p:spPr>
      </p:pic>
      <p:sp>
        <p:nvSpPr>
          <p:cNvPr id="205" name="TextBox 204"/>
          <p:cNvSpPr txBox="1"/>
          <p:nvPr/>
        </p:nvSpPr>
        <p:spPr>
          <a:xfrm>
            <a:off x="6591442" y="7836810"/>
            <a:ext cx="752234" cy="523220"/>
          </a:xfrm>
          <a:prstGeom prst="rect">
            <a:avLst/>
          </a:prstGeom>
          <a:noFill/>
        </p:spPr>
        <p:txBody>
          <a:bodyPr wrap="square" rtlCol="0">
            <a:spAutoFit/>
          </a:bodyPr>
          <a:lstStyle/>
          <a:p>
            <a:pPr algn="ctr"/>
            <a:r>
              <a:rPr lang="en-AU" sz="1400" dirty="0">
                <a:solidFill>
                  <a:schemeClr val="tx1">
                    <a:lumMod val="50000"/>
                    <a:lumOff val="50000"/>
                  </a:schemeClr>
                </a:solidFill>
              </a:rPr>
              <a:t>Finance Owner</a:t>
            </a:r>
          </a:p>
        </p:txBody>
      </p:sp>
      <p:sp>
        <p:nvSpPr>
          <p:cNvPr id="179" name="Rectangle 178"/>
          <p:cNvSpPr/>
          <p:nvPr/>
        </p:nvSpPr>
        <p:spPr>
          <a:xfrm>
            <a:off x="1731341" y="8753497"/>
            <a:ext cx="6336792" cy="3427633"/>
          </a:xfrm>
          <a:prstGeom prst="rect">
            <a:avLst/>
          </a:prstGeom>
          <a:noFill/>
          <a:ln w="1206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181" name="Group 180"/>
          <p:cNvGrpSpPr/>
          <p:nvPr/>
        </p:nvGrpSpPr>
        <p:grpSpPr>
          <a:xfrm>
            <a:off x="2995363" y="9021162"/>
            <a:ext cx="4931432" cy="427886"/>
            <a:chOff x="2925527" y="9236411"/>
            <a:chExt cx="6649677" cy="458706"/>
          </a:xfrm>
          <a:solidFill>
            <a:schemeClr val="bg1">
              <a:lumMod val="95000"/>
            </a:schemeClr>
          </a:solidFill>
        </p:grpSpPr>
        <p:grpSp>
          <p:nvGrpSpPr>
            <p:cNvPr id="182" name="Group 181"/>
            <p:cNvGrpSpPr/>
            <p:nvPr/>
          </p:nvGrpSpPr>
          <p:grpSpPr>
            <a:xfrm>
              <a:off x="2925527" y="9236411"/>
              <a:ext cx="6649677" cy="449989"/>
              <a:chOff x="3502339" y="9081819"/>
              <a:chExt cx="6505109" cy="701737"/>
            </a:xfrm>
            <a:grpFill/>
          </p:grpSpPr>
          <p:sp>
            <p:nvSpPr>
              <p:cNvPr id="198" name="Rectangle 197"/>
              <p:cNvSpPr/>
              <p:nvPr/>
            </p:nvSpPr>
            <p:spPr>
              <a:xfrm>
                <a:off x="3502339" y="9081819"/>
                <a:ext cx="815495" cy="681237"/>
              </a:xfrm>
              <a:prstGeom prst="rect">
                <a:avLst/>
              </a:prstGeom>
              <a:grp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ln>
                    <a:solidFill>
                      <a:schemeClr val="bg1">
                        <a:lumMod val="65000"/>
                      </a:schemeClr>
                    </a:solidFill>
                  </a:ln>
                </a:endParaRPr>
              </a:p>
            </p:txBody>
          </p:sp>
          <p:sp>
            <p:nvSpPr>
              <p:cNvPr id="199" name="Rectangle 198"/>
              <p:cNvSpPr/>
              <p:nvPr/>
            </p:nvSpPr>
            <p:spPr>
              <a:xfrm>
                <a:off x="4390757" y="9102801"/>
                <a:ext cx="1133808" cy="680755"/>
              </a:xfrm>
              <a:prstGeom prst="rect">
                <a:avLst/>
              </a:prstGeom>
              <a:grp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ln>
                    <a:solidFill>
                      <a:schemeClr val="bg1">
                        <a:lumMod val="65000"/>
                      </a:schemeClr>
                    </a:solidFill>
                  </a:ln>
                </a:endParaRPr>
              </a:p>
            </p:txBody>
          </p:sp>
          <p:sp>
            <p:nvSpPr>
              <p:cNvPr id="200" name="Rectangle 199"/>
              <p:cNvSpPr/>
              <p:nvPr/>
            </p:nvSpPr>
            <p:spPr>
              <a:xfrm>
                <a:off x="5613928" y="9119491"/>
                <a:ext cx="1514581" cy="655011"/>
              </a:xfrm>
              <a:prstGeom prst="rect">
                <a:avLst/>
              </a:prstGeom>
              <a:grp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ln>
                    <a:solidFill>
                      <a:schemeClr val="bg1">
                        <a:lumMod val="65000"/>
                      </a:schemeClr>
                    </a:solidFill>
                  </a:ln>
                </a:endParaRPr>
              </a:p>
            </p:txBody>
          </p:sp>
          <p:sp>
            <p:nvSpPr>
              <p:cNvPr id="201" name="Rectangle 200"/>
              <p:cNvSpPr/>
              <p:nvPr/>
            </p:nvSpPr>
            <p:spPr>
              <a:xfrm>
                <a:off x="7236442" y="9118419"/>
                <a:ext cx="1452061" cy="656109"/>
              </a:xfrm>
              <a:prstGeom prst="rect">
                <a:avLst/>
              </a:prstGeom>
              <a:grp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ln>
                    <a:solidFill>
                      <a:schemeClr val="bg1">
                        <a:lumMod val="65000"/>
                      </a:schemeClr>
                    </a:solidFill>
                  </a:ln>
                </a:endParaRPr>
              </a:p>
            </p:txBody>
          </p:sp>
          <p:sp>
            <p:nvSpPr>
              <p:cNvPr id="202" name="Rectangle 201"/>
              <p:cNvSpPr/>
              <p:nvPr/>
            </p:nvSpPr>
            <p:spPr>
              <a:xfrm>
                <a:off x="8820248" y="9120330"/>
                <a:ext cx="1187200" cy="654172"/>
              </a:xfrm>
              <a:prstGeom prst="rect">
                <a:avLst/>
              </a:prstGeom>
              <a:grp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ln>
                    <a:solidFill>
                      <a:schemeClr val="bg1">
                        <a:lumMod val="65000"/>
                      </a:schemeClr>
                    </a:solidFill>
                  </a:ln>
                </a:endParaRPr>
              </a:p>
            </p:txBody>
          </p:sp>
        </p:grpSp>
        <p:sp>
          <p:nvSpPr>
            <p:cNvPr id="185" name="TextBox 184"/>
            <p:cNvSpPr txBox="1"/>
            <p:nvPr/>
          </p:nvSpPr>
          <p:spPr>
            <a:xfrm>
              <a:off x="2955111" y="9284666"/>
              <a:ext cx="787303" cy="395934"/>
            </a:xfrm>
            <a:prstGeom prst="rect">
              <a:avLst/>
            </a:prstGeom>
            <a:grp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User Access</a:t>
              </a:r>
            </a:p>
          </p:txBody>
        </p:sp>
        <p:sp>
          <p:nvSpPr>
            <p:cNvPr id="187" name="TextBox 186"/>
            <p:cNvSpPr txBox="1"/>
            <p:nvPr/>
          </p:nvSpPr>
          <p:spPr>
            <a:xfrm>
              <a:off x="3919211" y="9290457"/>
              <a:ext cx="987027" cy="247458"/>
            </a:xfrm>
            <a:prstGeom prst="rect">
              <a:avLst/>
            </a:prstGeom>
            <a:grp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Navigation</a:t>
              </a:r>
            </a:p>
          </p:txBody>
        </p:sp>
        <p:sp>
          <p:nvSpPr>
            <p:cNvPr id="189" name="TextBox 188"/>
            <p:cNvSpPr txBox="1"/>
            <p:nvPr/>
          </p:nvSpPr>
          <p:spPr>
            <a:xfrm>
              <a:off x="5080192" y="9299183"/>
              <a:ext cx="1571150" cy="395934"/>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Whole of Govt. Data</a:t>
              </a:r>
            </a:p>
          </p:txBody>
        </p:sp>
        <p:sp>
          <p:nvSpPr>
            <p:cNvPr id="190" name="TextBox 189"/>
            <p:cNvSpPr txBox="1"/>
            <p:nvPr/>
          </p:nvSpPr>
          <p:spPr>
            <a:xfrm>
              <a:off x="6742616" y="9284660"/>
              <a:ext cx="1490573" cy="395934"/>
            </a:xfrm>
            <a:prstGeom prst="rect">
              <a:avLst/>
            </a:prstGeom>
            <a:noFill/>
          </p:spPr>
          <p:txBody>
            <a:bodyPr wrap="square" rtlCol="0">
              <a:spAutoFit/>
            </a:bodyPr>
            <a:lstStyle>
              <a:defPPr>
                <a:defRPr lang="en-US"/>
              </a:defPPr>
              <a:lvl1pPr algn="ctr">
                <a:defRPr sz="900">
                  <a:solidFill>
                    <a:schemeClr val="tx1">
                      <a:lumMod val="65000"/>
                      <a:lumOff val="35000"/>
                    </a:schemeClr>
                  </a:solidFill>
                  <a:latin typeface="Arial" charset="0"/>
                  <a:ea typeface="Arial" charset="0"/>
                  <a:cs typeface="Arial" charset="0"/>
                </a:defRPr>
              </a:lvl1pPr>
            </a:lstStyle>
            <a:p>
              <a:r>
                <a:rPr lang="en-AU" dirty="0"/>
                <a:t>Agency</a:t>
              </a:r>
            </a:p>
            <a:p>
              <a:r>
                <a:rPr lang="en-AU" dirty="0"/>
                <a:t>Dashboard</a:t>
              </a:r>
            </a:p>
          </p:txBody>
        </p:sp>
        <p:sp>
          <p:nvSpPr>
            <p:cNvPr id="197" name="TextBox 196"/>
            <p:cNvSpPr txBox="1"/>
            <p:nvPr/>
          </p:nvSpPr>
          <p:spPr>
            <a:xfrm>
              <a:off x="8475184" y="9291943"/>
              <a:ext cx="1033507" cy="350374"/>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AD-HOC</a:t>
              </a:r>
            </a:p>
            <a:p>
              <a:pPr algn="ctr"/>
              <a:r>
                <a:rPr lang="en-AU" sz="900" dirty="0">
                  <a:solidFill>
                    <a:schemeClr val="tx1">
                      <a:lumMod val="65000"/>
                      <a:lumOff val="35000"/>
                    </a:schemeClr>
                  </a:solidFill>
                  <a:latin typeface="Arial" charset="0"/>
                  <a:ea typeface="Arial" charset="0"/>
                  <a:cs typeface="Arial" charset="0"/>
                </a:rPr>
                <a:t>Analysis </a:t>
              </a:r>
            </a:p>
          </p:txBody>
        </p:sp>
      </p:grpSp>
      <p:sp>
        <p:nvSpPr>
          <p:cNvPr id="203" name="Rectangle 202"/>
          <p:cNvSpPr/>
          <p:nvPr/>
        </p:nvSpPr>
        <p:spPr>
          <a:xfrm flipH="1">
            <a:off x="3297468" y="9909411"/>
            <a:ext cx="956924" cy="284877"/>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07" name="TextBox 206"/>
          <p:cNvSpPr txBox="1"/>
          <p:nvPr/>
        </p:nvSpPr>
        <p:spPr>
          <a:xfrm>
            <a:off x="3305278" y="9942077"/>
            <a:ext cx="941303" cy="2308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Security Audit</a:t>
            </a:r>
          </a:p>
        </p:txBody>
      </p:sp>
      <p:grpSp>
        <p:nvGrpSpPr>
          <p:cNvPr id="208" name="Group 207"/>
          <p:cNvGrpSpPr/>
          <p:nvPr/>
        </p:nvGrpSpPr>
        <p:grpSpPr>
          <a:xfrm>
            <a:off x="1799414" y="9602710"/>
            <a:ext cx="1007810" cy="1916676"/>
            <a:chOff x="940050" y="8635821"/>
            <a:chExt cx="1259605" cy="2290568"/>
          </a:xfrm>
        </p:grpSpPr>
        <p:sp>
          <p:nvSpPr>
            <p:cNvPr id="209" name="Rectangle 208"/>
            <p:cNvSpPr/>
            <p:nvPr/>
          </p:nvSpPr>
          <p:spPr>
            <a:xfrm>
              <a:off x="940050" y="8635821"/>
              <a:ext cx="1259605" cy="2290568"/>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10" name="Rectangle 209"/>
            <p:cNvSpPr/>
            <p:nvPr/>
          </p:nvSpPr>
          <p:spPr>
            <a:xfrm>
              <a:off x="1099181" y="9015451"/>
              <a:ext cx="929993" cy="354259"/>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12" name="Rectangle 211"/>
            <p:cNvSpPr/>
            <p:nvPr/>
          </p:nvSpPr>
          <p:spPr>
            <a:xfrm>
              <a:off x="1092548" y="9449711"/>
              <a:ext cx="929993" cy="354259"/>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13" name="Rectangle 212"/>
            <p:cNvSpPr/>
            <p:nvPr/>
          </p:nvSpPr>
          <p:spPr>
            <a:xfrm>
              <a:off x="1092548" y="9892988"/>
              <a:ext cx="929993" cy="354259"/>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14" name="Rectangle 213"/>
            <p:cNvSpPr/>
            <p:nvPr/>
          </p:nvSpPr>
          <p:spPr>
            <a:xfrm>
              <a:off x="1104838" y="10353803"/>
              <a:ext cx="929993" cy="354259"/>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15" name="TextBox 214"/>
            <p:cNvSpPr txBox="1"/>
            <p:nvPr/>
          </p:nvSpPr>
          <p:spPr>
            <a:xfrm>
              <a:off x="1047425" y="8686579"/>
              <a:ext cx="1033507" cy="218983"/>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ADMIN</a:t>
              </a:r>
            </a:p>
          </p:txBody>
        </p:sp>
        <p:sp>
          <p:nvSpPr>
            <p:cNvPr id="216" name="TextBox 215"/>
            <p:cNvSpPr txBox="1"/>
            <p:nvPr/>
          </p:nvSpPr>
          <p:spPr>
            <a:xfrm>
              <a:off x="1047423" y="9032447"/>
              <a:ext cx="1033507" cy="218983"/>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Data Upload</a:t>
              </a:r>
            </a:p>
          </p:txBody>
        </p:sp>
        <p:sp>
          <p:nvSpPr>
            <p:cNvPr id="217" name="TextBox 216"/>
            <p:cNvSpPr txBox="1"/>
            <p:nvPr/>
          </p:nvSpPr>
          <p:spPr>
            <a:xfrm>
              <a:off x="1047423" y="9436988"/>
              <a:ext cx="1033507" cy="350374"/>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Security Access</a:t>
              </a:r>
            </a:p>
          </p:txBody>
        </p:sp>
        <p:sp>
          <p:nvSpPr>
            <p:cNvPr id="218" name="TextBox 217"/>
            <p:cNvSpPr txBox="1"/>
            <p:nvPr/>
          </p:nvSpPr>
          <p:spPr>
            <a:xfrm>
              <a:off x="1047423" y="9878820"/>
              <a:ext cx="1033507" cy="350374"/>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Version Control</a:t>
              </a:r>
            </a:p>
          </p:txBody>
        </p:sp>
        <p:sp>
          <p:nvSpPr>
            <p:cNvPr id="219" name="TextBox 218"/>
            <p:cNvSpPr txBox="1"/>
            <p:nvPr/>
          </p:nvSpPr>
          <p:spPr>
            <a:xfrm>
              <a:off x="1059713" y="10413734"/>
              <a:ext cx="1033507" cy="218983"/>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CSV Export</a:t>
              </a:r>
            </a:p>
          </p:txBody>
        </p:sp>
      </p:grpSp>
      <p:sp>
        <p:nvSpPr>
          <p:cNvPr id="220" name="Rectangle 219"/>
          <p:cNvSpPr/>
          <p:nvPr/>
        </p:nvSpPr>
        <p:spPr>
          <a:xfrm>
            <a:off x="6999298" y="9599478"/>
            <a:ext cx="1001088" cy="2516397"/>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21" name="Rectangle 220"/>
          <p:cNvSpPr/>
          <p:nvPr/>
        </p:nvSpPr>
        <p:spPr>
          <a:xfrm>
            <a:off x="7070029" y="9898399"/>
            <a:ext cx="850138" cy="231264"/>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24" name="Rectangle 223"/>
          <p:cNvSpPr/>
          <p:nvPr/>
        </p:nvSpPr>
        <p:spPr>
          <a:xfrm>
            <a:off x="7070029" y="10469322"/>
            <a:ext cx="850138" cy="364568"/>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25" name="TextBox 224"/>
          <p:cNvSpPr txBox="1"/>
          <p:nvPr/>
        </p:nvSpPr>
        <p:spPr>
          <a:xfrm>
            <a:off x="7019229" y="9563773"/>
            <a:ext cx="1037694" cy="3693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AD-HOC ANALYSIS</a:t>
            </a:r>
          </a:p>
        </p:txBody>
      </p:sp>
      <p:sp>
        <p:nvSpPr>
          <p:cNvPr id="226" name="TextBox 225"/>
          <p:cNvSpPr txBox="1"/>
          <p:nvPr/>
        </p:nvSpPr>
        <p:spPr>
          <a:xfrm>
            <a:off x="7036344" y="9914649"/>
            <a:ext cx="826909" cy="254658"/>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Hierarchy</a:t>
            </a:r>
          </a:p>
        </p:txBody>
      </p:sp>
      <p:sp>
        <p:nvSpPr>
          <p:cNvPr id="227" name="TextBox 226"/>
          <p:cNvSpPr txBox="1"/>
          <p:nvPr/>
        </p:nvSpPr>
        <p:spPr>
          <a:xfrm>
            <a:off x="7082862" y="10477793"/>
            <a:ext cx="837305" cy="3693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Cost Centre Dimension</a:t>
            </a:r>
          </a:p>
        </p:txBody>
      </p:sp>
      <p:sp>
        <p:nvSpPr>
          <p:cNvPr id="228" name="Rectangle 227"/>
          <p:cNvSpPr/>
          <p:nvPr/>
        </p:nvSpPr>
        <p:spPr>
          <a:xfrm>
            <a:off x="7064891" y="11668883"/>
            <a:ext cx="838711" cy="324093"/>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29" name="TextBox 228"/>
          <p:cNvSpPr txBox="1"/>
          <p:nvPr/>
        </p:nvSpPr>
        <p:spPr>
          <a:xfrm>
            <a:off x="7070030" y="11654475"/>
            <a:ext cx="869362" cy="3693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Service Dimension</a:t>
            </a:r>
          </a:p>
        </p:txBody>
      </p:sp>
      <p:sp>
        <p:nvSpPr>
          <p:cNvPr id="230" name="Rectangle 229"/>
          <p:cNvSpPr/>
          <p:nvPr/>
        </p:nvSpPr>
        <p:spPr>
          <a:xfrm>
            <a:off x="7070029" y="11284400"/>
            <a:ext cx="850138" cy="324093"/>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31" name="TextBox 230"/>
          <p:cNvSpPr txBox="1"/>
          <p:nvPr/>
        </p:nvSpPr>
        <p:spPr>
          <a:xfrm>
            <a:off x="7050098" y="11274612"/>
            <a:ext cx="759256" cy="407455"/>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Activity Dimension</a:t>
            </a:r>
          </a:p>
        </p:txBody>
      </p:sp>
      <p:sp>
        <p:nvSpPr>
          <p:cNvPr id="232" name="Rectangle 231"/>
          <p:cNvSpPr/>
          <p:nvPr/>
        </p:nvSpPr>
        <p:spPr>
          <a:xfrm>
            <a:off x="7070029" y="10898454"/>
            <a:ext cx="850138" cy="324093"/>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33" name="Rectangle 232"/>
          <p:cNvSpPr/>
          <p:nvPr/>
        </p:nvSpPr>
        <p:spPr>
          <a:xfrm>
            <a:off x="6027324" y="9961286"/>
            <a:ext cx="698140" cy="208356"/>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ln>
                <a:solidFill>
                  <a:schemeClr val="bg1">
                    <a:lumMod val="65000"/>
                  </a:schemeClr>
                </a:solidFill>
              </a:ln>
            </a:endParaRPr>
          </a:p>
        </p:txBody>
      </p:sp>
      <p:sp>
        <p:nvSpPr>
          <p:cNvPr id="234" name="TextBox 233"/>
          <p:cNvSpPr txBox="1"/>
          <p:nvPr/>
        </p:nvSpPr>
        <p:spPr>
          <a:xfrm>
            <a:off x="5840359" y="9612773"/>
            <a:ext cx="1091191" cy="3693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AGENCY DASHBOARDS</a:t>
            </a:r>
          </a:p>
        </p:txBody>
      </p:sp>
      <p:sp>
        <p:nvSpPr>
          <p:cNvPr id="235" name="TextBox 234"/>
          <p:cNvSpPr txBox="1"/>
          <p:nvPr/>
        </p:nvSpPr>
        <p:spPr>
          <a:xfrm>
            <a:off x="6051866" y="9934539"/>
            <a:ext cx="649056" cy="2308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LEVEL 1</a:t>
            </a:r>
          </a:p>
        </p:txBody>
      </p:sp>
      <p:sp>
        <p:nvSpPr>
          <p:cNvPr id="236" name="Rectangle 235"/>
          <p:cNvSpPr/>
          <p:nvPr/>
        </p:nvSpPr>
        <p:spPr>
          <a:xfrm>
            <a:off x="2904055" y="9599478"/>
            <a:ext cx="1623658" cy="251437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37" name="TextBox 236"/>
          <p:cNvSpPr txBox="1"/>
          <p:nvPr/>
        </p:nvSpPr>
        <p:spPr>
          <a:xfrm>
            <a:off x="3316833" y="9638168"/>
            <a:ext cx="947823" cy="2308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SYSTEM</a:t>
            </a:r>
          </a:p>
        </p:txBody>
      </p:sp>
      <p:sp>
        <p:nvSpPr>
          <p:cNvPr id="238" name="Rectangle 237"/>
          <p:cNvSpPr/>
          <p:nvPr/>
        </p:nvSpPr>
        <p:spPr>
          <a:xfrm>
            <a:off x="2904056" y="8816777"/>
            <a:ext cx="5096332" cy="674993"/>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39" name="TextBox 238"/>
          <p:cNvSpPr txBox="1"/>
          <p:nvPr/>
        </p:nvSpPr>
        <p:spPr>
          <a:xfrm>
            <a:off x="5003136" y="8856007"/>
            <a:ext cx="947823" cy="2308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PORTAL</a:t>
            </a:r>
          </a:p>
        </p:txBody>
      </p:sp>
      <p:sp>
        <p:nvSpPr>
          <p:cNvPr id="240" name="Rectangle 239"/>
          <p:cNvSpPr/>
          <p:nvPr/>
        </p:nvSpPr>
        <p:spPr>
          <a:xfrm flipH="1">
            <a:off x="3297468" y="10245987"/>
            <a:ext cx="956924" cy="284877"/>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41" name="TextBox 240"/>
          <p:cNvSpPr txBox="1"/>
          <p:nvPr/>
        </p:nvSpPr>
        <p:spPr>
          <a:xfrm>
            <a:off x="3305278" y="10286758"/>
            <a:ext cx="941303" cy="2308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Database</a:t>
            </a:r>
          </a:p>
        </p:txBody>
      </p:sp>
      <p:sp>
        <p:nvSpPr>
          <p:cNvPr id="242" name="Rectangle 241"/>
          <p:cNvSpPr/>
          <p:nvPr/>
        </p:nvSpPr>
        <p:spPr>
          <a:xfrm flipH="1">
            <a:off x="3297468" y="10586435"/>
            <a:ext cx="956924" cy="284877"/>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43" name="TextBox 242"/>
          <p:cNvSpPr txBox="1"/>
          <p:nvPr/>
        </p:nvSpPr>
        <p:spPr>
          <a:xfrm>
            <a:off x="3305277" y="10554915"/>
            <a:ext cx="941303" cy="3693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Content </a:t>
            </a:r>
            <a:r>
              <a:rPr lang="en-AU" sz="900" dirty="0" err="1">
                <a:solidFill>
                  <a:schemeClr val="tx1">
                    <a:lumMod val="65000"/>
                    <a:lumOff val="35000"/>
                  </a:schemeClr>
                </a:solidFill>
                <a:latin typeface="Arial" charset="0"/>
                <a:ea typeface="Arial" charset="0"/>
                <a:cs typeface="Arial" charset="0"/>
              </a:rPr>
              <a:t>Mgmt</a:t>
            </a:r>
            <a:r>
              <a:rPr lang="en-AU" sz="900" dirty="0">
                <a:solidFill>
                  <a:schemeClr val="tx1">
                    <a:lumMod val="65000"/>
                    <a:lumOff val="35000"/>
                  </a:schemeClr>
                </a:solidFill>
                <a:latin typeface="Arial" charset="0"/>
                <a:ea typeface="Arial" charset="0"/>
                <a:cs typeface="Arial" charset="0"/>
              </a:rPr>
              <a:t> System</a:t>
            </a:r>
          </a:p>
        </p:txBody>
      </p:sp>
      <p:sp>
        <p:nvSpPr>
          <p:cNvPr id="244" name="Rectangle 243"/>
          <p:cNvSpPr/>
          <p:nvPr/>
        </p:nvSpPr>
        <p:spPr>
          <a:xfrm flipH="1">
            <a:off x="3305480" y="10944844"/>
            <a:ext cx="956924" cy="284877"/>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45" name="TextBox 244"/>
          <p:cNvSpPr txBox="1"/>
          <p:nvPr/>
        </p:nvSpPr>
        <p:spPr>
          <a:xfrm>
            <a:off x="3306623" y="10913810"/>
            <a:ext cx="957481" cy="3693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Charting Library</a:t>
            </a:r>
          </a:p>
        </p:txBody>
      </p:sp>
      <p:sp>
        <p:nvSpPr>
          <p:cNvPr id="246" name="Rectangle 245"/>
          <p:cNvSpPr/>
          <p:nvPr/>
        </p:nvSpPr>
        <p:spPr>
          <a:xfrm flipH="1">
            <a:off x="3297468" y="11290131"/>
            <a:ext cx="956924" cy="284877"/>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47" name="TextBox 246"/>
          <p:cNvSpPr txBox="1"/>
          <p:nvPr/>
        </p:nvSpPr>
        <p:spPr>
          <a:xfrm>
            <a:off x="3297186" y="11330902"/>
            <a:ext cx="941303" cy="2308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Back Ups</a:t>
            </a:r>
          </a:p>
        </p:txBody>
      </p:sp>
      <p:sp>
        <p:nvSpPr>
          <p:cNvPr id="248" name="Rectangle 247"/>
          <p:cNvSpPr/>
          <p:nvPr/>
        </p:nvSpPr>
        <p:spPr>
          <a:xfrm flipH="1">
            <a:off x="3297468" y="11642047"/>
            <a:ext cx="956924" cy="284877"/>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49" name="TextBox 248"/>
          <p:cNvSpPr txBox="1"/>
          <p:nvPr/>
        </p:nvSpPr>
        <p:spPr>
          <a:xfrm>
            <a:off x="3321101" y="11673501"/>
            <a:ext cx="941303" cy="2308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Hosting</a:t>
            </a:r>
          </a:p>
        </p:txBody>
      </p:sp>
      <p:sp>
        <p:nvSpPr>
          <p:cNvPr id="250" name="Rectangle 249"/>
          <p:cNvSpPr/>
          <p:nvPr/>
        </p:nvSpPr>
        <p:spPr>
          <a:xfrm>
            <a:off x="5831215" y="9603315"/>
            <a:ext cx="1095706" cy="2495883"/>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51" name="Rectangle 250"/>
          <p:cNvSpPr/>
          <p:nvPr/>
        </p:nvSpPr>
        <p:spPr>
          <a:xfrm>
            <a:off x="6027324" y="10245418"/>
            <a:ext cx="698140" cy="208356"/>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ln>
                <a:solidFill>
                  <a:schemeClr val="bg1">
                    <a:lumMod val="65000"/>
                  </a:schemeClr>
                </a:solidFill>
              </a:ln>
            </a:endParaRPr>
          </a:p>
        </p:txBody>
      </p:sp>
      <p:sp>
        <p:nvSpPr>
          <p:cNvPr id="252" name="TextBox 251"/>
          <p:cNvSpPr txBox="1"/>
          <p:nvPr/>
        </p:nvSpPr>
        <p:spPr>
          <a:xfrm>
            <a:off x="6051866" y="10218671"/>
            <a:ext cx="649056" cy="2308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LEVEL 2</a:t>
            </a:r>
          </a:p>
        </p:txBody>
      </p:sp>
      <p:sp>
        <p:nvSpPr>
          <p:cNvPr id="253" name="Rectangle 252"/>
          <p:cNvSpPr/>
          <p:nvPr/>
        </p:nvSpPr>
        <p:spPr>
          <a:xfrm>
            <a:off x="6027324" y="10519823"/>
            <a:ext cx="698140" cy="208356"/>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ln>
                <a:solidFill>
                  <a:schemeClr val="bg1">
                    <a:lumMod val="65000"/>
                  </a:schemeClr>
                </a:solidFill>
              </a:ln>
            </a:endParaRPr>
          </a:p>
        </p:txBody>
      </p:sp>
      <p:sp>
        <p:nvSpPr>
          <p:cNvPr id="254" name="TextBox 253"/>
          <p:cNvSpPr txBox="1"/>
          <p:nvPr/>
        </p:nvSpPr>
        <p:spPr>
          <a:xfrm>
            <a:off x="6051866" y="10493076"/>
            <a:ext cx="649056" cy="2308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LEVEL 3</a:t>
            </a:r>
          </a:p>
        </p:txBody>
      </p:sp>
      <p:sp>
        <p:nvSpPr>
          <p:cNvPr id="255" name="Rectangle 254"/>
          <p:cNvSpPr/>
          <p:nvPr/>
        </p:nvSpPr>
        <p:spPr>
          <a:xfrm>
            <a:off x="6027324" y="11346387"/>
            <a:ext cx="698140" cy="208356"/>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ln>
                <a:solidFill>
                  <a:schemeClr val="bg1">
                    <a:lumMod val="65000"/>
                  </a:schemeClr>
                </a:solidFill>
              </a:ln>
            </a:endParaRPr>
          </a:p>
        </p:txBody>
      </p:sp>
      <p:sp>
        <p:nvSpPr>
          <p:cNvPr id="256" name="TextBox 255"/>
          <p:cNvSpPr txBox="1"/>
          <p:nvPr/>
        </p:nvSpPr>
        <p:spPr>
          <a:xfrm>
            <a:off x="6019472" y="11319640"/>
            <a:ext cx="713845" cy="230832"/>
          </a:xfrm>
          <a:prstGeom prst="rect">
            <a:avLst/>
          </a:prstGeom>
          <a:noFill/>
        </p:spPr>
        <p:txBody>
          <a:bodyPr wrap="square" rtlCol="0">
            <a:spAutoFit/>
          </a:bodyPr>
          <a:lstStyle/>
          <a:p>
            <a:pPr algn="ctr"/>
            <a:r>
              <a:rPr lang="en-AU" sz="900">
                <a:solidFill>
                  <a:schemeClr val="tx1">
                    <a:lumMod val="65000"/>
                    <a:lumOff val="35000"/>
                  </a:schemeClr>
                </a:solidFill>
                <a:latin typeface="Arial" charset="0"/>
                <a:ea typeface="Arial" charset="0"/>
                <a:cs typeface="Arial" charset="0"/>
              </a:rPr>
              <a:t>EXPORT</a:t>
            </a:r>
            <a:endParaRPr lang="en-AU" sz="900" dirty="0">
              <a:solidFill>
                <a:schemeClr val="tx1">
                  <a:lumMod val="65000"/>
                  <a:lumOff val="35000"/>
                </a:schemeClr>
              </a:solidFill>
              <a:latin typeface="Arial" charset="0"/>
              <a:ea typeface="Arial" charset="0"/>
              <a:cs typeface="Arial" charset="0"/>
            </a:endParaRPr>
          </a:p>
        </p:txBody>
      </p:sp>
      <p:sp>
        <p:nvSpPr>
          <p:cNvPr id="257" name="Rectangle 256"/>
          <p:cNvSpPr/>
          <p:nvPr/>
        </p:nvSpPr>
        <p:spPr>
          <a:xfrm>
            <a:off x="7070029" y="10182170"/>
            <a:ext cx="850138" cy="231264"/>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258" name="Rectangle 257"/>
          <p:cNvSpPr/>
          <p:nvPr/>
        </p:nvSpPr>
        <p:spPr>
          <a:xfrm>
            <a:off x="6027324" y="11075269"/>
            <a:ext cx="698140" cy="208356"/>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ln>
                <a:solidFill>
                  <a:schemeClr val="bg1">
                    <a:lumMod val="65000"/>
                  </a:schemeClr>
                </a:solidFill>
              </a:ln>
            </a:endParaRPr>
          </a:p>
        </p:txBody>
      </p:sp>
      <p:sp>
        <p:nvSpPr>
          <p:cNvPr id="259" name="TextBox 258"/>
          <p:cNvSpPr txBox="1"/>
          <p:nvPr/>
        </p:nvSpPr>
        <p:spPr>
          <a:xfrm>
            <a:off x="5984714" y="11048522"/>
            <a:ext cx="783361" cy="230832"/>
          </a:xfrm>
          <a:prstGeom prst="rect">
            <a:avLst/>
          </a:prstGeom>
          <a:noFill/>
        </p:spPr>
        <p:txBody>
          <a:bodyPr wrap="square" rtlCol="0">
            <a:spAutoFit/>
          </a:bodyPr>
          <a:lstStyle/>
          <a:p>
            <a:pPr algn="ctr"/>
            <a:r>
              <a:rPr lang="en-AU" sz="900">
                <a:solidFill>
                  <a:schemeClr val="tx1">
                    <a:lumMod val="65000"/>
                    <a:lumOff val="35000"/>
                  </a:schemeClr>
                </a:solidFill>
                <a:latin typeface="Arial" charset="0"/>
                <a:ea typeface="Arial" charset="0"/>
                <a:cs typeface="Arial" charset="0"/>
              </a:rPr>
              <a:t>COMPARE</a:t>
            </a:r>
            <a:endParaRPr lang="en-AU" sz="900" dirty="0">
              <a:solidFill>
                <a:schemeClr val="tx1">
                  <a:lumMod val="65000"/>
                  <a:lumOff val="35000"/>
                </a:schemeClr>
              </a:solidFill>
              <a:latin typeface="Arial" charset="0"/>
              <a:ea typeface="Arial" charset="0"/>
              <a:cs typeface="Arial" charset="0"/>
            </a:endParaRPr>
          </a:p>
        </p:txBody>
      </p:sp>
      <p:sp>
        <p:nvSpPr>
          <p:cNvPr id="260" name="Rectangle 259"/>
          <p:cNvSpPr/>
          <p:nvPr/>
        </p:nvSpPr>
        <p:spPr>
          <a:xfrm>
            <a:off x="6027324" y="10805241"/>
            <a:ext cx="698140" cy="208356"/>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ln>
                <a:solidFill>
                  <a:schemeClr val="bg1">
                    <a:lumMod val="65000"/>
                  </a:schemeClr>
                </a:solidFill>
              </a:ln>
            </a:endParaRPr>
          </a:p>
        </p:txBody>
      </p:sp>
      <p:sp>
        <p:nvSpPr>
          <p:cNvPr id="261" name="TextBox 260"/>
          <p:cNvSpPr txBox="1"/>
          <p:nvPr/>
        </p:nvSpPr>
        <p:spPr>
          <a:xfrm>
            <a:off x="6019472" y="10778494"/>
            <a:ext cx="713845" cy="2308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ANALYSE</a:t>
            </a:r>
          </a:p>
        </p:txBody>
      </p:sp>
      <p:sp>
        <p:nvSpPr>
          <p:cNvPr id="262" name="TextBox 261"/>
          <p:cNvSpPr txBox="1"/>
          <p:nvPr/>
        </p:nvSpPr>
        <p:spPr>
          <a:xfrm>
            <a:off x="7082863" y="10188629"/>
            <a:ext cx="693726" cy="2308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Export</a:t>
            </a:r>
          </a:p>
        </p:txBody>
      </p:sp>
      <p:sp>
        <p:nvSpPr>
          <p:cNvPr id="263" name="TextBox 262"/>
          <p:cNvSpPr txBox="1"/>
          <p:nvPr/>
        </p:nvSpPr>
        <p:spPr>
          <a:xfrm>
            <a:off x="7082861" y="10877740"/>
            <a:ext cx="837305" cy="3693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Acct. Cat. Dimension</a:t>
            </a:r>
          </a:p>
        </p:txBody>
      </p:sp>
      <p:cxnSp>
        <p:nvCxnSpPr>
          <p:cNvPr id="62" name="Straight Arrow Connector 61"/>
          <p:cNvCxnSpPr>
            <a:cxnSpLocks/>
            <a:endCxn id="197" idx="0"/>
          </p:cNvCxnSpPr>
          <p:nvPr/>
        </p:nvCxnSpPr>
        <p:spPr>
          <a:xfrm flipH="1">
            <a:off x="7494242" y="8551333"/>
            <a:ext cx="4633" cy="52163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a:stCxn id="196" idx="3"/>
            <a:endCxn id="201" idx="0"/>
          </p:cNvCxnSpPr>
          <p:nvPr/>
        </p:nvCxnSpPr>
        <p:spPr>
          <a:xfrm>
            <a:off x="5823159" y="8233204"/>
            <a:ext cx="553369" cy="80985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196" idx="1"/>
            <a:endCxn id="239" idx="1"/>
          </p:cNvCxnSpPr>
          <p:nvPr/>
        </p:nvCxnSpPr>
        <p:spPr>
          <a:xfrm flipH="1">
            <a:off x="5003136" y="8233204"/>
            <a:ext cx="396659" cy="73821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11"/>
          <a:stretch>
            <a:fillRect/>
          </a:stretch>
        </p:blipFill>
        <p:spPr>
          <a:xfrm>
            <a:off x="2075892" y="5971193"/>
            <a:ext cx="2462643" cy="1386652"/>
          </a:xfrm>
          <a:prstGeom prst="rect">
            <a:avLst/>
          </a:prstGeom>
        </p:spPr>
      </p:pic>
      <p:pic>
        <p:nvPicPr>
          <p:cNvPr id="11" name="Picture 10"/>
          <p:cNvPicPr>
            <a:picLocks noChangeAspect="1"/>
          </p:cNvPicPr>
          <p:nvPr/>
        </p:nvPicPr>
        <p:blipFill>
          <a:blip r:embed="rId12"/>
          <a:stretch>
            <a:fillRect/>
          </a:stretch>
        </p:blipFill>
        <p:spPr>
          <a:xfrm>
            <a:off x="4752609" y="6111906"/>
            <a:ext cx="2446540" cy="1379577"/>
          </a:xfrm>
          <a:prstGeom prst="rect">
            <a:avLst/>
          </a:prstGeom>
        </p:spPr>
      </p:pic>
      <p:pic>
        <p:nvPicPr>
          <p:cNvPr id="16" name="Picture 15"/>
          <p:cNvPicPr>
            <a:picLocks noChangeAspect="1"/>
          </p:cNvPicPr>
          <p:nvPr/>
        </p:nvPicPr>
        <p:blipFill>
          <a:blip r:embed="rId13"/>
          <a:stretch>
            <a:fillRect/>
          </a:stretch>
        </p:blipFill>
        <p:spPr>
          <a:xfrm>
            <a:off x="7391768" y="5962263"/>
            <a:ext cx="2561795" cy="1449269"/>
          </a:xfrm>
          <a:prstGeom prst="rect">
            <a:avLst/>
          </a:prstGeom>
        </p:spPr>
      </p:pic>
      <p:sp>
        <p:nvSpPr>
          <p:cNvPr id="156" name="Rectangle 155"/>
          <p:cNvSpPr/>
          <p:nvPr/>
        </p:nvSpPr>
        <p:spPr>
          <a:xfrm>
            <a:off x="4844716" y="9981612"/>
            <a:ext cx="698140" cy="208356"/>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ln>
                <a:solidFill>
                  <a:schemeClr val="bg1">
                    <a:lumMod val="65000"/>
                  </a:schemeClr>
                </a:solidFill>
              </a:ln>
            </a:endParaRPr>
          </a:p>
        </p:txBody>
      </p:sp>
      <p:sp>
        <p:nvSpPr>
          <p:cNvPr id="157" name="TextBox 156"/>
          <p:cNvSpPr txBox="1"/>
          <p:nvPr/>
        </p:nvSpPr>
        <p:spPr>
          <a:xfrm>
            <a:off x="4657751" y="9633099"/>
            <a:ext cx="1091191" cy="3693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Whole of Govt. Data</a:t>
            </a:r>
          </a:p>
        </p:txBody>
      </p:sp>
      <p:sp>
        <p:nvSpPr>
          <p:cNvPr id="158" name="TextBox 157"/>
          <p:cNvSpPr txBox="1"/>
          <p:nvPr/>
        </p:nvSpPr>
        <p:spPr>
          <a:xfrm>
            <a:off x="4869258" y="9954865"/>
            <a:ext cx="649056" cy="2308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LEVEL 1</a:t>
            </a:r>
          </a:p>
        </p:txBody>
      </p:sp>
      <p:sp>
        <p:nvSpPr>
          <p:cNvPr id="161" name="Rectangle 160"/>
          <p:cNvSpPr/>
          <p:nvPr/>
        </p:nvSpPr>
        <p:spPr>
          <a:xfrm>
            <a:off x="4648607" y="9623641"/>
            <a:ext cx="1095706" cy="2495883"/>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p>
        </p:txBody>
      </p:sp>
      <p:sp>
        <p:nvSpPr>
          <p:cNvPr id="162" name="Rectangle 161"/>
          <p:cNvSpPr/>
          <p:nvPr/>
        </p:nvSpPr>
        <p:spPr>
          <a:xfrm>
            <a:off x="4844716" y="10265744"/>
            <a:ext cx="698140" cy="208356"/>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ln>
                <a:solidFill>
                  <a:schemeClr val="bg1">
                    <a:lumMod val="65000"/>
                  </a:schemeClr>
                </a:solidFill>
              </a:ln>
            </a:endParaRPr>
          </a:p>
        </p:txBody>
      </p:sp>
      <p:sp>
        <p:nvSpPr>
          <p:cNvPr id="163" name="TextBox 162"/>
          <p:cNvSpPr txBox="1"/>
          <p:nvPr/>
        </p:nvSpPr>
        <p:spPr>
          <a:xfrm>
            <a:off x="4869258" y="10238997"/>
            <a:ext cx="649056" cy="2308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LEVEL 2</a:t>
            </a:r>
          </a:p>
        </p:txBody>
      </p:sp>
      <p:sp>
        <p:nvSpPr>
          <p:cNvPr id="164" name="Rectangle 163"/>
          <p:cNvSpPr/>
          <p:nvPr/>
        </p:nvSpPr>
        <p:spPr>
          <a:xfrm>
            <a:off x="4844716" y="10540149"/>
            <a:ext cx="698140" cy="208356"/>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ln>
                <a:solidFill>
                  <a:schemeClr val="bg1">
                    <a:lumMod val="65000"/>
                  </a:schemeClr>
                </a:solidFill>
              </a:ln>
            </a:endParaRPr>
          </a:p>
        </p:txBody>
      </p:sp>
      <p:sp>
        <p:nvSpPr>
          <p:cNvPr id="166" name="TextBox 165"/>
          <p:cNvSpPr txBox="1"/>
          <p:nvPr/>
        </p:nvSpPr>
        <p:spPr>
          <a:xfrm>
            <a:off x="4869258" y="10513402"/>
            <a:ext cx="649056" cy="2308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LEVEL 3</a:t>
            </a:r>
          </a:p>
        </p:txBody>
      </p:sp>
      <p:sp>
        <p:nvSpPr>
          <p:cNvPr id="167" name="Rectangle 166"/>
          <p:cNvSpPr/>
          <p:nvPr/>
        </p:nvSpPr>
        <p:spPr>
          <a:xfrm>
            <a:off x="4844716" y="11366713"/>
            <a:ext cx="698140" cy="208356"/>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ln>
                <a:solidFill>
                  <a:schemeClr val="bg1">
                    <a:lumMod val="65000"/>
                  </a:schemeClr>
                </a:solidFill>
              </a:ln>
            </a:endParaRPr>
          </a:p>
        </p:txBody>
      </p:sp>
      <p:sp>
        <p:nvSpPr>
          <p:cNvPr id="168" name="TextBox 167"/>
          <p:cNvSpPr txBox="1"/>
          <p:nvPr/>
        </p:nvSpPr>
        <p:spPr>
          <a:xfrm>
            <a:off x="4836864" y="11339966"/>
            <a:ext cx="713845" cy="230832"/>
          </a:xfrm>
          <a:prstGeom prst="rect">
            <a:avLst/>
          </a:prstGeom>
          <a:noFill/>
        </p:spPr>
        <p:txBody>
          <a:bodyPr wrap="square" rtlCol="0">
            <a:spAutoFit/>
          </a:bodyPr>
          <a:lstStyle/>
          <a:p>
            <a:pPr algn="ctr"/>
            <a:r>
              <a:rPr lang="en-AU" sz="900">
                <a:solidFill>
                  <a:schemeClr val="tx1">
                    <a:lumMod val="65000"/>
                    <a:lumOff val="35000"/>
                  </a:schemeClr>
                </a:solidFill>
                <a:latin typeface="Arial" charset="0"/>
                <a:ea typeface="Arial" charset="0"/>
                <a:cs typeface="Arial" charset="0"/>
              </a:rPr>
              <a:t>EXPORT</a:t>
            </a:r>
            <a:endParaRPr lang="en-AU" sz="900" dirty="0">
              <a:solidFill>
                <a:schemeClr val="tx1">
                  <a:lumMod val="65000"/>
                  <a:lumOff val="35000"/>
                </a:schemeClr>
              </a:solidFill>
              <a:latin typeface="Arial" charset="0"/>
              <a:ea typeface="Arial" charset="0"/>
              <a:cs typeface="Arial" charset="0"/>
            </a:endParaRPr>
          </a:p>
        </p:txBody>
      </p:sp>
      <p:sp>
        <p:nvSpPr>
          <p:cNvPr id="169" name="Rectangle 168"/>
          <p:cNvSpPr/>
          <p:nvPr/>
        </p:nvSpPr>
        <p:spPr>
          <a:xfrm>
            <a:off x="4844716" y="11095595"/>
            <a:ext cx="698140" cy="208356"/>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ln>
                <a:solidFill>
                  <a:schemeClr val="bg1">
                    <a:lumMod val="65000"/>
                  </a:schemeClr>
                </a:solidFill>
              </a:ln>
            </a:endParaRPr>
          </a:p>
        </p:txBody>
      </p:sp>
      <p:sp>
        <p:nvSpPr>
          <p:cNvPr id="170" name="TextBox 169"/>
          <p:cNvSpPr txBox="1"/>
          <p:nvPr/>
        </p:nvSpPr>
        <p:spPr>
          <a:xfrm>
            <a:off x="4802106" y="11068848"/>
            <a:ext cx="783361" cy="230832"/>
          </a:xfrm>
          <a:prstGeom prst="rect">
            <a:avLst/>
          </a:prstGeom>
          <a:noFill/>
        </p:spPr>
        <p:txBody>
          <a:bodyPr wrap="square" rtlCol="0">
            <a:spAutoFit/>
          </a:bodyPr>
          <a:lstStyle/>
          <a:p>
            <a:pPr algn="ctr"/>
            <a:r>
              <a:rPr lang="en-AU" sz="900">
                <a:solidFill>
                  <a:schemeClr val="tx1">
                    <a:lumMod val="65000"/>
                    <a:lumOff val="35000"/>
                  </a:schemeClr>
                </a:solidFill>
                <a:latin typeface="Arial" charset="0"/>
                <a:ea typeface="Arial" charset="0"/>
                <a:cs typeface="Arial" charset="0"/>
              </a:rPr>
              <a:t>COMPARE</a:t>
            </a:r>
            <a:endParaRPr lang="en-AU" sz="900" dirty="0">
              <a:solidFill>
                <a:schemeClr val="tx1">
                  <a:lumMod val="65000"/>
                  <a:lumOff val="35000"/>
                </a:schemeClr>
              </a:solidFill>
              <a:latin typeface="Arial" charset="0"/>
              <a:ea typeface="Arial" charset="0"/>
              <a:cs typeface="Arial" charset="0"/>
            </a:endParaRPr>
          </a:p>
        </p:txBody>
      </p:sp>
      <p:sp>
        <p:nvSpPr>
          <p:cNvPr id="171" name="Rectangle 170"/>
          <p:cNvSpPr/>
          <p:nvPr/>
        </p:nvSpPr>
        <p:spPr>
          <a:xfrm>
            <a:off x="4844716" y="10825567"/>
            <a:ext cx="698140" cy="208356"/>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dirty="0">
              <a:ln>
                <a:solidFill>
                  <a:schemeClr val="bg1">
                    <a:lumMod val="65000"/>
                  </a:schemeClr>
                </a:solidFill>
              </a:ln>
            </a:endParaRPr>
          </a:p>
        </p:txBody>
      </p:sp>
      <p:sp>
        <p:nvSpPr>
          <p:cNvPr id="172" name="TextBox 171"/>
          <p:cNvSpPr txBox="1"/>
          <p:nvPr/>
        </p:nvSpPr>
        <p:spPr>
          <a:xfrm>
            <a:off x="4836864" y="10798820"/>
            <a:ext cx="713845" cy="230832"/>
          </a:xfrm>
          <a:prstGeom prst="rect">
            <a:avLst/>
          </a:prstGeom>
          <a:noFill/>
        </p:spPr>
        <p:txBody>
          <a:bodyPr wrap="square" rtlCol="0">
            <a:spAutoFit/>
          </a:bodyPr>
          <a:lstStyle/>
          <a:p>
            <a:pPr algn="ctr"/>
            <a:r>
              <a:rPr lang="en-AU" sz="900" dirty="0">
                <a:solidFill>
                  <a:schemeClr val="tx1">
                    <a:lumMod val="65000"/>
                    <a:lumOff val="35000"/>
                  </a:schemeClr>
                </a:solidFill>
                <a:latin typeface="Arial" charset="0"/>
                <a:ea typeface="Arial" charset="0"/>
                <a:cs typeface="Arial" charset="0"/>
              </a:rPr>
              <a:t>ANALYSE</a:t>
            </a:r>
          </a:p>
        </p:txBody>
      </p:sp>
      <p:sp>
        <p:nvSpPr>
          <p:cNvPr id="191" name="TextBox 190"/>
          <p:cNvSpPr txBox="1"/>
          <p:nvPr/>
        </p:nvSpPr>
        <p:spPr>
          <a:xfrm>
            <a:off x="898524" y="12307332"/>
            <a:ext cx="989408" cy="307777"/>
          </a:xfrm>
          <a:prstGeom prst="rect">
            <a:avLst/>
          </a:prstGeom>
          <a:noFill/>
        </p:spPr>
        <p:txBody>
          <a:bodyPr wrap="square" rtlCol="0">
            <a:spAutoFit/>
          </a:bodyPr>
          <a:lstStyle/>
          <a:p>
            <a:pPr algn="ctr"/>
            <a:r>
              <a:rPr lang="en-AU" sz="1400" dirty="0"/>
              <a:t>May 2017</a:t>
            </a:r>
          </a:p>
        </p:txBody>
      </p:sp>
      <p:sp>
        <p:nvSpPr>
          <p:cNvPr id="193" name="TextBox 192"/>
          <p:cNvSpPr txBox="1"/>
          <p:nvPr/>
        </p:nvSpPr>
        <p:spPr>
          <a:xfrm>
            <a:off x="5043367" y="12303970"/>
            <a:ext cx="989408" cy="307777"/>
          </a:xfrm>
          <a:prstGeom prst="rect">
            <a:avLst/>
          </a:prstGeom>
          <a:noFill/>
        </p:spPr>
        <p:txBody>
          <a:bodyPr wrap="square" rtlCol="0">
            <a:spAutoFit/>
          </a:bodyPr>
          <a:lstStyle/>
          <a:p>
            <a:pPr algn="ctr"/>
            <a:r>
              <a:rPr lang="en-AU" sz="1400" dirty="0"/>
              <a:t>Sept 2017</a:t>
            </a:r>
          </a:p>
        </p:txBody>
      </p:sp>
      <p:sp>
        <p:nvSpPr>
          <p:cNvPr id="194" name="TextBox 193"/>
          <p:cNvSpPr txBox="1"/>
          <p:nvPr/>
        </p:nvSpPr>
        <p:spPr>
          <a:xfrm>
            <a:off x="7447551" y="12302208"/>
            <a:ext cx="989408" cy="307777"/>
          </a:xfrm>
          <a:prstGeom prst="rect">
            <a:avLst/>
          </a:prstGeom>
          <a:noFill/>
        </p:spPr>
        <p:txBody>
          <a:bodyPr wrap="square" rtlCol="0">
            <a:spAutoFit/>
          </a:bodyPr>
          <a:lstStyle/>
          <a:p>
            <a:pPr algn="ctr"/>
            <a:r>
              <a:rPr lang="en-AU" sz="1400" dirty="0"/>
              <a:t>Nov 2017</a:t>
            </a:r>
          </a:p>
        </p:txBody>
      </p:sp>
      <p:sp>
        <p:nvSpPr>
          <p:cNvPr id="222" name="TextBox 221"/>
          <p:cNvSpPr txBox="1"/>
          <p:nvPr/>
        </p:nvSpPr>
        <p:spPr>
          <a:xfrm>
            <a:off x="1061484" y="12544348"/>
            <a:ext cx="989408" cy="307777"/>
          </a:xfrm>
          <a:prstGeom prst="rect">
            <a:avLst/>
          </a:prstGeom>
          <a:noFill/>
        </p:spPr>
        <p:txBody>
          <a:bodyPr wrap="square" rtlCol="0">
            <a:spAutoFit/>
          </a:bodyPr>
          <a:lstStyle/>
          <a:p>
            <a:pPr algn="ctr"/>
            <a:r>
              <a:rPr lang="en-AU" sz="1400" dirty="0"/>
              <a:t>$20K</a:t>
            </a:r>
          </a:p>
        </p:txBody>
      </p:sp>
      <p:sp>
        <p:nvSpPr>
          <p:cNvPr id="223" name="TextBox 222"/>
          <p:cNvSpPr txBox="1"/>
          <p:nvPr/>
        </p:nvSpPr>
        <p:spPr>
          <a:xfrm>
            <a:off x="5333668" y="12529963"/>
            <a:ext cx="989408" cy="307777"/>
          </a:xfrm>
          <a:prstGeom prst="rect">
            <a:avLst/>
          </a:prstGeom>
          <a:noFill/>
        </p:spPr>
        <p:txBody>
          <a:bodyPr wrap="square" rtlCol="0">
            <a:spAutoFit/>
          </a:bodyPr>
          <a:lstStyle/>
          <a:p>
            <a:pPr algn="ctr"/>
            <a:r>
              <a:rPr lang="en-AU" sz="1400" dirty="0">
                <a:solidFill>
                  <a:schemeClr val="bg1">
                    <a:lumMod val="75000"/>
                  </a:schemeClr>
                </a:solidFill>
              </a:rPr>
              <a:t>$70K</a:t>
            </a:r>
          </a:p>
        </p:txBody>
      </p:sp>
      <p:sp>
        <p:nvSpPr>
          <p:cNvPr id="264" name="TextBox 263"/>
          <p:cNvSpPr txBox="1"/>
          <p:nvPr/>
        </p:nvSpPr>
        <p:spPr>
          <a:xfrm>
            <a:off x="3922715" y="12554941"/>
            <a:ext cx="989408" cy="307777"/>
          </a:xfrm>
          <a:prstGeom prst="rect">
            <a:avLst/>
          </a:prstGeom>
          <a:noFill/>
        </p:spPr>
        <p:txBody>
          <a:bodyPr wrap="square" rtlCol="0">
            <a:spAutoFit/>
          </a:bodyPr>
          <a:lstStyle/>
          <a:p>
            <a:pPr algn="ctr"/>
            <a:r>
              <a:rPr lang="en-AU" sz="1400" dirty="0">
                <a:solidFill>
                  <a:schemeClr val="bg1">
                    <a:lumMod val="75000"/>
                  </a:schemeClr>
                </a:solidFill>
              </a:rPr>
              <a:t>$40K</a:t>
            </a:r>
          </a:p>
        </p:txBody>
      </p:sp>
      <p:sp>
        <p:nvSpPr>
          <p:cNvPr id="265" name="TextBox 264"/>
          <p:cNvSpPr txBox="1"/>
          <p:nvPr/>
        </p:nvSpPr>
        <p:spPr>
          <a:xfrm>
            <a:off x="7710086" y="12544621"/>
            <a:ext cx="989408" cy="307777"/>
          </a:xfrm>
          <a:prstGeom prst="rect">
            <a:avLst/>
          </a:prstGeom>
          <a:noFill/>
        </p:spPr>
        <p:txBody>
          <a:bodyPr wrap="square" rtlCol="0">
            <a:spAutoFit/>
          </a:bodyPr>
          <a:lstStyle/>
          <a:p>
            <a:pPr algn="ctr"/>
            <a:r>
              <a:rPr lang="en-AU" sz="1400" dirty="0">
                <a:solidFill>
                  <a:schemeClr val="bg1">
                    <a:lumMod val="75000"/>
                  </a:schemeClr>
                </a:solidFill>
              </a:rPr>
              <a:t>$90K</a:t>
            </a:r>
          </a:p>
        </p:txBody>
      </p:sp>
      <p:sp>
        <p:nvSpPr>
          <p:cNvPr id="173" name="TextBox 172"/>
          <p:cNvSpPr txBox="1"/>
          <p:nvPr/>
        </p:nvSpPr>
        <p:spPr>
          <a:xfrm>
            <a:off x="4995746" y="87875"/>
            <a:ext cx="1686680" cy="584775"/>
          </a:xfrm>
          <a:prstGeom prst="rect">
            <a:avLst/>
          </a:prstGeom>
          <a:noFill/>
        </p:spPr>
        <p:txBody>
          <a:bodyPr wrap="none" rtlCol="0">
            <a:spAutoFit/>
          </a:bodyPr>
          <a:lstStyle/>
          <a:p>
            <a:r>
              <a:rPr lang="en-AU" sz="3200" b="1" dirty="0">
                <a:solidFill>
                  <a:srgbClr val="FF0000"/>
                </a:solidFill>
              </a:rPr>
              <a:t>D R A F T</a:t>
            </a:r>
          </a:p>
        </p:txBody>
      </p:sp>
    </p:spTree>
    <p:extLst>
      <p:ext uri="{BB962C8B-B14F-4D97-AF65-F5344CB8AC3E}">
        <p14:creationId xmlns:p14="http://schemas.microsoft.com/office/powerpoint/2010/main" val="17911960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3421</TotalTime>
  <Words>535</Words>
  <Application>Microsoft Office PowerPoint</Application>
  <PresentationFormat>Custom</PresentationFormat>
  <Paragraphs>88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Rounded MT Bold</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Katy Barr</dc:creator>
  <cp:lastModifiedBy>Robert Kennedy</cp:lastModifiedBy>
  <cp:revision>75</cp:revision>
  <cp:lastPrinted>2017-06-01T01:16:22Z</cp:lastPrinted>
  <dcterms:created xsi:type="dcterms:W3CDTF">2017-05-24T04:56:22Z</dcterms:created>
  <dcterms:modified xsi:type="dcterms:W3CDTF">2017-06-02T00:10:18Z</dcterms:modified>
</cp:coreProperties>
</file>