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8" r:id="rId4"/>
    <p:sldId id="269" r:id="rId5"/>
    <p:sldId id="270" r:id="rId6"/>
    <p:sldId id="271" r:id="rId7"/>
    <p:sldId id="267" r:id="rId8"/>
    <p:sldId id="256" r:id="rId9"/>
    <p:sldId id="258" r:id="rId10"/>
    <p:sldId id="259" r:id="rId11"/>
    <p:sldId id="272" r:id="rId12"/>
    <p:sldId id="273" r:id="rId13"/>
    <p:sldId id="274" r:id="rId14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4D49-CE9C-45F7-80FA-AACF0F406715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27CB-2058-41F3-B285-06CA4C6F1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17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4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9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699" y="2"/>
            <a:ext cx="4328193" cy="6855155"/>
            <a:chOff x="-294" y="2"/>
            <a:chExt cx="2638588" cy="5143502"/>
          </a:xfrm>
        </p:grpSpPr>
        <p:pic>
          <p:nvPicPr>
            <p:cNvPr id="8" name="Picture 7" descr="Synergy_A4_Footer_greyfacet"/>
            <p:cNvPicPr>
              <a:picLocks noChangeAspect="1"/>
            </p:cNvPicPr>
            <p:nvPr/>
          </p:nvPicPr>
          <p:blipFill>
            <a:blip r:embed="rId2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253505" y="1253505"/>
              <a:ext cx="5143502" cy="2636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ight Triangle 8"/>
            <p:cNvSpPr/>
            <p:nvPr userDrawn="1"/>
          </p:nvSpPr>
          <p:spPr>
            <a:xfrm rot="5400000">
              <a:off x="1950694" y="2626847"/>
              <a:ext cx="685800" cy="68580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876"/>
              <a:endParaRPr lang="en-US" sz="1653">
                <a:solidFill>
                  <a:srgbClr val="FFFFFF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294" y="1501044"/>
              <a:ext cx="1893831" cy="1071653"/>
            </a:xfrm>
            <a:custGeom>
              <a:avLst/>
              <a:gdLst>
                <a:gd name="connsiteX0" fmla="*/ 0 w 2230670"/>
                <a:gd name="connsiteY0" fmla="*/ 0 h 1071653"/>
                <a:gd name="connsiteX1" fmla="*/ 1496820 w 2230670"/>
                <a:gd name="connsiteY1" fmla="*/ 0 h 1071653"/>
                <a:gd name="connsiteX2" fmla="*/ 1881218 w 2230670"/>
                <a:gd name="connsiteY2" fmla="*/ 0 h 1071653"/>
                <a:gd name="connsiteX3" fmla="*/ 2230670 w 2230670"/>
                <a:gd name="connsiteY3" fmla="*/ 349452 h 1071653"/>
                <a:gd name="connsiteX4" fmla="*/ 2230670 w 2230670"/>
                <a:gd name="connsiteY4" fmla="*/ 1071653 h 1071653"/>
                <a:gd name="connsiteX5" fmla="*/ 0 w 2230670"/>
                <a:gd name="connsiteY5" fmla="*/ 1071653 h 1071653"/>
                <a:gd name="connsiteX6" fmla="*/ 0 w 2230670"/>
                <a:gd name="connsiteY6" fmla="*/ 0 h 1071653"/>
                <a:gd name="connsiteX0" fmla="*/ 0 w 2230670"/>
                <a:gd name="connsiteY0" fmla="*/ 0 h 1071653"/>
                <a:gd name="connsiteX1" fmla="*/ 1496820 w 2230670"/>
                <a:gd name="connsiteY1" fmla="*/ 0 h 1071653"/>
                <a:gd name="connsiteX2" fmla="*/ 1715227 w 2230670"/>
                <a:gd name="connsiteY2" fmla="*/ 0 h 1071653"/>
                <a:gd name="connsiteX3" fmla="*/ 2230670 w 2230670"/>
                <a:gd name="connsiteY3" fmla="*/ 349452 h 1071653"/>
                <a:gd name="connsiteX4" fmla="*/ 2230670 w 2230670"/>
                <a:gd name="connsiteY4" fmla="*/ 1071653 h 1071653"/>
                <a:gd name="connsiteX5" fmla="*/ 0 w 2230670"/>
                <a:gd name="connsiteY5" fmla="*/ 1071653 h 1071653"/>
                <a:gd name="connsiteX6" fmla="*/ 0 w 2230670"/>
                <a:gd name="connsiteY6" fmla="*/ 0 h 107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0670" h="1071653">
                  <a:moveTo>
                    <a:pt x="0" y="0"/>
                  </a:moveTo>
                  <a:lnTo>
                    <a:pt x="1496820" y="0"/>
                  </a:lnTo>
                  <a:lnTo>
                    <a:pt x="1715227" y="0"/>
                  </a:lnTo>
                  <a:lnTo>
                    <a:pt x="2230670" y="349452"/>
                  </a:lnTo>
                  <a:lnTo>
                    <a:pt x="2230670" y="1071653"/>
                  </a:lnTo>
                  <a:lnTo>
                    <a:pt x="0" y="10716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762C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876"/>
              <a:endParaRPr lang="en-US" sz="1653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626848"/>
              <a:ext cx="1950694" cy="685800"/>
            </a:xfrm>
            <a:prstGeom prst="rect">
              <a:avLst/>
            </a:prstGeom>
            <a:solidFill>
              <a:srgbClr val="145A62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876"/>
              <a:endParaRPr lang="en-US" sz="1653">
                <a:solidFill>
                  <a:srgbClr val="FFFFFF"/>
                </a:solidFill>
              </a:endParaRPr>
            </a:p>
          </p:txBody>
        </p:sp>
        <p:sp>
          <p:nvSpPr>
            <p:cNvPr id="12" name="Parallelogram 11"/>
            <p:cNvSpPr/>
            <p:nvPr/>
          </p:nvSpPr>
          <p:spPr>
            <a:xfrm rot="16200000">
              <a:off x="817338" y="1495297"/>
              <a:ext cx="1440160" cy="720000"/>
            </a:xfrm>
            <a:prstGeom prst="parallelogram">
              <a:avLst>
                <a:gd name="adj" fmla="val 98312"/>
              </a:avLst>
            </a:prstGeom>
            <a:solidFill>
              <a:srgbClr val="F7A800"/>
            </a:solidFill>
            <a:ln>
              <a:noFill/>
            </a:ln>
            <a:effectLst>
              <a:outerShdw blurRad="50800" dist="762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876"/>
              <a:endParaRPr lang="en-US" sz="1653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694" y="1889578"/>
              <a:ext cx="687600" cy="687600"/>
            </a:xfrm>
            <a:prstGeom prst="rect">
              <a:avLst/>
            </a:prstGeom>
            <a:effectLst>
              <a:outerShdw blurRad="50800" dist="762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1453" y="2947531"/>
            <a:ext cx="6495999" cy="632292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1453" y="3579824"/>
            <a:ext cx="6495999" cy="1993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Brief introduction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851401" y="2000560"/>
            <a:ext cx="1520092" cy="94742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0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A.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908" y="6356353"/>
            <a:ext cx="957222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COMMERCIAL-IN-CONFIDENCE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4136" y="6356353"/>
            <a:ext cx="15959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Page </a:t>
            </a:r>
            <a:fld id="{BBB82CF4-6A4A-9546-940F-527C7B6DC386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5" name="Picture 14" descr="Synergy_Bird_Coloured_Watercolour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43" y="116633"/>
            <a:ext cx="2139723" cy="817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0333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3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06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2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13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0218-4289-4034-A42B-FF6EBE629ABA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2743-470F-4035-AD8B-217C621F3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6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Whole of Government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Page </a:t>
            </a:r>
            <a:fld id="{BBB82CF4-6A4A-9546-940F-527C7B6DC386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18715666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5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Agency Performance Dashboard – Level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118767"/>
            <a:ext cx="278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1">
                    <a:lumMod val="50000"/>
                  </a:schemeClr>
                </a:solidFill>
              </a:rPr>
              <a:t>Accounts Payable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94" y="1062901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494" y="2574085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2 Service:  </a:t>
            </a:r>
            <a:r>
              <a:rPr lang="en-AU" sz="2000" dirty="0"/>
              <a:t>Accounts Payable</a:t>
            </a:r>
            <a:endParaRPr lang="en-AU" sz="1400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871473" y="276909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07" y="1950124"/>
            <a:ext cx="9169070" cy="3861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8494" y="1988649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sz="2000" dirty="0"/>
              <a:t>Financial Services</a:t>
            </a:r>
            <a:endParaRPr lang="en-AU" sz="1400" dirty="0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871473" y="2183663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96136" y="1575697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sz="2000" dirty="0"/>
              <a:t>2016  / 17</a:t>
            </a:r>
            <a:endParaRPr lang="en-AU" sz="1400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1887731" y="16747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4" name="Isosceles Triangle 13"/>
          <p:cNvSpPr/>
          <p:nvPr/>
        </p:nvSpPr>
        <p:spPr>
          <a:xfrm rot="10800000">
            <a:off x="1819890" y="118671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39674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53" y="2947530"/>
            <a:ext cx="6495999" cy="900569"/>
          </a:xfrm>
        </p:spPr>
        <p:txBody>
          <a:bodyPr>
            <a:normAutofit/>
          </a:bodyPr>
          <a:lstStyle/>
          <a:p>
            <a:r>
              <a:rPr lang="en-US" dirty="0"/>
              <a:t>Ad-hoc </a:t>
            </a:r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Page </a:t>
            </a:r>
            <a:fld id="{BBB82CF4-6A4A-9546-940F-527C7B6DC386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4079102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2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851649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Ad-Hoc Analysis Tool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494" y="1071369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</a:t>
            </a:r>
            <a:r>
              <a:rPr lang="en-AU" b="1" dirty="0"/>
              <a:t>All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813182" y="117040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88494" y="254978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b="1" dirty="0"/>
              <a:t>Financial Services</a:t>
            </a:r>
            <a:endParaRPr lang="en-AU" sz="1400" b="1" dirty="0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1867558" y="2878695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96136" y="2153565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b="1" dirty="0"/>
              <a:t>2015/16</a:t>
            </a:r>
            <a:endParaRPr lang="en-AU" sz="1400" b="1" dirty="0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1880347" y="22869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88494" y="313522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2 Service:  </a:t>
            </a:r>
          </a:p>
          <a:p>
            <a:r>
              <a:rPr lang="en-AU" sz="2000" b="1" dirty="0"/>
              <a:t>All</a:t>
            </a:r>
            <a:endParaRPr lang="en-AU" sz="1400" b="1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871473" y="333023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88488" y="1486236"/>
            <a:ext cx="2094271" cy="620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 Size:</a:t>
            </a:r>
          </a:p>
          <a:p>
            <a:r>
              <a:rPr lang="en-AU" b="1" dirty="0"/>
              <a:t>All</a:t>
            </a: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813176" y="158527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7" y="1079864"/>
            <a:ext cx="8546810" cy="575503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3809" y="3700800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Organisational Unit:  </a:t>
            </a:r>
          </a:p>
          <a:p>
            <a:r>
              <a:rPr lang="en-AU" sz="2000" b="1" dirty="0"/>
              <a:t>All</a:t>
            </a:r>
            <a:endParaRPr lang="en-AU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73808" y="4314085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Cost </a:t>
            </a:r>
            <a:r>
              <a:rPr lang="en-AU" sz="1400" dirty="0" err="1"/>
              <a:t>Cateogory</a:t>
            </a:r>
            <a:r>
              <a:rPr lang="en-AU" sz="1400" dirty="0"/>
              <a:t>:  </a:t>
            </a:r>
          </a:p>
          <a:p>
            <a:r>
              <a:rPr lang="en-AU" sz="2000" b="1" dirty="0"/>
              <a:t>All</a:t>
            </a:r>
            <a:endParaRPr lang="en-AU" sz="1400" b="1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1828650" y="3923250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1833661" y="4560370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73808" y="6351410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FTE:              </a:t>
            </a:r>
            <a:r>
              <a:rPr lang="en-AU" b="1" dirty="0"/>
              <a:t>No</a:t>
            </a:r>
          </a:p>
        </p:txBody>
      </p:sp>
      <p:sp>
        <p:nvSpPr>
          <p:cNvPr id="33" name="Isosceles Triangle 32"/>
          <p:cNvSpPr/>
          <p:nvPr/>
        </p:nvSpPr>
        <p:spPr>
          <a:xfrm rot="10800000">
            <a:off x="1813176" y="645044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46337" y="5485330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Unit Cost:    </a:t>
            </a:r>
            <a:r>
              <a:rPr lang="en-AU" b="1" dirty="0"/>
              <a:t>No</a:t>
            </a: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1785705" y="558436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59126" y="5918370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Volumes:     </a:t>
            </a:r>
            <a:r>
              <a:rPr lang="en-AU" b="1" dirty="0"/>
              <a:t>No</a:t>
            </a: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1798494" y="601740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>
            <a:off x="46337" y="5077038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Total Cost:  </a:t>
            </a:r>
            <a:r>
              <a:rPr lang="en-AU" b="1" dirty="0"/>
              <a:t>Yes</a:t>
            </a: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1785705" y="5176077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1094334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50835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2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851649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Ad-Hoc Analysis Tool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494" y="1071369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</a:t>
            </a:r>
            <a:r>
              <a:rPr lang="en-AU" b="1" dirty="0"/>
              <a:t>All</a:t>
            </a: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813182" y="117040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88494" y="254978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b="1" dirty="0"/>
              <a:t>Financial Services</a:t>
            </a:r>
            <a:endParaRPr lang="en-AU" sz="1400" b="1" dirty="0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1867558" y="2878695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96136" y="2153565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b="1" dirty="0"/>
              <a:t>2015/16</a:t>
            </a:r>
            <a:endParaRPr lang="en-AU" sz="1400" b="1" dirty="0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1880347" y="22869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88494" y="313522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2 Service:  </a:t>
            </a:r>
            <a:r>
              <a:rPr lang="en-AU" sz="2000" b="1" dirty="0"/>
              <a:t>Accounts Payable</a:t>
            </a:r>
            <a:endParaRPr lang="en-AU" sz="1400" b="1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871473" y="333023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88488" y="1486236"/>
            <a:ext cx="2094271" cy="620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 Size:</a:t>
            </a:r>
          </a:p>
          <a:p>
            <a:r>
              <a:rPr lang="en-AU" b="1" dirty="0"/>
              <a:t>Medium</a:t>
            </a: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813176" y="158527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12" y="1716830"/>
            <a:ext cx="9339376" cy="393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3809" y="3709267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Organisational Unit:  </a:t>
            </a:r>
          </a:p>
          <a:p>
            <a:r>
              <a:rPr lang="en-AU" sz="2000" b="1" dirty="0"/>
              <a:t>All</a:t>
            </a:r>
            <a:endParaRPr lang="en-AU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73808" y="4322552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Cost </a:t>
            </a:r>
            <a:r>
              <a:rPr lang="en-AU" sz="1400" dirty="0" err="1"/>
              <a:t>Cateogory</a:t>
            </a:r>
            <a:r>
              <a:rPr lang="en-AU" sz="1400" dirty="0"/>
              <a:t>:  </a:t>
            </a:r>
          </a:p>
          <a:p>
            <a:r>
              <a:rPr lang="en-AU" sz="2000" b="1" dirty="0"/>
              <a:t>All</a:t>
            </a:r>
            <a:endParaRPr lang="en-AU" sz="1400" b="1" dirty="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1828650" y="3931717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1833661" y="4568837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73808" y="6359877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FTE:              </a:t>
            </a:r>
            <a:r>
              <a:rPr lang="en-AU" b="1" dirty="0"/>
              <a:t>No</a:t>
            </a: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1813176" y="645891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46337" y="5493797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Unit Cost:    </a:t>
            </a:r>
            <a:r>
              <a:rPr lang="en-AU" b="1" dirty="0"/>
              <a:t>No</a:t>
            </a: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1785705" y="559283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59126" y="5926837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Volumes:     </a:t>
            </a:r>
            <a:r>
              <a:rPr lang="en-AU" b="1" dirty="0"/>
              <a:t>No</a:t>
            </a: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1798494" y="602587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46337" y="5085505"/>
            <a:ext cx="2094271" cy="3736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Total Cost:  </a:t>
            </a:r>
            <a:r>
              <a:rPr lang="en-AU" b="1" dirty="0"/>
              <a:t>Yes</a:t>
            </a: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1785705" y="51845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10913847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16923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2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851649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Whole of Government Overview– Level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79" y="3141877"/>
            <a:ext cx="8427414" cy="3580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36494"/>
              </p:ext>
            </p:extLst>
          </p:nvPr>
        </p:nvGraphicFramePr>
        <p:xfrm>
          <a:off x="2916979" y="1118767"/>
          <a:ext cx="2311400" cy="2023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677">
                  <a:extLst>
                    <a:ext uri="{9D8B030D-6E8A-4147-A177-3AD203B41FA5}">
                      <a16:colId xmlns:a16="http://schemas.microsoft.com/office/drawing/2014/main" val="1943933451"/>
                    </a:ext>
                  </a:extLst>
                </a:gridCol>
                <a:gridCol w="539889">
                  <a:extLst>
                    <a:ext uri="{9D8B030D-6E8A-4147-A177-3AD203B41FA5}">
                      <a16:colId xmlns:a16="http://schemas.microsoft.com/office/drawing/2014/main" val="1107769954"/>
                    </a:ext>
                  </a:extLst>
                </a:gridCol>
                <a:gridCol w="809834">
                  <a:extLst>
                    <a:ext uri="{9D8B030D-6E8A-4147-A177-3AD203B41FA5}">
                      <a16:colId xmlns:a16="http://schemas.microsoft.com/office/drawing/2014/main" val="29498446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Participating Agencies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5632401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2014-15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2015-16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599525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Extra Large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27252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Large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16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17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89189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Medium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14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18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80958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Small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10 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14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078637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Extra Small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8 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13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781564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Micro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2 </a:t>
                      </a:r>
                      <a:endParaRPr lang="en-AU" sz="11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2 </a:t>
                      </a:r>
                      <a:endParaRPr lang="en-AU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341175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51 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65 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76809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8494" y="1079835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All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813182" y="117887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96136" y="1609360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dirty="0"/>
              <a:t>ALL</a:t>
            </a:r>
            <a:endParaRPr lang="en-AU" sz="1400" dirty="0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880347" y="174273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12408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9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Whole of Government Overview– Level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94" y="1096769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1813182" y="119580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10" y="2240916"/>
            <a:ext cx="8092295" cy="3580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494" y="2022513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dirty="0"/>
              <a:t>All</a:t>
            </a:r>
            <a:endParaRPr lang="en-AU" sz="1400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867558" y="235142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96136" y="1626294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dirty="0"/>
              <a:t>ALL</a:t>
            </a:r>
            <a:endParaRPr lang="en-AU" sz="14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880347" y="1759673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2917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77489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Whole of Government Overview– 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94" y="1045965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1813182" y="114500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88494" y="1971709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dirty="0"/>
              <a:t>Financial Services</a:t>
            </a:r>
            <a:endParaRPr lang="en-AU" sz="1400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1867558" y="2300620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6136" y="1575490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dirty="0"/>
              <a:t>ALL</a:t>
            </a:r>
            <a:endParaRPr lang="en-AU" sz="1400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880347" y="1708869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38" y="1860617"/>
            <a:ext cx="9218514" cy="4328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17483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2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Whole of Government Overview– 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94" y="1071369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1813182" y="117040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88494" y="1997113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dirty="0"/>
              <a:t>Financial Services</a:t>
            </a:r>
            <a:endParaRPr lang="en-AU" sz="1400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1867558" y="232602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6136" y="1600894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2016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880347" y="1734273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88494" y="2582553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2 Service:  </a:t>
            </a:r>
            <a:r>
              <a:rPr lang="en-AU" sz="2000" dirty="0"/>
              <a:t>Accounts Payable</a:t>
            </a:r>
            <a:endParaRPr lang="en-AU" sz="14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871473" y="2777567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40" y="1165179"/>
            <a:ext cx="8079059" cy="871823"/>
          </a:xfrm>
          <a:prstGeom prst="rect">
            <a:avLst/>
          </a:prstGeom>
        </p:spPr>
      </p:pic>
      <p:pic>
        <p:nvPicPr>
          <p:cNvPr id="16" name="Picture 15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42" y="2246180"/>
            <a:ext cx="3709620" cy="4176863"/>
          </a:xfrm>
          <a:prstGeom prst="rect">
            <a:avLst/>
          </a:prstGeom>
        </p:spPr>
      </p:pic>
      <p:pic>
        <p:nvPicPr>
          <p:cNvPr id="18" name="Picture 17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84" y="2246180"/>
            <a:ext cx="3466515" cy="41650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24809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22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Whole of Government Overview– Level 4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94" y="1071369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</a:t>
            </a:r>
            <a:r>
              <a:rPr lang="en-AU" b="1" dirty="0"/>
              <a:t>All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1813182" y="117040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88494" y="254978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b="1" dirty="0"/>
              <a:t>Financial Services</a:t>
            </a:r>
            <a:endParaRPr lang="en-AU" sz="1400" b="1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1867558" y="2878695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6136" y="2153565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b="1" dirty="0"/>
              <a:t>ALL</a:t>
            </a:r>
            <a:endParaRPr lang="en-AU" sz="1400" b="1" dirty="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880347" y="22869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88494" y="3135224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2 Service:  </a:t>
            </a:r>
            <a:r>
              <a:rPr lang="en-AU" sz="2000" b="1" dirty="0"/>
              <a:t>Accounts Payable</a:t>
            </a:r>
            <a:endParaRPr lang="en-AU" sz="1400" b="1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1871473" y="3330238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78400" y="1124177"/>
            <a:ext cx="438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accent1">
                    <a:lumMod val="50000"/>
                  </a:schemeClr>
                </a:solidFill>
              </a:rPr>
              <a:t>Unit Rate Movement Trends</a:t>
            </a:r>
          </a:p>
          <a:p>
            <a:pPr algn="ctr"/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($ / Manual Invoice)</a:t>
            </a:r>
            <a:endParaRPr lang="en-A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488" y="1486236"/>
            <a:ext cx="2094271" cy="620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 Size:</a:t>
            </a:r>
          </a:p>
          <a:p>
            <a:r>
              <a:rPr lang="en-AU" b="1" dirty="0"/>
              <a:t>Large</a:t>
            </a: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813176" y="158527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72" y="2153565"/>
            <a:ext cx="4136794" cy="443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29419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453" y="2947530"/>
            <a:ext cx="6495999" cy="900569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Agency Cost Performance Dashboards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Page </a:t>
            </a:r>
            <a:fld id="{BBB82CF4-6A4A-9546-940F-527C7B6DC386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1035996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94418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1084" y="0"/>
            <a:ext cx="991091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Agency Performance Dashboard – 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88494" y="1096766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94" y="1615142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FY:  2016  / 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13" y="1661652"/>
            <a:ext cx="9119420" cy="5107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1118767"/>
            <a:ext cx="1875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1">
                    <a:lumMod val="50000"/>
                  </a:schemeClr>
                </a:solidFill>
              </a:rPr>
              <a:t>All Services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1880089" y="1714181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10800000">
            <a:off x="1794595" y="1192144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61293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50" y="1002888"/>
            <a:ext cx="2281084" cy="5855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88834" y="0"/>
            <a:ext cx="9903166" cy="10028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Commonwealth Government Corporate Services Benchmarking Portal</a:t>
            </a:r>
          </a:p>
          <a:p>
            <a:pPr algn="ctr"/>
            <a:r>
              <a:rPr lang="en-AU" sz="2400" b="1" dirty="0"/>
              <a:t>Agency Performance Dashboard – 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6136" y="1592422"/>
            <a:ext cx="2094271" cy="37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FY:  </a:t>
            </a:r>
            <a:r>
              <a:rPr lang="en-AU" dirty="0"/>
              <a:t>2016  / 17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1118767"/>
            <a:ext cx="2802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1">
                    <a:lumMod val="50000"/>
                  </a:schemeClr>
                </a:solidFill>
              </a:rPr>
              <a:t>Financial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69" y="2250563"/>
            <a:ext cx="3162367" cy="1661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6059" y="1881231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Accounts Payable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37" y="2250563"/>
            <a:ext cx="3162367" cy="1661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06" y="2250563"/>
            <a:ext cx="3162367" cy="16616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0594" y="1876937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Accounts Receivable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0601" y="1881231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Credit Card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69" y="4585521"/>
            <a:ext cx="3162367" cy="16616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16059" y="4216189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Ledger Management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37" y="4585521"/>
            <a:ext cx="3162367" cy="16616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06" y="4585521"/>
            <a:ext cx="3162367" cy="16616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80594" y="4211895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Asset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10601" y="4216189"/>
            <a:ext cx="7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Travel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29496" y="1118767"/>
            <a:ext cx="256019" cy="265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041638" y="1146217"/>
            <a:ext cx="256019" cy="26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2705481" y="1104841"/>
            <a:ext cx="1247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Agency Unit Cost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25635" y="1033787"/>
            <a:ext cx="136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WoG</a:t>
            </a:r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 Av. Unit Cost</a:t>
            </a:r>
          </a:p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Medium Agencies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2399405" y="1543507"/>
            <a:ext cx="28611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05816" y="1399998"/>
            <a:ext cx="121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Agency Volumes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94" y="1988641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Level 1 Service:  </a:t>
            </a:r>
            <a:r>
              <a:rPr lang="en-AU" dirty="0"/>
              <a:t>Financial Services</a:t>
            </a:r>
            <a:endParaRPr lang="en-AU" sz="1400" dirty="0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1880347" y="1725801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/>
          <p:cNvSpPr/>
          <p:nvPr/>
        </p:nvSpPr>
        <p:spPr>
          <a:xfrm rot="10800000">
            <a:off x="1867558" y="2317552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88494" y="1062897"/>
            <a:ext cx="2094271" cy="3736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Agency:  PM&amp;C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136" y="2563429"/>
            <a:ext cx="2094271" cy="5506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Agency Comparison:  </a:t>
            </a:r>
            <a:r>
              <a:rPr lang="en-AU" dirty="0"/>
              <a:t>Medium Size</a:t>
            </a:r>
            <a:endParaRPr lang="en-AU" sz="1400" dirty="0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1851163" y="2856586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 rot="18860580">
            <a:off x="3082903" y="2799964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sp>
        <p:nvSpPr>
          <p:cNvPr id="32" name="TextBox 31"/>
          <p:cNvSpPr txBox="1"/>
          <p:nvPr/>
        </p:nvSpPr>
        <p:spPr>
          <a:xfrm rot="18860580">
            <a:off x="3277849" y="4975221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sp>
        <p:nvSpPr>
          <p:cNvPr id="34" name="TextBox 33"/>
          <p:cNvSpPr txBox="1"/>
          <p:nvPr/>
        </p:nvSpPr>
        <p:spPr>
          <a:xfrm rot="18860580">
            <a:off x="6416949" y="2820356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sp>
        <p:nvSpPr>
          <p:cNvPr id="40" name="TextBox 39"/>
          <p:cNvSpPr txBox="1"/>
          <p:nvPr/>
        </p:nvSpPr>
        <p:spPr>
          <a:xfrm rot="18860580">
            <a:off x="6599143" y="5131866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sp>
        <p:nvSpPr>
          <p:cNvPr id="41" name="TextBox 40"/>
          <p:cNvSpPr txBox="1"/>
          <p:nvPr/>
        </p:nvSpPr>
        <p:spPr>
          <a:xfrm rot="18860580">
            <a:off x="9736455" y="2810163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sp>
        <p:nvSpPr>
          <p:cNvPr id="42" name="TextBox 41"/>
          <p:cNvSpPr txBox="1"/>
          <p:nvPr/>
        </p:nvSpPr>
        <p:spPr>
          <a:xfrm rot="18860580">
            <a:off x="9814962" y="5048171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Example Only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14035"/>
          <a:stretch/>
        </p:blipFill>
        <p:spPr>
          <a:xfrm>
            <a:off x="88494" y="36000"/>
            <a:ext cx="2064903" cy="792000"/>
          </a:xfrm>
          <a:prstGeom prst="rect">
            <a:avLst/>
          </a:prstGeom>
        </p:spPr>
      </p:pic>
      <p:sp>
        <p:nvSpPr>
          <p:cNvPr id="44" name="Isosceles Triangle 43"/>
          <p:cNvSpPr/>
          <p:nvPr/>
        </p:nvSpPr>
        <p:spPr>
          <a:xfrm rot="10800000">
            <a:off x="1836929" y="1175212"/>
            <a:ext cx="273050" cy="175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0" y="6488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 R A F T</a:t>
            </a:r>
          </a:p>
        </p:txBody>
      </p:sp>
    </p:spTree>
    <p:extLst>
      <p:ext uri="{BB962C8B-B14F-4D97-AF65-F5344CB8AC3E}">
        <p14:creationId xmlns:p14="http://schemas.microsoft.com/office/powerpoint/2010/main" val="6606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513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Whole of Government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 Agency Cost Performance Dashboards</vt:lpstr>
      <vt:lpstr>PowerPoint Presentation</vt:lpstr>
      <vt:lpstr>PowerPoint Presentation</vt:lpstr>
      <vt:lpstr>PowerPoint Presentation</vt:lpstr>
      <vt:lpstr>Ad-hoc Anlaysis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Kennedy</dc:creator>
  <cp:lastModifiedBy>Robert Kennedy</cp:lastModifiedBy>
  <cp:revision>23</cp:revision>
  <cp:lastPrinted>2017-05-24T04:30:16Z</cp:lastPrinted>
  <dcterms:created xsi:type="dcterms:W3CDTF">2017-05-24T03:43:01Z</dcterms:created>
  <dcterms:modified xsi:type="dcterms:W3CDTF">2017-06-02T00:08:34Z</dcterms:modified>
</cp:coreProperties>
</file>