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18366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18366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18366d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18366d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18366d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18366d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18366d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18366d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18366d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18366d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3C47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55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FF"/>
                </a:solidFill>
              </a:rPr>
              <a:t>REMOTE SENSING</a:t>
            </a:r>
            <a:endParaRPr>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FFFFFF"/>
                </a:solidFill>
              </a:rPr>
              <a:t>Remote sensing in Agriculture</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805450" y="460425"/>
            <a:ext cx="671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REMOTE SENSING</a:t>
            </a:r>
            <a:endParaRPr/>
          </a:p>
        </p:txBody>
      </p:sp>
      <p:sp>
        <p:nvSpPr>
          <p:cNvPr id="61" name="Google Shape;61;p14"/>
          <p:cNvSpPr txBox="1"/>
          <p:nvPr>
            <p:ph idx="1" type="body"/>
          </p:nvPr>
        </p:nvSpPr>
        <p:spPr>
          <a:xfrm>
            <a:off x="388700" y="1737650"/>
            <a:ext cx="8520600" cy="2952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2400">
                <a:solidFill>
                  <a:schemeClr val="dk1"/>
                </a:solidFill>
                <a:latin typeface="Times New Roman"/>
                <a:ea typeface="Times New Roman"/>
                <a:cs typeface="Times New Roman"/>
                <a:sym typeface="Times New Roman"/>
              </a:rPr>
              <a:t>Remote Sensing can also be said to be the art and science of acquiring information about the earth surface without having any physical contact with it.This is mainly done by observing and recording of reflected and emitted energy.</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1189475" y="491225"/>
            <a:ext cx="697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COMPONENTS OF REMOTE SENSING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sz="2400"/>
              <a:t>ENERGY SOURCE</a:t>
            </a:r>
            <a:endParaRPr sz="2400"/>
          </a:p>
          <a:p>
            <a:pPr indent="-381000" lvl="0" marL="457200" rtl="0" algn="l">
              <a:spcBef>
                <a:spcPts val="0"/>
              </a:spcBef>
              <a:spcAft>
                <a:spcPts val="0"/>
              </a:spcAft>
              <a:buSzPts val="2400"/>
              <a:buAutoNum type="arabicPeriod"/>
            </a:pPr>
            <a:r>
              <a:rPr lang="en-GB" sz="2400"/>
              <a:t>RADIATION AND ATMOSPHERE</a:t>
            </a:r>
            <a:endParaRPr sz="2400"/>
          </a:p>
          <a:p>
            <a:pPr indent="-381000" lvl="0" marL="457200" rtl="0" algn="l">
              <a:spcBef>
                <a:spcPts val="0"/>
              </a:spcBef>
              <a:spcAft>
                <a:spcPts val="0"/>
              </a:spcAft>
              <a:buSzPts val="2400"/>
              <a:buAutoNum type="arabicPeriod"/>
            </a:pPr>
            <a:r>
              <a:rPr lang="en-GB" sz="2400"/>
              <a:t>INTERACTION WITH THE TARGET</a:t>
            </a:r>
            <a:endParaRPr sz="2400"/>
          </a:p>
          <a:p>
            <a:pPr indent="-381000" lvl="0" marL="457200" rtl="0" algn="l">
              <a:spcBef>
                <a:spcPts val="0"/>
              </a:spcBef>
              <a:spcAft>
                <a:spcPts val="0"/>
              </a:spcAft>
              <a:buSzPts val="2400"/>
              <a:buAutoNum type="arabicPeriod"/>
            </a:pPr>
            <a:r>
              <a:rPr lang="en-GB" sz="2400"/>
              <a:t>RECORDING OF ENERGY BY THE SENSOR</a:t>
            </a:r>
            <a:endParaRPr sz="2400"/>
          </a:p>
          <a:p>
            <a:pPr indent="-381000" lvl="0" marL="457200" rtl="0" algn="l">
              <a:spcBef>
                <a:spcPts val="0"/>
              </a:spcBef>
              <a:spcAft>
                <a:spcPts val="0"/>
              </a:spcAft>
              <a:buSzPts val="2400"/>
              <a:buAutoNum type="arabicPeriod"/>
            </a:pPr>
            <a:r>
              <a:rPr lang="en-GB" sz="2400"/>
              <a:t>TRANSMISSION, RECEPTION, PROCESSING</a:t>
            </a:r>
            <a:endParaRPr sz="2400"/>
          </a:p>
          <a:p>
            <a:pPr indent="-381000" lvl="0" marL="457200" rtl="0" algn="l">
              <a:spcBef>
                <a:spcPts val="0"/>
              </a:spcBef>
              <a:spcAft>
                <a:spcPts val="0"/>
              </a:spcAft>
              <a:buSzPts val="2400"/>
              <a:buAutoNum type="arabicPeriod"/>
            </a:pPr>
            <a:r>
              <a:rPr lang="en-GB" sz="2400"/>
              <a:t>INTERPRETATION AND ANALYSIS</a:t>
            </a:r>
            <a:endParaRPr sz="2400"/>
          </a:p>
          <a:p>
            <a:pPr indent="-381000" lvl="0" marL="457200" rtl="0" algn="l">
              <a:spcBef>
                <a:spcPts val="0"/>
              </a:spcBef>
              <a:spcAft>
                <a:spcPts val="0"/>
              </a:spcAft>
              <a:buSzPts val="2400"/>
              <a:buAutoNum type="arabicPeriod"/>
            </a:pPr>
            <a:r>
              <a:rPr lang="en-GB" sz="2400"/>
              <a:t>APPLICATION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0" y="229425"/>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TWO TYPES OF REMOTE SENSING</a:t>
            </a:r>
            <a:endParaRPr sz="2000"/>
          </a:p>
        </p:txBody>
      </p:sp>
      <p:sp>
        <p:nvSpPr>
          <p:cNvPr id="73" name="Google Shape;73;p16"/>
          <p:cNvSpPr txBox="1"/>
          <p:nvPr>
            <p:ph idx="1" type="body"/>
          </p:nvPr>
        </p:nvSpPr>
        <p:spPr>
          <a:xfrm>
            <a:off x="311700" y="1152475"/>
            <a:ext cx="4154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ACTIVE</a:t>
            </a:r>
            <a:endParaRPr b="1"/>
          </a:p>
          <a:p>
            <a:pPr indent="-342900" lvl="0" marL="457200" rtl="0" algn="l">
              <a:spcBef>
                <a:spcPts val="0"/>
              </a:spcBef>
              <a:spcAft>
                <a:spcPts val="0"/>
              </a:spcAft>
              <a:buSzPts val="1800"/>
              <a:buAutoNum type="arabicPeriod"/>
            </a:pPr>
            <a:r>
              <a:rPr b="1" lang="en-GB"/>
              <a:t>PASSIVE</a:t>
            </a:r>
            <a:endParaRPr b="1"/>
          </a:p>
        </p:txBody>
      </p:sp>
      <p:pic>
        <p:nvPicPr>
          <p:cNvPr id="74" name="Google Shape;74;p16"/>
          <p:cNvPicPr preferRelativeResize="0"/>
          <p:nvPr/>
        </p:nvPicPr>
        <p:blipFill>
          <a:blip r:embed="rId3">
            <a:alphaModFix/>
          </a:blip>
          <a:stretch>
            <a:fillRect/>
          </a:stretch>
        </p:blipFill>
        <p:spPr>
          <a:xfrm>
            <a:off x="4465925" y="0"/>
            <a:ext cx="467807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APPLICATION OF REMOTE SENSING IN AGRICULTURE</a:t>
            </a:r>
            <a:endParaRPr/>
          </a:p>
        </p:txBody>
      </p:sp>
      <p:sp>
        <p:nvSpPr>
          <p:cNvPr id="80" name="Google Shape;80;p17"/>
          <p:cNvSpPr txBox="1"/>
          <p:nvPr>
            <p:ph idx="1" type="body"/>
          </p:nvPr>
        </p:nvSpPr>
        <p:spPr>
          <a:xfrm>
            <a:off x="1540050" y="1537450"/>
            <a:ext cx="60639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CROP IDENTIFICATION</a:t>
            </a:r>
            <a:endParaRPr sz="2200"/>
          </a:p>
          <a:p>
            <a:pPr indent="-368300" lvl="0" marL="457200" rtl="0" algn="l">
              <a:spcBef>
                <a:spcPts val="0"/>
              </a:spcBef>
              <a:spcAft>
                <a:spcPts val="0"/>
              </a:spcAft>
              <a:buSzPts val="2200"/>
              <a:buChar char="●"/>
            </a:pPr>
            <a:r>
              <a:rPr lang="en-GB" sz="2200"/>
              <a:t>SOIL MAPPING</a:t>
            </a:r>
            <a:endParaRPr sz="2200"/>
          </a:p>
          <a:p>
            <a:pPr indent="-368300" lvl="0" marL="457200" rtl="0" algn="l">
              <a:spcBef>
                <a:spcPts val="0"/>
              </a:spcBef>
              <a:spcAft>
                <a:spcPts val="0"/>
              </a:spcAft>
              <a:buSzPts val="2200"/>
              <a:buChar char="●"/>
            </a:pPr>
            <a:r>
              <a:rPr lang="en-GB" sz="2200"/>
              <a:t>CROP-TYPE CLASSIFICATION</a:t>
            </a:r>
            <a:endParaRPr sz="2200"/>
          </a:p>
          <a:p>
            <a:pPr indent="-368300" lvl="0" marL="457200" rtl="0" algn="l">
              <a:spcBef>
                <a:spcPts val="0"/>
              </a:spcBef>
              <a:spcAft>
                <a:spcPts val="0"/>
              </a:spcAft>
              <a:buSzPts val="2200"/>
              <a:buChar char="●"/>
            </a:pPr>
            <a:r>
              <a:rPr lang="en-GB" sz="2200"/>
              <a:t>CLIMATE CHANGE MONITORING</a:t>
            </a:r>
            <a:endParaRPr sz="2200"/>
          </a:p>
          <a:p>
            <a:pPr indent="-368300" lvl="0" marL="457200" rtl="0" algn="l">
              <a:spcBef>
                <a:spcPts val="0"/>
              </a:spcBef>
              <a:spcAft>
                <a:spcPts val="0"/>
              </a:spcAft>
              <a:buSzPts val="2200"/>
              <a:buChar char="●"/>
            </a:pPr>
            <a:r>
              <a:rPr lang="en-GB" sz="2200"/>
              <a:t>PEST AND DISEASE CONTROL</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235150" y="1399800"/>
            <a:ext cx="4673700" cy="14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6000"/>
              <a:t>THANK YOU</a:t>
            </a:r>
            <a:endParaRPr sz="6000"/>
          </a:p>
        </p:txBody>
      </p:sp>
      <p:sp>
        <p:nvSpPr>
          <p:cNvPr id="86" name="Google Shape;86;p18"/>
          <p:cNvSpPr txBox="1"/>
          <p:nvPr>
            <p:ph idx="1" type="body"/>
          </p:nvPr>
        </p:nvSpPr>
        <p:spPr>
          <a:xfrm>
            <a:off x="1760550" y="3002950"/>
            <a:ext cx="5622900" cy="16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IT'S</a:t>
            </a:r>
            <a:r>
              <a:rPr lang="en-GB" sz="2400"/>
              <a:t> MY PLEASURE TALKING TO YOU</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