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299f4f9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299f4f9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299f4f9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299f4f9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99f4f9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99f4f9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99f4f9b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99f4f9b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299f4f9b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299f4f9b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99f4f9b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99f4f9b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299f4f9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299f4f9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99f4f9b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99f4f9b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299f4f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299f4f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99f4f9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99f4f9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299f4f9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299f4f9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99f4f9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99f4f9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99f4f9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299f4f9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299f4f9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299f4f9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99f4f9b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99f4f9b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299f4f9b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299f4f9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ealth.ny.gov/statistics/cancer/registry/appendix/neighborhoods.htm" TargetMode="External"/><Relationship Id="rId4" Type="http://schemas.openxmlformats.org/officeDocument/2006/relationships/hyperlink" Target="https://www1.nyc.gov/site/nypd/bureaus/patrol/precincts-landing.page" TargetMode="External"/><Relationship Id="rId5" Type="http://schemas.openxmlformats.org/officeDocument/2006/relationships/hyperlink" Target="https://www1.nyc.gov/assets/nypd/downloads/pdf/analysis_and_planning/historical-crime-data/seven-major-felony-offenses-by-precinct-2000-2019.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Opening a Coffee Shop in New Yory City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Philip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w/o Crime Data: Visualization</a:t>
            </a:r>
            <a:endParaRPr/>
          </a:p>
        </p:txBody>
      </p:sp>
      <p:pic>
        <p:nvPicPr>
          <p:cNvPr id="116" name="Google Shape;116;p22"/>
          <p:cNvPicPr preferRelativeResize="0"/>
          <p:nvPr/>
        </p:nvPicPr>
        <p:blipFill>
          <a:blip r:embed="rId3">
            <a:alphaModFix/>
          </a:blip>
          <a:stretch>
            <a:fillRect/>
          </a:stretch>
        </p:blipFill>
        <p:spPr>
          <a:xfrm>
            <a:off x="311700" y="1170125"/>
            <a:ext cx="4502325" cy="3773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without Crime Data: Sample Cluster</a:t>
            </a:r>
            <a:endParaRPr/>
          </a:p>
        </p:txBody>
      </p:sp>
      <p:pic>
        <p:nvPicPr>
          <p:cNvPr id="122" name="Google Shape;122;p23"/>
          <p:cNvPicPr preferRelativeResize="0"/>
          <p:nvPr/>
        </p:nvPicPr>
        <p:blipFill>
          <a:blip r:embed="rId3">
            <a:alphaModFix/>
          </a:blip>
          <a:stretch>
            <a:fillRect/>
          </a:stretch>
        </p:blipFill>
        <p:spPr>
          <a:xfrm>
            <a:off x="311700" y="1170125"/>
            <a:ext cx="5943600" cy="3419475"/>
          </a:xfrm>
          <a:prstGeom prst="rect">
            <a:avLst/>
          </a:prstGeom>
          <a:noFill/>
          <a:ln>
            <a:noFill/>
          </a:ln>
        </p:spPr>
      </p:pic>
      <p:sp>
        <p:nvSpPr>
          <p:cNvPr id="123" name="Google Shape;123;p23"/>
          <p:cNvSpPr txBox="1"/>
          <p:nvPr/>
        </p:nvSpPr>
        <p:spPr>
          <a:xfrm>
            <a:off x="6589525" y="1170125"/>
            <a:ext cx="2242800" cy="157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Cluster 7</a:t>
            </a:r>
            <a:endParaRPr/>
          </a:p>
          <a:p>
            <a:pPr indent="-317500" lvl="0" marL="457200" rtl="0" algn="l">
              <a:spcBef>
                <a:spcPts val="0"/>
              </a:spcBef>
              <a:spcAft>
                <a:spcPts val="0"/>
              </a:spcAft>
              <a:buSzPts val="1400"/>
              <a:buChar char="●"/>
            </a:pPr>
            <a:r>
              <a:rPr lang="en"/>
              <a:t>Mix of neighborhoods</a:t>
            </a:r>
            <a:endParaRPr/>
          </a:p>
          <a:p>
            <a:pPr indent="-317500" lvl="0" marL="457200" rtl="0" algn="l">
              <a:spcBef>
                <a:spcPts val="0"/>
              </a:spcBef>
              <a:spcAft>
                <a:spcPts val="0"/>
              </a:spcAft>
              <a:buSzPts val="1400"/>
              <a:buChar char="●"/>
            </a:pPr>
            <a:r>
              <a:rPr lang="en"/>
              <a:t>Variety in top venues</a:t>
            </a:r>
            <a:endParaRPr/>
          </a:p>
          <a:p>
            <a:pPr indent="-317500" lvl="0" marL="457200" rtl="0" algn="l">
              <a:spcBef>
                <a:spcPts val="0"/>
              </a:spcBef>
              <a:spcAft>
                <a:spcPts val="0"/>
              </a:spcAft>
              <a:buSzPts val="1400"/>
              <a:buChar char="●"/>
            </a:pPr>
            <a:r>
              <a:rPr lang="en"/>
              <a:t>Not limited by geographic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without Crime Data: Clusters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0: Bronx Park and Fordham, Hunts Point and Mott Haven, Kingsbridge and Riverdale, Central Brooklyn, Borough Park, Flatbush, Sunset Park, Jamaica, Stapleton and St. George</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1: Central Bronx, Southwest Brooklyn, Canarsie and Flatlands, Northwest Brooklyn, Greenpoint, Bushwick and Williamsburg, Central Harlem, Chelsea and Clinton, East Harlem, Gramercy Park and Murray Hill, Greenwich Village and Soho, Lower Manhattan, Lower East Side, Upper East Side, Upper West Side, Inwood and Washington Heights, Rockaways, Southshore, Mid-Island</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2: West Central Queens, West Queens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3: Northeast Bronx, Southeast Bronx</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4: North Queens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5: Southern Brooklyn</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6: High Bridge and Morrisania</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7: Northeast Queens, Northwest Queens, Southeast Queens, Southwest Queens, Port Richmond</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8: Central Queens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with Crime Data</a:t>
            </a:r>
            <a:endParaRPr/>
          </a:p>
        </p:txBody>
      </p:sp>
      <p:pic>
        <p:nvPicPr>
          <p:cNvPr id="135" name="Google Shape;135;p25"/>
          <p:cNvPicPr preferRelativeResize="0"/>
          <p:nvPr/>
        </p:nvPicPr>
        <p:blipFill>
          <a:blip r:embed="rId3">
            <a:alphaModFix/>
          </a:blip>
          <a:stretch>
            <a:fillRect/>
          </a:stretch>
        </p:blipFill>
        <p:spPr>
          <a:xfrm>
            <a:off x="311700" y="1017725"/>
            <a:ext cx="5267399" cy="3173950"/>
          </a:xfrm>
          <a:prstGeom prst="rect">
            <a:avLst/>
          </a:prstGeom>
          <a:noFill/>
          <a:ln>
            <a:noFill/>
          </a:ln>
        </p:spPr>
      </p:pic>
      <p:sp>
        <p:nvSpPr>
          <p:cNvPr id="136" name="Google Shape;136;p25"/>
          <p:cNvSpPr txBox="1"/>
          <p:nvPr/>
        </p:nvSpPr>
        <p:spPr>
          <a:xfrm>
            <a:off x="5893975" y="1336225"/>
            <a:ext cx="2938200" cy="15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Sum of squared distances</a:t>
            </a:r>
            <a:endParaRPr/>
          </a:p>
          <a:p>
            <a:pPr indent="-317500" lvl="1" marL="914400" rtl="0" algn="l">
              <a:spcBef>
                <a:spcPts val="0"/>
              </a:spcBef>
              <a:spcAft>
                <a:spcPts val="0"/>
              </a:spcAft>
              <a:buSzPts val="1400"/>
              <a:buChar char="○"/>
            </a:pPr>
            <a:r>
              <a:rPr lang="en"/>
              <a:t>From 1 to 25</a:t>
            </a:r>
            <a:endParaRPr/>
          </a:p>
          <a:p>
            <a:pPr indent="-317500" lvl="0" marL="457200" rtl="0" algn="l">
              <a:spcBef>
                <a:spcPts val="0"/>
              </a:spcBef>
              <a:spcAft>
                <a:spcPts val="0"/>
              </a:spcAft>
              <a:buSzPts val="1400"/>
              <a:buChar char="●"/>
            </a:pPr>
            <a:r>
              <a:rPr lang="en"/>
              <a:t>Elbow method</a:t>
            </a:r>
            <a:endParaRPr/>
          </a:p>
          <a:p>
            <a:pPr indent="-317500" lvl="0" marL="457200" rtl="0" algn="l">
              <a:spcBef>
                <a:spcPts val="0"/>
              </a:spcBef>
              <a:spcAft>
                <a:spcPts val="0"/>
              </a:spcAft>
              <a:buSzPts val="1400"/>
              <a:buChar char="●"/>
            </a:pPr>
            <a:r>
              <a:rPr lang="en"/>
              <a:t>Clear elbow determined</a:t>
            </a:r>
            <a:endParaRPr/>
          </a:p>
          <a:p>
            <a:pPr indent="-317500" lvl="0" marL="457200" rtl="0" algn="l">
              <a:spcBef>
                <a:spcPts val="0"/>
              </a:spcBef>
              <a:spcAft>
                <a:spcPts val="0"/>
              </a:spcAft>
              <a:buSzPts val="1400"/>
              <a:buChar char="●"/>
            </a:pPr>
            <a:r>
              <a:rPr lang="en"/>
              <a:t>K = 4 used for cluster number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with Crime Data: Visualization</a:t>
            </a:r>
            <a:endParaRPr/>
          </a:p>
        </p:txBody>
      </p:sp>
      <p:pic>
        <p:nvPicPr>
          <p:cNvPr id="142" name="Google Shape;142;p26"/>
          <p:cNvPicPr preferRelativeResize="0"/>
          <p:nvPr/>
        </p:nvPicPr>
        <p:blipFill>
          <a:blip r:embed="rId3">
            <a:alphaModFix/>
          </a:blip>
          <a:stretch>
            <a:fillRect/>
          </a:stretch>
        </p:blipFill>
        <p:spPr>
          <a:xfrm>
            <a:off x="311700" y="1170125"/>
            <a:ext cx="470367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with Crime Data: Sample Cluster</a:t>
            </a:r>
            <a:endParaRPr/>
          </a:p>
        </p:txBody>
      </p:sp>
      <p:pic>
        <p:nvPicPr>
          <p:cNvPr id="148" name="Google Shape;148;p27"/>
          <p:cNvPicPr preferRelativeResize="0"/>
          <p:nvPr/>
        </p:nvPicPr>
        <p:blipFill>
          <a:blip r:embed="rId3">
            <a:alphaModFix/>
          </a:blip>
          <a:stretch>
            <a:fillRect/>
          </a:stretch>
        </p:blipFill>
        <p:spPr>
          <a:xfrm>
            <a:off x="311700" y="1865700"/>
            <a:ext cx="5051450" cy="2238375"/>
          </a:xfrm>
          <a:prstGeom prst="rect">
            <a:avLst/>
          </a:prstGeom>
          <a:noFill/>
          <a:ln>
            <a:noFill/>
          </a:ln>
        </p:spPr>
      </p:pic>
      <p:sp>
        <p:nvSpPr>
          <p:cNvPr id="149" name="Google Shape;149;p27"/>
          <p:cNvSpPr txBox="1"/>
          <p:nvPr/>
        </p:nvSpPr>
        <p:spPr>
          <a:xfrm>
            <a:off x="5912275" y="1865700"/>
            <a:ext cx="2242800" cy="223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Cluster 0</a:t>
            </a:r>
            <a:endParaRPr/>
          </a:p>
          <a:p>
            <a:pPr indent="-317500" lvl="0" marL="457200" rtl="0" algn="l">
              <a:spcBef>
                <a:spcPts val="0"/>
              </a:spcBef>
              <a:spcAft>
                <a:spcPts val="0"/>
              </a:spcAft>
              <a:buSzPts val="1400"/>
              <a:buChar char="●"/>
            </a:pPr>
            <a:r>
              <a:rPr lang="en"/>
              <a:t>Consists of neighborhoods in the same precincts</a:t>
            </a:r>
            <a:endParaRPr/>
          </a:p>
          <a:p>
            <a:pPr indent="-317500" lvl="0" marL="457200" rtl="0" algn="l">
              <a:spcBef>
                <a:spcPts val="0"/>
              </a:spcBef>
              <a:spcAft>
                <a:spcPts val="0"/>
              </a:spcAft>
              <a:buSzPts val="1400"/>
              <a:buChar char="●"/>
            </a:pPr>
            <a:r>
              <a:rPr lang="en"/>
              <a:t>Little variety geographically</a:t>
            </a:r>
            <a:endParaRPr/>
          </a:p>
          <a:p>
            <a:pPr indent="-317500" lvl="0" marL="457200" rtl="0" algn="l">
              <a:spcBef>
                <a:spcPts val="0"/>
              </a:spcBef>
              <a:spcAft>
                <a:spcPts val="0"/>
              </a:spcAft>
              <a:buSzPts val="1400"/>
              <a:buChar char="●"/>
            </a:pPr>
            <a:r>
              <a:rPr lang="en"/>
              <a:t>Overlap between neighborhoods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with Crime Data: Clusters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0: Port Richmond, South Shore, Stapleton and St. George, Mid-Island</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1: Central Bronx, Bronx Park and Fordham, High Bridge and Morrisania, Hunts Point and Mott Haven, Kingsbridge and Riverdale, Northeast Bronx, Southeast Bronx, Northeast Queens, North Queens, Central Queens, Jamaica, Northwest Queens, West Central Queens, Rockaways, Southeast Queens, Southwest Queens, West Queens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2: Central Harlem, Chelsea and Clinton, East Harlem, Gramercy Park and Murray Hill, Greenwich Village and Soho, Lower Manhattan, Lower East Side, Upper East Side, Upper West Side, Inwood and Washington Heights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Cluster 3: Central Brooklyn, Southwest Brooklyn, Borough Park, Canarsie and Flatlands, Southern Brooklyn, Northwest Brooklyn, Flatbush, Greenpoint, Sunset Park, Bushwick and Williamsburg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Directions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Clustering without crime data was largely successful versus clustering with crime data</a:t>
            </a:r>
            <a:endParaRPr/>
          </a:p>
          <a:p>
            <a:pPr indent="-342900" lvl="0" marL="457200" rtl="0" algn="l">
              <a:spcBef>
                <a:spcPts val="0"/>
              </a:spcBef>
              <a:spcAft>
                <a:spcPts val="0"/>
              </a:spcAft>
              <a:buSzPts val="1800"/>
              <a:buChar char="●"/>
            </a:pPr>
            <a:r>
              <a:rPr lang="en"/>
              <a:t>9 neighborhood clusters were achieved based on K Means</a:t>
            </a:r>
            <a:endParaRPr/>
          </a:p>
          <a:p>
            <a:pPr indent="-342900" lvl="0" marL="457200" rtl="0" algn="l">
              <a:spcBef>
                <a:spcPts val="0"/>
              </a:spcBef>
              <a:spcAft>
                <a:spcPts val="0"/>
              </a:spcAft>
              <a:buSzPts val="1800"/>
              <a:buChar char="●"/>
            </a:pPr>
            <a:r>
              <a:rPr lang="en"/>
              <a:t>Potential neighborhoods included: Borough Park, Central Harlem, and Northeast Queens</a:t>
            </a:r>
            <a:endParaRPr/>
          </a:p>
          <a:p>
            <a:pPr indent="-317500" lvl="1" marL="914400" rtl="0" algn="l">
              <a:spcBef>
                <a:spcPts val="0"/>
              </a:spcBef>
              <a:spcAft>
                <a:spcPts val="0"/>
              </a:spcAft>
              <a:buSzPts val="1400"/>
              <a:buChar char="○"/>
            </a:pPr>
            <a:r>
              <a:rPr lang="en"/>
              <a:t>Clustering identified other neighborhoods such as Port RIchmond</a:t>
            </a:r>
            <a:endParaRPr/>
          </a:p>
          <a:p>
            <a:pPr indent="-342900" lvl="0" marL="457200" rtl="0" algn="l">
              <a:spcBef>
                <a:spcPts val="0"/>
              </a:spcBef>
              <a:spcAft>
                <a:spcPts val="0"/>
              </a:spcAft>
              <a:buSzPts val="1800"/>
              <a:buChar char="●"/>
            </a:pPr>
            <a:r>
              <a:rPr lang="en"/>
              <a:t>Look to include review ratings and reviews</a:t>
            </a:r>
            <a:endParaRPr/>
          </a:p>
          <a:p>
            <a:pPr indent="-342900" lvl="0" marL="457200" rtl="0" algn="l">
              <a:spcBef>
                <a:spcPts val="0"/>
              </a:spcBef>
              <a:spcAft>
                <a:spcPts val="0"/>
              </a:spcAft>
              <a:buSzPts val="1800"/>
              <a:buChar char="●"/>
            </a:pPr>
            <a:r>
              <a:rPr lang="en"/>
              <a:t>Revisit crime data</a:t>
            </a:r>
            <a:endParaRPr/>
          </a:p>
          <a:p>
            <a:pPr indent="-317500" lvl="1" marL="914400" rtl="0" algn="l">
              <a:spcBef>
                <a:spcPts val="0"/>
              </a:spcBef>
              <a:spcAft>
                <a:spcPts val="0"/>
              </a:spcAft>
              <a:buSzPts val="1400"/>
              <a:buChar char="○"/>
            </a:pPr>
            <a:r>
              <a:rPr lang="en"/>
              <a:t>Try to find statistics by neighborhood</a:t>
            </a:r>
            <a:endParaRPr/>
          </a:p>
          <a:p>
            <a:pPr indent="-317500" lvl="1" marL="914400" rtl="0" algn="l">
              <a:spcBef>
                <a:spcPts val="0"/>
              </a:spcBef>
              <a:spcAft>
                <a:spcPts val="0"/>
              </a:spcAft>
              <a:buSzPts val="1400"/>
              <a:buChar char="○"/>
            </a:pPr>
            <a:r>
              <a:rPr lang="en"/>
              <a:t>Include additional years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0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open a new business is a challenging and important question</a:t>
            </a:r>
            <a:endParaRPr/>
          </a:p>
        </p:txBody>
      </p:sp>
      <p:sp>
        <p:nvSpPr>
          <p:cNvPr id="61" name="Google Shape;61;p14"/>
          <p:cNvSpPr txBox="1"/>
          <p:nvPr>
            <p:ph idx="1" type="body"/>
          </p:nvPr>
        </p:nvSpPr>
        <p:spPr>
          <a:xfrm>
            <a:off x="311700" y="1592475"/>
            <a:ext cx="8520600" cy="297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 of businesses fail in the first two years*</a:t>
            </a:r>
            <a:endParaRPr/>
          </a:p>
          <a:p>
            <a:pPr indent="-342900" lvl="0" marL="457200" rtl="0" algn="l">
              <a:spcBef>
                <a:spcPts val="0"/>
              </a:spcBef>
              <a:spcAft>
                <a:spcPts val="0"/>
              </a:spcAft>
              <a:buSzPts val="1800"/>
              <a:buChar char="●"/>
            </a:pPr>
            <a:r>
              <a:rPr lang="en"/>
              <a:t>Need a location that can support the business but is not oversaturated</a:t>
            </a:r>
            <a:endParaRPr/>
          </a:p>
          <a:p>
            <a:pPr indent="-342900" lvl="0" marL="457200" rtl="0" algn="l">
              <a:spcBef>
                <a:spcPts val="0"/>
              </a:spcBef>
              <a:spcAft>
                <a:spcPts val="0"/>
              </a:spcAft>
              <a:buSzPts val="1800"/>
              <a:buChar char="●"/>
            </a:pPr>
            <a:r>
              <a:rPr lang="en"/>
              <a:t>Safety is paramount</a:t>
            </a:r>
            <a:endParaRPr/>
          </a:p>
          <a:p>
            <a:pPr indent="-342900" lvl="0" marL="457200" rtl="0" algn="l">
              <a:spcBef>
                <a:spcPts val="0"/>
              </a:spcBef>
              <a:spcAft>
                <a:spcPts val="0"/>
              </a:spcAft>
              <a:buSzPts val="1800"/>
              <a:buChar char="●"/>
            </a:pPr>
            <a:r>
              <a:rPr lang="en"/>
              <a:t>Coffee shops often rely on other local businesses</a:t>
            </a:r>
            <a:endParaRPr/>
          </a:p>
          <a:p>
            <a:pPr indent="-317500" lvl="1" marL="914400" rtl="0" algn="l">
              <a:spcBef>
                <a:spcPts val="0"/>
              </a:spcBef>
              <a:spcAft>
                <a:spcPts val="0"/>
              </a:spcAft>
              <a:buSzPts val="1400"/>
              <a:buChar char="○"/>
            </a:pPr>
            <a:r>
              <a:rPr lang="en"/>
              <a:t>Partnering food and snack businesses</a:t>
            </a:r>
            <a:endParaRPr/>
          </a:p>
          <a:p>
            <a:pPr indent="-317500" lvl="1" marL="914400" rtl="0" algn="l">
              <a:spcBef>
                <a:spcPts val="0"/>
              </a:spcBef>
              <a:spcAft>
                <a:spcPts val="0"/>
              </a:spcAft>
              <a:buSzPts val="1400"/>
              <a:buChar char="○"/>
            </a:pPr>
            <a:r>
              <a:rPr lang="en"/>
              <a:t>Acting as a neighborhood hub</a:t>
            </a:r>
            <a:endParaRPr/>
          </a:p>
          <a:p>
            <a:pPr indent="-317500" lvl="1" marL="914400" rtl="0" algn="l">
              <a:spcBef>
                <a:spcPts val="0"/>
              </a:spcBef>
              <a:spcAft>
                <a:spcPts val="0"/>
              </a:spcAft>
              <a:buSzPts val="1400"/>
              <a:buChar char="○"/>
            </a:pPr>
            <a:r>
              <a:rPr lang="en"/>
              <a:t>Hosting Events</a:t>
            </a:r>
            <a:endParaRPr/>
          </a:p>
        </p:txBody>
      </p:sp>
      <p:sp>
        <p:nvSpPr>
          <p:cNvPr id="62" name="Google Shape;62;p14"/>
          <p:cNvSpPr txBox="1"/>
          <p:nvPr/>
        </p:nvSpPr>
        <p:spPr>
          <a:xfrm>
            <a:off x="311700" y="4458950"/>
            <a:ext cx="73509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From the U. S. Bureau of Labor Statistics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and Cleansing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41 Neighborhoods taken from: </a:t>
            </a:r>
            <a:r>
              <a:rPr lang="en" u="sng">
                <a:solidFill>
                  <a:schemeClr val="hlink"/>
                </a:solidFill>
                <a:hlinkClick r:id="rId3"/>
              </a:rPr>
              <a:t>New York Neighborhood Data</a:t>
            </a:r>
            <a:endParaRPr/>
          </a:p>
          <a:p>
            <a:pPr indent="-342900" lvl="0" marL="457200" rtl="0" algn="l">
              <a:spcBef>
                <a:spcPts val="0"/>
              </a:spcBef>
              <a:spcAft>
                <a:spcPts val="0"/>
              </a:spcAft>
              <a:buSzPts val="1800"/>
              <a:buChar char="●"/>
            </a:pPr>
            <a:r>
              <a:rPr lang="en"/>
              <a:t>Location data (longitude and latitude) acquired using Geocoder</a:t>
            </a:r>
            <a:endParaRPr/>
          </a:p>
          <a:p>
            <a:pPr indent="-342900" lvl="0" marL="457200" rtl="0" algn="l">
              <a:spcBef>
                <a:spcPts val="0"/>
              </a:spcBef>
              <a:spcAft>
                <a:spcPts val="0"/>
              </a:spcAft>
              <a:buSzPts val="1800"/>
              <a:buChar char="●"/>
            </a:pPr>
            <a:r>
              <a:rPr lang="en"/>
              <a:t>New York City police precinct data taken from: </a:t>
            </a:r>
            <a:r>
              <a:rPr lang="en" u="sng">
                <a:solidFill>
                  <a:schemeClr val="hlink"/>
                </a:solidFill>
                <a:hlinkClick r:id="rId4"/>
              </a:rPr>
              <a:t>Precinct Data</a:t>
            </a:r>
            <a:endParaRPr/>
          </a:p>
          <a:p>
            <a:pPr indent="-317500" lvl="1" marL="914400" rtl="0" algn="l">
              <a:spcBef>
                <a:spcPts val="0"/>
              </a:spcBef>
              <a:spcAft>
                <a:spcPts val="0"/>
              </a:spcAft>
              <a:buSzPts val="1400"/>
              <a:buChar char="○"/>
            </a:pPr>
            <a:r>
              <a:rPr lang="en"/>
              <a:t>Crime data could only be found as low as the precinct level</a:t>
            </a:r>
            <a:endParaRPr/>
          </a:p>
          <a:p>
            <a:pPr indent="-317500" lvl="1" marL="914400" rtl="0" algn="l">
              <a:spcBef>
                <a:spcPts val="0"/>
              </a:spcBef>
              <a:spcAft>
                <a:spcPts val="0"/>
              </a:spcAft>
              <a:buSzPts val="1400"/>
              <a:buChar char="○"/>
            </a:pPr>
            <a:r>
              <a:rPr lang="en"/>
              <a:t>Had to be matched against borough and not neighborhoods</a:t>
            </a:r>
            <a:endParaRPr/>
          </a:p>
          <a:p>
            <a:pPr indent="-342900" lvl="0" marL="457200" rtl="0" algn="l">
              <a:spcBef>
                <a:spcPts val="0"/>
              </a:spcBef>
              <a:spcAft>
                <a:spcPts val="0"/>
              </a:spcAft>
              <a:buSzPts val="1800"/>
              <a:buChar char="●"/>
            </a:pPr>
            <a:r>
              <a:rPr lang="en"/>
              <a:t>Crime data taken from: </a:t>
            </a:r>
            <a:r>
              <a:rPr lang="en" u="sng">
                <a:solidFill>
                  <a:schemeClr val="hlink"/>
                </a:solidFill>
                <a:hlinkClick r:id="rId5"/>
              </a:rPr>
              <a:t>Crime Data</a:t>
            </a:r>
            <a:endParaRPr/>
          </a:p>
          <a:p>
            <a:pPr indent="-317500" lvl="1" marL="914400" rtl="0" algn="l">
              <a:spcBef>
                <a:spcPts val="0"/>
              </a:spcBef>
              <a:spcAft>
                <a:spcPts val="0"/>
              </a:spcAft>
              <a:buSzPts val="1400"/>
              <a:buChar char="○"/>
            </a:pPr>
            <a:r>
              <a:rPr lang="en"/>
              <a:t>Data for the seven most dangerous crimes in New York City</a:t>
            </a:r>
            <a:endParaRPr/>
          </a:p>
          <a:p>
            <a:pPr indent="-317500" lvl="1" marL="914400" rtl="0" algn="l">
              <a:spcBef>
                <a:spcPts val="0"/>
              </a:spcBef>
              <a:spcAft>
                <a:spcPts val="0"/>
              </a:spcAft>
              <a:buSzPts val="1400"/>
              <a:buChar char="○"/>
            </a:pPr>
            <a:r>
              <a:rPr lang="en"/>
              <a:t>Taken for 2019</a:t>
            </a:r>
            <a:endParaRPr/>
          </a:p>
          <a:p>
            <a:pPr indent="-342900" lvl="0" marL="457200" rtl="0" algn="l">
              <a:spcBef>
                <a:spcPts val="0"/>
              </a:spcBef>
              <a:spcAft>
                <a:spcPts val="0"/>
              </a:spcAft>
              <a:buSzPts val="1800"/>
              <a:buChar char="●"/>
            </a:pPr>
            <a:r>
              <a:rPr lang="en"/>
              <a:t>Two data sets were used. One with crime data, and one without</a:t>
            </a:r>
            <a:endParaRPr/>
          </a:p>
          <a:p>
            <a:pPr indent="-317500" lvl="1" marL="914400" rtl="0" algn="l">
              <a:spcBef>
                <a:spcPts val="0"/>
              </a:spcBef>
              <a:spcAft>
                <a:spcPts val="0"/>
              </a:spcAft>
              <a:buSzPts val="1400"/>
              <a:buChar char="○"/>
            </a:pPr>
            <a:r>
              <a:rPr lang="en"/>
              <a:t>Concern over the quality of crime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of NYC Neighborhoods</a:t>
            </a:r>
            <a:endParaRPr/>
          </a:p>
        </p:txBody>
      </p:sp>
      <p:pic>
        <p:nvPicPr>
          <p:cNvPr id="74" name="Google Shape;74;p16"/>
          <p:cNvPicPr preferRelativeResize="0"/>
          <p:nvPr/>
        </p:nvPicPr>
        <p:blipFill>
          <a:blip r:embed="rId3">
            <a:alphaModFix/>
          </a:blip>
          <a:stretch>
            <a:fillRect/>
          </a:stretch>
        </p:blipFill>
        <p:spPr>
          <a:xfrm>
            <a:off x="311699" y="1152475"/>
            <a:ext cx="5405550" cy="365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of Central Bronx</a:t>
            </a:r>
            <a:endParaRPr/>
          </a:p>
        </p:txBody>
      </p:sp>
      <p:pic>
        <p:nvPicPr>
          <p:cNvPr id="80" name="Google Shape;80;p17"/>
          <p:cNvPicPr preferRelativeResize="0"/>
          <p:nvPr/>
        </p:nvPicPr>
        <p:blipFill>
          <a:blip r:embed="rId3">
            <a:alphaModFix/>
          </a:blip>
          <a:stretch>
            <a:fillRect/>
          </a:stretch>
        </p:blipFill>
        <p:spPr>
          <a:xfrm>
            <a:off x="311700" y="1159225"/>
            <a:ext cx="8254700" cy="2574851"/>
          </a:xfrm>
          <a:prstGeom prst="rect">
            <a:avLst/>
          </a:prstGeom>
          <a:noFill/>
          <a:ln>
            <a:noFill/>
          </a:ln>
        </p:spPr>
      </p:pic>
      <p:sp>
        <p:nvSpPr>
          <p:cNvPr id="81" name="Google Shape;81;p17"/>
          <p:cNvSpPr txBox="1"/>
          <p:nvPr/>
        </p:nvSpPr>
        <p:spPr>
          <a:xfrm>
            <a:off x="311700" y="3967100"/>
            <a:ext cx="4374300" cy="106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6 venues</a:t>
            </a:r>
            <a:endParaRPr/>
          </a:p>
          <a:p>
            <a:pPr indent="-317500" lvl="0" marL="457200" rtl="0" algn="l">
              <a:spcBef>
                <a:spcPts val="0"/>
              </a:spcBef>
              <a:spcAft>
                <a:spcPts val="0"/>
              </a:spcAft>
              <a:buSzPts val="1400"/>
              <a:buChar char="●"/>
            </a:pPr>
            <a:r>
              <a:rPr lang="en"/>
              <a:t>No coffee shops</a:t>
            </a:r>
            <a:endParaRPr/>
          </a:p>
          <a:p>
            <a:pPr indent="-317500" lvl="0" marL="457200" rtl="0" algn="l">
              <a:spcBef>
                <a:spcPts val="0"/>
              </a:spcBef>
              <a:spcAft>
                <a:spcPts val="0"/>
              </a:spcAft>
              <a:buSzPts val="1400"/>
              <a:buChar char="●"/>
            </a:pPr>
            <a:r>
              <a:rPr lang="en"/>
              <a:t>Deli and cupcake shop to partner with</a:t>
            </a:r>
            <a:endParaRPr/>
          </a:p>
          <a:p>
            <a:pPr indent="-317500" lvl="0" marL="457200" rtl="0" algn="l">
              <a:spcBef>
                <a:spcPts val="0"/>
              </a:spcBef>
              <a:spcAft>
                <a:spcPts val="0"/>
              </a:spcAft>
              <a:buSzPts val="1400"/>
              <a:buChar char="●"/>
            </a:pPr>
            <a:r>
              <a:rPr lang="en"/>
              <a:t>Park for people to drink coffee and host events</a:t>
            </a:r>
            <a:endParaRPr/>
          </a:p>
        </p:txBody>
      </p:sp>
      <p:sp>
        <p:nvSpPr>
          <p:cNvPr id="82" name="Google Shape;82;p17"/>
          <p:cNvSpPr txBox="1"/>
          <p:nvPr/>
        </p:nvSpPr>
        <p:spPr>
          <a:xfrm>
            <a:off x="311700" y="3734075"/>
            <a:ext cx="42603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p:txBody>
      </p:sp>
      <p:sp>
        <p:nvSpPr>
          <p:cNvPr id="83" name="Google Shape;83;p17"/>
          <p:cNvSpPr txBox="1"/>
          <p:nvPr/>
        </p:nvSpPr>
        <p:spPr>
          <a:xfrm>
            <a:off x="4686000" y="3875575"/>
            <a:ext cx="37158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17500" lvl="0" marL="457200" rtl="0" algn="l">
              <a:spcBef>
                <a:spcPts val="0"/>
              </a:spcBef>
              <a:spcAft>
                <a:spcPts val="0"/>
              </a:spcAft>
              <a:buSzPts val="1400"/>
              <a:buChar char="●"/>
            </a:pPr>
            <a:r>
              <a:rPr lang="en"/>
              <a:t>Few venues</a:t>
            </a:r>
            <a:endParaRPr/>
          </a:p>
          <a:p>
            <a:pPr indent="-317500" lvl="0" marL="457200" rtl="0" algn="l">
              <a:spcBef>
                <a:spcPts val="0"/>
              </a:spcBef>
              <a:spcAft>
                <a:spcPts val="0"/>
              </a:spcAft>
              <a:buSzPts val="1400"/>
              <a:buChar char="●"/>
            </a:pPr>
            <a:r>
              <a:rPr lang="en"/>
              <a:t>Maybe cannot support coffee shop</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All Neighborhoods: Venue Frequency</a:t>
            </a:r>
            <a:endParaRPr/>
          </a:p>
        </p:txBody>
      </p:sp>
      <p:pic>
        <p:nvPicPr>
          <p:cNvPr id="89" name="Google Shape;89;p18"/>
          <p:cNvPicPr preferRelativeResize="0"/>
          <p:nvPr/>
        </p:nvPicPr>
        <p:blipFill>
          <a:blip r:embed="rId3">
            <a:alphaModFix/>
          </a:blip>
          <a:stretch>
            <a:fillRect/>
          </a:stretch>
        </p:blipFill>
        <p:spPr>
          <a:xfrm>
            <a:off x="219650" y="1152475"/>
            <a:ext cx="6131924" cy="3416399"/>
          </a:xfrm>
          <a:prstGeom prst="rect">
            <a:avLst/>
          </a:prstGeom>
          <a:noFill/>
          <a:ln>
            <a:noFill/>
          </a:ln>
        </p:spPr>
      </p:pic>
      <p:sp>
        <p:nvSpPr>
          <p:cNvPr id="90" name="Google Shape;90;p18"/>
          <p:cNvSpPr txBox="1"/>
          <p:nvPr/>
        </p:nvSpPr>
        <p:spPr>
          <a:xfrm>
            <a:off x="6607850" y="1409425"/>
            <a:ext cx="2050200" cy="15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Sample output</a:t>
            </a:r>
            <a:endParaRPr/>
          </a:p>
          <a:p>
            <a:pPr indent="-317500" lvl="0" marL="457200" rtl="0" algn="l">
              <a:spcBef>
                <a:spcPts val="0"/>
              </a:spcBef>
              <a:spcAft>
                <a:spcPts val="0"/>
              </a:spcAft>
              <a:buSzPts val="1400"/>
              <a:buChar char="●"/>
            </a:pPr>
            <a:r>
              <a:rPr lang="en"/>
              <a:t>One-hot encoded</a:t>
            </a:r>
            <a:endParaRPr/>
          </a:p>
          <a:p>
            <a:pPr indent="-317500" lvl="0" marL="457200" rtl="0" algn="l">
              <a:spcBef>
                <a:spcPts val="0"/>
              </a:spcBef>
              <a:spcAft>
                <a:spcPts val="0"/>
              </a:spcAft>
              <a:buSzPts val="1400"/>
              <a:buChar char="●"/>
            </a:pPr>
            <a:r>
              <a:rPr lang="en"/>
              <a:t>Frequency of venue types</a:t>
            </a:r>
            <a:endParaRPr/>
          </a:p>
          <a:p>
            <a:pPr indent="-317500" lvl="0" marL="457200" rtl="0" algn="l">
              <a:spcBef>
                <a:spcPts val="0"/>
              </a:spcBef>
              <a:spcAft>
                <a:spcPts val="0"/>
              </a:spcAft>
              <a:buSzPts val="1400"/>
              <a:buChar char="●"/>
            </a:pPr>
            <a:r>
              <a:rPr lang="en"/>
              <a:t>Too much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10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All Neighborhoods: Top 10 Most Common Venues</a:t>
            </a:r>
            <a:endParaRPr/>
          </a:p>
        </p:txBody>
      </p:sp>
      <p:pic>
        <p:nvPicPr>
          <p:cNvPr id="96" name="Google Shape;96;p19"/>
          <p:cNvPicPr preferRelativeResize="0"/>
          <p:nvPr/>
        </p:nvPicPr>
        <p:blipFill>
          <a:blip r:embed="rId3">
            <a:alphaModFix/>
          </a:blip>
          <a:stretch>
            <a:fillRect/>
          </a:stretch>
        </p:blipFill>
        <p:spPr>
          <a:xfrm>
            <a:off x="59375" y="1519325"/>
            <a:ext cx="4512615" cy="3319376"/>
          </a:xfrm>
          <a:prstGeom prst="rect">
            <a:avLst/>
          </a:prstGeom>
          <a:noFill/>
          <a:ln>
            <a:noFill/>
          </a:ln>
        </p:spPr>
      </p:pic>
      <p:sp>
        <p:nvSpPr>
          <p:cNvPr id="97" name="Google Shape;97;p19"/>
          <p:cNvSpPr txBox="1"/>
          <p:nvPr/>
        </p:nvSpPr>
        <p:spPr>
          <a:xfrm>
            <a:off x="4572000" y="1519325"/>
            <a:ext cx="3555000" cy="124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Easier to read</a:t>
            </a:r>
            <a:endParaRPr/>
          </a:p>
          <a:p>
            <a:pPr indent="-317500" lvl="0" marL="457200" rtl="0" algn="l">
              <a:spcBef>
                <a:spcPts val="0"/>
              </a:spcBef>
              <a:spcAft>
                <a:spcPts val="0"/>
              </a:spcAft>
              <a:buSzPts val="1400"/>
              <a:buChar char="●"/>
            </a:pPr>
            <a:r>
              <a:rPr lang="en"/>
              <a:t>Relevant information</a:t>
            </a:r>
            <a:endParaRPr/>
          </a:p>
          <a:p>
            <a:pPr indent="-317500" lvl="0" marL="457200" rtl="0" algn="l">
              <a:spcBef>
                <a:spcPts val="0"/>
              </a:spcBef>
              <a:spcAft>
                <a:spcPts val="0"/>
              </a:spcAft>
              <a:buSzPts val="1400"/>
              <a:buChar char="●"/>
            </a:pPr>
            <a:r>
              <a:rPr lang="en"/>
              <a:t>Not too much white noise</a:t>
            </a:r>
            <a:endParaRPr/>
          </a:p>
          <a:p>
            <a:pPr indent="-317500" lvl="0" marL="457200" rtl="0" algn="l">
              <a:spcBef>
                <a:spcPts val="0"/>
              </a:spcBef>
              <a:spcAft>
                <a:spcPts val="0"/>
              </a:spcAft>
              <a:buSzPts val="1400"/>
              <a:buChar char="●"/>
            </a:pPr>
            <a:r>
              <a:rPr lang="en"/>
              <a:t>One for each neighborhood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9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All Neighborhoods: Top 10 Most Common Venues Continued</a:t>
            </a:r>
            <a:endParaRPr/>
          </a:p>
        </p:txBody>
      </p:sp>
      <p:pic>
        <p:nvPicPr>
          <p:cNvPr id="103" name="Google Shape;103;p20"/>
          <p:cNvPicPr preferRelativeResize="0"/>
          <p:nvPr/>
        </p:nvPicPr>
        <p:blipFill>
          <a:blip r:embed="rId3">
            <a:alphaModFix/>
          </a:blip>
          <a:stretch>
            <a:fillRect/>
          </a:stretch>
        </p:blipFill>
        <p:spPr>
          <a:xfrm>
            <a:off x="311700" y="1525325"/>
            <a:ext cx="7961825" cy="346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Clustering without Crime Data</a:t>
            </a:r>
            <a:endParaRPr/>
          </a:p>
        </p:txBody>
      </p:sp>
      <p:pic>
        <p:nvPicPr>
          <p:cNvPr id="109" name="Google Shape;109;p21"/>
          <p:cNvPicPr preferRelativeResize="0"/>
          <p:nvPr/>
        </p:nvPicPr>
        <p:blipFill>
          <a:blip r:embed="rId3">
            <a:alphaModFix/>
          </a:blip>
          <a:stretch>
            <a:fillRect/>
          </a:stretch>
        </p:blipFill>
        <p:spPr>
          <a:xfrm>
            <a:off x="311700" y="1115200"/>
            <a:ext cx="5582274" cy="3429000"/>
          </a:xfrm>
          <a:prstGeom prst="rect">
            <a:avLst/>
          </a:prstGeom>
          <a:noFill/>
          <a:ln>
            <a:noFill/>
          </a:ln>
        </p:spPr>
      </p:pic>
      <p:sp>
        <p:nvSpPr>
          <p:cNvPr id="110" name="Google Shape;110;p21"/>
          <p:cNvSpPr txBox="1"/>
          <p:nvPr/>
        </p:nvSpPr>
        <p:spPr>
          <a:xfrm>
            <a:off x="5893975" y="1336225"/>
            <a:ext cx="2938200" cy="15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Sum of squared distances</a:t>
            </a:r>
            <a:endParaRPr/>
          </a:p>
          <a:p>
            <a:pPr indent="-317500" lvl="1" marL="914400" rtl="0" algn="l">
              <a:spcBef>
                <a:spcPts val="0"/>
              </a:spcBef>
              <a:spcAft>
                <a:spcPts val="0"/>
              </a:spcAft>
              <a:buSzPts val="1400"/>
              <a:buChar char="○"/>
            </a:pPr>
            <a:r>
              <a:rPr lang="en"/>
              <a:t>From 1 to 25</a:t>
            </a:r>
            <a:endParaRPr/>
          </a:p>
          <a:p>
            <a:pPr indent="-317500" lvl="0" marL="457200" rtl="0" algn="l">
              <a:spcBef>
                <a:spcPts val="0"/>
              </a:spcBef>
              <a:spcAft>
                <a:spcPts val="0"/>
              </a:spcAft>
              <a:buSzPts val="1400"/>
              <a:buChar char="●"/>
            </a:pPr>
            <a:r>
              <a:rPr lang="en"/>
              <a:t>Elbow method</a:t>
            </a:r>
            <a:endParaRPr/>
          </a:p>
          <a:p>
            <a:pPr indent="-317500" lvl="0" marL="457200" rtl="0" algn="l">
              <a:spcBef>
                <a:spcPts val="0"/>
              </a:spcBef>
              <a:spcAft>
                <a:spcPts val="0"/>
              </a:spcAft>
              <a:buSzPts val="1400"/>
              <a:buChar char="●"/>
            </a:pPr>
            <a:r>
              <a:rPr lang="en"/>
              <a:t>No clear elbow determined</a:t>
            </a:r>
            <a:endParaRPr/>
          </a:p>
          <a:p>
            <a:pPr indent="-317500" lvl="0" marL="457200" rtl="0" algn="l">
              <a:spcBef>
                <a:spcPts val="0"/>
              </a:spcBef>
              <a:spcAft>
                <a:spcPts val="0"/>
              </a:spcAft>
              <a:buSzPts val="1400"/>
              <a:buChar char="●"/>
            </a:pPr>
            <a:r>
              <a:rPr lang="en"/>
              <a:t>K = 9 used for cluster number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