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95" r:id="rId47"/>
    <p:sldId id="296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>
        <p:scale>
          <a:sx n="80" d="100"/>
          <a:sy n="80" d="100"/>
        </p:scale>
        <p:origin x="63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6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6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7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9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8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9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1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41C2-70B5-4B6D-B298-624D471C242A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6283-8F18-4C7E-B9D1-34CA19097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40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по результатам выполнения тестового задания на позицию «</a:t>
            </a:r>
            <a:r>
              <a:rPr lang="ru-RU" b="1" dirty="0" smtClean="0"/>
              <a:t>Аналитик»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/>
              <a:t>Подготовил </a:t>
            </a:r>
          </a:p>
          <a:p>
            <a:pPr algn="r"/>
            <a:r>
              <a:rPr lang="ru-RU" sz="2800" b="1" dirty="0"/>
              <a:t>Бычков Владислав</a:t>
            </a:r>
          </a:p>
          <a:p>
            <a:pPr algn="r"/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80" y="-14379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</a:t>
            </a:r>
            <a:r>
              <a:rPr lang="en-US" b="1" dirty="0" err="1" smtClean="0"/>
              <a:t>Fuuu</a:t>
            </a:r>
            <a:r>
              <a:rPr lang="en-US" b="1" dirty="0" smtClean="0"/>
              <a:t> - </a:t>
            </a:r>
            <a:r>
              <a:rPr lang="ru-RU" b="1" dirty="0" smtClean="0"/>
              <a:t>показатель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1" y="1037967"/>
            <a:ext cx="3897908" cy="252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00" y="1034792"/>
            <a:ext cx="3897908" cy="252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801" y="3881437"/>
            <a:ext cx="3897908" cy="252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800" y="3881437"/>
            <a:ext cx="389790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</a:t>
            </a:r>
            <a:r>
              <a:rPr lang="en-US" b="1" dirty="0" err="1" smtClean="0"/>
              <a:t>Fuuu</a:t>
            </a:r>
            <a:r>
              <a:rPr lang="en-US" b="1" dirty="0" smtClean="0"/>
              <a:t> - </a:t>
            </a:r>
            <a:r>
              <a:rPr lang="ru-RU" b="1" dirty="0" smtClean="0"/>
              <a:t>показатель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467" y="1037967"/>
            <a:ext cx="3934899" cy="252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49" y="1037967"/>
            <a:ext cx="3934899" cy="252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67" y="3881437"/>
            <a:ext cx="3934899" cy="252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605" y="3881437"/>
            <a:ext cx="39348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</a:t>
            </a:r>
            <a:r>
              <a:rPr lang="en-US" b="1" dirty="0" err="1" smtClean="0"/>
              <a:t>Fuuu</a:t>
            </a:r>
            <a:r>
              <a:rPr lang="en-US" b="1" dirty="0" smtClean="0"/>
              <a:t> – </a:t>
            </a:r>
            <a:r>
              <a:rPr lang="ru-RU" b="1" dirty="0" smtClean="0"/>
              <a:t>показатель.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Изменение времени восстановления жизни практически никак не сказался на </a:t>
            </a:r>
            <a:r>
              <a:rPr lang="en-US" dirty="0" err="1" smtClean="0"/>
              <a:t>Fuuu</a:t>
            </a:r>
            <a:r>
              <a:rPr lang="en-US" dirty="0" smtClean="0"/>
              <a:t> – </a:t>
            </a:r>
            <a:r>
              <a:rPr lang="ru-RU" dirty="0" smtClean="0"/>
              <a:t>показателе для всех пользователей. </a:t>
            </a:r>
          </a:p>
          <a:p>
            <a:r>
              <a:rPr lang="ru-RU" dirty="0" smtClean="0"/>
              <a:t>Изменения отразились на </a:t>
            </a:r>
            <a:r>
              <a:rPr lang="en-US" dirty="0" err="1" smtClean="0"/>
              <a:t>Fuuu</a:t>
            </a:r>
            <a:r>
              <a:rPr lang="en-US" dirty="0" smtClean="0"/>
              <a:t> – </a:t>
            </a:r>
            <a:r>
              <a:rPr lang="ru-RU" dirty="0" smtClean="0"/>
              <a:t>показателе для игроков, которые совершают покупки. В первой половине недели удовлетворенность в основном стала выше (кроме 1 дня). Во второй половине удовлетворенность показала значительный спад относительно результатов до эксперимента. Суммарно показатель упал.</a:t>
            </a:r>
          </a:p>
          <a:p>
            <a:r>
              <a:rPr lang="ru-RU" dirty="0" smtClean="0"/>
              <a:t>Обнаружена аномалия: в 5 день не было ни одного </a:t>
            </a:r>
            <a:r>
              <a:rPr lang="en-US" dirty="0" err="1" smtClean="0"/>
              <a:t>CountAllStart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CountAllFinish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CountCleanStart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CountCleanFinish</a:t>
            </a:r>
            <a:r>
              <a:rPr lang="ru-RU" dirty="0" smtClean="0"/>
              <a:t>. </a:t>
            </a:r>
            <a:r>
              <a:rPr lang="ru-RU" dirty="0" smtClean="0"/>
              <a:t>Мною было выяснено, что лишь один человек сделал оплату в этот день, и похоже что он просто не играл.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Количество полученного золота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3996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101606"/>
            <a:ext cx="5035376" cy="32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69" y="2101606"/>
            <a:ext cx="502943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Количество полученного золота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74" y="1325563"/>
            <a:ext cx="3178929" cy="19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929" y="1325563"/>
            <a:ext cx="3182142" cy="19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879" y="1325563"/>
            <a:ext cx="3178929" cy="19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74" y="4051300"/>
            <a:ext cx="3182143" cy="19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8142" y="4051300"/>
            <a:ext cx="3178929" cy="19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5878" y="4051300"/>
            <a:ext cx="317892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23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Количество полученного золота.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Изменение времени восстановления жизни положительно повлияло на количество полученного золота по следующим направлениям: за просмотр рекламы, за прохождение глав, за покупки, за логин в </a:t>
            </a:r>
            <a:r>
              <a:rPr lang="ru-RU" dirty="0" err="1" smtClean="0"/>
              <a:t>фейсбук</a:t>
            </a:r>
            <a:r>
              <a:rPr lang="ru-RU" dirty="0" smtClean="0"/>
              <a:t>, за прохождение </a:t>
            </a:r>
            <a:r>
              <a:rPr lang="ru-RU" dirty="0" err="1" smtClean="0"/>
              <a:t>туториала</a:t>
            </a:r>
            <a:r>
              <a:rPr lang="ru-RU" dirty="0" smtClean="0"/>
              <a:t> на команды</a:t>
            </a:r>
          </a:p>
          <a:p>
            <a:r>
              <a:rPr lang="ru-RU" dirty="0" smtClean="0"/>
              <a:t>Изменения отрицательно повлияло на количество полученного золота </a:t>
            </a:r>
            <a:r>
              <a:rPr lang="ru-RU" dirty="0"/>
              <a:t>за отправку жизней в </a:t>
            </a:r>
            <a:r>
              <a:rPr lang="ru-RU" dirty="0" smtClean="0"/>
              <a:t>команде, что довольно логично, так как в оправке жизней теперь нет такой большой нужды.</a:t>
            </a:r>
          </a:p>
          <a:p>
            <a:r>
              <a:rPr lang="ru-RU" dirty="0" smtClean="0"/>
              <a:t>На подробных графиках для случая пользователей, которые совершали покупки, также есть «нули». Требуется дополнительное исследование </a:t>
            </a:r>
            <a:r>
              <a:rPr lang="ru-RU" dirty="0" smtClean="0"/>
              <a:t>причины. На мой взгляд, это может быть связано с тем, что количество игроков очень мало и они могли просто не совершать действия, позволяющие получить дополнительно</a:t>
            </a:r>
            <a:r>
              <a:rPr lang="ru-RU" dirty="0" smtClean="0"/>
              <a:t>е золото, </a:t>
            </a:r>
            <a:r>
              <a:rPr lang="ru-RU" dirty="0" err="1" smtClean="0"/>
              <a:t>т.к</a:t>
            </a:r>
            <a:r>
              <a:rPr lang="ru-RU" dirty="0" smtClean="0"/>
              <a:t> уже и так его получили за покупку.</a:t>
            </a:r>
          </a:p>
          <a:p>
            <a:r>
              <a:rPr lang="ru-RU" dirty="0" smtClean="0"/>
              <a:t>Для графика </a:t>
            </a:r>
            <a:r>
              <a:rPr lang="en-US" dirty="0" err="1" smtClean="0"/>
              <a:t>get_buy</a:t>
            </a:r>
            <a:r>
              <a:rPr lang="en-US" dirty="0" smtClean="0"/>
              <a:t> </a:t>
            </a:r>
            <a:r>
              <a:rPr lang="ru-RU" dirty="0" smtClean="0"/>
              <a:t>в случае всех пользователей есть значения близкие к нулю. Это нормально, </a:t>
            </a:r>
            <a:r>
              <a:rPr lang="ru-RU" dirty="0" err="1" smtClean="0"/>
              <a:t>т.к</a:t>
            </a:r>
            <a:r>
              <a:rPr lang="ru-RU" dirty="0" smtClean="0"/>
              <a:t> разница между средним количеством полученного золота таким образом между всеми пользователями и пользователями, которые платят – велика. Это лишь нюанс отображения.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Средний максимальный пройденный м3 уровень.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87" y="1579170"/>
            <a:ext cx="7448464" cy="49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95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Средний максимальный пройденный м3 уровень.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899696"/>
            <a:ext cx="8634413" cy="4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76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</a:t>
            </a:r>
            <a:r>
              <a:rPr lang="ru-RU" b="1" dirty="0" smtClean="0"/>
              <a:t> Средний максимальный пройденный м3 уровень.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Изменение времени восстановления жизни увеличили </a:t>
            </a:r>
            <a:r>
              <a:rPr lang="ru-RU" dirty="0"/>
              <a:t>с</a:t>
            </a:r>
            <a:r>
              <a:rPr lang="ru-RU" dirty="0" smtClean="0"/>
              <a:t>редний максимальный </a:t>
            </a:r>
            <a:r>
              <a:rPr lang="ru-RU" dirty="0"/>
              <a:t>пройденный м3 </a:t>
            </a:r>
            <a:r>
              <a:rPr lang="ru-RU" dirty="0" smtClean="0"/>
              <a:t>уровень для всех пользователей по каждому дню и средний за 7 дней.</a:t>
            </a:r>
          </a:p>
          <a:p>
            <a:r>
              <a:rPr lang="ru-RU" dirty="0" smtClean="0"/>
              <a:t>До изменения для платящих пользователей на 6 день найдена ситуация, когда средний максимальный уровень уменьшился. Это может быть связано с оттоком платящих игроков с высоким пройденным уровнем и другими причинами.</a:t>
            </a:r>
          </a:p>
          <a:p>
            <a:r>
              <a:rPr lang="ru-RU" dirty="0" smtClean="0"/>
              <a:t>После изменения ухудшился  показатель максимального пройденного м3 уровня для платящих игроков на всех днях, кроме нулевого и первого. Но за счет того, что в самый насыщенный игроками день (нулевой день) улучшился максимальный уровень – средний максимальный пройденный м3 уровень за 7 дней стал выше. </a:t>
            </a:r>
          </a:p>
          <a:p>
            <a:r>
              <a:rPr lang="ru-RU" dirty="0" smtClean="0"/>
              <a:t>На 2 и 5 день уменьшился максимальный пройденный уровень относительно предыдущего дня. Это может быть связано с оттоком платящих игроков с высоким пройденным уровнем а также с аномалией , которая была замечен в </a:t>
            </a:r>
            <a:r>
              <a:rPr lang="en-US" dirty="0" err="1" smtClean="0"/>
              <a:t>Fuuu</a:t>
            </a:r>
            <a:r>
              <a:rPr lang="en-US" dirty="0" smtClean="0"/>
              <a:t>-</a:t>
            </a:r>
            <a:r>
              <a:rPr lang="ru-RU" dirty="0" smtClean="0"/>
              <a:t>показателе, а также с увеличенным оттоком платящих пользователей к 5 дню (отражено на </a:t>
            </a:r>
            <a:r>
              <a:rPr lang="en-US" dirty="0" smtClean="0"/>
              <a:t>Churn Rate</a:t>
            </a:r>
            <a:r>
              <a:rPr lang="ru-RU" dirty="0" smtClean="0"/>
              <a:t> графике).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Involvement.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1088"/>
            <a:ext cx="10515600" cy="5319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Рассмотрение этой группы метрик важно по следующим причинам: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Понимание Вовлеченности Пользователей: Метрики этой группы помогают аналитикам понять, насколько игра интересна и привлекательна для пользователей.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Оценка Эффективности Маркетинга и Удержания: Группа метрик "</a:t>
            </a:r>
            <a:r>
              <a:rPr lang="ru-RU" dirty="0" err="1" smtClean="0"/>
              <a:t>Involvement</a:t>
            </a:r>
            <a:r>
              <a:rPr lang="ru-RU" dirty="0" smtClean="0"/>
              <a:t>" также помогает определить, насколько успешными являются маркетинговые кампании и мероприятия по удержанию. Например, высокое количество пользователей, совершающих вход через </a:t>
            </a:r>
            <a:r>
              <a:rPr lang="ru-RU" dirty="0" err="1" smtClean="0"/>
              <a:t>Facebook</a:t>
            </a:r>
            <a:r>
              <a:rPr lang="ru-RU" dirty="0" smtClean="0"/>
              <a:t> или просматривающих рекламу, может свидетельствовать о хорошей эффективности маркетинговых усилий.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Поиск Моментов Конверсии: Метрики вовлеченности также могут помочь найти моменты конверсии, то есть моменты, когда пользователи начинают совершать определенные действия, такие как покупки или просмотр рекламы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Улучшение Взаимодействия с Пользователями: Метрики </a:t>
            </a:r>
            <a:r>
              <a:rPr lang="ru-RU" dirty="0" err="1" smtClean="0"/>
              <a:t>Involvement</a:t>
            </a:r>
            <a:r>
              <a:rPr lang="ru-RU" dirty="0" smtClean="0"/>
              <a:t> также могут использоваться для улучшения взаимодействия с пользователями. Например, золото, полученное за просмотр рекламы, может быть использовано для поощрения игроков и стимулирования их активности.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Исследование </a:t>
            </a:r>
            <a:r>
              <a:rPr lang="en-US" sz="4000" b="1" dirty="0" smtClean="0"/>
              <a:t>“</a:t>
            </a:r>
            <a:r>
              <a:rPr lang="ru-RU" sz="4000" b="1" dirty="0" err="1" smtClean="0"/>
              <a:t>Fancy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Blast</a:t>
            </a:r>
            <a:r>
              <a:rPr lang="en-US" sz="4000" b="1" dirty="0" smtClean="0"/>
              <a:t>”</a:t>
            </a:r>
            <a:r>
              <a:rPr lang="ru-RU" sz="4000" b="1" dirty="0" smtClean="0"/>
              <a:t>: Анализ </a:t>
            </a:r>
            <a:r>
              <a:rPr lang="ru-RU" sz="4000" b="1" dirty="0"/>
              <a:t>А/Б теста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438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 smtClean="0"/>
              <a:t>Объект исследования</a:t>
            </a:r>
            <a:r>
              <a:rPr lang="ru-RU" sz="2200" dirty="0" smtClean="0"/>
              <a:t>: Казуальная игра </a:t>
            </a:r>
            <a:r>
              <a:rPr lang="ru-RU" sz="2200" dirty="0" err="1" smtClean="0"/>
              <a:t>Fancy</a:t>
            </a:r>
            <a:r>
              <a:rPr lang="ru-RU" sz="2200" dirty="0" smtClean="0"/>
              <a:t> </a:t>
            </a:r>
            <a:r>
              <a:rPr lang="ru-RU" sz="2200" dirty="0" err="1" smtClean="0"/>
              <a:t>Blast</a:t>
            </a:r>
            <a:r>
              <a:rPr lang="ru-RU" sz="2200" dirty="0" smtClean="0"/>
              <a:t> в жанре m3 и сказочном </a:t>
            </a:r>
            <a:r>
              <a:rPr lang="ru-RU" sz="2200" dirty="0" err="1" smtClean="0"/>
              <a:t>сеттинге</a:t>
            </a:r>
            <a:r>
              <a:rPr lang="ru-RU" sz="2200" dirty="0" smtClean="0"/>
              <a:t>.</a:t>
            </a:r>
            <a:br>
              <a:rPr lang="ru-RU" sz="2200" dirty="0" smtClean="0"/>
            </a:br>
            <a:r>
              <a:rPr lang="ru-RU" sz="2200" b="1" dirty="0" smtClean="0"/>
              <a:t>Цель исследования</a:t>
            </a:r>
            <a:r>
              <a:rPr lang="ru-RU" sz="2200" dirty="0" smtClean="0"/>
              <a:t>: Проанализировать влияние изменения времени восстановления жизней на метрики проекта </a:t>
            </a:r>
            <a:r>
              <a:rPr lang="ru-RU" sz="2200" dirty="0" err="1" smtClean="0"/>
              <a:t>Fancy</a:t>
            </a:r>
            <a:r>
              <a:rPr lang="ru-RU" sz="2200" dirty="0" smtClean="0"/>
              <a:t> </a:t>
            </a:r>
            <a:r>
              <a:rPr lang="ru-RU" sz="2200" dirty="0" err="1" smtClean="0"/>
              <a:t>Blast</a:t>
            </a:r>
            <a:r>
              <a:rPr lang="ru-RU" sz="2200" dirty="0" smtClean="0"/>
              <a:t>.</a:t>
            </a:r>
            <a:br>
              <a:rPr lang="ru-RU" sz="2200" dirty="0" smtClean="0"/>
            </a:br>
            <a:r>
              <a:rPr lang="ru-RU" sz="2200" b="1" dirty="0" smtClean="0"/>
              <a:t>Задачи исследования</a:t>
            </a:r>
            <a:r>
              <a:rPr lang="ru-RU" sz="2200" dirty="0" smtClean="0"/>
              <a:t>:</a:t>
            </a:r>
            <a:br>
              <a:rPr lang="ru-RU" sz="2200" dirty="0" smtClean="0"/>
            </a:br>
            <a:r>
              <a:rPr lang="ru-RU" sz="2200" dirty="0" smtClean="0"/>
              <a:t>1) Изучить проект </a:t>
            </a:r>
            <a:r>
              <a:rPr lang="ru-RU" sz="2200" dirty="0" err="1" smtClean="0"/>
              <a:t>Fancy</a:t>
            </a:r>
            <a:r>
              <a:rPr lang="ru-RU" sz="2200" dirty="0" smtClean="0"/>
              <a:t> </a:t>
            </a:r>
            <a:r>
              <a:rPr lang="ru-RU" sz="2200" dirty="0" err="1" smtClean="0"/>
              <a:t>Blast</a:t>
            </a:r>
            <a:r>
              <a:rPr lang="ru-RU" sz="2200" dirty="0" smtClean="0"/>
              <a:t> и ознакомиться с его основными характеристиками.</a:t>
            </a:r>
            <a:br>
              <a:rPr lang="ru-RU" sz="2200" dirty="0" smtClean="0"/>
            </a:br>
            <a:r>
              <a:rPr lang="ru-RU" sz="2200" dirty="0" smtClean="0"/>
              <a:t>2) Провести анализ результатов А/Б теста. Оценить влияние уменьшения скорости на следующие группы метрики:</a:t>
            </a:r>
          </a:p>
          <a:p>
            <a:pPr marL="0" indent="0">
              <a:buNone/>
            </a:pPr>
            <a:r>
              <a:rPr lang="ru-RU" sz="2200" dirty="0" err="1" smtClean="0"/>
              <a:t>Activity</a:t>
            </a:r>
            <a:r>
              <a:rPr lang="ru-RU" sz="2200" dirty="0" smtClean="0"/>
              <a:t> (активность игроков).</a:t>
            </a:r>
          </a:p>
          <a:p>
            <a:pPr marL="0" indent="0">
              <a:buNone/>
            </a:pPr>
            <a:r>
              <a:rPr lang="ru-RU" sz="2200" dirty="0" err="1" smtClean="0"/>
              <a:t>Involvement</a:t>
            </a:r>
            <a:r>
              <a:rPr lang="ru-RU" sz="2200" dirty="0" smtClean="0"/>
              <a:t> (вовлеченность игроков).</a:t>
            </a:r>
          </a:p>
          <a:p>
            <a:pPr marL="0" indent="0">
              <a:buNone/>
            </a:pPr>
            <a:r>
              <a:rPr lang="ru-RU" sz="2200" dirty="0" err="1" smtClean="0"/>
              <a:t>Revenue</a:t>
            </a:r>
            <a:r>
              <a:rPr lang="ru-RU" sz="2200" dirty="0" smtClean="0"/>
              <a:t> (доход с игроков).</a:t>
            </a:r>
          </a:p>
          <a:p>
            <a:pPr marL="0" indent="0">
              <a:buNone/>
            </a:pPr>
            <a:r>
              <a:rPr lang="ru-RU" sz="2200" dirty="0" smtClean="0"/>
              <a:t>3) Провести дополнительный анализ, включающий в себя проверку гипотез.</a:t>
            </a:r>
          </a:p>
          <a:p>
            <a:pPr marL="0" indent="0">
              <a:buNone/>
            </a:pPr>
            <a:r>
              <a:rPr lang="ru-RU" sz="2200" dirty="0" smtClean="0"/>
              <a:t>4) Найти направления для дальнейшего углубленного анализа. Дать рекомендации.</a:t>
            </a:r>
          </a:p>
          <a:p>
            <a:pPr marL="0" indent="0">
              <a:buNone/>
            </a:pPr>
            <a:r>
              <a:rPr lang="ru-RU" sz="2200" b="1" dirty="0" smtClean="0"/>
              <a:t>Исходные данные</a:t>
            </a:r>
            <a:r>
              <a:rPr lang="ru-RU" sz="2200" dirty="0" smtClean="0"/>
              <a:t>: Смоделированные данные пользователей за 7 полных дней жизни.</a:t>
            </a:r>
            <a:br>
              <a:rPr lang="ru-RU" sz="2200" dirty="0" smtClean="0"/>
            </a:b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3116"/>
            <a:ext cx="10515600" cy="931734"/>
          </a:xfrm>
        </p:spPr>
        <p:txBody>
          <a:bodyPr/>
          <a:lstStyle/>
          <a:p>
            <a:pPr algn="ctr"/>
            <a:r>
              <a:rPr lang="en-US" b="1" dirty="0" smtClean="0"/>
              <a:t>Involvement.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Мною были вычислены следующие метрики группы </a:t>
            </a:r>
            <a:r>
              <a:rPr lang="en-US" dirty="0" smtClean="0"/>
              <a:t>Involvement :</a:t>
            </a:r>
          </a:p>
          <a:p>
            <a:r>
              <a:rPr lang="en-US" dirty="0" smtClean="0"/>
              <a:t>Conversion Rate</a:t>
            </a:r>
          </a:p>
          <a:p>
            <a:r>
              <a:rPr lang="ru-RU" dirty="0" smtClean="0"/>
              <a:t>Средний уровень и день, когда были совершены первые покупки.</a:t>
            </a:r>
          </a:p>
          <a:p>
            <a:r>
              <a:rPr lang="ru-RU" dirty="0" smtClean="0"/>
              <a:t>Среднее </a:t>
            </a:r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 smtClean="0"/>
              <a:t>полученного золота за логин в </a:t>
            </a:r>
            <a:r>
              <a:rPr lang="ru-RU" dirty="0" err="1" smtClean="0"/>
              <a:t>фейсбук</a:t>
            </a:r>
            <a:r>
              <a:rPr lang="ru-RU" dirty="0" smtClean="0"/>
              <a:t> и за просмотр рекламы.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7967"/>
          </a:xfrm>
        </p:spPr>
        <p:txBody>
          <a:bodyPr/>
          <a:lstStyle/>
          <a:p>
            <a:pPr algn="ctr"/>
            <a:r>
              <a:rPr lang="en-US" b="1" dirty="0" smtClean="0"/>
              <a:t>Involvement. Conversion rate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Conversion Rate - </a:t>
            </a:r>
            <a:r>
              <a:rPr lang="ru-RU" dirty="0" smtClean="0"/>
              <a:t>измеряет долю игроков, совершивших целевое действие относительно общего числа игроков. За целевое действие примем совершение покупки игроком.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651126"/>
            <a:ext cx="5770902" cy="37313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5817"/>
          </a:xfrm>
        </p:spPr>
        <p:txBody>
          <a:bodyPr/>
          <a:lstStyle/>
          <a:p>
            <a:pPr algn="ctr"/>
            <a:r>
              <a:rPr lang="en-US" b="1" dirty="0" smtClean="0"/>
              <a:t>Involvement. Conversion rate</a:t>
            </a:r>
            <a:r>
              <a:rPr lang="ru-RU" b="1" dirty="0" smtClean="0"/>
              <a:t>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 наблюдается положительный эффект от уменьшения времени восстановления жизни на </a:t>
            </a:r>
            <a:r>
              <a:rPr lang="en-US" dirty="0" smtClean="0"/>
              <a:t>Conversion rate</a:t>
            </a:r>
            <a:r>
              <a:rPr lang="ru-RU" dirty="0" smtClean="0"/>
              <a:t>. Лишь во 2 день наблюдался спад.</a:t>
            </a:r>
          </a:p>
          <a:p>
            <a:r>
              <a:rPr lang="ru-RU" dirty="0" smtClean="0"/>
              <a:t>В очередной раз найдена аномалия в 5 день: процент платящих игроков </a:t>
            </a:r>
            <a:r>
              <a:rPr lang="ru-RU" dirty="0" smtClean="0"/>
              <a:t>резко упал</a:t>
            </a:r>
            <a:r>
              <a:rPr lang="ru-RU" dirty="0" smtClean="0"/>
              <a:t>, </a:t>
            </a:r>
            <a:r>
              <a:rPr lang="ru-RU" dirty="0" smtClean="0"/>
              <a:t>что наталкивает меня на мысль, что произошел какой-то сбой с платежами во время 5-го дня.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937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Involvement. </a:t>
            </a:r>
            <a:r>
              <a:rPr lang="ru-RU" b="1" dirty="0" smtClean="0"/>
              <a:t>Средний уровень и день, когда были совершены первые покупки.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847"/>
            <a:ext cx="10515600" cy="43335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Involvement. </a:t>
            </a:r>
            <a:r>
              <a:rPr lang="ru-RU" b="1" dirty="0" smtClean="0"/>
              <a:t>Средний уровень и день, когда были </a:t>
            </a:r>
            <a:r>
              <a:rPr lang="ru-RU" b="1" dirty="0" smtClean="0"/>
              <a:t>совершены </a:t>
            </a:r>
            <a:r>
              <a:rPr lang="ru-RU" b="1" dirty="0" smtClean="0"/>
              <a:t>первые покупки.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времени восстановления позволило быстрее привлечь игроков к их первой покупке. </a:t>
            </a:r>
            <a:r>
              <a:rPr lang="ru-RU" dirty="0"/>
              <a:t> </a:t>
            </a:r>
            <a:r>
              <a:rPr lang="ru-RU" dirty="0" smtClean="0"/>
              <a:t>Однако покупки стали совершаться на более поздних уровнях. Можно попробовать улучшить показатель для уровней , добавив, например, акцию на покупку после прохождения 40-го уровня.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Involvement.</a:t>
            </a:r>
            <a:r>
              <a:rPr lang="ru-RU" b="1" dirty="0" smtClean="0"/>
              <a:t> </a:t>
            </a:r>
            <a:r>
              <a:rPr lang="ru-RU" b="1" dirty="0" smtClean="0"/>
              <a:t>Среднее количество </a:t>
            </a:r>
            <a:r>
              <a:rPr lang="ru-RU" b="1" dirty="0" smtClean="0"/>
              <a:t>полученного золота за просмотр рекламы.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682" y="1551305"/>
            <a:ext cx="3874442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97" y="1551305"/>
            <a:ext cx="3874442" cy="252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02758"/>
            <a:ext cx="3874442" cy="252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297" y="4302758"/>
            <a:ext cx="387444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Involvement.</a:t>
            </a:r>
            <a:r>
              <a:rPr lang="ru-RU" b="1" dirty="0" smtClean="0"/>
              <a:t> </a:t>
            </a:r>
            <a:r>
              <a:rPr lang="ru-RU" b="1" dirty="0"/>
              <a:t>Среднее </a:t>
            </a:r>
            <a:r>
              <a:rPr lang="ru-RU" b="1" dirty="0" smtClean="0"/>
              <a:t>количество </a:t>
            </a:r>
            <a:r>
              <a:rPr lang="ru-RU" b="1" dirty="0" smtClean="0"/>
              <a:t>полученного золота за </a:t>
            </a:r>
            <a:r>
              <a:rPr lang="ru-RU" b="1" dirty="0" smtClean="0"/>
              <a:t>логин </a:t>
            </a:r>
            <a:r>
              <a:rPr lang="ru-RU" b="1" dirty="0" smtClean="0"/>
              <a:t>в </a:t>
            </a:r>
            <a:r>
              <a:rPr lang="ru-RU" b="1" dirty="0" err="1" smtClean="0"/>
              <a:t>фейсбук</a:t>
            </a:r>
            <a:r>
              <a:rPr lang="ru-RU" b="1" dirty="0" smtClean="0"/>
              <a:t> .</a:t>
            </a:r>
            <a:br>
              <a:rPr lang="ru-RU" b="1" dirty="0" smtClean="0"/>
            </a:b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728"/>
            <a:ext cx="3915905" cy="252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895" y="1395728"/>
            <a:ext cx="3915905" cy="25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915728"/>
            <a:ext cx="3915905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895" y="3915728"/>
            <a:ext cx="391590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Involvement</a:t>
            </a:r>
            <a:r>
              <a:rPr lang="en-US" b="1" dirty="0" smtClean="0"/>
              <a:t>.</a:t>
            </a:r>
            <a:r>
              <a:rPr lang="ru-RU" b="1" dirty="0"/>
              <a:t> Среднее </a:t>
            </a:r>
            <a:r>
              <a:rPr lang="ru-RU" b="1" dirty="0"/>
              <a:t>к</a:t>
            </a:r>
            <a:r>
              <a:rPr lang="ru-RU" b="1" dirty="0" smtClean="0"/>
              <a:t>оличество </a:t>
            </a:r>
            <a:r>
              <a:rPr lang="ru-RU" b="1" dirty="0" smtClean="0"/>
              <a:t>полученного золота за </a:t>
            </a:r>
            <a:r>
              <a:rPr lang="ru-RU" b="1" dirty="0" smtClean="0"/>
              <a:t>просмотр </a:t>
            </a:r>
            <a:r>
              <a:rPr lang="ru-RU" b="1" dirty="0" smtClean="0"/>
              <a:t>рекламы.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70535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Мною было выделены и повторно рассмотрены показатели по количеству полученного золота за логин в </a:t>
            </a:r>
            <a:r>
              <a:rPr lang="ru-RU" dirty="0" err="1" smtClean="0"/>
              <a:t>фейсбук</a:t>
            </a:r>
            <a:r>
              <a:rPr lang="ru-RU" dirty="0" smtClean="0"/>
              <a:t> и просмотр рекламы </a:t>
            </a:r>
            <a:r>
              <a:rPr lang="ru-RU" dirty="0" err="1" smtClean="0"/>
              <a:t>т.к</a:t>
            </a:r>
            <a:r>
              <a:rPr lang="ru-RU" dirty="0" smtClean="0"/>
              <a:t> эти показатели отражают как активность игроков, так и эффективность маркетинговых усилий по привлечению игроков к просмотру рекламы и взаимодействии с партнером (</a:t>
            </a:r>
            <a:r>
              <a:rPr lang="ru-RU" dirty="0" err="1" smtClean="0"/>
              <a:t>фейсбук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Изучив график, я могу сказать что в целом , после уменьшения времени восстановления жизни, для всех игроков  увеличилась вовлеченность в рекламу как для каждого дня, так и суммарно.</a:t>
            </a:r>
          </a:p>
          <a:p>
            <a:r>
              <a:rPr lang="ru-RU" dirty="0" smtClean="0"/>
              <a:t>Для платящих игроков суммарно за все дни увеличилась </a:t>
            </a:r>
            <a:r>
              <a:rPr lang="ru-RU" dirty="0" err="1" smtClean="0"/>
              <a:t>привлеченность</a:t>
            </a:r>
            <a:r>
              <a:rPr lang="ru-RU" dirty="0" smtClean="0"/>
              <a:t> к рекламе, однако по дням график неоднозначный:</a:t>
            </a:r>
          </a:p>
          <a:p>
            <a:pPr marL="0" indent="0">
              <a:buNone/>
            </a:pPr>
            <a:r>
              <a:rPr lang="ru-RU" dirty="0" smtClean="0"/>
              <a:t> как «до» так и «после» эксперимента есть «нули». Требуется изучить    дополнительную информацию для выявления причин. Кроме того, результаты после эксперимента где-то ниже, а где-то выше исходных результатов.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Involvement</a:t>
            </a:r>
            <a:r>
              <a:rPr lang="en-US" b="1" dirty="0" smtClean="0"/>
              <a:t>.</a:t>
            </a:r>
            <a:r>
              <a:rPr lang="ru-RU" b="1" dirty="0"/>
              <a:t> Среднее</a:t>
            </a:r>
            <a:r>
              <a:rPr lang="ru-RU" b="1" dirty="0" smtClean="0"/>
              <a:t> количество </a:t>
            </a:r>
            <a:r>
              <a:rPr lang="ru-RU" b="1" dirty="0"/>
              <a:t>полученного золота </a:t>
            </a:r>
            <a:r>
              <a:rPr lang="ru-RU" b="1" dirty="0" smtClean="0"/>
              <a:t>за логин в </a:t>
            </a:r>
            <a:r>
              <a:rPr lang="ru-RU" b="1" dirty="0" err="1" smtClean="0"/>
              <a:t>фейсбук</a:t>
            </a:r>
            <a:r>
              <a:rPr lang="ru-RU" b="1" dirty="0" smtClean="0"/>
              <a:t>. </a:t>
            </a:r>
            <a:r>
              <a:rPr lang="ru-RU" b="1" dirty="0"/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r>
              <a:rPr lang="ru-RU" dirty="0" smtClean="0"/>
              <a:t>Рассмотрев график и гистограмму для всех игроков можно сделать вывод, что изменения времени восстановления жизни практически не повлияло на среднее количество полученного золота за логин в </a:t>
            </a:r>
            <a:r>
              <a:rPr lang="ru-RU" dirty="0" err="1" smtClean="0"/>
              <a:t>фейсбук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Изучив данные для платящих игроков, можно сделать вывод что в целом за 7 днем в среднем увеличилось количество полученного золота за логин в </a:t>
            </a:r>
            <a:r>
              <a:rPr lang="ru-RU" dirty="0" err="1" smtClean="0"/>
              <a:t>фейсбук</a:t>
            </a:r>
            <a:r>
              <a:rPr lang="ru-RU" dirty="0" smtClean="0"/>
              <a:t>. Однако по дням ситуация  аналогична ситуации с полученным золотом за </a:t>
            </a:r>
            <a:r>
              <a:rPr lang="ru-RU" dirty="0"/>
              <a:t>просмотр </a:t>
            </a:r>
            <a:r>
              <a:rPr lang="ru-RU" dirty="0" smtClean="0"/>
              <a:t>рекламы.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087"/>
            <a:ext cx="10515600" cy="855792"/>
          </a:xfrm>
        </p:spPr>
        <p:txBody>
          <a:bodyPr/>
          <a:lstStyle/>
          <a:p>
            <a:pPr algn="ctr"/>
            <a:r>
              <a:rPr lang="en-US" b="1" dirty="0" smtClean="0"/>
              <a:t>Revenue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Рассмотрение этой группы метрик важно по следующей причине:</a:t>
            </a:r>
          </a:p>
          <a:p>
            <a:pPr marL="0" indent="0">
              <a:buNone/>
            </a:pPr>
            <a:r>
              <a:rPr lang="ru-RU" dirty="0" smtClean="0"/>
              <a:t>Метрики </a:t>
            </a:r>
            <a:r>
              <a:rPr lang="ru-RU" dirty="0"/>
              <a:t>дохода позволяют анализировать финансовую производительность игры и бизнеса в целом. Средний доход на игрока </a:t>
            </a:r>
            <a:r>
              <a:rPr lang="ru-RU" dirty="0" smtClean="0"/>
              <a:t>указывает </a:t>
            </a:r>
            <a:r>
              <a:rPr lang="ru-RU" dirty="0"/>
              <a:t>на то, сколько денег среднестатистический игрок приносит разработчику.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9154"/>
            <a:ext cx="9144000" cy="722766"/>
          </a:xfrm>
        </p:spPr>
        <p:txBody>
          <a:bodyPr>
            <a:noAutofit/>
          </a:bodyPr>
          <a:lstStyle/>
          <a:p>
            <a:r>
              <a:rPr lang="ru-RU" sz="4400" b="1" dirty="0" smtClean="0"/>
              <a:t>Введение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417320"/>
            <a:ext cx="9144000" cy="4762255"/>
          </a:xfrm>
        </p:spPr>
        <p:txBody>
          <a:bodyPr/>
          <a:lstStyle/>
          <a:p>
            <a:r>
              <a:rPr lang="ru-RU" dirty="0" smtClean="0"/>
              <a:t>В основе моего анализа лежит изучение влияния изменения одного параметра (уменьшение времени восстановления одной жизни) на разные аспекты игрового процесса и поведения пользователей. </a:t>
            </a:r>
          </a:p>
          <a:p>
            <a:pPr algn="l"/>
            <a:r>
              <a:rPr lang="ru-RU" dirty="0" smtClean="0"/>
              <a:t>Для этого я выделил 3 группы метрик.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Activity</a:t>
            </a:r>
            <a:r>
              <a:rPr lang="ru-RU" dirty="0" smtClean="0"/>
              <a:t> (активность игроков).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Involvement</a:t>
            </a:r>
            <a:r>
              <a:rPr lang="ru-RU" dirty="0" smtClean="0"/>
              <a:t> (вовлеченность игроков).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Revenue</a:t>
            </a:r>
            <a:r>
              <a:rPr lang="ru-RU" dirty="0" smtClean="0"/>
              <a:t> (доход с игроков).</a:t>
            </a:r>
          </a:p>
          <a:p>
            <a:pPr algn="l"/>
            <a:r>
              <a:rPr lang="ru-RU" dirty="0" smtClean="0"/>
              <a:t>Кроме того, я посчитал интересным разбить аналитику на 2 группы по принципу: все пользователи / пользователи которые совершают покупки.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Revenue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Мною были вычислены следующие метрики </a:t>
            </a:r>
            <a:r>
              <a:rPr lang="ru-RU" dirty="0" smtClean="0"/>
              <a:t>группы: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Средний доход с игрока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LTV (</a:t>
            </a:r>
            <a:r>
              <a:rPr lang="en-US" dirty="0"/>
              <a:t>Lifetime </a:t>
            </a:r>
            <a:r>
              <a:rPr lang="en-US" dirty="0" smtClean="0"/>
              <a:t>Value)</a:t>
            </a:r>
            <a:r>
              <a:rPr lang="ru-RU" dirty="0" smtClean="0"/>
              <a:t> </a:t>
            </a:r>
            <a:r>
              <a:rPr lang="ru-RU" dirty="0"/>
              <a:t>– прогнозированная сумма дохода, которую один пользователь приносит компании за весь период использования продукта. Помогает определить, стоит ли вкладывать в привлечение новых пользователей, а также устанавливает основу для долгосрочного стратегического планирования и монетизации продукта.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7720" y="42400"/>
            <a:ext cx="10263934" cy="953166"/>
          </a:xfrm>
        </p:spPr>
        <p:txBody>
          <a:bodyPr/>
          <a:lstStyle/>
          <a:p>
            <a:pPr algn="ctr"/>
            <a:r>
              <a:rPr lang="en-US" b="1" dirty="0" smtClean="0"/>
              <a:t>Revenue. </a:t>
            </a:r>
            <a:r>
              <a:rPr lang="ru-RU" b="1" dirty="0" smtClean="0"/>
              <a:t>Средний доход с игрока по дням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489203"/>
            <a:ext cx="7254917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80" y="2489203"/>
            <a:ext cx="4331649" cy="36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21285"/>
            <a:ext cx="10002796" cy="1325563"/>
          </a:xfrm>
        </p:spPr>
        <p:txBody>
          <a:bodyPr/>
          <a:lstStyle/>
          <a:p>
            <a:pPr algn="ctr"/>
            <a:r>
              <a:rPr lang="en-US" b="1" dirty="0"/>
              <a:t>Revenue. </a:t>
            </a:r>
            <a:r>
              <a:rPr lang="ru-RU" b="1" dirty="0"/>
              <a:t>Средний доход с </a:t>
            </a:r>
            <a:r>
              <a:rPr lang="ru-RU" b="1" dirty="0" smtClean="0"/>
              <a:t>игрока за все дни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400" y="1690688"/>
            <a:ext cx="7585519" cy="504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7967"/>
          </a:xfrm>
        </p:spPr>
        <p:txBody>
          <a:bodyPr/>
          <a:lstStyle/>
          <a:p>
            <a:pPr algn="ctr"/>
            <a:r>
              <a:rPr lang="en-US" b="1" dirty="0"/>
              <a:t>Revenue. </a:t>
            </a:r>
            <a:r>
              <a:rPr lang="ru-RU" b="1" dirty="0"/>
              <a:t>Средний доход с </a:t>
            </a:r>
            <a:r>
              <a:rPr lang="ru-RU" b="1" dirty="0" smtClean="0"/>
              <a:t>игрока.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эксперимента с уменьшением времени восстановления жизни значительно увеличился доход как по дням, так и суммарно для всех пользователей и для пользователей, которые совершают покупки.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803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LTV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935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𝐿𝑇𝑉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Средняя выручка на игрока за 7 дней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𝐶h𝑢𝑟𝑛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за 7 день</m:t>
                        </m:r>
                      </m:den>
                    </m:f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за 7 день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935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86" y="1982722"/>
            <a:ext cx="5992228" cy="44676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1764"/>
          </a:xfrm>
        </p:spPr>
        <p:txBody>
          <a:bodyPr/>
          <a:lstStyle/>
          <a:p>
            <a:pPr algn="ctr"/>
            <a:r>
              <a:rPr lang="en-US" b="1" dirty="0" smtClean="0"/>
              <a:t>LTV</a:t>
            </a:r>
            <a:r>
              <a:rPr lang="ru-RU" b="1" dirty="0" smtClean="0"/>
              <a:t>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Изменения во времени восстановления жизни положительно повлияли на </a:t>
            </a:r>
            <a:r>
              <a:rPr lang="en-US" dirty="0" smtClean="0"/>
              <a:t>LTV </a:t>
            </a:r>
            <a:r>
              <a:rPr lang="ru-RU" dirty="0" smtClean="0"/>
              <a:t>значительно увеличив данный показатель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Дополнительный анализ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Мною дополнительно было проделано:</a:t>
            </a:r>
          </a:p>
          <a:p>
            <a:pPr marL="514350" indent="-514350">
              <a:buAutoNum type="arabicParenR"/>
            </a:pPr>
            <a:r>
              <a:rPr lang="ru-RU" dirty="0" smtClean="0"/>
              <a:t>Матрица корреляций признаков</a:t>
            </a:r>
          </a:p>
          <a:p>
            <a:pPr marL="514350" indent="-514350">
              <a:buAutoNum type="arabicParenR"/>
            </a:pPr>
            <a:r>
              <a:rPr lang="en-US" dirty="0"/>
              <a:t>Mann-Whitney U-test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Кластеризация 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Предложения для дальнейшего углубленного анализа.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122"/>
            <a:ext cx="10515600" cy="847754"/>
          </a:xfrm>
        </p:spPr>
        <p:txBody>
          <a:bodyPr/>
          <a:lstStyle/>
          <a:p>
            <a:pPr algn="ctr"/>
            <a:r>
              <a:rPr lang="ru-RU" b="1" dirty="0" smtClean="0"/>
              <a:t>Матрицы  корреляций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70005"/>
            <a:ext cx="5555876" cy="43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24" y="1970005"/>
            <a:ext cx="555587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233"/>
            <a:ext cx="10515600" cy="712917"/>
          </a:xfrm>
        </p:spPr>
        <p:txBody>
          <a:bodyPr/>
          <a:lstStyle/>
          <a:p>
            <a:pPr algn="ctr"/>
            <a:r>
              <a:rPr lang="ru-RU" b="1" dirty="0"/>
              <a:t>Матрицы  </a:t>
            </a:r>
            <a:r>
              <a:rPr lang="ru-RU" b="1" dirty="0" smtClean="0"/>
              <a:t>корреляций. 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Ожидаемо сильно положительно коррелируют между собой «старты» и «финиши», величины связанные с покупками(</a:t>
            </a:r>
            <a:r>
              <a:rPr lang="en-US" dirty="0" err="1" smtClean="0"/>
              <a:t>SumRevenue,CountBuy,GetBuy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трицательно коррелирует </a:t>
            </a:r>
            <a:r>
              <a:rPr lang="en-US" dirty="0" smtClean="0"/>
              <a:t>Retention </a:t>
            </a:r>
            <a:r>
              <a:rPr lang="ru-RU" dirty="0" smtClean="0"/>
              <a:t>с «финишами». Это означает, что чем больше день, тем меньше стоит ожидать завершенных уровней.</a:t>
            </a:r>
          </a:p>
          <a:p>
            <a:pPr marL="0" indent="0">
              <a:buNone/>
            </a:pPr>
            <a:r>
              <a:rPr lang="ru-RU" dirty="0" smtClean="0"/>
              <a:t>Если сравнивать две матрицы то сразу заметно, что корреляция между «стартами» и «финишами» уменьшилась после эксперимента. Это показатель менее аккуратной игры после уменьшения времени восстановления жизни. </a:t>
            </a:r>
          </a:p>
          <a:p>
            <a:pPr marL="0" indent="0">
              <a:buNone/>
            </a:pPr>
            <a:r>
              <a:rPr lang="ru-RU" dirty="0" smtClean="0"/>
              <a:t>Также изменились корреляции между </a:t>
            </a:r>
            <a:r>
              <a:rPr lang="en-US" dirty="0" err="1"/>
              <a:t>SumRevenue,CountBuy,GetBuy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err="1" smtClean="0"/>
              <a:t>Spend_BonLives</a:t>
            </a:r>
            <a:r>
              <a:rPr lang="en-US" dirty="0" smtClean="0"/>
              <a:t> </a:t>
            </a:r>
            <a:r>
              <a:rPr lang="ru-RU" dirty="0" smtClean="0"/>
              <a:t>«нули» (</a:t>
            </a:r>
            <a:r>
              <a:rPr lang="ru-RU" dirty="0"/>
              <a:t>траты золота на покупку жизней для бонусных </a:t>
            </a:r>
            <a:r>
              <a:rPr lang="ru-RU" dirty="0" smtClean="0"/>
              <a:t>глав никто не делал после эксперимента). По этому не построилась для этого признака корреляция.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U-критерий Манна — Уитни (англ. </a:t>
            </a:r>
            <a:r>
              <a:rPr lang="ru-RU" dirty="0" err="1"/>
              <a:t>Mann</a:t>
            </a:r>
            <a:r>
              <a:rPr lang="ru-RU" dirty="0"/>
              <a:t>–</a:t>
            </a:r>
            <a:r>
              <a:rPr lang="ru-RU" dirty="0" err="1"/>
              <a:t>Whitney</a:t>
            </a:r>
            <a:r>
              <a:rPr lang="ru-RU" dirty="0"/>
              <a:t> U </a:t>
            </a:r>
            <a:r>
              <a:rPr lang="ru-RU" dirty="0" err="1"/>
              <a:t>test</a:t>
            </a:r>
            <a:r>
              <a:rPr lang="ru-RU" dirty="0"/>
              <a:t>) — статистический критерий, используемый для оценки различий между двумя независимыми выборками по уровню какого-либо признака, измеренного количественно. Позволяет выявлять различия в значении параметра между малыми выборками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Я провел 3 различных теста.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7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Activity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Начнем с анализа активности игроков.</a:t>
            </a:r>
          </a:p>
          <a:p>
            <a:pPr marL="0" indent="0">
              <a:buNone/>
            </a:pPr>
            <a:r>
              <a:rPr lang="ru-RU" dirty="0" smtClean="0"/>
              <a:t>Рассмотрение этой группы метрик важно по следующим причинам:</a:t>
            </a:r>
          </a:p>
          <a:p>
            <a:pPr marL="0" indent="0">
              <a:buNone/>
            </a:pPr>
            <a:r>
              <a:rPr lang="ru-RU" dirty="0" smtClean="0"/>
              <a:t>1) Дает понимание пользовательского взаимодействия с игрой.</a:t>
            </a:r>
          </a:p>
          <a:p>
            <a:pPr marL="0" indent="0">
              <a:buNone/>
            </a:pPr>
            <a:r>
              <a:rPr lang="ru-RU" dirty="0" smtClean="0"/>
              <a:t>2)Позволяет оценить привлекательность игры.</a:t>
            </a:r>
          </a:p>
          <a:p>
            <a:pPr marL="0" indent="0">
              <a:buNone/>
            </a:pPr>
            <a:r>
              <a:rPr lang="ru-RU" dirty="0" smtClean="0"/>
              <a:t>3)Помогает выявить факторы, влияющие на удержания игроков.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6160"/>
          </a:xfrm>
        </p:spPr>
        <p:txBody>
          <a:bodyPr/>
          <a:lstStyle/>
          <a:p>
            <a:pPr algn="ctr"/>
            <a:r>
              <a:rPr lang="en-US" b="1" dirty="0"/>
              <a:t>Mann-Whitney </a:t>
            </a:r>
            <a:r>
              <a:rPr lang="en-US" b="1" dirty="0" smtClean="0"/>
              <a:t>U-test</a:t>
            </a:r>
            <a:r>
              <a:rPr lang="ru-RU" b="1" dirty="0" smtClean="0"/>
              <a:t>. </a:t>
            </a:r>
            <a:r>
              <a:rPr lang="en-US" b="1" dirty="0" smtClean="0"/>
              <a:t>Test</a:t>
            </a:r>
            <a:r>
              <a:rPr lang="ru-RU" b="1" dirty="0" smtClean="0"/>
              <a:t> </a:t>
            </a:r>
            <a:r>
              <a:rPr lang="ru-RU" b="1" dirty="0"/>
              <a:t>1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47426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Данный тест, </a:t>
            </a:r>
            <a:r>
              <a:rPr lang="ru-RU" dirty="0" err="1"/>
              <a:t>Mann-Whitney</a:t>
            </a:r>
            <a:r>
              <a:rPr lang="ru-RU" dirty="0"/>
              <a:t> U-тест, проверяет следующие статистические гипотезы: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 Нулевая гипотеза (H0): Средние значения </a:t>
            </a:r>
            <a:r>
              <a:rPr lang="ru-RU" dirty="0" smtClean="0"/>
              <a:t> </a:t>
            </a:r>
            <a:r>
              <a:rPr lang="ru-RU" dirty="0"/>
              <a:t>выборок </a:t>
            </a:r>
            <a:r>
              <a:rPr lang="ru-RU" dirty="0" err="1"/>
              <a:t>max_level_last_day_A</a:t>
            </a:r>
            <a:r>
              <a:rPr lang="ru-RU" dirty="0"/>
              <a:t> и </a:t>
            </a:r>
            <a:r>
              <a:rPr lang="ru-RU" dirty="0" err="1"/>
              <a:t>max_level_last_day_B</a:t>
            </a:r>
            <a:r>
              <a:rPr lang="ru-RU" dirty="0"/>
              <a:t> равны. Это означает, что нет статистически значимых различий между уровнями, достигнутыми пользователями в когортах A и B в последний день.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 Альтернативная гипотеза (H1): Средние </a:t>
            </a:r>
            <a:r>
              <a:rPr lang="ru-RU" dirty="0" smtClean="0"/>
              <a:t>значения </a:t>
            </a:r>
            <a:r>
              <a:rPr lang="ru-RU" dirty="0"/>
              <a:t>выборок </a:t>
            </a:r>
            <a:r>
              <a:rPr lang="ru-RU" dirty="0" err="1"/>
              <a:t>max_level_last_day_A</a:t>
            </a:r>
            <a:r>
              <a:rPr lang="ru-RU" dirty="0"/>
              <a:t> и </a:t>
            </a:r>
            <a:r>
              <a:rPr lang="ru-RU" dirty="0" err="1"/>
              <a:t>max_level_last_day_B</a:t>
            </a:r>
            <a:r>
              <a:rPr lang="ru-RU" dirty="0"/>
              <a:t> различаются статистически значимо. Это означает, что существуют статистически значимые различия между уровнями, достигнутыми пользователями в когортах A и B в последний день.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 оценивает, насколько вероятность различий между двумя выборками случайна. Если p-</a:t>
            </a:r>
            <a:r>
              <a:rPr lang="ru-RU" dirty="0" err="1"/>
              <a:t>value</a:t>
            </a:r>
            <a:r>
              <a:rPr lang="ru-RU" dirty="0"/>
              <a:t> (уровень значимости) меньше заданного уровня значимости, то различия считаются статистически значимыми, и нулевая гипотеза отвергается в пользу альтернативной гипотезы.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0"/>
            <a:ext cx="10515600" cy="866775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r>
              <a:rPr lang="ru-RU" b="1" dirty="0"/>
              <a:t>. </a:t>
            </a:r>
            <a:r>
              <a:rPr lang="en-US" b="1" dirty="0" smtClean="0"/>
              <a:t>Test</a:t>
            </a:r>
            <a:r>
              <a:rPr lang="ru-RU" b="1" dirty="0" smtClean="0"/>
              <a:t> </a:t>
            </a:r>
            <a:r>
              <a:rPr lang="ru-RU" b="1" dirty="0"/>
              <a:t>1: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1" y="1385888"/>
            <a:ext cx="6551150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333130" y="2850694"/>
            <a:ext cx="45002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Mann-Whitney U-test results for </a:t>
            </a:r>
            <a:r>
              <a:rPr lang="en-US" dirty="0" err="1"/>
              <a:t>MaxLevelPassed</a:t>
            </a:r>
            <a:r>
              <a:rPr lang="en-US" dirty="0"/>
              <a:t> on the last day:</a:t>
            </a:r>
          </a:p>
          <a:p>
            <a:r>
              <a:rPr lang="en-US" dirty="0"/>
              <a:t>U Statistic: 362899.5</a:t>
            </a:r>
          </a:p>
          <a:p>
            <a:r>
              <a:rPr lang="en-US" dirty="0"/>
              <a:t>p-value: 5.813316340097139e-11</a:t>
            </a:r>
          </a:p>
          <a:p>
            <a:r>
              <a:rPr lang="en-US" dirty="0"/>
              <a:t>The difference in </a:t>
            </a:r>
            <a:r>
              <a:rPr lang="en-US" dirty="0" err="1"/>
              <a:t>MaxLevelPassed</a:t>
            </a:r>
            <a:r>
              <a:rPr lang="en-US" dirty="0"/>
              <a:t> between cohorts A and B is statistically significant.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2965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r>
              <a:rPr lang="ru-RU" b="1" dirty="0"/>
              <a:t>. </a:t>
            </a:r>
            <a:r>
              <a:rPr lang="en-US" b="1" dirty="0"/>
              <a:t>Test</a:t>
            </a:r>
            <a:r>
              <a:rPr lang="ru-RU" b="1" dirty="0" smtClean="0"/>
              <a:t> 2: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51457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Данный тест, </a:t>
            </a:r>
            <a:r>
              <a:rPr lang="ru-RU" dirty="0" err="1"/>
              <a:t>Mann-Whitney</a:t>
            </a:r>
            <a:r>
              <a:rPr lang="ru-RU" dirty="0"/>
              <a:t> U-тест, проверяет статистическую значимость различий между двумя выборками (в данном случае, выборками из когорты A и когорты B) в отношении среднего количества золота, полученного ежедневно, за логин в </a:t>
            </a:r>
            <a:r>
              <a:rPr lang="ru-RU" dirty="0" err="1"/>
              <a:t>Facebook</a:t>
            </a:r>
            <a:r>
              <a:rPr lang="ru-RU" dirty="0"/>
              <a:t>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Гипотезы, проверяемые этим тестом: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Нулевая гипотеза (H0): Средние значения количества золота, полученного ежедневно, за логин в </a:t>
            </a:r>
            <a:r>
              <a:rPr lang="ru-RU" dirty="0" err="1"/>
              <a:t>Facebook</a:t>
            </a:r>
            <a:r>
              <a:rPr lang="ru-RU" dirty="0"/>
              <a:t>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 в когорте A и когорте B одинаковы.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Альтернативная гипотеза (H1): Средние значения количества золота, полученного ежедневно, за логин в </a:t>
            </a:r>
            <a:r>
              <a:rPr lang="ru-RU" dirty="0" err="1"/>
              <a:t>Facebook</a:t>
            </a:r>
            <a:r>
              <a:rPr lang="ru-RU" dirty="0"/>
              <a:t>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 в когорте A и когорте B различаются.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 оценивает, насколько вероятность различий между двумя выборками случайна. Если p-</a:t>
            </a:r>
            <a:r>
              <a:rPr lang="ru-RU" dirty="0" err="1"/>
              <a:t>value</a:t>
            </a:r>
            <a:r>
              <a:rPr lang="ru-RU" dirty="0"/>
              <a:t> (уровень значимости) меньше заданного уровня значимости </a:t>
            </a:r>
            <a:r>
              <a:rPr lang="ru-RU" dirty="0" smtClean="0"/>
              <a:t>, </a:t>
            </a:r>
            <a:r>
              <a:rPr lang="ru-RU" dirty="0"/>
              <a:t>то различия считаются статистически значимыми, и нулевая гипотеза отвергается в пользу альтернативной гипотезы.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7967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r>
              <a:rPr lang="ru-RU" b="1" dirty="0"/>
              <a:t>. </a:t>
            </a:r>
            <a:r>
              <a:rPr lang="en-US" b="1" dirty="0"/>
              <a:t>Test</a:t>
            </a:r>
            <a:r>
              <a:rPr lang="ru-RU" b="1" dirty="0" smtClean="0"/>
              <a:t> </a:t>
            </a:r>
            <a:r>
              <a:rPr lang="ru-RU" b="1" dirty="0"/>
              <a:t>2: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41" y="2215678"/>
            <a:ext cx="4911499" cy="315957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21280" y="28732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Mann-Whitney U-test results for </a:t>
            </a:r>
            <a:r>
              <a:rPr lang="en-US" dirty="0" err="1"/>
              <a:t>Get_Faceb</a:t>
            </a:r>
            <a:r>
              <a:rPr lang="en-US" dirty="0"/>
              <a:t> - Daily - All Users:</a:t>
            </a:r>
          </a:p>
          <a:p>
            <a:r>
              <a:rPr lang="en-US" dirty="0"/>
              <a:t>U Statistic: 33.0</a:t>
            </a:r>
          </a:p>
          <a:p>
            <a:r>
              <a:rPr lang="en-US" dirty="0"/>
              <a:t>p-value: 0.959129759129759</a:t>
            </a:r>
          </a:p>
          <a:p>
            <a:r>
              <a:rPr lang="en-US" dirty="0"/>
              <a:t>There is no statistically significant difference in </a:t>
            </a:r>
            <a:r>
              <a:rPr lang="en-US" dirty="0" err="1"/>
              <a:t>Get_Faceb</a:t>
            </a:r>
            <a:r>
              <a:rPr lang="en-US" dirty="0"/>
              <a:t> - Daily - All Users between cohorts A and B.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575"/>
            <a:ext cx="10515600" cy="857250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r>
              <a:rPr lang="ru-RU" b="1" dirty="0"/>
              <a:t>. </a:t>
            </a:r>
            <a:r>
              <a:rPr lang="en-US" b="1" dirty="0"/>
              <a:t>Test</a:t>
            </a:r>
            <a:r>
              <a:rPr lang="ru-RU" b="1" dirty="0" smtClean="0"/>
              <a:t> 3: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5187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Данный тест, </a:t>
            </a:r>
            <a:r>
              <a:rPr lang="ru-RU" dirty="0" err="1"/>
              <a:t>Mann-Whitney</a:t>
            </a:r>
            <a:r>
              <a:rPr lang="ru-RU" dirty="0"/>
              <a:t> U-тест, проверяет статистическую значимость различий между двумя выборками (в данном случае, выборками из когорты A и когорты B) в отношении среднего дохода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 по дням.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Гипотезы, проверяемые этим тестом: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Нулевая гипотеза (H0): Средние значения среднего дохода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 по дням в когорте A и когорте B одинаковы.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Альтернативная гипотеза (H1): Средние значения среднего дохода для "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Users</a:t>
            </a:r>
            <a:r>
              <a:rPr lang="ru-RU" dirty="0"/>
              <a:t>" по дням в когорте A и когорте B различаются.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 оценивает, насколько вероятность различий между двумя выборками случайна. Если p-</a:t>
            </a:r>
            <a:r>
              <a:rPr lang="ru-RU" dirty="0" err="1"/>
              <a:t>value</a:t>
            </a:r>
            <a:r>
              <a:rPr lang="ru-RU" dirty="0"/>
              <a:t> (уровень значимости) меньше заданного уровня </a:t>
            </a:r>
            <a:r>
              <a:rPr lang="ru-RU" dirty="0" smtClean="0"/>
              <a:t>значимости, </a:t>
            </a:r>
            <a:r>
              <a:rPr lang="ru-RU" dirty="0"/>
              <a:t>то различия считаются статистически значимыми, и нулевая гипотеза отвергается в пользу альтернативной гипотезы.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6830"/>
            <a:ext cx="10515600" cy="1031138"/>
          </a:xfrm>
        </p:spPr>
        <p:txBody>
          <a:bodyPr/>
          <a:lstStyle/>
          <a:p>
            <a:pPr algn="ctr"/>
            <a:r>
              <a:rPr lang="en-US" b="1" dirty="0"/>
              <a:t>Mann-Whitney U-test</a:t>
            </a:r>
            <a:r>
              <a:rPr lang="ru-RU" b="1" dirty="0"/>
              <a:t>. </a:t>
            </a:r>
            <a:r>
              <a:rPr lang="en-US" b="1" dirty="0"/>
              <a:t>Test</a:t>
            </a:r>
            <a:r>
              <a:rPr lang="ru-RU" b="1" dirty="0" smtClean="0"/>
              <a:t> </a:t>
            </a:r>
            <a:r>
              <a:rPr lang="ru-RU" b="1" dirty="0"/>
              <a:t>3: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6" y="2166519"/>
            <a:ext cx="7254869" cy="36030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886008" y="2952380"/>
            <a:ext cx="4051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Mann-Whitney U-test results for Average Revenue per Day (All Users):</a:t>
            </a:r>
          </a:p>
          <a:p>
            <a:r>
              <a:rPr lang="en-US" dirty="0"/>
              <a:t>U Statistic: 7.0</a:t>
            </a:r>
          </a:p>
          <a:p>
            <a:r>
              <a:rPr lang="en-US" dirty="0"/>
              <a:t>p-value: 0.006993006993006993</a:t>
            </a:r>
          </a:p>
          <a:p>
            <a:r>
              <a:rPr lang="en-US" dirty="0"/>
              <a:t>The difference in Average Revenue per Day (All Users) between cohorts A and B is statistically significant.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9168"/>
          </a:xfrm>
        </p:spPr>
        <p:txBody>
          <a:bodyPr/>
          <a:lstStyle/>
          <a:p>
            <a:pPr algn="ctr"/>
            <a:r>
              <a:rPr lang="ru-RU" b="1" dirty="0" smtClean="0"/>
              <a:t>Кластеризация.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2457"/>
            <a:ext cx="10515600" cy="4351338"/>
          </a:xfrm>
        </p:spPr>
        <p:txBody>
          <a:bodyPr/>
          <a:lstStyle/>
          <a:p>
            <a:r>
              <a:rPr lang="ru-RU" dirty="0" smtClean="0"/>
              <a:t>Можно разделить игроков на группы со схожим поведением. В некоторых задачах это может быть полезно.</a:t>
            </a:r>
          </a:p>
          <a:p>
            <a:r>
              <a:rPr lang="ru-RU" dirty="0" smtClean="0"/>
              <a:t>С помощью метода силуэта алгоритм </a:t>
            </a:r>
            <a:r>
              <a:rPr lang="en-US" dirty="0" err="1" smtClean="0"/>
              <a:t>kmeans</a:t>
            </a:r>
            <a:r>
              <a:rPr lang="ru-RU" dirty="0" smtClean="0"/>
              <a:t> разделил всех игроков на 2 группы (я выбрал поля: </a:t>
            </a:r>
            <a:r>
              <a:rPr lang="en-US" dirty="0"/>
              <a:t>'</a:t>
            </a:r>
            <a:r>
              <a:rPr lang="en-US" dirty="0" err="1"/>
              <a:t>MaxLevelPassed</a:t>
            </a:r>
            <a:r>
              <a:rPr lang="en-US" dirty="0"/>
              <a:t>', '</a:t>
            </a:r>
            <a:r>
              <a:rPr lang="en-US" dirty="0" err="1"/>
              <a:t>SumRevenue</a:t>
            </a:r>
            <a:r>
              <a:rPr lang="en-US" dirty="0"/>
              <a:t>', '</a:t>
            </a:r>
            <a:r>
              <a:rPr lang="en-US" dirty="0" err="1"/>
              <a:t>CountBuy</a:t>
            </a:r>
            <a:r>
              <a:rPr lang="en-US" dirty="0"/>
              <a:t>', '</a:t>
            </a:r>
            <a:r>
              <a:rPr lang="en-US" dirty="0" err="1"/>
              <a:t>CountAllStart</a:t>
            </a:r>
            <a:r>
              <a:rPr lang="en-US" dirty="0"/>
              <a:t>', '</a:t>
            </a:r>
            <a:r>
              <a:rPr lang="en-US" dirty="0" err="1"/>
              <a:t>CountAllFinish</a:t>
            </a:r>
            <a:r>
              <a:rPr lang="en-US" dirty="0"/>
              <a:t>'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17067"/>
              </p:ext>
            </p:extLst>
          </p:nvPr>
        </p:nvGraphicFramePr>
        <p:xfrm>
          <a:off x="5066270" y="4506096"/>
          <a:ext cx="6901077" cy="81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356">
                  <a:extLst>
                    <a:ext uri="{9D8B030D-6E8A-4147-A177-3AD203B41FA5}">
                      <a16:colId xmlns:a16="http://schemas.microsoft.com/office/drawing/2014/main" val="4091602036"/>
                    </a:ext>
                  </a:extLst>
                </a:gridCol>
                <a:gridCol w="1356066">
                  <a:extLst>
                    <a:ext uri="{9D8B030D-6E8A-4147-A177-3AD203B41FA5}">
                      <a16:colId xmlns:a16="http://schemas.microsoft.com/office/drawing/2014/main" val="1235936859"/>
                    </a:ext>
                  </a:extLst>
                </a:gridCol>
                <a:gridCol w="1207457">
                  <a:extLst>
                    <a:ext uri="{9D8B030D-6E8A-4147-A177-3AD203B41FA5}">
                      <a16:colId xmlns:a16="http://schemas.microsoft.com/office/drawing/2014/main" val="702323791"/>
                    </a:ext>
                  </a:extLst>
                </a:gridCol>
                <a:gridCol w="1133151">
                  <a:extLst>
                    <a:ext uri="{9D8B030D-6E8A-4147-A177-3AD203B41FA5}">
                      <a16:colId xmlns:a16="http://schemas.microsoft.com/office/drawing/2014/main" val="3708128352"/>
                    </a:ext>
                  </a:extLst>
                </a:gridCol>
                <a:gridCol w="1095998">
                  <a:extLst>
                    <a:ext uri="{9D8B030D-6E8A-4147-A177-3AD203B41FA5}">
                      <a16:colId xmlns:a16="http://schemas.microsoft.com/office/drawing/2014/main" val="2796529058"/>
                    </a:ext>
                  </a:extLst>
                </a:gridCol>
                <a:gridCol w="1291049">
                  <a:extLst>
                    <a:ext uri="{9D8B030D-6E8A-4147-A177-3AD203B41FA5}">
                      <a16:colId xmlns:a16="http://schemas.microsoft.com/office/drawing/2014/main" val="281437683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Cluster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err="1">
                          <a:effectLst/>
                        </a:rPr>
                        <a:t>MaxLevelPassed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SumRevenue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CountBuy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CountAllStart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CountAllFinish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7025272"/>
                  </a:ext>
                </a:extLst>
              </a:tr>
              <a:tr h="16940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1,05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36,60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3,52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 smtClean="0">
                          <a:effectLst/>
                        </a:rPr>
                        <a:t>2,04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8821209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-0,08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 smtClean="0">
                          <a:effectLst/>
                        </a:rPr>
                        <a:t>0,003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,12</a:t>
                      </a:r>
                      <a:endParaRPr lang="ru-RU" sz="14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0394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4565"/>
            <a:ext cx="3614523" cy="28230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66270" y="5692140"/>
            <a:ext cx="652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по классам </a:t>
            </a:r>
            <a:r>
              <a:rPr lang="ru-RU" dirty="0" err="1" smtClean="0"/>
              <a:t>промасштабированны</a:t>
            </a:r>
            <a:r>
              <a:rPr lang="ru-RU" dirty="0" smtClean="0"/>
              <a:t>. Поэтому отрицательные результаты имеют место быть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6233"/>
            <a:ext cx="10515600" cy="1325563"/>
          </a:xfrm>
        </p:spPr>
        <p:txBody>
          <a:bodyPr/>
          <a:lstStyle/>
          <a:p>
            <a:pPr marL="514350" indent="-514350" algn="ctr"/>
            <a:r>
              <a:rPr lang="ru-RU" b="1" dirty="0"/>
              <a:t>Предложения для </a:t>
            </a:r>
            <a:r>
              <a:rPr lang="ru-RU" b="1" dirty="0" smtClean="0"/>
              <a:t>дальнейшего углубленного </a:t>
            </a:r>
            <a:r>
              <a:rPr lang="ru-RU" b="1" dirty="0"/>
              <a:t>анализа.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кластеризации разделить игроков на группы и оценить какие игроки приносят больше прибыли и  какие механики и предложения наиболее успешны.</a:t>
            </a:r>
          </a:p>
          <a:p>
            <a:r>
              <a:rPr lang="ru-RU" dirty="0" smtClean="0"/>
              <a:t>С помощью моделей машинного обучения можно спрогнозировать доходы.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Activity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Мною были вычислены следующие метрики группы </a:t>
            </a:r>
            <a:r>
              <a:rPr lang="en-US" dirty="0" smtClean="0"/>
              <a:t>Activity:</a:t>
            </a:r>
          </a:p>
          <a:p>
            <a:pPr marL="514350" indent="-514350">
              <a:buAutoNum type="arabicParenR"/>
            </a:pPr>
            <a:r>
              <a:rPr lang="en-US" dirty="0" smtClean="0"/>
              <a:t>Retention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Churn Rate</a:t>
            </a:r>
          </a:p>
          <a:p>
            <a:pPr marL="514350" indent="-514350">
              <a:buAutoNum type="arabicParenR"/>
            </a:pPr>
            <a:r>
              <a:rPr lang="ru-RU" dirty="0" smtClean="0"/>
              <a:t>«</a:t>
            </a:r>
            <a:r>
              <a:rPr lang="en-US" dirty="0" err="1" smtClean="0"/>
              <a:t>Fuuu</a:t>
            </a:r>
            <a:r>
              <a:rPr lang="en-US" dirty="0" smtClean="0"/>
              <a:t> </a:t>
            </a:r>
            <a:r>
              <a:rPr lang="ru-RU" dirty="0" smtClean="0"/>
              <a:t>показатель»</a:t>
            </a:r>
          </a:p>
          <a:p>
            <a:pPr marL="514350" indent="-514350">
              <a:buAutoNum type="arabicParenR"/>
            </a:pPr>
            <a:r>
              <a:rPr lang="ru-RU" dirty="0" smtClean="0"/>
              <a:t>Количество полученного золота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 smtClean="0"/>
              <a:t>Средний максимальный пройденный м3 уровень.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Retention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Retention - </a:t>
            </a:r>
            <a:r>
              <a:rPr lang="ru-RU" dirty="0" smtClean="0"/>
              <a:t>процент пользователей, которые возвращаются к вашей игре к определённому промежутку времени.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03" y="2438400"/>
            <a:ext cx="5971793" cy="41659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437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Churn Rate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3054"/>
            <a:ext cx="10515600" cy="4351338"/>
          </a:xfrm>
        </p:spPr>
        <p:txBody>
          <a:bodyPr/>
          <a:lstStyle/>
          <a:p>
            <a:r>
              <a:rPr lang="en-US" dirty="0" smtClean="0"/>
              <a:t>Churn Rate - </a:t>
            </a:r>
            <a:r>
              <a:rPr lang="ru-RU" dirty="0" smtClean="0"/>
              <a:t>процент пользователей, которы</a:t>
            </a:r>
            <a:r>
              <a:rPr lang="ru-RU" dirty="0"/>
              <a:t>е</a:t>
            </a:r>
            <a:r>
              <a:rPr lang="ru-RU" dirty="0" smtClean="0"/>
              <a:t> перестали играть к определённому промежутку времени.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2913494"/>
            <a:ext cx="5160645" cy="3629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Retention</a:t>
            </a:r>
            <a:r>
              <a:rPr lang="ru-RU" b="1" dirty="0" smtClean="0"/>
              <a:t>, </a:t>
            </a:r>
            <a:r>
              <a:rPr lang="en-US" b="1" dirty="0" smtClean="0"/>
              <a:t>Churn Rate</a:t>
            </a:r>
            <a:r>
              <a:rPr lang="ru-RU" b="1" dirty="0" smtClean="0"/>
              <a:t>. </a:t>
            </a:r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Изменение времени восстановления жизни не повлияли на процент возврата игроков, если рассматривать в целом. Однако отмечу положительный эффект для возврата игроков, которые совершают покупки.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5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Activity. </a:t>
            </a:r>
            <a:r>
              <a:rPr lang="en-US" b="1" dirty="0" err="1" smtClean="0"/>
              <a:t>Fuuu</a:t>
            </a:r>
            <a:r>
              <a:rPr lang="en-US" b="1" dirty="0" smtClean="0"/>
              <a:t> - </a:t>
            </a:r>
            <a:r>
              <a:rPr lang="ru-RU" b="1" dirty="0" smtClean="0"/>
              <a:t>показатель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25625"/>
                <a:ext cx="118872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Fuuu </a:t>
                </a:r>
                <a:r>
                  <a:rPr lang="ru-RU" dirty="0" smtClean="0"/>
                  <a:t>- показатель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некая мера эмоций от игры.  Мною было выделено 2 варианта.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Fuuu</m:t>
                    </m:r>
                    <m:r>
                      <m:rPr>
                        <m:nor/>
                      </m:rPr>
                      <a:rPr lang="ru-RU" sz="2400" dirty="0" smtClean="0"/>
                      <m:t>_1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smtClean="0"/>
                          <m:t>количество всех побед на м3 уровнях</m:t>
                        </m:r>
                        <m:r>
                          <m:rPr>
                            <m:nor/>
                          </m:rPr>
                          <a:rPr lang="ru-RU" sz="2400" b="0" i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smtClean="0"/>
                          <m:t>количество всех стартов м3 уровней</m:t>
                        </m:r>
                      </m:den>
                    </m:f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Fuuu</m:t>
                    </m:r>
                    <m:r>
                      <m:rPr>
                        <m:nor/>
                      </m:rPr>
                      <a:rPr lang="ru-RU" sz="2400" dirty="0" smtClean="0"/>
                      <m:t>_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/>
                          <m:t>количество побед в м3 уровнях без использования всех видов помощи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smtClean="0"/>
                          <m:t>количество стартов м3 уровней без использования всех видов помощи</m:t>
                        </m:r>
                      </m:den>
                    </m:f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Чем выше </a:t>
                </a:r>
                <a:r>
                  <a:rPr lang="en-US" sz="2400" dirty="0" err="1" smtClean="0"/>
                  <a:t>Fuuu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– показатель, тем больше условная удовлетворенность игрой.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25625"/>
                <a:ext cx="11887200" cy="4351338"/>
              </a:xfrm>
              <a:blipFill>
                <a:blip r:embed="rId2"/>
                <a:stretch>
                  <a:fillRect l="-1026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27491" r="17339" b="37582"/>
          <a:stretch/>
        </p:blipFill>
        <p:spPr>
          <a:xfrm>
            <a:off x="11071654" y="0"/>
            <a:ext cx="1120346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2520</Words>
  <Application>Microsoft Office PowerPoint</Application>
  <PresentationFormat>Широкоэкранный</PresentationFormat>
  <Paragraphs>195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Тема Office</vt:lpstr>
      <vt:lpstr>Отчет по результатам выполнения тестового задания на позицию «Аналитик»</vt:lpstr>
      <vt:lpstr>Исследование “Fancy Blast”: Анализ А/Б теста</vt:lpstr>
      <vt:lpstr>Введение</vt:lpstr>
      <vt:lpstr>Activity</vt:lpstr>
      <vt:lpstr>Activity</vt:lpstr>
      <vt:lpstr>Activity. Retention</vt:lpstr>
      <vt:lpstr>Activity. Churn Rate</vt:lpstr>
      <vt:lpstr>Activity. Retention, Churn Rate. Вывод</vt:lpstr>
      <vt:lpstr>Activity. Fuuu - показатель</vt:lpstr>
      <vt:lpstr>Activity. Fuuu - показатель</vt:lpstr>
      <vt:lpstr>Activity. Fuuu - показатель</vt:lpstr>
      <vt:lpstr>Activity. Fuuu – показатель. Вывод</vt:lpstr>
      <vt:lpstr>Activity. Количество полученного золота</vt:lpstr>
      <vt:lpstr>Activity. Количество полученного золота</vt:lpstr>
      <vt:lpstr>Activity. Количество полученного золота. Вывод</vt:lpstr>
      <vt:lpstr>Activity. Средний максимальный пройденный м3 уровень. </vt:lpstr>
      <vt:lpstr>Activity. Средний максимальный пройденный м3 уровень.</vt:lpstr>
      <vt:lpstr>Activity. Средний максимальный пройденный м3 уровень. Вывод</vt:lpstr>
      <vt:lpstr>Involvement.</vt:lpstr>
      <vt:lpstr>Involvement.</vt:lpstr>
      <vt:lpstr>Involvement. Conversion rate</vt:lpstr>
      <vt:lpstr>Involvement. Conversion rate. Вывод</vt:lpstr>
      <vt:lpstr>Involvement. Средний уровень и день, когда были совершены первые покупки. </vt:lpstr>
      <vt:lpstr>Involvement. Средний уровень и день, когда были совершены первые покупки. Вывод</vt:lpstr>
      <vt:lpstr>Involvement. Среднее количество полученного золота за просмотр рекламы. </vt:lpstr>
      <vt:lpstr>Involvement. Среднее количество полученного золота за логин в фейсбук . </vt:lpstr>
      <vt:lpstr>Involvement. Среднее количество полученного золота за просмотр рекламы. Вывод</vt:lpstr>
      <vt:lpstr>Involvement. Среднее количество полученного золота за логин в фейсбук. Вывод</vt:lpstr>
      <vt:lpstr>Revenue</vt:lpstr>
      <vt:lpstr>Revenue</vt:lpstr>
      <vt:lpstr>Revenue. Средний доход с игрока по дням</vt:lpstr>
      <vt:lpstr>Revenue. Средний доход с игрока за все дни</vt:lpstr>
      <vt:lpstr>Revenue. Средний доход с игрока. Вывод</vt:lpstr>
      <vt:lpstr>LTV</vt:lpstr>
      <vt:lpstr>LTV. Вывод</vt:lpstr>
      <vt:lpstr>Дополнительный анализ</vt:lpstr>
      <vt:lpstr>Матрицы  корреляций</vt:lpstr>
      <vt:lpstr>Матрицы  корреляций. Вывод</vt:lpstr>
      <vt:lpstr>Mann-Whitney U-test</vt:lpstr>
      <vt:lpstr>Mann-Whitney U-test. Test 1:</vt:lpstr>
      <vt:lpstr>Mann-Whitney U-test. Test 1:</vt:lpstr>
      <vt:lpstr>Mann-Whitney U-test. Test 2:</vt:lpstr>
      <vt:lpstr>Mann-Whitney U-test. Test 2:</vt:lpstr>
      <vt:lpstr>Mann-Whitney U-test. Test 3:</vt:lpstr>
      <vt:lpstr>Mann-Whitney U-test. Test 3:</vt:lpstr>
      <vt:lpstr>Кластеризация.</vt:lpstr>
      <vt:lpstr>Предложения для дальнейшего углубленного анализа.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результатам выполнения тестового задания на позицию «Аналитик»</dc:title>
  <dc:creator>User</dc:creator>
  <cp:lastModifiedBy>User</cp:lastModifiedBy>
  <cp:revision>61</cp:revision>
  <dcterms:created xsi:type="dcterms:W3CDTF">2023-09-24T17:22:02Z</dcterms:created>
  <dcterms:modified xsi:type="dcterms:W3CDTF">2023-09-25T20:59:47Z</dcterms:modified>
</cp:coreProperties>
</file>