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media/image12.jpg" ContentType="image/jpg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6" r:id="rId3"/>
    <p:sldId id="336" r:id="rId4"/>
    <p:sldId id="340" r:id="rId5"/>
    <p:sldId id="349" r:id="rId6"/>
    <p:sldId id="341" r:id="rId7"/>
    <p:sldId id="348" r:id="rId8"/>
    <p:sldId id="343" r:id="rId9"/>
    <p:sldId id="347" r:id="rId10"/>
    <p:sldId id="346" r:id="rId11"/>
    <p:sldId id="351" r:id="rId12"/>
    <p:sldId id="345" r:id="rId13"/>
    <p:sldId id="352" r:id="rId14"/>
    <p:sldId id="350" r:id="rId15"/>
    <p:sldId id="353" r:id="rId16"/>
    <p:sldId id="354" r:id="rId17"/>
    <p:sldId id="342" r:id="rId18"/>
    <p:sldId id="339" r:id="rId19"/>
    <p:sldId id="355" r:id="rId20"/>
    <p:sldId id="260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246"/>
    <a:srgbClr val="999999"/>
    <a:srgbClr val="005096"/>
    <a:srgbClr val="3333CC"/>
    <a:srgbClr val="C09000"/>
    <a:srgbClr val="FF9900"/>
    <a:srgbClr val="CC3300"/>
    <a:srgbClr val="003399"/>
    <a:srgbClr val="012161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Темный стиль 1 —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705" autoAdjust="0"/>
  </p:normalViewPr>
  <p:slideViewPr>
    <p:cSldViewPr>
      <p:cViewPr varScale="1">
        <p:scale>
          <a:sx n="105" d="100"/>
          <a:sy n="105" d="100"/>
        </p:scale>
        <p:origin x="88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3492" y="6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6F6C2-0F28-425E-B011-CAE0241D8678}" type="datetimeFigureOut">
              <a:rPr lang="ru-RU" smtClean="0"/>
              <a:t>27.02.2024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6B0DD-5025-44FD-BDAD-26A1EB2BAA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1385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5B7CA-0695-4AB9-8A3A-25842F94852A}" type="datetimeFigureOut">
              <a:rPr lang="ru-RU" smtClean="0"/>
              <a:t>27.02.2024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65BC7-507F-40A7-A7CD-95AADBE3E49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862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65BC7-507F-40A7-A7CD-95AADBE3E490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3257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65BC7-507F-40A7-A7CD-95AADBE3E49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1626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2.png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 t="-20000" b="-1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442913" y="4033434"/>
            <a:ext cx="7813675" cy="18384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598" y="4337050"/>
            <a:ext cx="7169190" cy="129058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 spc="100" baseline="0">
                <a:solidFill>
                  <a:srgbClr val="1C1C1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НАЗВАНИЕ ПРЕЗЕНТАЦИИ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8256589" y="4033434"/>
            <a:ext cx="1611831" cy="9080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8256588" y="4941484"/>
            <a:ext cx="2540519" cy="930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840" y="404813"/>
            <a:ext cx="1218248" cy="45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09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писок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Текст 18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2457450"/>
            <a:ext cx="3457575" cy="3924299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20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списка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542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54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, список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Текст 18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2673350"/>
            <a:ext cx="3457575" cy="3708399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20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списка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1" name="Текст 3"/>
          <p:cNvSpPr>
            <a:spLocks noGrp="1"/>
          </p:cNvSpPr>
          <p:nvPr>
            <p:ph type="body" sz="half" idx="14" hasCustomPrompt="1"/>
          </p:nvPr>
        </p:nvSpPr>
        <p:spPr>
          <a:xfrm>
            <a:off x="442913" y="2019300"/>
            <a:ext cx="9974262" cy="31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spc="0" baseline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06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68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писок, текст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Текст 18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2457450"/>
            <a:ext cx="3457575" cy="3924299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20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списка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4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4367213" y="2457451"/>
            <a:ext cx="3457575" cy="3924299"/>
          </a:xfrm>
          <a:prstGeom prst="rect">
            <a:avLst/>
          </a:prstGeom>
        </p:spPr>
        <p:txBody>
          <a:bodyPr numCol="1" spcCol="396000"/>
          <a:lstStyle>
            <a:lvl1pPr marL="0" indent="0">
              <a:spcBef>
                <a:spcPts val="600"/>
              </a:spcBef>
              <a:buNone/>
              <a:defRPr sz="1200" baseline="0">
                <a:solidFill>
                  <a:srgbClr val="000000"/>
                </a:solidFill>
              </a:defRPr>
            </a:lvl1pPr>
            <a:lvl2pPr marL="275400" indent="0">
              <a:spcBef>
                <a:spcPts val="600"/>
              </a:spcBef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35400" indent="0">
              <a:spcBef>
                <a:spcPts val="6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95400" indent="0">
              <a:spcBef>
                <a:spcPts val="6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Товарищи! </a:t>
            </a:r>
            <a:r>
              <a:rPr lang="en-US" dirty="0"/>
              <a:t>C</a:t>
            </a:r>
            <a:r>
              <a:rPr lang="ru-RU" dirty="0"/>
              <a:t>ложившаяся структура организации представляет собой интересный эксперимент проверки позиций, занимаемых участниками в отношении поставленных задач.</a:t>
            </a:r>
          </a:p>
          <a:p>
            <a:pPr lvl="0"/>
            <a:r>
              <a:rPr lang="ru-RU" dirty="0"/>
              <a:t>Идейные соображения высшего порядка, а также постоянный количественный рост и сфера нашей активности влечет за собой процесс внедрения и модернизации позиций, занимаемых участниками в отношении поставленных задач. </a:t>
            </a:r>
          </a:p>
          <a:p>
            <a:pPr lvl="0"/>
            <a:r>
              <a:rPr lang="ru-RU" dirty="0"/>
              <a:t>Товарищи! Реализация намеченных плановых заданий играет важную роль в формировании направлений прогрессивного развития. </a:t>
            </a:r>
          </a:p>
          <a:p>
            <a:pPr lvl="0"/>
            <a:r>
              <a:rPr lang="ru-RU" dirty="0"/>
              <a:t>Задача организации, в особенности же консультация с широким активом представляет собой интересный эксперимент проверки систем массового участия.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57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5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дзаголовок, заголовок, список, текст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809057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2" y="809058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7" y="809057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Текст 18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2457450"/>
            <a:ext cx="3457575" cy="3924299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20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списка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1" name="Текст 3"/>
          <p:cNvSpPr>
            <a:spLocks noGrp="1"/>
          </p:cNvSpPr>
          <p:nvPr>
            <p:ph type="body" sz="half" idx="14" hasCustomPrompt="1"/>
          </p:nvPr>
        </p:nvSpPr>
        <p:spPr>
          <a:xfrm>
            <a:off x="442912" y="301852"/>
            <a:ext cx="9974262" cy="31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spc="0" baseline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НАДЗАГОЛОВОК (объединяющий разные заголовки)</a:t>
            </a:r>
          </a:p>
        </p:txBody>
      </p:sp>
      <p:sp>
        <p:nvSpPr>
          <p:cNvPr id="14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4367213" y="2457451"/>
            <a:ext cx="3457575" cy="3924299"/>
          </a:xfrm>
          <a:prstGeom prst="rect">
            <a:avLst/>
          </a:prstGeom>
        </p:spPr>
        <p:txBody>
          <a:bodyPr numCol="1" spcCol="396000"/>
          <a:lstStyle>
            <a:lvl1pPr marL="0" indent="0">
              <a:spcBef>
                <a:spcPts val="600"/>
              </a:spcBef>
              <a:buNone/>
              <a:defRPr sz="1200" baseline="0">
                <a:solidFill>
                  <a:srgbClr val="000000"/>
                </a:solidFill>
              </a:defRPr>
            </a:lvl1pPr>
            <a:lvl2pPr marL="275400" indent="0">
              <a:spcBef>
                <a:spcPts val="600"/>
              </a:spcBef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35400" indent="0">
              <a:spcBef>
                <a:spcPts val="6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95400" indent="0">
              <a:spcBef>
                <a:spcPts val="6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Товарищи! </a:t>
            </a:r>
            <a:r>
              <a:rPr lang="en-US" dirty="0"/>
              <a:t>C</a:t>
            </a:r>
            <a:r>
              <a:rPr lang="ru-RU" dirty="0"/>
              <a:t>ложившаяся структура организации представляет собой интересный эксперимент проверки позиций, занимаемых участниками в отношении поставленных задач.</a:t>
            </a:r>
          </a:p>
          <a:p>
            <a:pPr lvl="0"/>
            <a:r>
              <a:rPr lang="ru-RU" dirty="0"/>
              <a:t>Идейные соображения высшего порядка, а также постоянный количественный рост и сфера нашей активности влечет за собой процесс внедрения и модернизации позиций, занимаемых участниками в отношении поставленных задач. </a:t>
            </a:r>
          </a:p>
          <a:p>
            <a:pPr lvl="0"/>
            <a:r>
              <a:rPr lang="ru-RU" dirty="0"/>
              <a:t>Товарищи! Реализация намеченных плановых заданий играет важную роль в формировании направлений прогрессивного развития. </a:t>
            </a:r>
          </a:p>
          <a:p>
            <a:pPr lvl="0"/>
            <a:r>
              <a:rPr lang="ru-RU" dirty="0"/>
              <a:t>Задача организации, в особенности же консультация с широким активом представляет собой интересный эксперимент проверки систем массового участия.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209835"/>
            <a:ext cx="1058228" cy="399481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11752797" y="820725"/>
            <a:ext cx="43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C283E25-0CF4-44D7-B7DE-8C6E285F5F71}" type="slidenum">
              <a:rPr lang="ru-RU" baseline="0" smtClean="0">
                <a:solidFill>
                  <a:schemeClr val="bg1"/>
                </a:solidFill>
              </a:rPr>
              <a:t>‹#›</a:t>
            </a:fld>
            <a:endParaRPr lang="ru-RU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38960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54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дзаголовок, заголовок, список, фото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809057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809058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809057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Текст 18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2457450"/>
            <a:ext cx="3457575" cy="3924299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20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списка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1" name="Текст 3"/>
          <p:cNvSpPr>
            <a:spLocks noGrp="1"/>
          </p:cNvSpPr>
          <p:nvPr>
            <p:ph type="body" sz="half" idx="14" hasCustomPrompt="1"/>
          </p:nvPr>
        </p:nvSpPr>
        <p:spPr>
          <a:xfrm>
            <a:off x="442913" y="301852"/>
            <a:ext cx="9974262" cy="31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spc="0" baseline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НАДЗАГОЛОВОК (объединяющий разные заголовки)</a:t>
            </a:r>
          </a:p>
        </p:txBody>
      </p:sp>
      <p:sp>
        <p:nvSpPr>
          <p:cNvPr id="10" name="Рисунок 2"/>
          <p:cNvSpPr>
            <a:spLocks noGrp="1"/>
          </p:cNvSpPr>
          <p:nvPr>
            <p:ph type="pic" idx="13" hasCustomPrompt="1"/>
          </p:nvPr>
        </p:nvSpPr>
        <p:spPr>
          <a:xfrm>
            <a:off x="4367213" y="2457450"/>
            <a:ext cx="6049962" cy="39242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57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54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, 3 фото с описанием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2"/>
          <p:cNvSpPr>
            <a:spLocks noGrp="1"/>
          </p:cNvSpPr>
          <p:nvPr>
            <p:ph type="pic" idx="1" hasCustomPrompt="1"/>
          </p:nvPr>
        </p:nvSpPr>
        <p:spPr>
          <a:xfrm>
            <a:off x="442912" y="2673350"/>
            <a:ext cx="3457575" cy="31805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Текст 3"/>
          <p:cNvSpPr>
            <a:spLocks noGrp="1"/>
          </p:cNvSpPr>
          <p:nvPr>
            <p:ph type="body" sz="half" idx="14" hasCustomPrompt="1"/>
          </p:nvPr>
        </p:nvSpPr>
        <p:spPr>
          <a:xfrm>
            <a:off x="442913" y="2019300"/>
            <a:ext cx="9974262" cy="31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spc="0" baseline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4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442913" y="6168325"/>
            <a:ext cx="3457575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</a:t>
            </a:r>
          </a:p>
        </p:txBody>
      </p:sp>
      <p:sp>
        <p:nvSpPr>
          <p:cNvPr id="15" name="Рисунок 2"/>
          <p:cNvSpPr>
            <a:spLocks noGrp="1"/>
          </p:cNvSpPr>
          <p:nvPr>
            <p:ph type="pic" idx="16" hasCustomPrompt="1"/>
          </p:nvPr>
        </p:nvSpPr>
        <p:spPr>
          <a:xfrm>
            <a:off x="4367211" y="2673350"/>
            <a:ext cx="3457575" cy="31805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17" name="Текст 18"/>
          <p:cNvSpPr>
            <a:spLocks noGrp="1"/>
          </p:cNvSpPr>
          <p:nvPr>
            <p:ph type="body" sz="quarter" idx="18" hasCustomPrompt="1"/>
          </p:nvPr>
        </p:nvSpPr>
        <p:spPr>
          <a:xfrm>
            <a:off x="4367212" y="6168325"/>
            <a:ext cx="3457575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</a:t>
            </a:r>
          </a:p>
        </p:txBody>
      </p:sp>
      <p:sp>
        <p:nvSpPr>
          <p:cNvPr id="18" name="Рисунок 2"/>
          <p:cNvSpPr>
            <a:spLocks noGrp="1"/>
          </p:cNvSpPr>
          <p:nvPr>
            <p:ph type="pic" idx="19" hasCustomPrompt="1"/>
          </p:nvPr>
        </p:nvSpPr>
        <p:spPr>
          <a:xfrm>
            <a:off x="8256587" y="2673350"/>
            <a:ext cx="3492501" cy="31805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20" name="Текст 18"/>
          <p:cNvSpPr>
            <a:spLocks noGrp="1"/>
          </p:cNvSpPr>
          <p:nvPr>
            <p:ph type="body" sz="quarter" idx="21" hasCustomPrompt="1"/>
          </p:nvPr>
        </p:nvSpPr>
        <p:spPr>
          <a:xfrm>
            <a:off x="8256588" y="6168325"/>
            <a:ext cx="3492501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</a:t>
            </a: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43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68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писок, 3 фото с описанием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2"/>
          <p:cNvSpPr>
            <a:spLocks noGrp="1"/>
          </p:cNvSpPr>
          <p:nvPr>
            <p:ph type="pic" idx="1" hasCustomPrompt="1"/>
          </p:nvPr>
        </p:nvSpPr>
        <p:spPr>
          <a:xfrm>
            <a:off x="442912" y="3773837"/>
            <a:ext cx="3457575" cy="20800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442913" y="6168325"/>
            <a:ext cx="3457575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</a:t>
            </a:r>
          </a:p>
        </p:txBody>
      </p:sp>
      <p:sp>
        <p:nvSpPr>
          <p:cNvPr id="15" name="Рисунок 2"/>
          <p:cNvSpPr>
            <a:spLocks noGrp="1"/>
          </p:cNvSpPr>
          <p:nvPr>
            <p:ph type="pic" idx="16" hasCustomPrompt="1"/>
          </p:nvPr>
        </p:nvSpPr>
        <p:spPr>
          <a:xfrm>
            <a:off x="4367211" y="3773837"/>
            <a:ext cx="3457575" cy="20800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17" name="Текст 18"/>
          <p:cNvSpPr>
            <a:spLocks noGrp="1"/>
          </p:cNvSpPr>
          <p:nvPr>
            <p:ph type="body" sz="quarter" idx="18" hasCustomPrompt="1"/>
          </p:nvPr>
        </p:nvSpPr>
        <p:spPr>
          <a:xfrm>
            <a:off x="4367212" y="6168325"/>
            <a:ext cx="3457575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</a:t>
            </a:r>
          </a:p>
        </p:txBody>
      </p:sp>
      <p:sp>
        <p:nvSpPr>
          <p:cNvPr id="18" name="Рисунок 2"/>
          <p:cNvSpPr>
            <a:spLocks noGrp="1"/>
          </p:cNvSpPr>
          <p:nvPr>
            <p:ph type="pic" idx="19" hasCustomPrompt="1"/>
          </p:nvPr>
        </p:nvSpPr>
        <p:spPr>
          <a:xfrm>
            <a:off x="8256587" y="3773837"/>
            <a:ext cx="3492501" cy="20800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20" name="Текст 18"/>
          <p:cNvSpPr>
            <a:spLocks noGrp="1"/>
          </p:cNvSpPr>
          <p:nvPr>
            <p:ph type="body" sz="quarter" idx="21" hasCustomPrompt="1"/>
          </p:nvPr>
        </p:nvSpPr>
        <p:spPr>
          <a:xfrm>
            <a:off x="8256588" y="6168325"/>
            <a:ext cx="3492501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</a:t>
            </a:r>
          </a:p>
        </p:txBody>
      </p:sp>
      <p:sp>
        <p:nvSpPr>
          <p:cNvPr id="13" name="Текст 18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2673350"/>
            <a:ext cx="3457575" cy="95325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20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списка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6" name="Текст 18"/>
          <p:cNvSpPr>
            <a:spLocks noGrp="1"/>
          </p:cNvSpPr>
          <p:nvPr>
            <p:ph type="body" sz="quarter" idx="22" hasCustomPrompt="1"/>
          </p:nvPr>
        </p:nvSpPr>
        <p:spPr>
          <a:xfrm>
            <a:off x="4367210" y="2673350"/>
            <a:ext cx="3457575" cy="95325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20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списка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23" hasCustomPrompt="1"/>
          </p:nvPr>
        </p:nvSpPr>
        <p:spPr>
          <a:xfrm>
            <a:off x="8256587" y="2673350"/>
            <a:ext cx="3492501" cy="95325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20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списка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91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68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фото с описанием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2"/>
          <p:cNvSpPr>
            <a:spLocks noGrp="1"/>
          </p:cNvSpPr>
          <p:nvPr>
            <p:ph type="pic" idx="1" hasCustomPrompt="1"/>
          </p:nvPr>
        </p:nvSpPr>
        <p:spPr>
          <a:xfrm>
            <a:off x="442912" y="4116818"/>
            <a:ext cx="3457575" cy="17370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Текст 18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2673350"/>
            <a:ext cx="3457575" cy="1193477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40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списка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1" name="Текст 3"/>
          <p:cNvSpPr>
            <a:spLocks noGrp="1"/>
          </p:cNvSpPr>
          <p:nvPr>
            <p:ph type="body" sz="half" idx="14" hasCustomPrompt="1"/>
          </p:nvPr>
        </p:nvSpPr>
        <p:spPr>
          <a:xfrm>
            <a:off x="442913" y="2019300"/>
            <a:ext cx="9974262" cy="31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spc="0" baseline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4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442913" y="6168325"/>
            <a:ext cx="3457575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</a:t>
            </a:r>
          </a:p>
        </p:txBody>
      </p:sp>
      <p:sp>
        <p:nvSpPr>
          <p:cNvPr id="15" name="Рисунок 2"/>
          <p:cNvSpPr>
            <a:spLocks noGrp="1"/>
          </p:cNvSpPr>
          <p:nvPr>
            <p:ph type="pic" idx="16" hasCustomPrompt="1"/>
          </p:nvPr>
        </p:nvSpPr>
        <p:spPr>
          <a:xfrm>
            <a:off x="4367211" y="4116818"/>
            <a:ext cx="3457575" cy="17370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16" name="Текст 18"/>
          <p:cNvSpPr>
            <a:spLocks noGrp="1"/>
          </p:cNvSpPr>
          <p:nvPr>
            <p:ph type="body" sz="quarter" idx="17" hasCustomPrompt="1"/>
          </p:nvPr>
        </p:nvSpPr>
        <p:spPr>
          <a:xfrm>
            <a:off x="4367212" y="2673350"/>
            <a:ext cx="3457575" cy="1193477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40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списка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7" name="Текст 18"/>
          <p:cNvSpPr>
            <a:spLocks noGrp="1"/>
          </p:cNvSpPr>
          <p:nvPr>
            <p:ph type="body" sz="quarter" idx="18" hasCustomPrompt="1"/>
          </p:nvPr>
        </p:nvSpPr>
        <p:spPr>
          <a:xfrm>
            <a:off x="4367212" y="6168325"/>
            <a:ext cx="3457575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</a:t>
            </a:r>
          </a:p>
        </p:txBody>
      </p:sp>
      <p:sp>
        <p:nvSpPr>
          <p:cNvPr id="18" name="Рисунок 2"/>
          <p:cNvSpPr>
            <a:spLocks noGrp="1"/>
          </p:cNvSpPr>
          <p:nvPr>
            <p:ph type="pic" idx="19" hasCustomPrompt="1"/>
          </p:nvPr>
        </p:nvSpPr>
        <p:spPr>
          <a:xfrm>
            <a:off x="8256587" y="4116818"/>
            <a:ext cx="3492501" cy="17370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20" hasCustomPrompt="1"/>
          </p:nvPr>
        </p:nvSpPr>
        <p:spPr>
          <a:xfrm>
            <a:off x="8256588" y="2673350"/>
            <a:ext cx="3492501" cy="1193477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40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списка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20" name="Текст 18"/>
          <p:cNvSpPr>
            <a:spLocks noGrp="1"/>
          </p:cNvSpPr>
          <p:nvPr>
            <p:ph type="body" sz="quarter" idx="21" hasCustomPrompt="1"/>
          </p:nvPr>
        </p:nvSpPr>
        <p:spPr>
          <a:xfrm>
            <a:off x="8256588" y="6168325"/>
            <a:ext cx="3492501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</a:t>
            </a:r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37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68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уппы приборов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idx="1" hasCustomPrompt="1"/>
          </p:nvPr>
        </p:nvSpPr>
        <p:spPr>
          <a:xfrm>
            <a:off x="1003514" y="2948317"/>
            <a:ext cx="2336372" cy="117376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 прибора 1 </a:t>
            </a:r>
          </a:p>
        </p:txBody>
      </p:sp>
      <p:sp>
        <p:nvSpPr>
          <p:cNvPr id="14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442913" y="4229987"/>
            <a:ext cx="3457575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 прибора 1</a:t>
            </a:r>
          </a:p>
        </p:txBody>
      </p:sp>
      <p:sp>
        <p:nvSpPr>
          <p:cNvPr id="22" name="Текст 3"/>
          <p:cNvSpPr>
            <a:spLocks noGrp="1"/>
          </p:cNvSpPr>
          <p:nvPr>
            <p:ph type="body" sz="half" idx="24" hasCustomPrompt="1"/>
          </p:nvPr>
        </p:nvSpPr>
        <p:spPr>
          <a:xfrm>
            <a:off x="442913" y="2242785"/>
            <a:ext cx="3457575" cy="381000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200" b="0" spc="100" baseline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ПОДЗАГОЛОВОК 1</a:t>
            </a:r>
          </a:p>
        </p:txBody>
      </p:sp>
      <p:sp>
        <p:nvSpPr>
          <p:cNvPr id="23" name="Текст 3"/>
          <p:cNvSpPr>
            <a:spLocks noGrp="1"/>
          </p:cNvSpPr>
          <p:nvPr>
            <p:ph type="body" sz="half" idx="25" hasCustomPrompt="1"/>
          </p:nvPr>
        </p:nvSpPr>
        <p:spPr>
          <a:xfrm>
            <a:off x="4367213" y="2242785"/>
            <a:ext cx="3457575" cy="381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 sz="1200" b="0" spc="100" baseline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ПОДЗАГОЛОВОК 2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26" hasCustomPrompt="1"/>
          </p:nvPr>
        </p:nvSpPr>
        <p:spPr>
          <a:xfrm>
            <a:off x="8256588" y="2242785"/>
            <a:ext cx="3492500" cy="381000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200" b="0" spc="100" baseline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ПОДЗАГОЛОВОК 3</a:t>
            </a:r>
          </a:p>
        </p:txBody>
      </p:sp>
      <p:sp>
        <p:nvSpPr>
          <p:cNvPr id="25" name="Рисунок 2"/>
          <p:cNvSpPr>
            <a:spLocks noGrp="1"/>
          </p:cNvSpPr>
          <p:nvPr>
            <p:ph type="pic" idx="27" hasCustomPrompt="1"/>
          </p:nvPr>
        </p:nvSpPr>
        <p:spPr>
          <a:xfrm>
            <a:off x="1003514" y="4886656"/>
            <a:ext cx="2336372" cy="117376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 прибора 2</a:t>
            </a:r>
          </a:p>
        </p:txBody>
      </p:sp>
      <p:sp>
        <p:nvSpPr>
          <p:cNvPr id="26" name="Текст 18"/>
          <p:cNvSpPr>
            <a:spLocks noGrp="1"/>
          </p:cNvSpPr>
          <p:nvPr>
            <p:ph type="body" sz="quarter" idx="28" hasCustomPrompt="1"/>
          </p:nvPr>
        </p:nvSpPr>
        <p:spPr>
          <a:xfrm>
            <a:off x="442913" y="6168326"/>
            <a:ext cx="3457575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 прибора 2</a:t>
            </a:r>
          </a:p>
        </p:txBody>
      </p:sp>
      <p:sp>
        <p:nvSpPr>
          <p:cNvPr id="27" name="Рисунок 2"/>
          <p:cNvSpPr>
            <a:spLocks noGrp="1"/>
          </p:cNvSpPr>
          <p:nvPr>
            <p:ph type="pic" idx="29" hasCustomPrompt="1"/>
          </p:nvPr>
        </p:nvSpPr>
        <p:spPr>
          <a:xfrm>
            <a:off x="4927814" y="2948317"/>
            <a:ext cx="2336372" cy="117376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 прибора 1 </a:t>
            </a:r>
          </a:p>
        </p:txBody>
      </p:sp>
      <p:sp>
        <p:nvSpPr>
          <p:cNvPr id="28" name="Текст 18"/>
          <p:cNvSpPr>
            <a:spLocks noGrp="1"/>
          </p:cNvSpPr>
          <p:nvPr>
            <p:ph type="body" sz="quarter" idx="30" hasCustomPrompt="1"/>
          </p:nvPr>
        </p:nvSpPr>
        <p:spPr>
          <a:xfrm>
            <a:off x="4367213" y="4229987"/>
            <a:ext cx="3457575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 прибора 1</a:t>
            </a:r>
          </a:p>
        </p:txBody>
      </p:sp>
      <p:sp>
        <p:nvSpPr>
          <p:cNvPr id="29" name="Рисунок 2"/>
          <p:cNvSpPr>
            <a:spLocks noGrp="1"/>
          </p:cNvSpPr>
          <p:nvPr>
            <p:ph type="pic" idx="31" hasCustomPrompt="1"/>
          </p:nvPr>
        </p:nvSpPr>
        <p:spPr>
          <a:xfrm>
            <a:off x="4927814" y="4886656"/>
            <a:ext cx="2336372" cy="117376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 прибора 2</a:t>
            </a:r>
          </a:p>
        </p:txBody>
      </p:sp>
      <p:sp>
        <p:nvSpPr>
          <p:cNvPr id="30" name="Текст 18"/>
          <p:cNvSpPr>
            <a:spLocks noGrp="1"/>
          </p:cNvSpPr>
          <p:nvPr>
            <p:ph type="body" sz="quarter" idx="32" hasCustomPrompt="1"/>
          </p:nvPr>
        </p:nvSpPr>
        <p:spPr>
          <a:xfrm>
            <a:off x="4367213" y="6168326"/>
            <a:ext cx="3457575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 прибора 2</a:t>
            </a:r>
          </a:p>
        </p:txBody>
      </p:sp>
      <p:sp>
        <p:nvSpPr>
          <p:cNvPr id="31" name="Рисунок 2"/>
          <p:cNvSpPr>
            <a:spLocks noGrp="1"/>
          </p:cNvSpPr>
          <p:nvPr>
            <p:ph type="pic" idx="33" hasCustomPrompt="1"/>
          </p:nvPr>
        </p:nvSpPr>
        <p:spPr>
          <a:xfrm>
            <a:off x="8817189" y="2948317"/>
            <a:ext cx="2336372" cy="117376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 прибора 1</a:t>
            </a:r>
          </a:p>
        </p:txBody>
      </p:sp>
      <p:sp>
        <p:nvSpPr>
          <p:cNvPr id="32" name="Текст 18"/>
          <p:cNvSpPr>
            <a:spLocks noGrp="1"/>
          </p:cNvSpPr>
          <p:nvPr>
            <p:ph type="body" sz="quarter" idx="34" hasCustomPrompt="1"/>
          </p:nvPr>
        </p:nvSpPr>
        <p:spPr>
          <a:xfrm>
            <a:off x="8256588" y="4229987"/>
            <a:ext cx="3457575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 прибора 1</a:t>
            </a:r>
          </a:p>
        </p:txBody>
      </p:sp>
      <p:sp>
        <p:nvSpPr>
          <p:cNvPr id="33" name="Рисунок 2"/>
          <p:cNvSpPr>
            <a:spLocks noGrp="1"/>
          </p:cNvSpPr>
          <p:nvPr>
            <p:ph type="pic" idx="35" hasCustomPrompt="1"/>
          </p:nvPr>
        </p:nvSpPr>
        <p:spPr>
          <a:xfrm>
            <a:off x="8817189" y="4886656"/>
            <a:ext cx="2336372" cy="117376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 прибора 2</a:t>
            </a:r>
          </a:p>
        </p:txBody>
      </p:sp>
      <p:sp>
        <p:nvSpPr>
          <p:cNvPr id="34" name="Текст 18"/>
          <p:cNvSpPr>
            <a:spLocks noGrp="1"/>
          </p:cNvSpPr>
          <p:nvPr>
            <p:ph type="body" sz="quarter" idx="36" hasCustomPrompt="1"/>
          </p:nvPr>
        </p:nvSpPr>
        <p:spPr>
          <a:xfrm>
            <a:off x="8256588" y="6168326"/>
            <a:ext cx="3457575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 прибора 2</a:t>
            </a:r>
          </a:p>
        </p:txBody>
      </p:sp>
      <p:sp>
        <p:nvSpPr>
          <p:cNvPr id="35" name="Текст 3"/>
          <p:cNvSpPr>
            <a:spLocks noGrp="1"/>
          </p:cNvSpPr>
          <p:nvPr>
            <p:ph type="body" sz="half" idx="14" hasCustomPrompt="1"/>
          </p:nvPr>
        </p:nvSpPr>
        <p:spPr>
          <a:xfrm>
            <a:off x="442913" y="869158"/>
            <a:ext cx="9974262" cy="31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spc="0" baseline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НАДЗАГОЛОВОК (объединяющий разные заголовки)</a:t>
            </a:r>
          </a:p>
        </p:txBody>
      </p:sp>
      <p:pic>
        <p:nvPicPr>
          <p:cNvPr id="37" name="Рисунок 3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45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, таблиц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Текст 18"/>
          <p:cNvSpPr>
            <a:spLocks noGrp="1"/>
          </p:cNvSpPr>
          <p:nvPr>
            <p:ph type="body" sz="quarter" idx="15"/>
          </p:nvPr>
        </p:nvSpPr>
        <p:spPr>
          <a:xfrm>
            <a:off x="442913" y="3409951"/>
            <a:ext cx="3457575" cy="2971800"/>
          </a:xfrm>
          <a:prstGeom prst="rect">
            <a:avLst/>
          </a:prstGeom>
        </p:spPr>
        <p:txBody>
          <a:bodyPr numCol="1" spcCol="396000"/>
          <a:lstStyle>
            <a:lvl1pPr marL="0" indent="0">
              <a:spcBef>
                <a:spcPts val="600"/>
              </a:spcBef>
              <a:buNone/>
              <a:defRPr sz="1200" baseline="0">
                <a:solidFill>
                  <a:srgbClr val="000000"/>
                </a:solidFill>
              </a:defRPr>
            </a:lvl1pPr>
            <a:lvl2pPr marL="275400" indent="0">
              <a:spcBef>
                <a:spcPts val="600"/>
              </a:spcBef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35400" indent="0">
              <a:spcBef>
                <a:spcPts val="6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95400" indent="0">
              <a:spcBef>
                <a:spcPts val="6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sz="quarter" idx="16" hasCustomPrompt="1"/>
          </p:nvPr>
        </p:nvSpPr>
        <p:spPr>
          <a:xfrm>
            <a:off x="4367213" y="3409950"/>
            <a:ext cx="6049962" cy="297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200" kern="1200" baseline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ru-RU" dirty="0"/>
              <a:t>Образец таблицы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202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 с логотипом продукта">
    <p:bg>
      <p:bgPr>
        <a:blipFill dpi="0" rotWithShape="1">
          <a:blip r:embed="rId2">
            <a:lum/>
          </a:blip>
          <a:srcRect/>
          <a:stretch>
            <a:fillRect t="-20000" b="-1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442913" y="4033434"/>
            <a:ext cx="7813675" cy="18384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598" y="4337050"/>
            <a:ext cx="4293419" cy="129058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 spc="100" baseline="0">
                <a:solidFill>
                  <a:srgbClr val="1C1C1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НАЗВАНИЕ ПРЕЗЕНТАЦИИ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8256589" y="4033434"/>
            <a:ext cx="1611831" cy="9080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8256588" y="4941484"/>
            <a:ext cx="2540519" cy="930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Рисунок 2"/>
          <p:cNvSpPr>
            <a:spLocks noGrp="1"/>
          </p:cNvSpPr>
          <p:nvPr>
            <p:ph type="pic" idx="1" hasCustomPrompt="1"/>
          </p:nvPr>
        </p:nvSpPr>
        <p:spPr>
          <a:xfrm>
            <a:off x="5261675" y="4337050"/>
            <a:ext cx="2563113" cy="129058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Логотип</a:t>
            </a:r>
            <a:br>
              <a:rPr lang="ru-RU" dirty="0"/>
            </a:br>
            <a:r>
              <a:rPr lang="ru-RU" dirty="0"/>
              <a:t>продукта</a:t>
            </a:r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840" y="404813"/>
            <a:ext cx="1218248" cy="45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887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на цветных плашках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Текст 3"/>
          <p:cNvSpPr>
            <a:spLocks noGrp="1"/>
          </p:cNvSpPr>
          <p:nvPr>
            <p:ph type="body" sz="half" idx="24" hasCustomPrompt="1"/>
          </p:nvPr>
        </p:nvSpPr>
        <p:spPr>
          <a:xfrm>
            <a:off x="442913" y="2884572"/>
            <a:ext cx="5653087" cy="2396475"/>
          </a:xfrm>
          <a:prstGeom prst="rect">
            <a:avLst/>
          </a:prstGeom>
          <a:solidFill>
            <a:schemeClr val="tx1"/>
          </a:solidFill>
        </p:spPr>
        <p:txBody>
          <a:bodyPr lIns="180000" tIns="180000" rIns="180000" bIns="180000" anchor="t"/>
          <a:lstStyle>
            <a:lvl1pPr marL="285750" indent="-285750" algn="l">
              <a:buFont typeface="Arial" panose="020B0604020202020204" pitchFamily="34" charset="0"/>
              <a:buChar char="•"/>
              <a:defRPr sz="1400" b="0" spc="0" baseline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2pPr>
            <a:lvl3pPr marL="1085850" indent="-17145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1543050" indent="-171450"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списка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28" hasCustomPrompt="1"/>
          </p:nvPr>
        </p:nvSpPr>
        <p:spPr>
          <a:xfrm>
            <a:off x="6375535" y="2884572"/>
            <a:ext cx="2478905" cy="2396475"/>
          </a:xfrm>
          <a:prstGeom prst="rect">
            <a:avLst/>
          </a:prstGeom>
          <a:solidFill>
            <a:schemeClr val="tx2"/>
          </a:solidFill>
        </p:spPr>
        <p:txBody>
          <a:bodyPr lIns="180000" tIns="180000" rIns="180000" bIns="180000" anchor="t"/>
          <a:lstStyle>
            <a:lvl1pPr marL="0" indent="0" algn="l">
              <a:buNone/>
              <a:defRPr sz="1400" b="0" spc="0" baseline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Текст на цветной плашке</a:t>
            </a:r>
          </a:p>
        </p:txBody>
      </p:sp>
      <p:sp>
        <p:nvSpPr>
          <p:cNvPr id="14" name="Текст 3"/>
          <p:cNvSpPr>
            <a:spLocks noGrp="1"/>
          </p:cNvSpPr>
          <p:nvPr>
            <p:ph type="body" sz="half" idx="29" hasCustomPrompt="1"/>
          </p:nvPr>
        </p:nvSpPr>
        <p:spPr>
          <a:xfrm>
            <a:off x="9151620" y="2884572"/>
            <a:ext cx="2597468" cy="2396475"/>
          </a:xfrm>
          <a:prstGeom prst="rect">
            <a:avLst/>
          </a:prstGeom>
          <a:solidFill>
            <a:schemeClr val="tx2"/>
          </a:solidFill>
        </p:spPr>
        <p:txBody>
          <a:bodyPr lIns="180000" tIns="180000" rIns="180000" bIns="180000" anchor="t"/>
          <a:lstStyle>
            <a:lvl1pPr marL="0" indent="0" algn="l">
              <a:buNone/>
              <a:defRPr sz="1400" b="0" spc="0" baseline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Текст на цветной плашке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49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на цветных плашках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Текст 3"/>
          <p:cNvSpPr>
            <a:spLocks noGrp="1"/>
          </p:cNvSpPr>
          <p:nvPr>
            <p:ph type="body" sz="half" idx="24" hasCustomPrompt="1"/>
          </p:nvPr>
        </p:nvSpPr>
        <p:spPr>
          <a:xfrm>
            <a:off x="442913" y="2700256"/>
            <a:ext cx="3715201" cy="1840747"/>
          </a:xfrm>
          <a:prstGeom prst="rect">
            <a:avLst/>
          </a:prstGeom>
          <a:solidFill>
            <a:schemeClr val="tx1"/>
          </a:solidFill>
        </p:spPr>
        <p:txBody>
          <a:bodyPr lIns="180000" tIns="180000" rIns="180000" bIns="180000" anchor="t"/>
          <a:lstStyle>
            <a:lvl1pPr marL="0" indent="0" algn="l">
              <a:buNone/>
              <a:defRPr sz="1400" b="0" spc="0" baseline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Текст на цветных плашках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half" idx="27" hasCustomPrompt="1"/>
          </p:nvPr>
        </p:nvSpPr>
        <p:spPr>
          <a:xfrm>
            <a:off x="442913" y="4541003"/>
            <a:ext cx="3715201" cy="1840747"/>
          </a:xfrm>
          <a:prstGeom prst="rect">
            <a:avLst/>
          </a:prstGeom>
          <a:solidFill>
            <a:schemeClr val="tx2"/>
          </a:solidFill>
        </p:spPr>
        <p:txBody>
          <a:bodyPr lIns="180000" tIns="180000" rIns="180000" bIns="180000" anchor="t"/>
          <a:lstStyle>
            <a:lvl1pPr marL="0" indent="0" algn="l">
              <a:buNone/>
              <a:defRPr sz="1400" b="0" spc="0" baseline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Текст на цветных плашках</a:t>
            </a:r>
          </a:p>
        </p:txBody>
      </p:sp>
      <p:sp>
        <p:nvSpPr>
          <p:cNvPr id="37" name="Текст 3"/>
          <p:cNvSpPr>
            <a:spLocks noGrp="1"/>
          </p:cNvSpPr>
          <p:nvPr>
            <p:ph type="body" sz="half" idx="28" hasCustomPrompt="1"/>
          </p:nvPr>
        </p:nvSpPr>
        <p:spPr>
          <a:xfrm>
            <a:off x="4158114" y="2700256"/>
            <a:ext cx="3898231" cy="1840747"/>
          </a:xfrm>
          <a:prstGeom prst="rect">
            <a:avLst/>
          </a:prstGeom>
          <a:solidFill>
            <a:schemeClr val="tx2"/>
          </a:solidFill>
        </p:spPr>
        <p:txBody>
          <a:bodyPr lIns="180000" tIns="180000" rIns="180000" bIns="180000" anchor="t"/>
          <a:lstStyle>
            <a:lvl1pPr marL="0" indent="0" algn="l">
              <a:buNone/>
              <a:defRPr sz="1400" b="0" spc="0" baseline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Текст на цветных плашках</a:t>
            </a:r>
          </a:p>
        </p:txBody>
      </p:sp>
      <p:sp>
        <p:nvSpPr>
          <p:cNvPr id="38" name="Текст 3"/>
          <p:cNvSpPr>
            <a:spLocks noGrp="1"/>
          </p:cNvSpPr>
          <p:nvPr>
            <p:ph type="body" sz="half" idx="29" hasCustomPrompt="1"/>
          </p:nvPr>
        </p:nvSpPr>
        <p:spPr>
          <a:xfrm>
            <a:off x="4158114" y="4541003"/>
            <a:ext cx="3898231" cy="1840747"/>
          </a:xfrm>
          <a:prstGeom prst="rect">
            <a:avLst/>
          </a:prstGeom>
          <a:solidFill>
            <a:schemeClr val="tx1"/>
          </a:solidFill>
        </p:spPr>
        <p:txBody>
          <a:bodyPr lIns="180000" tIns="180000" rIns="180000" bIns="180000" anchor="t"/>
          <a:lstStyle>
            <a:lvl1pPr marL="0" indent="0" algn="l">
              <a:buNone/>
              <a:defRPr sz="1400" b="0" spc="0" baseline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Текст на цветных плашках</a:t>
            </a:r>
          </a:p>
        </p:txBody>
      </p:sp>
      <p:sp>
        <p:nvSpPr>
          <p:cNvPr id="39" name="Текст 3"/>
          <p:cNvSpPr>
            <a:spLocks noGrp="1"/>
          </p:cNvSpPr>
          <p:nvPr>
            <p:ph type="body" sz="half" idx="30" hasCustomPrompt="1"/>
          </p:nvPr>
        </p:nvSpPr>
        <p:spPr>
          <a:xfrm>
            <a:off x="8056346" y="2700256"/>
            <a:ext cx="3670284" cy="1840747"/>
          </a:xfrm>
          <a:prstGeom prst="rect">
            <a:avLst/>
          </a:prstGeom>
          <a:solidFill>
            <a:schemeClr val="tx1"/>
          </a:solidFill>
        </p:spPr>
        <p:txBody>
          <a:bodyPr lIns="180000" tIns="180000" rIns="180000" bIns="180000" anchor="t"/>
          <a:lstStyle>
            <a:lvl1pPr marL="0" indent="0" algn="l">
              <a:buNone/>
              <a:defRPr sz="1400" b="0" spc="0" baseline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Текст на цветных плашках</a:t>
            </a:r>
          </a:p>
        </p:txBody>
      </p:sp>
      <p:sp>
        <p:nvSpPr>
          <p:cNvPr id="40" name="Текст 3"/>
          <p:cNvSpPr>
            <a:spLocks noGrp="1"/>
          </p:cNvSpPr>
          <p:nvPr>
            <p:ph type="body" sz="half" idx="31" hasCustomPrompt="1"/>
          </p:nvPr>
        </p:nvSpPr>
        <p:spPr>
          <a:xfrm>
            <a:off x="8056346" y="4541003"/>
            <a:ext cx="3670284" cy="1840747"/>
          </a:xfrm>
          <a:prstGeom prst="rect">
            <a:avLst/>
          </a:prstGeom>
          <a:solidFill>
            <a:schemeClr val="tx2"/>
          </a:solidFill>
        </p:spPr>
        <p:txBody>
          <a:bodyPr lIns="180000" tIns="180000" rIns="180000" bIns="180000" anchor="t"/>
          <a:lstStyle>
            <a:lvl1pPr marL="0" indent="0" algn="l">
              <a:buNone/>
              <a:defRPr sz="1400" b="0" spc="0" baseline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Текст на цветных плашках</a:t>
            </a:r>
          </a:p>
        </p:txBody>
      </p:sp>
      <p:sp>
        <p:nvSpPr>
          <p:cNvPr id="41" name="Текст 3"/>
          <p:cNvSpPr>
            <a:spLocks noGrp="1"/>
          </p:cNvSpPr>
          <p:nvPr>
            <p:ph type="body" sz="half" idx="14" hasCustomPrompt="1"/>
          </p:nvPr>
        </p:nvSpPr>
        <p:spPr>
          <a:xfrm>
            <a:off x="442913" y="869158"/>
            <a:ext cx="9974262" cy="31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spc="0" baseline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НАДЗАГОЛОВОК (объединяющий разные заголовки)</a:t>
            </a: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06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Логотипы проду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0" y="3476785"/>
            <a:ext cx="12192000" cy="3381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2549638"/>
            <a:ext cx="2339964" cy="31004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5643813"/>
            <a:ext cx="2339964" cy="30419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1478053"/>
            <a:ext cx="929640" cy="620535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4553322"/>
            <a:ext cx="960120" cy="633679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544" y="1549508"/>
            <a:ext cx="1638197" cy="24846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544" y="4553322"/>
            <a:ext cx="1638197" cy="233443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803" y="4510425"/>
            <a:ext cx="1855678" cy="423943"/>
          </a:xfrm>
          <a:prstGeom prst="rect">
            <a:avLst/>
          </a:prstGeom>
          <a:solidFill>
            <a:schemeClr val="bg2"/>
          </a:solidFill>
          <a:ln w="104775">
            <a:solidFill>
              <a:schemeClr val="bg1"/>
            </a:solidFill>
            <a:miter lim="800000"/>
          </a:ln>
        </p:spPr>
      </p:pic>
      <p:pic>
        <p:nvPicPr>
          <p:cNvPr id="23" name="Рисунок 2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816" y="1478053"/>
            <a:ext cx="1810784" cy="413687"/>
          </a:xfrm>
          <a:prstGeom prst="rect">
            <a:avLst/>
          </a:prstGeom>
          <a:noFill/>
          <a:ln w="104775">
            <a:noFill/>
            <a:miter lim="800000"/>
          </a:ln>
        </p:spPr>
      </p:pic>
      <p:sp>
        <p:nvSpPr>
          <p:cNvPr id="24" name="TextBox 23"/>
          <p:cNvSpPr txBox="1"/>
          <p:nvPr userDrawn="1"/>
        </p:nvSpPr>
        <p:spPr>
          <a:xfrm>
            <a:off x="4367210" y="310918"/>
            <a:ext cx="3457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1C1C1C"/>
                </a:solidFill>
              </a:rPr>
              <a:t>Логотипы продуктов</a:t>
            </a:r>
          </a:p>
          <a:p>
            <a:pPr algn="ctr"/>
            <a:r>
              <a:rPr lang="ru-RU" i="1" dirty="0">
                <a:solidFill>
                  <a:srgbClr val="1C1C1C"/>
                </a:solidFill>
              </a:rPr>
              <a:t>на светлом фоне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4193876" y="3529248"/>
            <a:ext cx="380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800" i="1" dirty="0">
                <a:solidFill>
                  <a:schemeClr val="bg1"/>
                </a:solidFill>
              </a:rPr>
              <a:t>для размещения на темном фоне</a:t>
            </a:r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816" y="2462004"/>
            <a:ext cx="1871665" cy="421125"/>
          </a:xfrm>
          <a:prstGeom prst="rect">
            <a:avLst/>
          </a:prstGeom>
          <a:ln>
            <a:noFill/>
          </a:ln>
        </p:spPr>
      </p:pic>
      <p:pic>
        <p:nvPicPr>
          <p:cNvPr id="27" name="Рисунок 2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816" y="5488671"/>
            <a:ext cx="1871665" cy="421125"/>
          </a:xfrm>
          <a:prstGeom prst="rect">
            <a:avLst/>
          </a:prstGeom>
          <a:solidFill>
            <a:schemeClr val="bg2"/>
          </a:solidFill>
          <a:ln w="104775">
            <a:solidFill>
              <a:schemeClr val="bg1"/>
            </a:solidFill>
            <a:miter lim="800000"/>
          </a:ln>
        </p:spPr>
      </p:pic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36" y="1549508"/>
            <a:ext cx="1607447" cy="60681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05" y="4553322"/>
            <a:ext cx="1612078" cy="60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420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бложка конец англ">
    <p:bg>
      <p:bgPr>
        <a:blipFill dpi="0" rotWithShape="1">
          <a:blip r:embed="rId2">
            <a:lum/>
          </a:blip>
          <a:srcRect/>
          <a:stretch>
            <a:fillRect t="-20000" b="-1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 userDrawn="1"/>
        </p:nvSpPr>
        <p:spPr>
          <a:xfrm>
            <a:off x="0" y="5437059"/>
            <a:ext cx="12310712" cy="1420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212609" y="2415940"/>
            <a:ext cx="2687879" cy="302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object 4"/>
          <p:cNvSpPr txBox="1"/>
          <p:nvPr userDrawn="1"/>
        </p:nvSpPr>
        <p:spPr>
          <a:xfrm>
            <a:off x="1493300" y="3148947"/>
            <a:ext cx="2175510" cy="12028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1400" b="0" spc="-20" dirty="0">
                <a:latin typeface="Segoe UI Light"/>
                <a:cs typeface="Segoe UI Light"/>
              </a:rPr>
              <a:t>Volgogradskaya </a:t>
            </a:r>
            <a:r>
              <a:rPr sz="1400" b="0" spc="-40" dirty="0">
                <a:latin typeface="Segoe UI Light"/>
                <a:cs typeface="Segoe UI Light"/>
              </a:rPr>
              <a:t>Str., </a:t>
            </a:r>
            <a:r>
              <a:rPr sz="1400" b="0" spc="-10" dirty="0">
                <a:latin typeface="Segoe UI Light"/>
                <a:cs typeface="Segoe UI Light"/>
              </a:rPr>
              <a:t>194a,  </a:t>
            </a:r>
            <a:r>
              <a:rPr sz="1400" b="0" spc="-25" dirty="0">
                <a:latin typeface="Segoe UI Light"/>
                <a:cs typeface="Segoe UI Light"/>
              </a:rPr>
              <a:t>Yekaterinburg, </a:t>
            </a:r>
            <a:r>
              <a:rPr sz="1400" b="0" spc="-20" dirty="0">
                <a:latin typeface="Segoe UI Light"/>
                <a:cs typeface="Segoe UI Light"/>
              </a:rPr>
              <a:t>Russia, </a:t>
            </a:r>
            <a:r>
              <a:rPr sz="1400" b="0" spc="-30" dirty="0">
                <a:latin typeface="Segoe UI Light"/>
                <a:cs typeface="Segoe UI Light"/>
              </a:rPr>
              <a:t>620102  </a:t>
            </a:r>
            <a:r>
              <a:rPr sz="1400" b="0" spc="-20" dirty="0">
                <a:latin typeface="Segoe UI Light"/>
                <a:cs typeface="Segoe UI Light"/>
              </a:rPr>
              <a:t>“Prosoft-Systems”</a:t>
            </a:r>
            <a:r>
              <a:rPr sz="1400" b="0" spc="-10" dirty="0">
                <a:latin typeface="Segoe UI Light"/>
                <a:cs typeface="Segoe UI Light"/>
              </a:rPr>
              <a:t> </a:t>
            </a:r>
            <a:r>
              <a:rPr sz="1400" b="0" spc="-20" dirty="0">
                <a:latin typeface="Segoe UI Light"/>
                <a:cs typeface="Segoe UI Light"/>
              </a:rPr>
              <a:t>Ltd.</a:t>
            </a:r>
            <a:endParaRPr sz="1400" dirty="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latin typeface="Segoe UI"/>
                <a:cs typeface="Segoe UI"/>
              </a:rPr>
              <a:t>prosoftsystems.ru</a:t>
            </a:r>
          </a:p>
        </p:txBody>
      </p:sp>
      <p:sp>
        <p:nvSpPr>
          <p:cNvPr id="10" name="object 7"/>
          <p:cNvSpPr/>
          <p:nvPr userDrawn="1"/>
        </p:nvSpPr>
        <p:spPr>
          <a:xfrm>
            <a:off x="1506000" y="5437059"/>
            <a:ext cx="795000" cy="541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0" y="0"/>
            <a:ext cx="12310712" cy="24159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29" y="2415941"/>
            <a:ext cx="1014111" cy="42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40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Обложка конец рус">
    <p:bg>
      <p:bgPr>
        <a:blipFill dpi="0" rotWithShape="1">
          <a:blip r:embed="rId2">
            <a:lum/>
          </a:blip>
          <a:srcRect/>
          <a:stretch>
            <a:fillRect t="-20000" b="-1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 userDrawn="1"/>
        </p:nvSpPr>
        <p:spPr>
          <a:xfrm>
            <a:off x="0" y="5437059"/>
            <a:ext cx="12310712" cy="1420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212609" y="2415940"/>
            <a:ext cx="2687879" cy="302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object 4"/>
          <p:cNvSpPr txBox="1"/>
          <p:nvPr userDrawn="1"/>
        </p:nvSpPr>
        <p:spPr>
          <a:xfrm>
            <a:off x="1493300" y="3148947"/>
            <a:ext cx="2175510" cy="1443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sz="1400" b="0" spc="-20" dirty="0">
                <a:latin typeface="Segoe UI Light"/>
                <a:cs typeface="Segoe UI Light"/>
              </a:rPr>
              <a:t>ООО «Прософт-Системы»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sz="1400" b="0" spc="-20" dirty="0">
                <a:latin typeface="Segoe UI Light"/>
                <a:cs typeface="Segoe UI Light"/>
              </a:rPr>
              <a:t>Россия, г. Екатеринбург, </a:t>
            </a:r>
            <a:br>
              <a:rPr lang="ru-RU" sz="1400" b="0" spc="-20" dirty="0">
                <a:latin typeface="Segoe UI Light"/>
                <a:cs typeface="Segoe UI Light"/>
              </a:rPr>
            </a:br>
            <a:r>
              <a:rPr lang="ru-RU" sz="1400" b="0" spc="-20" dirty="0">
                <a:latin typeface="Segoe UI Light"/>
                <a:cs typeface="Segoe UI Light"/>
              </a:rPr>
              <a:t>ул. Волгоградская, 194 а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sz="1400" b="0" spc="-20" dirty="0">
                <a:latin typeface="Segoe UI Light"/>
                <a:cs typeface="Segoe UI Light"/>
              </a:rPr>
              <a:t>Тел.: (343) 356-51-11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latin typeface="Segoe UI"/>
                <a:cs typeface="Segoe UI"/>
              </a:rPr>
              <a:t>prosoftsystems.ru</a:t>
            </a:r>
          </a:p>
        </p:txBody>
      </p:sp>
      <p:sp>
        <p:nvSpPr>
          <p:cNvPr id="10" name="object 7"/>
          <p:cNvSpPr/>
          <p:nvPr userDrawn="1"/>
        </p:nvSpPr>
        <p:spPr>
          <a:xfrm>
            <a:off x="1506000" y="5437059"/>
            <a:ext cx="795000" cy="541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0" y="0"/>
            <a:ext cx="12310712" cy="24159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320" y="2415940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778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Текст 3"/>
          <p:cNvSpPr>
            <a:spLocks noGrp="1"/>
          </p:cNvSpPr>
          <p:nvPr>
            <p:ph type="body" sz="half" idx="14" hasCustomPrompt="1"/>
          </p:nvPr>
        </p:nvSpPr>
        <p:spPr>
          <a:xfrm>
            <a:off x="442913" y="2019300"/>
            <a:ext cx="9974262" cy="31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spc="0" baseline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00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68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фото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Рисунок 2"/>
          <p:cNvSpPr>
            <a:spLocks noGrp="1"/>
          </p:cNvSpPr>
          <p:nvPr>
            <p:ph type="pic" idx="13" hasCustomPrompt="1"/>
          </p:nvPr>
        </p:nvSpPr>
        <p:spPr>
          <a:xfrm>
            <a:off x="442913" y="2457450"/>
            <a:ext cx="11306175" cy="39242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38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5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2 фото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Рисунок 2"/>
          <p:cNvSpPr>
            <a:spLocks noGrp="1"/>
          </p:cNvSpPr>
          <p:nvPr>
            <p:ph type="pic" idx="13" hasCustomPrompt="1"/>
          </p:nvPr>
        </p:nvSpPr>
        <p:spPr>
          <a:xfrm>
            <a:off x="442914" y="2457450"/>
            <a:ext cx="5469690" cy="39242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11" name="Рисунок 2"/>
          <p:cNvSpPr>
            <a:spLocks noGrp="1"/>
          </p:cNvSpPr>
          <p:nvPr>
            <p:ph type="pic" idx="14" hasCustomPrompt="1"/>
          </p:nvPr>
        </p:nvSpPr>
        <p:spPr>
          <a:xfrm>
            <a:off x="6279398" y="2457450"/>
            <a:ext cx="5469690" cy="39242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36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5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2 фото с описанием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Рисунок 2"/>
          <p:cNvSpPr>
            <a:spLocks noGrp="1"/>
          </p:cNvSpPr>
          <p:nvPr>
            <p:ph type="pic" idx="13" hasCustomPrompt="1"/>
          </p:nvPr>
        </p:nvSpPr>
        <p:spPr>
          <a:xfrm>
            <a:off x="442914" y="2457450"/>
            <a:ext cx="5469690" cy="34924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11" name="Рисунок 2"/>
          <p:cNvSpPr>
            <a:spLocks noGrp="1"/>
          </p:cNvSpPr>
          <p:nvPr>
            <p:ph type="pic" idx="14" hasCustomPrompt="1"/>
          </p:nvPr>
        </p:nvSpPr>
        <p:spPr>
          <a:xfrm>
            <a:off x="6279398" y="2457450"/>
            <a:ext cx="5469690" cy="34925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12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442914" y="6168325"/>
            <a:ext cx="5469690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</a:t>
            </a:r>
          </a:p>
        </p:txBody>
      </p:sp>
      <p:sp>
        <p:nvSpPr>
          <p:cNvPr id="13" name="Текст 18"/>
          <p:cNvSpPr>
            <a:spLocks noGrp="1"/>
          </p:cNvSpPr>
          <p:nvPr>
            <p:ph type="body" sz="quarter" idx="16" hasCustomPrompt="1"/>
          </p:nvPr>
        </p:nvSpPr>
        <p:spPr>
          <a:xfrm>
            <a:off x="6279398" y="6168325"/>
            <a:ext cx="5469690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</a:t>
            </a: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56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orient="horz" pos="3748" userDrawn="1">
          <p15:clr>
            <a:srgbClr val="FBAE40"/>
          </p15:clr>
        </p15:guide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54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3 фото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Рисунок 2"/>
          <p:cNvSpPr>
            <a:spLocks noGrp="1"/>
          </p:cNvSpPr>
          <p:nvPr>
            <p:ph type="pic" idx="13" hasCustomPrompt="1"/>
          </p:nvPr>
        </p:nvSpPr>
        <p:spPr>
          <a:xfrm>
            <a:off x="442914" y="2457450"/>
            <a:ext cx="3457574" cy="39242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11" name="Рисунок 2"/>
          <p:cNvSpPr>
            <a:spLocks noGrp="1"/>
          </p:cNvSpPr>
          <p:nvPr>
            <p:ph type="pic" idx="14" hasCustomPrompt="1"/>
          </p:nvPr>
        </p:nvSpPr>
        <p:spPr>
          <a:xfrm>
            <a:off x="4367213" y="2457450"/>
            <a:ext cx="3457575" cy="39242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12" name="Рисунок 2"/>
          <p:cNvSpPr>
            <a:spLocks noGrp="1"/>
          </p:cNvSpPr>
          <p:nvPr>
            <p:ph type="pic" idx="15" hasCustomPrompt="1"/>
          </p:nvPr>
        </p:nvSpPr>
        <p:spPr>
          <a:xfrm>
            <a:off x="8256588" y="2457450"/>
            <a:ext cx="3492500" cy="39242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26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54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в две колонки, фото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Текст 18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2457450"/>
            <a:ext cx="7381875" cy="3924299"/>
          </a:xfrm>
          <a:prstGeom prst="rect">
            <a:avLst/>
          </a:prstGeom>
        </p:spPr>
        <p:txBody>
          <a:bodyPr numCol="2" spcCol="432000"/>
          <a:lstStyle>
            <a:lvl1pPr marL="0" indent="0">
              <a:spcBef>
                <a:spcPts val="600"/>
              </a:spcBef>
              <a:buNone/>
              <a:defRPr sz="1200" baseline="0">
                <a:solidFill>
                  <a:srgbClr val="000000"/>
                </a:solidFill>
              </a:defRPr>
            </a:lvl1pPr>
            <a:lvl2pPr marL="275400" indent="0">
              <a:spcBef>
                <a:spcPts val="600"/>
              </a:spcBef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35400" indent="0">
              <a:spcBef>
                <a:spcPts val="6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95400" indent="0">
              <a:spcBef>
                <a:spcPts val="6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Товарищи! </a:t>
            </a:r>
            <a:r>
              <a:rPr lang="en-US" dirty="0"/>
              <a:t>C</a:t>
            </a:r>
            <a:r>
              <a:rPr lang="ru-RU" dirty="0"/>
              <a:t>ложившаяся структура организации представляет собой интересный эксперимент проверки позиций, занимаемых участниками в отношении поставленных задач.</a:t>
            </a:r>
          </a:p>
          <a:p>
            <a:pPr lvl="0"/>
            <a:r>
              <a:rPr lang="ru-RU" dirty="0"/>
              <a:t>Идейные соображения высшего порядка, а также постоянный количественный рост и сфера нашей активности влечет за собой процесс внедрения и модернизации позиций, занимаемых участниками в отношении поставленных задач. </a:t>
            </a:r>
          </a:p>
          <a:p>
            <a:pPr lvl="0"/>
            <a:r>
              <a:rPr lang="ru-RU" dirty="0"/>
              <a:t>Товарищи! Реализация намеченных плановых заданий играет важную роль в формировании направлений прогрессивного развития. </a:t>
            </a:r>
          </a:p>
          <a:p>
            <a:pPr lvl="0"/>
            <a:r>
              <a:rPr lang="ru-RU" dirty="0"/>
              <a:t>Задача организации, в особенности же консультация с широким активом представляет собой интересный эксперимент проверки систем массового участия.</a:t>
            </a:r>
          </a:p>
          <a:p>
            <a:pPr lvl="0"/>
            <a:r>
              <a:rPr lang="ru-RU" dirty="0"/>
              <a:t>Разнообразный и богатый опыт дальнейшее развитие различных форм деятельности играет важную роль в формировании систем массового участия. </a:t>
            </a:r>
          </a:p>
          <a:p>
            <a:pPr lvl="0"/>
            <a:r>
              <a:rPr lang="ru-RU" dirty="0"/>
              <a:t>Постоянное информационно-пропагандистское обеспечение нашей деятельности способствует подготовки и реализации направлений прогрессивного развития. Не следует, однако забывать, что реализация намеченных плановых заданий способствует подготовки и реализации модели развития. </a:t>
            </a:r>
          </a:p>
          <a:p>
            <a:pPr lvl="0"/>
            <a:r>
              <a:rPr lang="ru-RU" dirty="0"/>
              <a:t>Значимость этих проблем настолько очевидна, что дальнейшее развитие различных форм деятельности позволяет выполнять важные задания по разработке позиций, занимаемых участниками в отношении поставленных задач.</a:t>
            </a:r>
          </a:p>
          <a:p>
            <a:pPr lvl="0"/>
            <a:r>
              <a:rPr lang="ru-RU" dirty="0"/>
              <a:t>Разнообразный и богатый опыт консультация с широким активом в значительной степени обуславливает создание систем массового участия. Таким образом реализация намеченных плановых заданий способствует подготовки и реализации существенных финансовых и административных условий. </a:t>
            </a:r>
          </a:p>
        </p:txBody>
      </p:sp>
      <p:sp>
        <p:nvSpPr>
          <p:cNvPr id="10" name="Рисунок 2"/>
          <p:cNvSpPr>
            <a:spLocks noGrp="1"/>
          </p:cNvSpPr>
          <p:nvPr>
            <p:ph type="pic" idx="13" hasCustomPrompt="1"/>
          </p:nvPr>
        </p:nvSpPr>
        <p:spPr>
          <a:xfrm>
            <a:off x="8256588" y="2457450"/>
            <a:ext cx="3492500" cy="39242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06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5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, 2 фото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Текст 18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2457450"/>
            <a:ext cx="3457575" cy="3924299"/>
          </a:xfrm>
          <a:prstGeom prst="rect">
            <a:avLst/>
          </a:prstGeom>
        </p:spPr>
        <p:txBody>
          <a:bodyPr numCol="1" spcCol="396000"/>
          <a:lstStyle>
            <a:lvl1pPr marL="0" indent="0">
              <a:spcBef>
                <a:spcPts val="600"/>
              </a:spcBef>
              <a:buNone/>
              <a:defRPr sz="1200" baseline="0">
                <a:solidFill>
                  <a:srgbClr val="000000"/>
                </a:solidFill>
              </a:defRPr>
            </a:lvl1pPr>
            <a:lvl2pPr marL="275400" indent="0">
              <a:spcBef>
                <a:spcPts val="600"/>
              </a:spcBef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35400" indent="0">
              <a:spcBef>
                <a:spcPts val="6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95400" indent="0">
              <a:spcBef>
                <a:spcPts val="6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Товарищи! </a:t>
            </a:r>
            <a:r>
              <a:rPr lang="en-US" dirty="0"/>
              <a:t>C</a:t>
            </a:r>
            <a:r>
              <a:rPr lang="ru-RU" dirty="0"/>
              <a:t>ложившаяся структура организации представляет собой интересный эксперимент проверки позиций, занимаемых участниками в отношении поставленных задач.</a:t>
            </a:r>
          </a:p>
          <a:p>
            <a:pPr lvl="0"/>
            <a:r>
              <a:rPr lang="ru-RU" dirty="0"/>
              <a:t>Идейные соображения высшего порядка, а также постоянный количественный рост и сфера нашей активности влечет за собой процесс внедрения и модернизации позиций, занимаемых участниками в отношении поставленных задач. </a:t>
            </a:r>
          </a:p>
          <a:p>
            <a:pPr lvl="0"/>
            <a:r>
              <a:rPr lang="ru-RU" dirty="0"/>
              <a:t>Товарищи! Реализация намеченных плановых заданий играет важную роль в формировании направлений прогрессивного развития. </a:t>
            </a:r>
          </a:p>
          <a:p>
            <a:pPr lvl="0"/>
            <a:r>
              <a:rPr lang="ru-RU" dirty="0"/>
              <a:t>Задача организации, в особенности же консультация с широким активом представляет собой интересный эксперимент проверки систем массового участия.</a:t>
            </a:r>
          </a:p>
        </p:txBody>
      </p:sp>
      <p:sp>
        <p:nvSpPr>
          <p:cNvPr id="12" name="Рисунок 2"/>
          <p:cNvSpPr>
            <a:spLocks noGrp="1"/>
          </p:cNvSpPr>
          <p:nvPr>
            <p:ph type="pic" idx="13" hasCustomPrompt="1"/>
          </p:nvPr>
        </p:nvSpPr>
        <p:spPr>
          <a:xfrm>
            <a:off x="8256588" y="2457450"/>
            <a:ext cx="3492500" cy="39242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15" name="Рисунок 2"/>
          <p:cNvSpPr>
            <a:spLocks noGrp="1"/>
          </p:cNvSpPr>
          <p:nvPr>
            <p:ph type="pic" idx="14" hasCustomPrompt="1"/>
          </p:nvPr>
        </p:nvSpPr>
        <p:spPr>
          <a:xfrm>
            <a:off x="4367213" y="2457450"/>
            <a:ext cx="3457575" cy="39242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71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54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12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49" r:id="rId2"/>
    <p:sldLayoutId id="2147483675" r:id="rId3"/>
    <p:sldLayoutId id="2147483677" r:id="rId4"/>
    <p:sldLayoutId id="2147483676" r:id="rId5"/>
    <p:sldLayoutId id="2147483683" r:id="rId6"/>
    <p:sldLayoutId id="2147483680" r:id="rId7"/>
    <p:sldLayoutId id="2147483673" r:id="rId8"/>
    <p:sldLayoutId id="2147483674" r:id="rId9"/>
    <p:sldLayoutId id="2147483678" r:id="rId10"/>
    <p:sldLayoutId id="2147483663" r:id="rId11"/>
    <p:sldLayoutId id="2147483666" r:id="rId12"/>
    <p:sldLayoutId id="2147483679" r:id="rId13"/>
    <p:sldLayoutId id="2147483669" r:id="rId14"/>
    <p:sldLayoutId id="2147483681" r:id="rId15"/>
    <p:sldLayoutId id="2147483682" r:id="rId16"/>
    <p:sldLayoutId id="2147483664" r:id="rId17"/>
    <p:sldLayoutId id="2147483665" r:id="rId18"/>
    <p:sldLayoutId id="2147483668" r:id="rId19"/>
    <p:sldLayoutId id="2147483685" r:id="rId20"/>
    <p:sldLayoutId id="2147483667" r:id="rId21"/>
    <p:sldLayoutId id="2147483684" r:id="rId22"/>
    <p:sldLayoutId id="2147483670" r:id="rId23"/>
    <p:sldLayoutId id="2147483671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01" userDrawn="1">
          <p15:clr>
            <a:srgbClr val="F26B43"/>
          </p15:clr>
        </p15:guide>
        <p15:guide id="3" pos="279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pos="2457" userDrawn="1">
          <p15:clr>
            <a:srgbClr val="F26B43"/>
          </p15:clr>
        </p15:guide>
        <p15:guide id="6" pos="2751" userDrawn="1">
          <p15:clr>
            <a:srgbClr val="F26B43"/>
          </p15:clr>
        </p15:guide>
        <p15:guide id="7" pos="4929" userDrawn="1">
          <p15:clr>
            <a:srgbClr val="F26B43"/>
          </p15:clr>
        </p15:guide>
        <p15:guide id="8" pos="5201" userDrawn="1">
          <p15:clr>
            <a:srgbClr val="F26B43"/>
          </p15:clr>
        </p15:guide>
        <p15:guide id="9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068920" y="1223755"/>
            <a:ext cx="7785865" cy="18452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2068920" y="1223756"/>
            <a:ext cx="7785865" cy="1845204"/>
          </a:xfrm>
        </p:spPr>
        <p:txBody>
          <a:bodyPr/>
          <a:lstStyle/>
          <a:p>
            <a:pPr algn="ctr"/>
            <a:r>
              <a:rPr lang="ru-RU" sz="2800" dirty="0" err="1"/>
              <a:t>Фаззинг</a:t>
            </a:r>
            <a:r>
              <a:rPr lang="ru-RU" sz="2800" dirty="0"/>
              <a:t> виртуальной машины: </a:t>
            </a:r>
            <a:endParaRPr lang="en-US" sz="2800" dirty="0" smtClean="0"/>
          </a:p>
          <a:p>
            <a:pPr algn="ctr"/>
            <a:r>
              <a:rPr lang="ru-RU" sz="2800" dirty="0" smtClean="0"/>
              <a:t>виды</a:t>
            </a:r>
            <a:r>
              <a:rPr lang="ru-RU" sz="2800" dirty="0"/>
              <a:t> и подходы</a:t>
            </a:r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86277" y="4059070"/>
            <a:ext cx="7469963" cy="18002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100" baseline="0">
                <a:solidFill>
                  <a:srgbClr val="1C1C1C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>
                <a:latin typeface="Segoe UI Semilight"/>
                <a:ea typeface="Segoe UI" panose="020B0502040204020203" pitchFamily="34" charset="0"/>
                <a:cs typeface="Segoe UI" panose="020B0502040204020203" pitchFamily="34" charset="0"/>
              </a:rPr>
              <a:t>Беликов Александр</a:t>
            </a:r>
          </a:p>
          <a:p>
            <a:r>
              <a:rPr lang="ru-RU" sz="1800" dirty="0" smtClean="0">
                <a:latin typeface="Segoe UI Semilight"/>
                <a:ea typeface="Segoe UI" panose="020B0502040204020203" pitchFamily="34" charset="0"/>
                <a:cs typeface="Segoe UI" panose="020B0502040204020203" pitchFamily="34" charset="0"/>
              </a:rPr>
              <a:t>Старший инженер-программист</a:t>
            </a:r>
          </a:p>
          <a:p>
            <a:r>
              <a:rPr lang="ru-RU" sz="1800" dirty="0" err="1" smtClean="0">
                <a:latin typeface="Segoe UI Semilight"/>
                <a:ea typeface="Segoe UI" panose="020B0502040204020203" pitchFamily="34" charset="0"/>
                <a:cs typeface="Segoe UI" panose="020B0502040204020203" pitchFamily="34" charset="0"/>
              </a:rPr>
              <a:t>Прософт</a:t>
            </a:r>
            <a:r>
              <a:rPr lang="ru-RU" sz="1800" dirty="0" smtClean="0">
                <a:latin typeface="Segoe UI Semilight"/>
                <a:ea typeface="Segoe UI" panose="020B0502040204020203" pitchFamily="34" charset="0"/>
                <a:cs typeface="Segoe UI" panose="020B0502040204020203" pitchFamily="34" charset="0"/>
              </a:rPr>
              <a:t>-Системы</a:t>
            </a:r>
            <a:endParaRPr lang="en-US" sz="1800" dirty="0" smtClean="0">
              <a:latin typeface="Segoe UI Semiligh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8948" y="1223755"/>
            <a:ext cx="1599972" cy="900100"/>
          </a:xfrm>
          <a:prstGeom prst="rect">
            <a:avLst/>
          </a:prstGeom>
          <a:solidFill>
            <a:srgbClr val="005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64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4CF7266-1A7A-9629-D9A6-5784F0346D64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dirty="0" smtClean="0"/>
              <a:t>EMBEDDED LINUX FUZZ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D0C14-EAD0-9B0E-6354-FD1A4344047A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kk-KZ" dirty="0" smtClean="0"/>
              <a:t>Фаззинг виртуальной машины</a:t>
            </a:r>
            <a:r>
              <a:rPr lang="ru-RU" dirty="0" smtClean="0"/>
              <a:t>. Типы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42912" y="1382939"/>
            <a:ext cx="94785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egoe UI" panose="020B0502040204020203" pitchFamily="34" charset="0"/>
              <a:buChar char="+"/>
            </a:pPr>
            <a:r>
              <a:rPr lang="kk-KZ" dirty="0" smtClean="0">
                <a:solidFill>
                  <a:sysClr val="windowText" lastClr="000000"/>
                </a:solidFill>
              </a:rPr>
              <a:t>Основан на </a:t>
            </a:r>
            <a:r>
              <a:rPr lang="en-US" dirty="0" err="1" smtClean="0">
                <a:solidFill>
                  <a:sysClr val="windowText" lastClr="000000"/>
                </a:solidFill>
              </a:rPr>
              <a:t>TriforceAFL</a:t>
            </a:r>
            <a:r>
              <a:rPr lang="ru-RU" dirty="0" smtClean="0">
                <a:solidFill>
                  <a:sysClr val="windowText" lastClr="000000"/>
                </a:solidFill>
              </a:rPr>
              <a:t>, но расширяет тестовое окружение и предоставляет примеры и инструменты для тестирования настроенной системы перед началом </a:t>
            </a:r>
            <a:r>
              <a:rPr lang="ru-RU" dirty="0" err="1" smtClean="0">
                <a:solidFill>
                  <a:sysClr val="windowText" lastClr="000000"/>
                </a:solidFill>
              </a:rPr>
              <a:t>фаззинга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Segoe UI" panose="020B0502040204020203" pitchFamily="34" charset="0"/>
              <a:buChar char="+"/>
            </a:pPr>
            <a:endParaRPr lang="en-US" dirty="0">
              <a:solidFill>
                <a:sysClr val="windowText" lastClr="000000"/>
              </a:solidFill>
            </a:endParaRPr>
          </a:p>
          <a:p>
            <a:pPr marL="285750" indent="-285750">
              <a:buFont typeface="Segoe UI" panose="020B0502040204020203" pitchFamily="34" charset="0"/>
              <a:buChar char="+"/>
            </a:pPr>
            <a:r>
              <a:rPr lang="ru-RU" dirty="0" smtClean="0">
                <a:solidFill>
                  <a:sysClr val="windowText" lastClr="000000"/>
                </a:solidFill>
              </a:rPr>
              <a:t>Добавляет к отчету о </a:t>
            </a:r>
            <a:r>
              <a:rPr lang="ru-RU" dirty="0" err="1" smtClean="0">
                <a:solidFill>
                  <a:sysClr val="windowText" lastClr="000000"/>
                </a:solidFill>
              </a:rPr>
              <a:t>фаззинге</a:t>
            </a:r>
            <a:r>
              <a:rPr lang="ru-RU" dirty="0" smtClean="0">
                <a:solidFill>
                  <a:sysClr val="windowText" lastClr="000000"/>
                </a:solidFill>
              </a:rPr>
              <a:t> некоторые данные о покрытии</a:t>
            </a:r>
          </a:p>
          <a:p>
            <a:pPr marL="285750" indent="-285750">
              <a:buFont typeface="Segoe UI" panose="020B0502040204020203" pitchFamily="34" charset="0"/>
              <a:buChar char="+"/>
            </a:pPr>
            <a:endParaRPr lang="ru-RU" dirty="0">
              <a:solidFill>
                <a:sysClr val="windowText" lastClr="000000"/>
              </a:solidFill>
            </a:endParaRPr>
          </a:p>
          <a:p>
            <a:pPr marL="285750" indent="-285750">
              <a:buFont typeface="Segoe UI" panose="020B0502040204020203" pitchFamily="34" charset="0"/>
              <a:buChar char="+"/>
            </a:pPr>
            <a:r>
              <a:rPr lang="ru-RU" dirty="0" smtClean="0">
                <a:solidFill>
                  <a:sysClr val="windowText" lastClr="000000"/>
                </a:solidFill>
              </a:rPr>
              <a:t>Позволяет </a:t>
            </a:r>
            <a:r>
              <a:rPr lang="ru-RU" dirty="0" err="1" smtClean="0">
                <a:solidFill>
                  <a:sysClr val="windowText" lastClr="000000"/>
                </a:solidFill>
              </a:rPr>
              <a:t>фаззить</a:t>
            </a:r>
            <a:r>
              <a:rPr lang="ru-RU" dirty="0" smtClean="0">
                <a:solidFill>
                  <a:sysClr val="windowText" lastClr="000000"/>
                </a:solidFill>
              </a:rPr>
              <a:t> любые исполняемые файлы внутри виртуальной машины</a:t>
            </a:r>
            <a:r>
              <a:rPr lang="en-US" dirty="0" smtClean="0">
                <a:solidFill>
                  <a:sysClr val="windowText" lastClr="000000"/>
                </a:solidFill>
              </a:rPr>
              <a:t> [3]</a:t>
            </a:r>
            <a:endParaRPr lang="ru-RU" dirty="0" smtClean="0">
              <a:solidFill>
                <a:sysClr val="windowText" lastClr="000000"/>
              </a:solidFill>
            </a:endParaRPr>
          </a:p>
          <a:p>
            <a:endParaRPr lang="ru-RU" dirty="0">
              <a:solidFill>
                <a:sysClr val="windowText" lastClr="000000"/>
              </a:solidFill>
            </a:endParaRPr>
          </a:p>
          <a:p>
            <a:pPr marL="285750" indent="-285750">
              <a:buFont typeface="Segoe UI" panose="020B0502040204020203" pitchFamily="34" charset="0"/>
              <a:buChar char="‑"/>
            </a:pPr>
            <a:r>
              <a:rPr lang="ru-RU" dirty="0" smtClean="0">
                <a:solidFill>
                  <a:sysClr val="windowText" lastClr="000000"/>
                </a:solidFill>
              </a:rPr>
              <a:t>Все еще привязан к ядру </a:t>
            </a:r>
            <a:r>
              <a:rPr lang="en-US" dirty="0" smtClean="0">
                <a:solidFill>
                  <a:sysClr val="windowText" lastClr="000000"/>
                </a:solidFill>
              </a:rPr>
              <a:t>Linux</a:t>
            </a:r>
          </a:p>
          <a:p>
            <a:pPr marL="285750" indent="-285750">
              <a:buFont typeface="Segoe UI" panose="020B0502040204020203" pitchFamily="34" charset="0"/>
              <a:buChar char="‑"/>
            </a:pPr>
            <a:endParaRPr lang="en-US" dirty="0">
              <a:solidFill>
                <a:sysClr val="windowText" lastClr="000000"/>
              </a:solidFill>
            </a:endParaRPr>
          </a:p>
          <a:p>
            <a:pPr marL="285750" indent="-285750">
              <a:buFont typeface="Segoe UI" panose="020B0502040204020203" pitchFamily="34" charset="0"/>
              <a:buChar char="‑"/>
            </a:pPr>
            <a:r>
              <a:rPr lang="ru-RU" dirty="0" err="1" smtClean="0">
                <a:solidFill>
                  <a:sysClr val="windowText" lastClr="000000"/>
                </a:solidFill>
              </a:rPr>
              <a:t>Проприетарный</a:t>
            </a:r>
            <a:r>
              <a:rPr lang="ru-RU" dirty="0" smtClean="0">
                <a:solidFill>
                  <a:sysClr val="windowText" lastClr="000000"/>
                </a:solidFill>
              </a:rPr>
              <a:t> проект с закрытым исходным кодом</a:t>
            </a:r>
          </a:p>
          <a:p>
            <a:endParaRPr lang="ru-RU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ysClr val="windowText" lastClr="000000"/>
                </a:solidFill>
              </a:rPr>
              <a:t>Дает понять, что при некоторых усилиях от </a:t>
            </a:r>
            <a:r>
              <a:rPr lang="en-US" dirty="0" err="1" smtClean="0">
                <a:solidFill>
                  <a:sysClr val="windowText" lastClr="000000"/>
                </a:solidFill>
              </a:rPr>
              <a:t>TriforceAFL</a:t>
            </a:r>
            <a:r>
              <a:rPr lang="ru-RU" dirty="0" smtClean="0">
                <a:solidFill>
                  <a:sysClr val="windowText" lastClr="000000"/>
                </a:solidFill>
              </a:rPr>
              <a:t> можно получить более подробные результаты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ysClr val="windowText" lastClr="000000"/>
                </a:solidFill>
              </a:rPr>
              <a:t>Но можно ли лучше?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85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4CF7266-1A7A-9629-D9A6-5784F0346D64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dirty="0" err="1" smtClean="0"/>
              <a:t>kAFL</a:t>
            </a:r>
            <a:r>
              <a:rPr lang="en-US" dirty="0" smtClean="0"/>
              <a:t>/NYX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D0C14-EAD0-9B0E-6354-FD1A4344047A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ru-RU" dirty="0" err="1" smtClean="0"/>
              <a:t>Фаззинг</a:t>
            </a:r>
            <a:r>
              <a:rPr lang="ru-RU" dirty="0" smtClean="0"/>
              <a:t> виртуальной машины. Типы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38474" y="2213865"/>
            <a:ext cx="794834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  <a:latin typeface="-apple-system"/>
              </a:rPr>
              <a:t>kAFL/Nyx is a fast guided </a:t>
            </a:r>
            <a:r>
              <a:rPr lang="en-US" dirty="0" err="1">
                <a:solidFill>
                  <a:sysClr val="windowText" lastClr="000000"/>
                </a:solidFill>
                <a:latin typeface="-apple-system"/>
              </a:rPr>
              <a:t>fuzzer</a:t>
            </a:r>
            <a:r>
              <a:rPr lang="en-US" dirty="0">
                <a:solidFill>
                  <a:sysClr val="windowText" lastClr="000000"/>
                </a:solidFill>
                <a:latin typeface="-apple-system"/>
              </a:rPr>
              <a:t> for the x86 VM. It is great for anything that executes as QEMU/KVM guest, in particular x86 firmware, kernels and full-blown operating </a:t>
            </a:r>
            <a:r>
              <a:rPr lang="en-US" dirty="0" smtClean="0">
                <a:solidFill>
                  <a:sysClr val="windowText" lastClr="000000"/>
                </a:solidFill>
                <a:latin typeface="-apple-system"/>
              </a:rPr>
              <a:t>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ysClr val="windowText" lastClr="000000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ysClr val="windowText" lastClr="000000"/>
                </a:solidFill>
                <a:latin typeface="-apple-system"/>
              </a:rPr>
              <a:t>Разработка </a:t>
            </a:r>
            <a:r>
              <a:rPr lang="en-US" dirty="0" smtClean="0">
                <a:solidFill>
                  <a:sysClr val="windowText" lastClr="000000"/>
                </a:solidFill>
                <a:latin typeface="-apple-system"/>
              </a:rPr>
              <a:t>Intel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ysClr val="windowText" lastClr="000000"/>
                </a:solidFill>
              </a:rPr>
              <a:t>Исполнение внутри виртуальной машины позволяет использовать механизм снимков (</a:t>
            </a:r>
            <a:r>
              <a:rPr lang="en-US" dirty="0" smtClean="0">
                <a:solidFill>
                  <a:sysClr val="windowText" lastClr="000000"/>
                </a:solidFill>
              </a:rPr>
              <a:t>snapshot) </a:t>
            </a:r>
            <a:r>
              <a:rPr lang="ru-RU" dirty="0" smtClean="0">
                <a:solidFill>
                  <a:sysClr val="windowText" lastClr="000000"/>
                </a:solidFill>
              </a:rPr>
              <a:t>для целей </a:t>
            </a:r>
            <a:r>
              <a:rPr lang="ru-RU" dirty="0" err="1" smtClean="0">
                <a:solidFill>
                  <a:sysClr val="windowText" lastClr="000000"/>
                </a:solidFill>
              </a:rPr>
              <a:t>консистентности</a:t>
            </a:r>
            <a:r>
              <a:rPr lang="ru-RU" dirty="0" smtClean="0">
                <a:solidFill>
                  <a:sysClr val="windowText" lastClr="000000"/>
                </a:solidFill>
              </a:rPr>
              <a:t> </a:t>
            </a:r>
            <a:r>
              <a:rPr lang="ru-RU" dirty="0" err="1" smtClean="0">
                <a:solidFill>
                  <a:sysClr val="windowText" lastClr="000000"/>
                </a:solidFill>
              </a:rPr>
              <a:t>фаззинга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ysClr val="windowText" lastClr="000000"/>
                </a:solidFill>
              </a:rPr>
              <a:t>Также это позволяет </a:t>
            </a:r>
            <a:r>
              <a:rPr lang="ru-RU" dirty="0" err="1" smtClean="0">
                <a:solidFill>
                  <a:sysClr val="windowText" lastClr="000000"/>
                </a:solidFill>
              </a:rPr>
              <a:t>фаззить</a:t>
            </a:r>
            <a:r>
              <a:rPr lang="ru-RU" dirty="0" smtClean="0">
                <a:solidFill>
                  <a:sysClr val="windowText" lastClr="000000"/>
                </a:solidFill>
              </a:rPr>
              <a:t> приложения независимо от вида гостевой операционной системы</a:t>
            </a:r>
            <a:r>
              <a:rPr lang="en-US" dirty="0" smtClean="0">
                <a:solidFill>
                  <a:sysClr val="windowText" lastClr="000000"/>
                </a:solidFill>
              </a:rPr>
              <a:t> [4]</a:t>
            </a:r>
          </a:p>
        </p:txBody>
      </p:sp>
    </p:spTree>
    <p:extLst>
      <p:ext uri="{BB962C8B-B14F-4D97-AF65-F5344CB8AC3E}">
        <p14:creationId xmlns:p14="http://schemas.microsoft.com/office/powerpoint/2010/main" val="69660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4CF7266-1A7A-9629-D9A6-5784F0346D64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dirty="0" smtClean="0"/>
              <a:t>Intel Processor Tracing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D0C14-EAD0-9B0E-6354-FD1A4344047A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kk-KZ" dirty="0"/>
              <a:t>Фаззинг виртуальной машины</a:t>
            </a:r>
            <a:r>
              <a:rPr lang="ru-RU" dirty="0"/>
              <a:t>. Покрытие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42912" y="1385084"/>
            <a:ext cx="113237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ysClr val="windowText" lastClr="000000"/>
                </a:solidFill>
              </a:rPr>
              <a:t>Intel</a:t>
            </a:r>
            <a:r>
              <a:rPr lang="ru-RU" dirty="0">
                <a:solidFill>
                  <a:sysClr val="windowText" lastClr="000000"/>
                </a:solidFill>
              </a:rPr>
              <a:t> </a:t>
            </a:r>
            <a:r>
              <a:rPr lang="ru-RU" dirty="0" smtClean="0">
                <a:solidFill>
                  <a:sysClr val="windowText" lastClr="000000"/>
                </a:solidFill>
              </a:rPr>
              <a:t>PT </a:t>
            </a:r>
            <a:r>
              <a:rPr lang="ru-RU" dirty="0">
                <a:solidFill>
                  <a:sysClr val="windowText" lastClr="000000"/>
                </a:solidFill>
              </a:rPr>
              <a:t>— это функция современных процессоров </a:t>
            </a:r>
            <a:r>
              <a:rPr lang="ru-RU" dirty="0" err="1" smtClean="0">
                <a:solidFill>
                  <a:sysClr val="windowText" lastClr="000000"/>
                </a:solidFill>
              </a:rPr>
              <a:t>Intel</a:t>
            </a:r>
            <a:r>
              <a:rPr lang="ru-RU" dirty="0" smtClean="0">
                <a:solidFill>
                  <a:sysClr val="windowText" lastClr="000000"/>
                </a:solidFill>
              </a:rPr>
              <a:t> начиная с 5 поколения </a:t>
            </a:r>
            <a:r>
              <a:rPr lang="en-US" dirty="0" err="1" smtClean="0">
                <a:solidFill>
                  <a:sysClr val="windowText" lastClr="000000"/>
                </a:solidFill>
              </a:rPr>
              <a:t>Broadwell</a:t>
            </a:r>
            <a:r>
              <a:rPr lang="en-US" dirty="0" smtClean="0">
                <a:solidFill>
                  <a:sysClr val="windowText" lastClr="000000"/>
                </a:solidFill>
              </a:rPr>
              <a:t> (2015 </a:t>
            </a:r>
            <a:r>
              <a:rPr lang="ru-RU" dirty="0" smtClean="0">
                <a:solidFill>
                  <a:sysClr val="windowText" lastClr="000000"/>
                </a:solidFill>
              </a:rPr>
              <a:t>год)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ysClr val="windowText" lastClr="000000"/>
                </a:solidFill>
              </a:rPr>
              <a:t>Intel</a:t>
            </a:r>
            <a:r>
              <a:rPr lang="ru-RU" dirty="0">
                <a:solidFill>
                  <a:sysClr val="windowText" lastClr="000000"/>
                </a:solidFill>
              </a:rPr>
              <a:t> PT позволяет получить полный поток исполнения </a:t>
            </a:r>
            <a:r>
              <a:rPr lang="ru-RU" dirty="0" smtClean="0">
                <a:solidFill>
                  <a:sysClr val="windowText" lastClr="000000"/>
                </a:solidFill>
              </a:rPr>
              <a:t>отлаживаемого </a:t>
            </a:r>
            <a:r>
              <a:rPr lang="ru-RU" dirty="0">
                <a:solidFill>
                  <a:sysClr val="windowText" lastClr="000000"/>
                </a:solidFill>
              </a:rPr>
              <a:t>приложения с минимальным </a:t>
            </a:r>
            <a:r>
              <a:rPr lang="ru-RU" dirty="0" err="1">
                <a:solidFill>
                  <a:sysClr val="windowText" lastClr="000000"/>
                </a:solidFill>
              </a:rPr>
              <a:t>оверхедом</a:t>
            </a:r>
            <a:r>
              <a:rPr lang="ru-RU" dirty="0">
                <a:solidFill>
                  <a:sysClr val="windowText" lastClr="000000"/>
                </a:solidFill>
              </a:rPr>
              <a:t> (&lt;5%). При этом она поддерживает </a:t>
            </a:r>
            <a:r>
              <a:rPr lang="ru-RU" dirty="0" err="1">
                <a:solidFill>
                  <a:sysClr val="windowText" lastClr="000000"/>
                </a:solidFill>
              </a:rPr>
              <a:t>многопоточность</a:t>
            </a:r>
            <a:r>
              <a:rPr lang="ru-RU" dirty="0">
                <a:solidFill>
                  <a:sysClr val="windowText" lastClr="000000"/>
                </a:solidFill>
              </a:rPr>
              <a:t> и может помочь в установлении ошибок типа "состояние </a:t>
            </a:r>
            <a:r>
              <a:rPr lang="ru-RU" dirty="0" smtClean="0">
                <a:solidFill>
                  <a:sysClr val="windowText" lastClr="000000"/>
                </a:solidFill>
              </a:rPr>
              <a:t>гонки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ru-RU" dirty="0" smtClean="0">
                <a:solidFill>
                  <a:sysClr val="windowText" lastClr="000000"/>
                </a:solidFill>
              </a:rPr>
              <a:t>благодаря </a:t>
            </a:r>
            <a:r>
              <a:rPr lang="ru-RU" dirty="0">
                <a:solidFill>
                  <a:sysClr val="windowText" lastClr="000000"/>
                </a:solidFill>
              </a:rPr>
              <a:t>отметкам времени при записи трассы </a:t>
            </a:r>
            <a:r>
              <a:rPr lang="ru-RU" dirty="0" smtClean="0">
                <a:solidFill>
                  <a:sysClr val="windowText" lastClr="000000"/>
                </a:solidFill>
              </a:rPr>
              <a:t>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ysClr val="windowText" lastClr="000000"/>
                </a:solidFill>
              </a:rPr>
              <a:t>Когда </a:t>
            </a:r>
            <a:r>
              <a:rPr lang="ru-RU" dirty="0">
                <a:solidFill>
                  <a:sysClr val="windowText" lastClr="000000"/>
                </a:solidFill>
              </a:rPr>
              <a:t>цель </a:t>
            </a:r>
            <a:r>
              <a:rPr lang="ru-RU" dirty="0" err="1">
                <a:solidFill>
                  <a:sysClr val="windowText" lastClr="000000"/>
                </a:solidFill>
              </a:rPr>
              <a:t>фаззится</a:t>
            </a:r>
            <a:r>
              <a:rPr lang="ru-RU" dirty="0">
                <a:solidFill>
                  <a:sysClr val="windowText" lastClr="000000"/>
                </a:solidFill>
              </a:rPr>
              <a:t> в режиме </a:t>
            </a:r>
            <a:r>
              <a:rPr lang="ru-RU" dirty="0" err="1">
                <a:solidFill>
                  <a:sysClr val="windowText" lastClr="000000"/>
                </a:solidFill>
              </a:rPr>
              <a:t>Intel</a:t>
            </a:r>
            <a:r>
              <a:rPr lang="ru-RU" dirty="0">
                <a:solidFill>
                  <a:sysClr val="windowText" lastClr="000000"/>
                </a:solidFill>
              </a:rPr>
              <a:t> PT, она открывается в отладчике. Перед каждой итерацией отладчик включает трассировку </a:t>
            </a:r>
            <a:r>
              <a:rPr lang="ru-RU" dirty="0" err="1">
                <a:solidFill>
                  <a:sysClr val="windowText" lastClr="000000"/>
                </a:solidFill>
              </a:rPr>
              <a:t>Intel</a:t>
            </a:r>
            <a:r>
              <a:rPr lang="ru-RU" dirty="0">
                <a:solidFill>
                  <a:sysClr val="windowText" lastClr="000000"/>
                </a:solidFill>
              </a:rPr>
              <a:t> PT для целевого процесса, а после завершения итерации трассировка извлекается и анализируется, обновляя карту </a:t>
            </a:r>
            <a:r>
              <a:rPr lang="ru-RU" dirty="0" smtClean="0">
                <a:solidFill>
                  <a:sysClr val="windowText" lastClr="000000"/>
                </a:solidFill>
              </a:rPr>
              <a:t>покрытия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4186443"/>
            <a:ext cx="7734300" cy="2371725"/>
          </a:xfrm>
          <a:prstGeom prst="rect">
            <a:avLst/>
          </a:prstGeom>
          <a:ln w="57150">
            <a:solidFill>
              <a:srgbClr val="005096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620040" y="5049139"/>
            <a:ext cx="3150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ysClr val="windowText" lastClr="000000"/>
                </a:solidFill>
              </a:rPr>
              <a:t>Рис. 2 – Пример трас</a:t>
            </a:r>
            <a:r>
              <a:rPr lang="en-US" dirty="0" smtClean="0">
                <a:solidFill>
                  <a:sysClr val="windowText" lastClr="000000"/>
                </a:solidFill>
              </a:rPr>
              <a:t>-</a:t>
            </a:r>
            <a:r>
              <a:rPr lang="ru-RU" dirty="0" err="1" smtClean="0">
                <a:solidFill>
                  <a:sysClr val="windowText" lastClr="000000"/>
                </a:solidFill>
              </a:rPr>
              <a:t>сировки</a:t>
            </a:r>
            <a:r>
              <a:rPr lang="ru-RU" dirty="0" smtClean="0">
                <a:solidFill>
                  <a:sysClr val="windowText" lastClr="000000"/>
                </a:solidFill>
              </a:rPr>
              <a:t> процессора </a:t>
            </a:r>
            <a:r>
              <a:rPr lang="en-US" dirty="0" smtClean="0">
                <a:solidFill>
                  <a:sysClr val="windowText" lastClr="000000"/>
                </a:solidFill>
              </a:rPr>
              <a:t>Intel</a:t>
            </a:r>
            <a:r>
              <a:rPr lang="ru-RU" dirty="0" smtClean="0">
                <a:solidFill>
                  <a:sysClr val="windowText" lastClr="000000"/>
                </a:solidFill>
              </a:rPr>
              <a:t> </a:t>
            </a:r>
            <a:endParaRPr lang="ru-RU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81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4CF7266-1A7A-9629-D9A6-5784F0346D64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dirty="0" smtClean="0"/>
              <a:t>kAFL/NYX</a:t>
            </a:r>
            <a:r>
              <a:rPr lang="ru-RU" dirty="0" smtClean="0"/>
              <a:t>: ПОКРЫТИЕ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D0C14-EAD0-9B0E-6354-FD1A4344047A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ru-RU" dirty="0" err="1" smtClean="0"/>
              <a:t>Фаззинг</a:t>
            </a:r>
            <a:r>
              <a:rPr lang="ru-RU" dirty="0" smtClean="0"/>
              <a:t> виртуальной машины. Оптимизация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25604" y="2033845"/>
            <a:ext cx="103509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ysClr val="windowText" lastClr="000000"/>
                </a:solidFill>
              </a:rPr>
              <a:t>Анализ покрытия осуществляется при помощи </a:t>
            </a:r>
            <a:r>
              <a:rPr lang="en-US" dirty="0" err="1" smtClean="0">
                <a:solidFill>
                  <a:sysClr val="windowText" lastClr="000000"/>
                </a:solidFill>
              </a:rPr>
              <a:t>IntelPT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ysClr val="windowText" lastClr="000000"/>
                </a:solidFill>
              </a:rPr>
              <a:t>Покрытие кода также обеспечивает большее быстродействие вследствие того, что </a:t>
            </a:r>
            <a:r>
              <a:rPr lang="ru-RU" dirty="0" err="1" smtClean="0">
                <a:solidFill>
                  <a:sysClr val="windowText" lastClr="000000"/>
                </a:solidFill>
              </a:rPr>
              <a:t>фаззер</a:t>
            </a:r>
            <a:r>
              <a:rPr lang="ru-RU" dirty="0" smtClean="0">
                <a:solidFill>
                  <a:sysClr val="windowText" lastClr="000000"/>
                </a:solidFill>
              </a:rPr>
              <a:t> не ждет ответа сервера заданное количество времени (подход, применяемый в </a:t>
            </a:r>
            <a:r>
              <a:rPr lang="en-US" dirty="0" err="1" smtClean="0">
                <a:solidFill>
                  <a:sysClr val="windowText" lastClr="000000"/>
                </a:solidFill>
              </a:rPr>
              <a:t>AFLnet</a:t>
            </a:r>
            <a:r>
              <a:rPr lang="en-US" dirty="0" smtClean="0">
                <a:solidFill>
                  <a:sysClr val="windowText" lastClr="000000"/>
                </a:solidFill>
              </a:rPr>
              <a:t>), </a:t>
            </a:r>
            <a:r>
              <a:rPr lang="ru-RU" dirty="0" smtClean="0">
                <a:solidFill>
                  <a:sysClr val="windowText" lastClr="000000"/>
                </a:solidFill>
              </a:rPr>
              <a:t>а может точно определить этап исполнения запроса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ysClr val="windowText" lastClr="000000"/>
                </a:solidFill>
              </a:rPr>
              <a:t>Также это дает возможность исполнять тестируемую программу с определенной точки (например, прямо перед тем, как производится чтение из сокета), чтобы пропустить время– и </a:t>
            </a:r>
            <a:r>
              <a:rPr lang="ru-RU" dirty="0" err="1" smtClean="0">
                <a:solidFill>
                  <a:sysClr val="windowText" lastClr="000000"/>
                </a:solidFill>
              </a:rPr>
              <a:t>ресурсозатратные</a:t>
            </a:r>
            <a:r>
              <a:rPr lang="ru-RU" dirty="0" smtClean="0">
                <a:solidFill>
                  <a:sysClr val="windowText" lastClr="000000"/>
                </a:solidFill>
              </a:rPr>
              <a:t> этапы запуска ОС и инициализации 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ysClr val="windowText" lastClr="000000"/>
                </a:solidFill>
              </a:rPr>
              <a:t>Авторы признают, что стандартный путь </a:t>
            </a:r>
            <a:r>
              <a:rPr lang="ru-RU" dirty="0" err="1" smtClean="0">
                <a:solidFill>
                  <a:sysClr val="windowText" lastClr="000000"/>
                </a:solidFill>
              </a:rPr>
              <a:t>инструментации</a:t>
            </a:r>
            <a:r>
              <a:rPr lang="ru-RU" dirty="0" smtClean="0">
                <a:solidFill>
                  <a:sysClr val="windowText" lastClr="000000"/>
                </a:solidFill>
              </a:rPr>
              <a:t> приложения обеспечивает более надежные результаты </a:t>
            </a:r>
            <a:r>
              <a:rPr lang="ru-RU" dirty="0" err="1" smtClean="0">
                <a:solidFill>
                  <a:sysClr val="windowText" lastClr="000000"/>
                </a:solidFill>
              </a:rPr>
              <a:t>фаззинга</a:t>
            </a:r>
            <a:endParaRPr lang="ru-RU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51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4CF7266-1A7A-9629-D9A6-5784F0346D64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dirty="0" smtClean="0"/>
              <a:t>Nyx-Net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D0C14-EAD0-9B0E-6354-FD1A4344047A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kk-KZ" dirty="0"/>
              <a:t>Фаззинг виртуальной машины</a:t>
            </a:r>
            <a:r>
              <a:rPr lang="ru-RU" dirty="0"/>
              <a:t>. Типы</a:t>
            </a:r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36782" y="2168860"/>
            <a:ext cx="867455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  <a:latin typeface="-apple-system"/>
              </a:rPr>
              <a:t>Nyx-Net is fast full-VM snapshot </a:t>
            </a:r>
            <a:r>
              <a:rPr lang="en-US" dirty="0" err="1">
                <a:solidFill>
                  <a:sysClr val="windowText" lastClr="000000"/>
                </a:solidFill>
                <a:latin typeface="-apple-system"/>
              </a:rPr>
              <a:t>fuzzer</a:t>
            </a:r>
            <a:r>
              <a:rPr lang="en-US" dirty="0">
                <a:solidFill>
                  <a:sysClr val="windowText" lastClr="000000"/>
                </a:solidFill>
                <a:latin typeface="-apple-system"/>
              </a:rPr>
              <a:t> for complex network based </a:t>
            </a:r>
            <a:r>
              <a:rPr lang="en-US" dirty="0" smtClean="0">
                <a:solidFill>
                  <a:sysClr val="windowText" lastClr="000000"/>
                </a:solidFill>
                <a:latin typeface="-apple-system"/>
              </a:rPr>
              <a:t>targets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ysClr val="windowText" lastClr="000000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ysClr val="windowText" lastClr="000000"/>
                </a:solidFill>
                <a:latin typeface="-apple-system"/>
              </a:rPr>
              <a:t>Построен на базе </a:t>
            </a:r>
            <a:r>
              <a:rPr lang="en-US" dirty="0" smtClean="0">
                <a:solidFill>
                  <a:sysClr val="windowText" lastClr="000000"/>
                </a:solidFill>
                <a:latin typeface="-apple-system"/>
              </a:rPr>
              <a:t>Nyx </a:t>
            </a:r>
            <a:r>
              <a:rPr lang="ru-RU" dirty="0" smtClean="0">
                <a:solidFill>
                  <a:sysClr val="windowText" lastClr="000000"/>
                </a:solidFill>
                <a:latin typeface="-apple-system"/>
              </a:rPr>
              <a:t>и добавляет к нему инструменты для эффективного </a:t>
            </a:r>
            <a:r>
              <a:rPr lang="ru-RU" dirty="0" err="1" smtClean="0">
                <a:solidFill>
                  <a:sysClr val="windowText" lastClr="000000"/>
                </a:solidFill>
                <a:latin typeface="-apple-system"/>
              </a:rPr>
              <a:t>фаззинга</a:t>
            </a:r>
            <a:r>
              <a:rPr lang="ru-RU" dirty="0" smtClean="0">
                <a:solidFill>
                  <a:sysClr val="windowText" lastClr="000000"/>
                </a:solidFill>
                <a:latin typeface="-apple-system"/>
              </a:rPr>
              <a:t> веб-приложений. Например, библиотека, написанная на языке </a:t>
            </a:r>
            <a:r>
              <a:rPr lang="en-US" dirty="0" smtClean="0">
                <a:solidFill>
                  <a:sysClr val="windowText" lastClr="000000"/>
                </a:solidFill>
                <a:latin typeface="-apple-system"/>
              </a:rPr>
              <a:t>Python, </a:t>
            </a:r>
            <a:r>
              <a:rPr lang="ru-RU" dirty="0" smtClean="0">
                <a:solidFill>
                  <a:sysClr val="windowText" lastClr="000000"/>
                </a:solidFill>
                <a:latin typeface="-apple-system"/>
              </a:rPr>
              <a:t>которая позволяет сформировать тестовый корпус на базе сетевого дампа приложения</a:t>
            </a:r>
            <a:r>
              <a:rPr lang="en-US" dirty="0" smtClean="0">
                <a:solidFill>
                  <a:sysClr val="windowText" lastClr="000000"/>
                </a:solidFill>
                <a:latin typeface="-apple-system"/>
              </a:rPr>
              <a:t> [5]</a:t>
            </a:r>
            <a:endParaRPr lang="ru-RU" dirty="0" smtClean="0">
              <a:solidFill>
                <a:sysClr val="windowText" lastClr="000000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ysClr val="windowText" lastClr="000000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ysClr val="windowText" lastClr="000000"/>
                </a:solidFill>
                <a:latin typeface="-apple-system"/>
              </a:rPr>
              <a:t>Слой сетевой эмуляции обеспечивает совместимость с любой </a:t>
            </a:r>
            <a:r>
              <a:rPr lang="en-US" dirty="0" smtClean="0">
                <a:solidFill>
                  <a:sysClr val="windowText" lastClr="000000"/>
                </a:solidFill>
                <a:latin typeface="-apple-system"/>
              </a:rPr>
              <a:t>POSIX-</a:t>
            </a:r>
            <a:r>
              <a:rPr lang="ru-RU" dirty="0" smtClean="0">
                <a:solidFill>
                  <a:sysClr val="windowText" lastClr="000000"/>
                </a:solidFill>
                <a:latin typeface="-apple-system"/>
              </a:rPr>
              <a:t>совместимой ОС</a:t>
            </a:r>
            <a:endParaRPr lang="ru-RU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73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4CF7266-1A7A-9629-D9A6-5784F0346D64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dirty="0" smtClean="0"/>
              <a:t>Nyx-Net</a:t>
            </a:r>
            <a:r>
              <a:rPr lang="ru-RU" dirty="0" smtClean="0"/>
              <a:t>: </a:t>
            </a:r>
            <a:r>
              <a:rPr lang="en-US" dirty="0" smtClean="0"/>
              <a:t>NETWORK OPTIMIZATION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D0C14-EAD0-9B0E-6354-FD1A4344047A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kk-KZ" dirty="0"/>
              <a:t>Фаззинг виртуальной машины</a:t>
            </a:r>
            <a:r>
              <a:rPr lang="ru-RU" dirty="0"/>
              <a:t>. </a:t>
            </a:r>
            <a:r>
              <a:rPr lang="ru-RU" dirty="0" smtClean="0"/>
              <a:t>Оптимизация</a:t>
            </a:r>
            <a:endParaRPr lang="ru-RU" dirty="0"/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2912" y="1898830"/>
            <a:ext cx="98896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ysClr val="windowText" lastClr="000000"/>
                </a:solidFill>
                <a:latin typeface="-apple-system"/>
              </a:rPr>
              <a:t>Использование сетевого стека значительно медленнее, чем чтение из файла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ysClr val="windowText" lastClr="000000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  <a:latin typeface="-apple-system"/>
              </a:rPr>
              <a:t>Nyx-Net </a:t>
            </a:r>
            <a:r>
              <a:rPr lang="ru-RU" dirty="0" smtClean="0">
                <a:solidFill>
                  <a:sysClr val="windowText" lastClr="000000"/>
                </a:solidFill>
                <a:latin typeface="-apple-system"/>
              </a:rPr>
              <a:t>предоставляет слой сетевой совместимости в виде библиотеки, которая линкуется к приложению статически или в </a:t>
            </a:r>
            <a:r>
              <a:rPr lang="ru-RU" dirty="0" err="1" smtClean="0">
                <a:solidFill>
                  <a:sysClr val="windowText" lastClr="000000"/>
                </a:solidFill>
                <a:latin typeface="-apple-system"/>
              </a:rPr>
              <a:t>рантайме</a:t>
            </a:r>
            <a:r>
              <a:rPr lang="ru-RU" dirty="0" smtClean="0">
                <a:solidFill>
                  <a:sysClr val="windowText" lastClr="000000"/>
                </a:solidFill>
                <a:latin typeface="-apple-system"/>
              </a:rPr>
              <a:t> используя технику </a:t>
            </a:r>
            <a:r>
              <a:rPr lang="en-US" dirty="0" smtClean="0">
                <a:solidFill>
                  <a:sysClr val="windowText" lastClr="000000"/>
                </a:solidFill>
                <a:latin typeface="-apple-system"/>
              </a:rPr>
              <a:t>LD_PRELOAD</a:t>
            </a:r>
            <a:endParaRPr lang="ru-RU" dirty="0" smtClean="0">
              <a:solidFill>
                <a:sysClr val="windowText" lastClr="000000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solidFill>
                <a:sysClr val="windowText" lastClr="000000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ysClr val="windowText" lastClr="000000"/>
                </a:solidFill>
                <a:latin typeface="-apple-system"/>
              </a:rPr>
              <a:t>Библиотека перехватывает стандартные вызовы для сетевых взаимодействий (</a:t>
            </a:r>
            <a:r>
              <a:rPr lang="en-US" dirty="0" err="1" smtClean="0">
                <a:solidFill>
                  <a:sysClr val="windowText" lastClr="000000"/>
                </a:solidFill>
                <a:latin typeface="-apple-system"/>
              </a:rPr>
              <a:t>recv</a:t>
            </a:r>
            <a:r>
              <a:rPr lang="en-US" dirty="0" smtClean="0">
                <a:solidFill>
                  <a:sysClr val="windowText" lastClr="000000"/>
                </a:solidFill>
                <a:latin typeface="-apple-system"/>
              </a:rPr>
              <a:t>(), read(), </a:t>
            </a:r>
            <a:r>
              <a:rPr lang="en-US" dirty="0" err="1" smtClean="0">
                <a:solidFill>
                  <a:sysClr val="windowText" lastClr="000000"/>
                </a:solidFill>
                <a:latin typeface="-apple-system"/>
              </a:rPr>
              <a:t>epoll</a:t>
            </a:r>
            <a:r>
              <a:rPr lang="en-US" dirty="0" smtClean="0">
                <a:solidFill>
                  <a:sysClr val="windowText" lastClr="000000"/>
                </a:solidFill>
                <a:latin typeface="-apple-system"/>
              </a:rPr>
              <a:t>(), select(), etc.) </a:t>
            </a:r>
            <a:r>
              <a:rPr lang="ru-RU" dirty="0" smtClean="0">
                <a:solidFill>
                  <a:sysClr val="windowText" lastClr="000000"/>
                </a:solidFill>
                <a:latin typeface="-apple-system"/>
              </a:rPr>
              <a:t>и подает на вход мутированные данные от </a:t>
            </a:r>
            <a:r>
              <a:rPr lang="ru-RU" dirty="0" err="1" smtClean="0">
                <a:solidFill>
                  <a:sysClr val="windowText" lastClr="000000"/>
                </a:solidFill>
                <a:latin typeface="-apple-system"/>
              </a:rPr>
              <a:t>фаззера</a:t>
            </a:r>
            <a:endParaRPr lang="en-US" dirty="0" smtClean="0">
              <a:solidFill>
                <a:sysClr val="windowText" lastClr="000000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ysClr val="windowText" lastClr="000000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ysClr val="windowText" lastClr="000000"/>
                </a:solidFill>
                <a:latin typeface="-apple-system"/>
              </a:rPr>
              <a:t>Также она следит за корректностью доставки данных нескольким одновременно запущенным процессам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ysClr val="windowText" lastClr="000000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ysClr val="windowText" lastClr="000000"/>
                </a:solidFill>
                <a:latin typeface="-apple-system"/>
              </a:rPr>
              <a:t>Такой подход позволяет точно определить поверхность атаки, а также предоставить приложению тестируемые данные наиболее быстрым способом</a:t>
            </a:r>
          </a:p>
        </p:txBody>
      </p:sp>
    </p:spTree>
    <p:extLst>
      <p:ext uri="{BB962C8B-B14F-4D97-AF65-F5344CB8AC3E}">
        <p14:creationId xmlns:p14="http://schemas.microsoft.com/office/powerpoint/2010/main" val="389250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4CF7266-1A7A-9629-D9A6-5784F0346D64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dirty="0" smtClean="0"/>
              <a:t>Nyx-Net</a:t>
            </a:r>
            <a:r>
              <a:rPr lang="ru-RU" dirty="0" smtClean="0"/>
              <a:t>: </a:t>
            </a:r>
            <a:r>
              <a:rPr lang="en-US" dirty="0" smtClean="0"/>
              <a:t>REUSING SAME PROCESS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D0C14-EAD0-9B0E-6354-FD1A4344047A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kk-KZ" dirty="0"/>
              <a:t>Фаззинг виртуальной машины</a:t>
            </a:r>
            <a:r>
              <a:rPr lang="ru-RU" dirty="0"/>
              <a:t>. </a:t>
            </a:r>
            <a:r>
              <a:rPr lang="ru-RU" dirty="0" smtClean="0"/>
              <a:t>Оптимизация</a:t>
            </a:r>
            <a:endParaRPr lang="ru-RU" dirty="0"/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36782" y="1382939"/>
            <a:ext cx="112398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ysClr val="windowText" lastClr="000000"/>
                </a:solidFill>
              </a:rPr>
              <a:t>Последовательное изменение состояний процесса могут влиять на результаты </a:t>
            </a:r>
            <a:r>
              <a:rPr lang="ru-RU" dirty="0" err="1" smtClean="0">
                <a:solidFill>
                  <a:sysClr val="windowText" lastClr="000000"/>
                </a:solidFill>
              </a:rPr>
              <a:t>фаззинга</a:t>
            </a:r>
            <a:r>
              <a:rPr lang="ru-RU" dirty="0" smtClean="0">
                <a:solidFill>
                  <a:sysClr val="windowText" lastClr="000000"/>
                </a:solidFill>
              </a:rPr>
              <a:t>, если не озаботиться их «очисткой» (при условии, что полный перезапуск сервера является затратной операцией)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ysClr val="windowText" lastClr="000000"/>
                </a:solidFill>
              </a:rPr>
              <a:t>Решается это путем создания снимка виртуальной машины прямо перед передачей ей тестовой нагрузки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ysClr val="windowText" lastClr="000000"/>
                </a:solidFill>
              </a:rPr>
              <a:t>Такой подход показывает себя гораздо более эффективным, чем общепринятый </a:t>
            </a:r>
            <a:r>
              <a:rPr lang="en-US" dirty="0" smtClean="0">
                <a:solidFill>
                  <a:sysClr val="windowText" lastClr="000000"/>
                </a:solidFill>
              </a:rPr>
              <a:t>AFL </a:t>
            </a:r>
            <a:r>
              <a:rPr lang="en-US" dirty="0" err="1" smtClean="0">
                <a:solidFill>
                  <a:sysClr val="windowText" lastClr="000000"/>
                </a:solidFill>
              </a:rPr>
              <a:t>forkserver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ysClr val="windowText" lastClr="000000"/>
                </a:solidFill>
              </a:rPr>
              <a:t>Также он позволяет внедрить множество оптимизаций (работа со страницами памяти, </a:t>
            </a:r>
            <a:r>
              <a:rPr lang="ru-RU" dirty="0" err="1" smtClean="0">
                <a:solidFill>
                  <a:sysClr val="windowText" lastClr="000000"/>
                </a:solidFill>
              </a:rPr>
              <a:t>маппинг</a:t>
            </a:r>
            <a:r>
              <a:rPr lang="ru-RU" dirty="0" smtClean="0">
                <a:solidFill>
                  <a:sysClr val="windowText" lastClr="000000"/>
                </a:solidFill>
              </a:rPr>
              <a:t> памяти, потребление памяти и т.д.) и стратегий </a:t>
            </a:r>
            <a:r>
              <a:rPr lang="ru-RU" dirty="0" err="1" smtClean="0">
                <a:solidFill>
                  <a:sysClr val="windowText" lastClr="000000"/>
                </a:solidFill>
              </a:rPr>
              <a:t>фаззинга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1" y="4914165"/>
            <a:ext cx="6787827" cy="1628531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224608" y="5634245"/>
            <a:ext cx="488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ysClr val="windowText" lastClr="000000"/>
                </a:solidFill>
              </a:rPr>
              <a:t>Рис. 3 – Механизм накопительных снимков</a:t>
            </a:r>
            <a:endParaRPr lang="ru-RU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4CF7266-1A7A-9629-D9A6-5784F0346D64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442912" y="818710"/>
            <a:ext cx="9974262" cy="381000"/>
          </a:xfrm>
        </p:spPr>
        <p:txBody>
          <a:bodyPr/>
          <a:lstStyle/>
          <a:p>
            <a:r>
              <a:rPr lang="en-US" dirty="0" smtClean="0"/>
              <a:t>Nyx-Net: </a:t>
            </a:r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D0C14-EAD0-9B0E-6354-FD1A4344047A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kk-KZ" dirty="0">
                <a:solidFill>
                  <a:sysClr val="windowText" lastClr="000000"/>
                </a:solidFill>
              </a:rPr>
              <a:t>Фаззинг виртуальной </a:t>
            </a:r>
            <a:r>
              <a:rPr lang="kk-KZ" dirty="0" smtClean="0">
                <a:solidFill>
                  <a:sysClr val="windowText" lastClr="000000"/>
                </a:solidFill>
              </a:rPr>
              <a:t>машины. Типы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912" y="1718810"/>
            <a:ext cx="85784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ysClr val="windowText" lastClr="000000"/>
                </a:solidFill>
              </a:rPr>
              <a:t>Отсутствие </a:t>
            </a:r>
            <a:r>
              <a:rPr lang="ru-RU" sz="2000" dirty="0" err="1" smtClean="0">
                <a:solidFill>
                  <a:sysClr val="windowText" lastClr="000000"/>
                </a:solidFill>
              </a:rPr>
              <a:t>инструментации</a:t>
            </a:r>
            <a:r>
              <a:rPr lang="ru-RU" sz="2000" dirty="0" smtClean="0">
                <a:solidFill>
                  <a:sysClr val="windowText" lastClr="000000"/>
                </a:solidFill>
              </a:rPr>
              <a:t> не позволяет отследить ошибочные обращения к памяти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ysClr val="windowText" lastClr="000000"/>
                </a:solidFill>
              </a:rPr>
              <a:t>Для воспроизведения ошибки может потребоваться повторить в точности всю историю </a:t>
            </a:r>
            <a:r>
              <a:rPr lang="ru-RU" sz="2000" dirty="0" err="1" smtClean="0">
                <a:solidFill>
                  <a:sysClr val="windowText" lastClr="000000"/>
                </a:solidFill>
              </a:rPr>
              <a:t>фаззинга</a:t>
            </a:r>
            <a:endParaRPr lang="ru-RU" sz="2000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ysClr val="windowText" lastClr="000000"/>
                </a:solidFill>
              </a:rPr>
              <a:t>Нивелирует этот недостаток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snapshot-based </a:t>
            </a:r>
            <a:r>
              <a:rPr lang="kk-KZ" sz="2000" dirty="0" smtClean="0">
                <a:solidFill>
                  <a:sysClr val="windowText" lastClr="000000"/>
                </a:solidFill>
              </a:rPr>
              <a:t>подход</a:t>
            </a:r>
            <a:r>
              <a:rPr lang="ru-RU" sz="2000" dirty="0" smtClean="0">
                <a:solidFill>
                  <a:sysClr val="windowText" lastClr="000000"/>
                </a:solidFill>
              </a:rPr>
              <a:t>, который позволяет каждый прогон запускать на дампе виртуальной машины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ysClr val="windowText" lastClr="000000"/>
                </a:solidFill>
              </a:rPr>
              <a:t>Все еще невозможно отследить ошибки памяти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ysClr val="windowText" lastClr="000000"/>
                </a:solidFill>
              </a:rPr>
              <a:t>Требуется написание агента, который будет запускаться внутри виртуальной машины и являться ключевым звеном, определяющим эффективность </a:t>
            </a:r>
            <a:r>
              <a:rPr lang="ru-RU" sz="2000" dirty="0" err="1" smtClean="0">
                <a:solidFill>
                  <a:sysClr val="windowText" lastClr="000000"/>
                </a:solidFill>
              </a:rPr>
              <a:t>фаззинга</a:t>
            </a:r>
            <a:endParaRPr lang="ru-RU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4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4CF7266-1A7A-9629-D9A6-5784F0346D64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D0C14-EAD0-9B0E-6354-FD1A4344047A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2912" y="2393885"/>
            <a:ext cx="83925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ysClr val="windowText" lastClr="000000"/>
                </a:solidFill>
              </a:rPr>
              <a:t>Необходимость получить быстрый результат повлекла за собой промежуточное решение </a:t>
            </a:r>
            <a:r>
              <a:rPr lang="en-US" dirty="0" smtClean="0">
                <a:solidFill>
                  <a:sysClr val="windowText" lastClr="000000"/>
                </a:solidFill>
              </a:rPr>
              <a:t>– </a:t>
            </a:r>
            <a:r>
              <a:rPr lang="en-US" dirty="0" err="1" smtClean="0">
                <a:solidFill>
                  <a:sysClr val="windowText" lastClr="000000"/>
                </a:solidFill>
              </a:rPr>
              <a:t>greybox</a:t>
            </a:r>
            <a:r>
              <a:rPr lang="en-US" dirty="0" smtClean="0">
                <a:solidFill>
                  <a:sysClr val="windowText" lastClr="000000"/>
                </a:solidFill>
              </a:rPr>
              <a:t> fuzzing c </a:t>
            </a:r>
            <a:r>
              <a:rPr lang="ru-RU" dirty="0" smtClean="0">
                <a:solidFill>
                  <a:sysClr val="windowText" lastClr="000000"/>
                </a:solidFill>
              </a:rPr>
              <a:t>«неуправляемым»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opensource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ru-RU" dirty="0" err="1" smtClean="0">
                <a:solidFill>
                  <a:sysClr val="windowText" lastClr="000000"/>
                </a:solidFill>
              </a:rPr>
              <a:t>мутатором</a:t>
            </a:r>
            <a:r>
              <a:rPr lang="ru-RU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radamsa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ysClr val="windowText" lastClr="000000"/>
                </a:solidFill>
              </a:rPr>
              <a:t>Сборка веб-приложений под </a:t>
            </a:r>
            <a:r>
              <a:rPr lang="en-US" dirty="0" smtClean="0">
                <a:solidFill>
                  <a:sysClr val="windowText" lastClr="000000"/>
                </a:solidFill>
              </a:rPr>
              <a:t>OS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ysClr val="windowText" lastClr="000000"/>
                </a:solidFill>
              </a:rPr>
              <a:t>В рамках подготовки доклада ведется работа по запуску </a:t>
            </a:r>
            <a:r>
              <a:rPr lang="ru-RU" dirty="0" err="1" smtClean="0">
                <a:solidFill>
                  <a:sysClr val="windowText" lastClr="000000"/>
                </a:solidFill>
              </a:rPr>
              <a:t>фаззинга</a:t>
            </a:r>
            <a:r>
              <a:rPr lang="ru-RU" dirty="0" smtClean="0">
                <a:solidFill>
                  <a:sysClr val="windowText" lastClr="000000"/>
                </a:solidFill>
              </a:rPr>
              <a:t> виртуальной машины при помощи инструмента </a:t>
            </a:r>
            <a:r>
              <a:rPr lang="en-US" dirty="0" smtClean="0">
                <a:solidFill>
                  <a:sysClr val="windowText" lastClr="000000"/>
                </a:solidFill>
              </a:rPr>
              <a:t>Nyx-Net, </a:t>
            </a:r>
            <a:r>
              <a:rPr lang="ru-RU" dirty="0" smtClean="0">
                <a:solidFill>
                  <a:sysClr val="windowText" lastClr="000000"/>
                </a:solidFill>
              </a:rPr>
              <a:t>результаты коротко будут описаны в этом разделе позднее</a:t>
            </a:r>
            <a:endParaRPr lang="ru-RU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76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4CF7266-1A7A-9629-D9A6-5784F0346D64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D0C14-EAD0-9B0E-6354-FD1A4344047A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2912" y="1382938"/>
            <a:ext cx="6778213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solidFill>
                  <a:srgbClr val="002246"/>
                </a:solidFill>
              </a:rPr>
              <a:t>https://</a:t>
            </a:r>
            <a:r>
              <a:rPr lang="en-US" dirty="0" smtClean="0">
                <a:solidFill>
                  <a:srgbClr val="002246"/>
                </a:solidFill>
              </a:rPr>
              <a:t>ru.wikipedia.org/wiki</a:t>
            </a:r>
            <a:r>
              <a:rPr lang="ru-RU" dirty="0" smtClean="0">
                <a:solidFill>
                  <a:srgbClr val="002246"/>
                </a:solidFill>
              </a:rPr>
              <a:t>/</a:t>
            </a:r>
            <a:r>
              <a:rPr lang="ru-RU" dirty="0" err="1" smtClean="0">
                <a:solidFill>
                  <a:srgbClr val="002246"/>
                </a:solidFill>
              </a:rPr>
              <a:t>Фаззинг</a:t>
            </a:r>
            <a:endParaRPr lang="en-US" dirty="0" smtClean="0">
              <a:solidFill>
                <a:srgbClr val="002246"/>
              </a:solidFill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solidFill>
                  <a:srgbClr val="002246"/>
                </a:solidFill>
              </a:rPr>
              <a:t>P. Pandey, A. Sarkar and A. Banerjee, "</a:t>
            </a:r>
            <a:r>
              <a:rPr lang="en-US" dirty="0" err="1">
                <a:solidFill>
                  <a:srgbClr val="002246"/>
                </a:solidFill>
              </a:rPr>
              <a:t>Triforce</a:t>
            </a:r>
            <a:r>
              <a:rPr lang="en-US" dirty="0">
                <a:solidFill>
                  <a:srgbClr val="002246"/>
                </a:solidFill>
              </a:rPr>
              <a:t> QNX </a:t>
            </a:r>
            <a:r>
              <a:rPr lang="en-US" dirty="0" err="1">
                <a:solidFill>
                  <a:srgbClr val="002246"/>
                </a:solidFill>
              </a:rPr>
              <a:t>Syscall</a:t>
            </a:r>
            <a:r>
              <a:rPr lang="en-US" dirty="0">
                <a:solidFill>
                  <a:srgbClr val="002246"/>
                </a:solidFill>
              </a:rPr>
              <a:t> </a:t>
            </a:r>
            <a:r>
              <a:rPr lang="en-US" dirty="0" err="1">
                <a:solidFill>
                  <a:srgbClr val="002246"/>
                </a:solidFill>
              </a:rPr>
              <a:t>Fuzzer</a:t>
            </a:r>
            <a:r>
              <a:rPr lang="en-US" dirty="0">
                <a:solidFill>
                  <a:srgbClr val="002246"/>
                </a:solidFill>
              </a:rPr>
              <a:t>," 2019 IEEE International Symposium on Software Reliability Engineering Workshops (ISSREW), Berlin, Germany, 2019, pp. </a:t>
            </a:r>
            <a:r>
              <a:rPr lang="en-US" dirty="0" smtClean="0">
                <a:solidFill>
                  <a:srgbClr val="002246"/>
                </a:solidFill>
              </a:rPr>
              <a:t>59-60.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ru-RU" dirty="0">
                <a:solidFill>
                  <a:srgbClr val="002246"/>
                </a:solidFill>
              </a:rPr>
              <a:t>Коваленко Р.Д., Макаров А.Н. Динамический анализ </a:t>
            </a:r>
            <a:r>
              <a:rPr lang="ru-RU" dirty="0" err="1">
                <a:solidFill>
                  <a:srgbClr val="002246"/>
                </a:solidFill>
              </a:rPr>
              <a:t>IoT</a:t>
            </a:r>
            <a:r>
              <a:rPr lang="ru-RU" dirty="0">
                <a:solidFill>
                  <a:srgbClr val="002246"/>
                </a:solidFill>
              </a:rPr>
              <a:t>-систем на основе</a:t>
            </a:r>
            <a:r>
              <a:rPr lang="en-US" dirty="0">
                <a:solidFill>
                  <a:srgbClr val="002246"/>
                </a:solidFill>
              </a:rPr>
              <a:t> </a:t>
            </a:r>
            <a:r>
              <a:rPr lang="ru-RU" dirty="0">
                <a:solidFill>
                  <a:srgbClr val="002246"/>
                </a:solidFill>
              </a:rPr>
              <a:t>полносистемной эмуляции в QEMU. Труды ИСП РАН, том 33, </a:t>
            </a:r>
            <a:r>
              <a:rPr lang="ru-RU" dirty="0" err="1">
                <a:solidFill>
                  <a:srgbClr val="002246"/>
                </a:solidFill>
              </a:rPr>
              <a:t>вып</a:t>
            </a:r>
            <a:r>
              <a:rPr lang="ru-RU" dirty="0">
                <a:solidFill>
                  <a:srgbClr val="002246"/>
                </a:solidFill>
              </a:rPr>
              <a:t>. 5, 2021 г., стр. </a:t>
            </a:r>
            <a:r>
              <a:rPr lang="ru-RU" dirty="0" smtClean="0">
                <a:solidFill>
                  <a:srgbClr val="002246"/>
                </a:solidFill>
              </a:rPr>
              <a:t>155-166.</a:t>
            </a:r>
            <a:endParaRPr lang="en-US" dirty="0" smtClean="0">
              <a:solidFill>
                <a:srgbClr val="002246"/>
              </a:solidFill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solidFill>
                  <a:srgbClr val="002246"/>
                </a:solidFill>
              </a:rPr>
              <a:t>Schumilo</a:t>
            </a:r>
            <a:r>
              <a:rPr lang="en-US" dirty="0">
                <a:solidFill>
                  <a:srgbClr val="002246"/>
                </a:solidFill>
              </a:rPr>
              <a:t>, </a:t>
            </a:r>
            <a:r>
              <a:rPr lang="en-US" dirty="0" err="1">
                <a:solidFill>
                  <a:srgbClr val="002246"/>
                </a:solidFill>
              </a:rPr>
              <a:t>Sergej</a:t>
            </a:r>
            <a:r>
              <a:rPr lang="en-US" dirty="0">
                <a:solidFill>
                  <a:srgbClr val="002246"/>
                </a:solidFill>
              </a:rPr>
              <a:t>, Cornelius </a:t>
            </a:r>
            <a:r>
              <a:rPr lang="en-US" dirty="0" err="1">
                <a:solidFill>
                  <a:srgbClr val="002246"/>
                </a:solidFill>
              </a:rPr>
              <a:t>Aschermann</a:t>
            </a:r>
            <a:r>
              <a:rPr lang="en-US" dirty="0">
                <a:solidFill>
                  <a:srgbClr val="002246"/>
                </a:solidFill>
              </a:rPr>
              <a:t>, Robert </a:t>
            </a:r>
            <a:r>
              <a:rPr lang="en-US" dirty="0" err="1">
                <a:solidFill>
                  <a:srgbClr val="002246"/>
                </a:solidFill>
              </a:rPr>
              <a:t>Gawlik</a:t>
            </a:r>
            <a:r>
              <a:rPr lang="en-US" dirty="0">
                <a:solidFill>
                  <a:srgbClr val="002246"/>
                </a:solidFill>
              </a:rPr>
              <a:t>, Sebastian </a:t>
            </a:r>
            <a:r>
              <a:rPr lang="en-US" dirty="0" err="1">
                <a:solidFill>
                  <a:srgbClr val="002246"/>
                </a:solidFill>
              </a:rPr>
              <a:t>Schinzel</a:t>
            </a:r>
            <a:r>
              <a:rPr lang="en-US" dirty="0">
                <a:solidFill>
                  <a:srgbClr val="002246"/>
                </a:solidFill>
              </a:rPr>
              <a:t> and Thorsten </a:t>
            </a:r>
            <a:r>
              <a:rPr lang="en-US" dirty="0" err="1">
                <a:solidFill>
                  <a:srgbClr val="002246"/>
                </a:solidFill>
              </a:rPr>
              <a:t>Holz</a:t>
            </a:r>
            <a:r>
              <a:rPr lang="en-US" dirty="0">
                <a:solidFill>
                  <a:srgbClr val="002246"/>
                </a:solidFill>
              </a:rPr>
              <a:t>. “kAFL: Hardware-Assisted Feedback Fuzzing for OS Kernels.” </a:t>
            </a:r>
            <a:r>
              <a:rPr lang="en-US" i="1" dirty="0">
                <a:solidFill>
                  <a:srgbClr val="002246"/>
                </a:solidFill>
              </a:rPr>
              <a:t>USENIX Security Symposium</a:t>
            </a:r>
            <a:r>
              <a:rPr lang="en-US" dirty="0">
                <a:solidFill>
                  <a:srgbClr val="002246"/>
                </a:solidFill>
              </a:rPr>
              <a:t> (2017).</a:t>
            </a:r>
            <a:endParaRPr lang="en-US" dirty="0" smtClean="0">
              <a:solidFill>
                <a:srgbClr val="002246"/>
              </a:solidFill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 smtClean="0">
                <a:solidFill>
                  <a:srgbClr val="002246"/>
                </a:solidFill>
              </a:rPr>
              <a:t>Sergej</a:t>
            </a:r>
            <a:r>
              <a:rPr lang="en-US" dirty="0" smtClean="0">
                <a:solidFill>
                  <a:srgbClr val="002246"/>
                </a:solidFill>
              </a:rPr>
              <a:t> </a:t>
            </a:r>
            <a:r>
              <a:rPr lang="en-US" dirty="0" err="1">
                <a:solidFill>
                  <a:srgbClr val="002246"/>
                </a:solidFill>
              </a:rPr>
              <a:t>Schumilo</a:t>
            </a:r>
            <a:r>
              <a:rPr lang="en-US" dirty="0">
                <a:solidFill>
                  <a:srgbClr val="002246"/>
                </a:solidFill>
              </a:rPr>
              <a:t>, Cornelius </a:t>
            </a:r>
            <a:r>
              <a:rPr lang="en-US" dirty="0" err="1">
                <a:solidFill>
                  <a:srgbClr val="002246"/>
                </a:solidFill>
              </a:rPr>
              <a:t>Aschermann</a:t>
            </a:r>
            <a:r>
              <a:rPr lang="en-US" dirty="0">
                <a:solidFill>
                  <a:srgbClr val="002246"/>
                </a:solidFill>
              </a:rPr>
              <a:t>, Andrea </a:t>
            </a:r>
            <a:r>
              <a:rPr lang="en-US" dirty="0" err="1">
                <a:solidFill>
                  <a:srgbClr val="002246"/>
                </a:solidFill>
              </a:rPr>
              <a:t>Jemmett</a:t>
            </a:r>
            <a:r>
              <a:rPr lang="en-US" dirty="0">
                <a:solidFill>
                  <a:srgbClr val="002246"/>
                </a:solidFill>
              </a:rPr>
              <a:t>, Ali </a:t>
            </a:r>
            <a:r>
              <a:rPr lang="en-US" dirty="0" err="1" smtClean="0">
                <a:solidFill>
                  <a:srgbClr val="002246"/>
                </a:solidFill>
              </a:rPr>
              <a:t>Abbasi</a:t>
            </a:r>
            <a:r>
              <a:rPr lang="en-US" dirty="0" smtClean="0">
                <a:solidFill>
                  <a:srgbClr val="002246"/>
                </a:solidFill>
              </a:rPr>
              <a:t>, and </a:t>
            </a:r>
            <a:r>
              <a:rPr lang="en-US" dirty="0">
                <a:solidFill>
                  <a:srgbClr val="002246"/>
                </a:solidFill>
              </a:rPr>
              <a:t>Thorsten </a:t>
            </a:r>
            <a:r>
              <a:rPr lang="en-US" dirty="0" err="1">
                <a:solidFill>
                  <a:srgbClr val="002246"/>
                </a:solidFill>
              </a:rPr>
              <a:t>Holz</a:t>
            </a:r>
            <a:r>
              <a:rPr lang="en-US" dirty="0">
                <a:solidFill>
                  <a:srgbClr val="002246"/>
                </a:solidFill>
              </a:rPr>
              <a:t>. 2022. Nyx-Net: Network Fuzzing </a:t>
            </a:r>
            <a:r>
              <a:rPr lang="en-US" dirty="0" smtClean="0">
                <a:solidFill>
                  <a:srgbClr val="002246"/>
                </a:solidFill>
              </a:rPr>
              <a:t>with Incremental </a:t>
            </a:r>
            <a:r>
              <a:rPr lang="en-US" dirty="0">
                <a:solidFill>
                  <a:srgbClr val="002246"/>
                </a:solidFill>
              </a:rPr>
              <a:t>Snapshots. In Seventeenth European Conference on </a:t>
            </a:r>
            <a:r>
              <a:rPr lang="en-US" dirty="0" smtClean="0">
                <a:solidFill>
                  <a:srgbClr val="002246"/>
                </a:solidFill>
              </a:rPr>
              <a:t>Computer Systems </a:t>
            </a:r>
            <a:r>
              <a:rPr lang="en-US" dirty="0">
                <a:solidFill>
                  <a:srgbClr val="002246"/>
                </a:solidFill>
              </a:rPr>
              <a:t>(</a:t>
            </a:r>
            <a:r>
              <a:rPr lang="en-US" dirty="0" err="1">
                <a:solidFill>
                  <a:srgbClr val="002246"/>
                </a:solidFill>
              </a:rPr>
              <a:t>EuroSys</a:t>
            </a:r>
            <a:r>
              <a:rPr lang="en-US" dirty="0">
                <a:solidFill>
                  <a:srgbClr val="002246"/>
                </a:solidFill>
              </a:rPr>
              <a:t> ’22), April 5–8, 2022, RENNES, France. ACM</a:t>
            </a:r>
            <a:r>
              <a:rPr lang="en-US" dirty="0" smtClean="0">
                <a:solidFill>
                  <a:srgbClr val="002246"/>
                </a:solidFill>
              </a:rPr>
              <a:t>, </a:t>
            </a:r>
            <a:r>
              <a:rPr lang="en-US" dirty="0" err="1" smtClean="0">
                <a:solidFill>
                  <a:srgbClr val="002246"/>
                </a:solidFill>
              </a:rPr>
              <a:t>NewYork,NY</a:t>
            </a:r>
            <a:r>
              <a:rPr lang="en-US" dirty="0">
                <a:solidFill>
                  <a:srgbClr val="002246"/>
                </a:solidFill>
              </a:rPr>
              <a:t>, USA, 15 pages</a:t>
            </a:r>
            <a:r>
              <a:rPr lang="en-US" dirty="0" smtClean="0">
                <a:solidFill>
                  <a:srgbClr val="002246"/>
                </a:solidFill>
              </a:rPr>
              <a:t>.</a:t>
            </a:r>
            <a:endParaRPr lang="ru-RU" dirty="0">
              <a:solidFill>
                <a:srgbClr val="002246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7446150" y="1382938"/>
            <a:ext cx="4095455" cy="4791367"/>
          </a:xfrm>
          <a:prstGeom prst="roundRect">
            <a:avLst/>
          </a:prstGeom>
          <a:ln w="57150">
            <a:solidFill>
              <a:srgbClr val="0022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b="1948"/>
          <a:stretch/>
        </p:blipFill>
        <p:spPr>
          <a:xfrm>
            <a:off x="7851195" y="1718810"/>
            <a:ext cx="3285365" cy="32853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46150" y="5405317"/>
            <a:ext cx="409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Материалы на</a:t>
            </a:r>
            <a:r>
              <a:rPr lang="en-US" b="1" dirty="0" smtClean="0">
                <a:solidFill>
                  <a:schemeClr val="bg1"/>
                </a:solidFill>
              </a:rPr>
              <a:t> GITHUB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88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ru-RU" cap="all" dirty="0" smtClean="0"/>
              <a:t>О чем доклад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380365" y="1382939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ysClr val="windowText" lastClr="000000"/>
                </a:solidFill>
              </a:rPr>
              <a:t>Доклад будет посвящен </a:t>
            </a:r>
            <a:r>
              <a:rPr lang="ru-RU" dirty="0" err="1">
                <a:solidFill>
                  <a:sysClr val="windowText" lastClr="000000"/>
                </a:solidFill>
              </a:rPr>
              <a:t>фаззингу</a:t>
            </a:r>
            <a:r>
              <a:rPr lang="ru-RU" dirty="0">
                <a:solidFill>
                  <a:sysClr val="windowText" lastClr="000000"/>
                </a:solidFill>
              </a:rPr>
              <a:t> ПО, основанному на покрытии, внутри виртуальной машины без специализированной </a:t>
            </a:r>
            <a:r>
              <a:rPr lang="ru-RU" dirty="0" err="1">
                <a:solidFill>
                  <a:sysClr val="windowText" lastClr="000000"/>
                </a:solidFill>
              </a:rPr>
              <a:t>инструментации</a:t>
            </a:r>
            <a:r>
              <a:rPr lang="ru-RU" dirty="0">
                <a:solidFill>
                  <a:sysClr val="windowText" lastClr="000000"/>
                </a:solidFill>
              </a:rPr>
              <a:t>.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5363" y="2663915"/>
            <a:ext cx="91360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ysClr val="windowText" lastClr="000000"/>
                </a:solidFill>
              </a:rPr>
              <a:t>Фа́ззинг</a:t>
            </a:r>
            <a:r>
              <a:rPr lang="ru-RU" dirty="0">
                <a:solidFill>
                  <a:sysClr val="windowText" lastClr="000000"/>
                </a:solidFill>
              </a:rPr>
              <a:t> </a:t>
            </a:r>
            <a:r>
              <a:rPr lang="ru-RU" dirty="0" smtClean="0">
                <a:solidFill>
                  <a:sysClr val="windowText" lastClr="000000"/>
                </a:solidFill>
              </a:rPr>
              <a:t>(англ</a:t>
            </a:r>
            <a:r>
              <a:rPr lang="ru-RU" dirty="0">
                <a:solidFill>
                  <a:sysClr val="windowText" lastClr="000000"/>
                </a:solidFill>
              </a:rPr>
              <a:t>. </a:t>
            </a:r>
            <a:r>
              <a:rPr lang="ru-RU" i="1" dirty="0" err="1">
                <a:solidFill>
                  <a:sysClr val="windowText" lastClr="000000"/>
                </a:solidFill>
              </a:rPr>
              <a:t>fuzz</a:t>
            </a:r>
            <a:r>
              <a:rPr lang="ru-RU" i="1" dirty="0">
                <a:solidFill>
                  <a:sysClr val="windowText" lastClr="000000"/>
                </a:solidFill>
              </a:rPr>
              <a:t> </a:t>
            </a:r>
            <a:r>
              <a:rPr lang="ru-RU" i="1" dirty="0" err="1" smtClean="0">
                <a:solidFill>
                  <a:sysClr val="windowText" lastClr="000000"/>
                </a:solidFill>
              </a:rPr>
              <a:t>testing</a:t>
            </a:r>
            <a:r>
              <a:rPr lang="ru-RU" dirty="0" smtClean="0">
                <a:solidFill>
                  <a:sysClr val="windowText" lastClr="000000"/>
                </a:solidFill>
              </a:rPr>
              <a:t>), </a:t>
            </a:r>
            <a:r>
              <a:rPr lang="ru-RU" dirty="0">
                <a:solidFill>
                  <a:sysClr val="windowText" lastClr="000000"/>
                </a:solidFill>
              </a:rPr>
              <a:t>также </a:t>
            </a:r>
            <a:r>
              <a:rPr lang="ru-RU" b="1" dirty="0">
                <a:solidFill>
                  <a:sysClr val="windowText" lastClr="000000"/>
                </a:solidFill>
              </a:rPr>
              <a:t>тестирование мусорными </a:t>
            </a:r>
            <a:r>
              <a:rPr lang="ru-RU" b="1" dirty="0" smtClean="0">
                <a:solidFill>
                  <a:sysClr val="windowText" lastClr="000000"/>
                </a:solidFill>
              </a:rPr>
              <a:t>данными</a:t>
            </a:r>
            <a:r>
              <a:rPr lang="ru-RU" baseline="30000" dirty="0">
                <a:solidFill>
                  <a:sysClr val="windowText" lastClr="000000"/>
                </a:solidFill>
              </a:rPr>
              <a:t> </a:t>
            </a:r>
            <a:r>
              <a:rPr lang="ru-RU" dirty="0" smtClean="0">
                <a:solidFill>
                  <a:sysClr val="windowText" lastClr="000000"/>
                </a:solidFill>
              </a:rPr>
              <a:t>— </a:t>
            </a:r>
            <a:r>
              <a:rPr lang="ru-RU" dirty="0">
                <a:solidFill>
                  <a:sysClr val="windowText" lastClr="000000"/>
                </a:solidFill>
              </a:rPr>
              <a:t>техника тестирования программного обеспечения, часто автоматическая или полуавтоматическая, заключающаяся в передаче приложению на вход неправильных, неожиданных или случайных данных. Предметом интереса являются падения и зависания, нарушения внутренней логики и проверок в коде приложения, утечки памяти, вызванные такими данными на входе. </a:t>
            </a:r>
            <a:r>
              <a:rPr lang="ru-RU" dirty="0" err="1">
                <a:solidFill>
                  <a:sysClr val="windowText" lastClr="000000"/>
                </a:solidFill>
              </a:rPr>
              <a:t>Фаззинг</a:t>
            </a:r>
            <a:r>
              <a:rPr lang="ru-RU" dirty="0">
                <a:solidFill>
                  <a:sysClr val="windowText" lastClr="000000"/>
                </a:solidFill>
              </a:rPr>
              <a:t> является разновидностью выборочного тестирования (</a:t>
            </a:r>
            <a:r>
              <a:rPr lang="ru-RU" i="1" dirty="0" err="1">
                <a:solidFill>
                  <a:sysClr val="windowText" lastClr="000000"/>
                </a:solidFill>
              </a:rPr>
              <a:t>random</a:t>
            </a:r>
            <a:r>
              <a:rPr lang="ru-RU" i="1" dirty="0">
                <a:solidFill>
                  <a:sysClr val="windowText" lastClr="000000"/>
                </a:solidFill>
              </a:rPr>
              <a:t> </a:t>
            </a:r>
            <a:r>
              <a:rPr lang="ru-RU" i="1" dirty="0" err="1">
                <a:solidFill>
                  <a:sysClr val="windowText" lastClr="000000"/>
                </a:solidFill>
              </a:rPr>
              <a:t>testing</a:t>
            </a:r>
            <a:r>
              <a:rPr lang="ru-RU" dirty="0">
                <a:solidFill>
                  <a:sysClr val="windowText" lastClr="000000"/>
                </a:solidFill>
              </a:rPr>
              <a:t>), часто используемого для проверки проблем безопасности в программном обеспечении и компьютерных </a:t>
            </a:r>
            <a:r>
              <a:rPr lang="ru-RU" dirty="0" smtClean="0">
                <a:solidFill>
                  <a:sysClr val="windowText" lastClr="000000"/>
                </a:solidFill>
              </a:rPr>
              <a:t>системах </a:t>
            </a:r>
            <a:r>
              <a:rPr lang="en-US" dirty="0" smtClean="0">
                <a:solidFill>
                  <a:sysClr val="windowText" lastClr="000000"/>
                </a:solidFill>
              </a:rPr>
              <a:t>[1]</a:t>
            </a:r>
            <a:endParaRPr lang="ru-RU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52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3">
            <a:extLst>
              <a:ext uri="{FF2B5EF4-FFF2-40B4-BE49-F238E27FC236}">
                <a16:creationId xmlns:a16="http://schemas.microsoft.com/office/drawing/2014/main" id="{8A2D0C14-EAD0-9B0E-6354-FD1A4344047A}"/>
              </a:ext>
            </a:extLst>
          </p:cNvPr>
          <p:cNvSpPr txBox="1">
            <a:spLocks/>
          </p:cNvSpPr>
          <p:nvPr/>
        </p:nvSpPr>
        <p:spPr>
          <a:xfrm>
            <a:off x="5780965" y="3519010"/>
            <a:ext cx="4815535" cy="6750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b="1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Спасибо за внимание!</a:t>
            </a:r>
            <a:endParaRPr lang="ru-RU" sz="32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23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7311135" y="1763814"/>
            <a:ext cx="4496754" cy="4500499"/>
          </a:xfrm>
          <a:prstGeom prst="ellipse">
            <a:avLst/>
          </a:prstGeom>
          <a:solidFill>
            <a:srgbClr val="00509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34CF7266-1A7A-9629-D9A6-5784F0346D64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ru-RU" dirty="0" smtClean="0"/>
              <a:t>ВИДЫ ФАЗЗИНГА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D0C14-EAD0-9B0E-6354-FD1A4344047A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64587" y="1382939"/>
            <a:ext cx="69421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ysClr val="windowText" lastClr="000000"/>
                </a:solidFill>
              </a:rPr>
              <a:t>Blackbox</a:t>
            </a:r>
            <a:r>
              <a:rPr lang="en-US" b="1" dirty="0" smtClean="0">
                <a:solidFill>
                  <a:sysClr val="windowText" lastClr="000000"/>
                </a:solidFill>
              </a:rPr>
              <a:t> fuzzing </a:t>
            </a:r>
            <a:r>
              <a:rPr lang="en-US" dirty="0" smtClean="0">
                <a:solidFill>
                  <a:sysClr val="windowText" lastClr="000000"/>
                </a:solidFill>
              </a:rPr>
              <a:t>- </a:t>
            </a:r>
            <a:r>
              <a:rPr lang="ru-RU" dirty="0" smtClean="0">
                <a:solidFill>
                  <a:sysClr val="windowText" lastClr="000000"/>
                </a:solidFill>
              </a:rPr>
              <a:t>генерирует </a:t>
            </a:r>
            <a:r>
              <a:rPr lang="ru-RU" dirty="0">
                <a:solidFill>
                  <a:sysClr val="windowText" lastClr="000000"/>
                </a:solidFill>
              </a:rPr>
              <a:t>входные данные для целевой программы, не зная ее внутреннего поведения или реализации</a:t>
            </a:r>
            <a:r>
              <a:rPr lang="ru-RU" dirty="0" smtClean="0">
                <a:solidFill>
                  <a:sysClr val="windowText" lastClr="000000"/>
                </a:solidFill>
              </a:rPr>
              <a:t>.</a:t>
            </a:r>
            <a:r>
              <a:rPr lang="en-US" dirty="0" smtClean="0">
                <a:solidFill>
                  <a:sysClr val="windowText" lastClr="000000"/>
                </a:solidFill>
              </a:rPr>
              <a:t> M</a:t>
            </a:r>
            <a:r>
              <a:rPr lang="ru-RU" dirty="0" err="1" smtClean="0">
                <a:solidFill>
                  <a:sysClr val="windowText" lastClr="000000"/>
                </a:solidFill>
              </a:rPr>
              <a:t>ожет</a:t>
            </a:r>
            <a:r>
              <a:rPr lang="ru-RU" dirty="0" smtClean="0">
                <a:solidFill>
                  <a:sysClr val="windowText" lastClr="000000"/>
                </a:solidFill>
              </a:rPr>
              <a:t> </a:t>
            </a:r>
            <a:r>
              <a:rPr lang="ru-RU" dirty="0">
                <a:solidFill>
                  <a:sysClr val="windowText" lastClr="000000"/>
                </a:solidFill>
              </a:rPr>
              <a:t>генерировать входные данные с нуля или полагаться на статический корпус действительных входных файлов для </a:t>
            </a:r>
            <a:r>
              <a:rPr lang="ru-RU" dirty="0" smtClean="0">
                <a:solidFill>
                  <a:sysClr val="windowText" lastClr="000000"/>
                </a:solidFill>
              </a:rPr>
              <a:t>применения мутаций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ysClr val="windowText" lastClr="000000"/>
                </a:solidFill>
              </a:rPr>
              <a:t>Whitebox</a:t>
            </a:r>
            <a:r>
              <a:rPr lang="en-US" b="1" dirty="0" smtClean="0">
                <a:solidFill>
                  <a:sysClr val="windowText" lastClr="000000"/>
                </a:solidFill>
              </a:rPr>
              <a:t> fuzzing </a:t>
            </a:r>
            <a:r>
              <a:rPr lang="en-US" dirty="0" smtClean="0">
                <a:solidFill>
                  <a:sysClr val="windowText" lastClr="000000"/>
                </a:solidFill>
              </a:rPr>
              <a:t>-</a:t>
            </a:r>
            <a:r>
              <a:rPr lang="en-US" b="1" dirty="0" smtClean="0">
                <a:solidFill>
                  <a:sysClr val="windowText" lastClr="000000"/>
                </a:solidFill>
              </a:rPr>
              <a:t> </a:t>
            </a:r>
            <a:r>
              <a:rPr lang="ru-RU" dirty="0">
                <a:solidFill>
                  <a:sysClr val="windowText" lastClr="000000"/>
                </a:solidFill>
              </a:rPr>
              <a:t>предполагает доступ к внутренней структуре и коду программы. Он сочетает в себе статический и динамический анализ, чтобы не только выполнить программу со случайными входными данными, но и добиться максимального покрытия кода, гарантируя, что все возможные пути выполнения были </a:t>
            </a:r>
            <a:r>
              <a:rPr lang="ru-RU" dirty="0" smtClean="0">
                <a:solidFill>
                  <a:sysClr val="windowText" lastClr="000000"/>
                </a:solidFill>
              </a:rPr>
              <a:t>протестированы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ysClr val="windowText" lastClr="000000"/>
                </a:solidFill>
              </a:rPr>
              <a:t>Greybox</a:t>
            </a:r>
            <a:r>
              <a:rPr lang="en-US" b="1" dirty="0" smtClean="0">
                <a:solidFill>
                  <a:sysClr val="windowText" lastClr="000000"/>
                </a:solidFill>
              </a:rPr>
              <a:t> fuzzing</a:t>
            </a:r>
            <a:r>
              <a:rPr lang="en-US" dirty="0" smtClean="0">
                <a:solidFill>
                  <a:sysClr val="windowText" lastClr="000000"/>
                </a:solidFill>
              </a:rPr>
              <a:t> - </a:t>
            </a:r>
            <a:r>
              <a:rPr lang="kk-KZ" dirty="0" smtClean="0">
                <a:solidFill>
                  <a:sysClr val="windowText" lastClr="000000"/>
                </a:solidFill>
              </a:rPr>
              <a:t>использует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ru-RU" dirty="0">
                <a:solidFill>
                  <a:sysClr val="windowText" lastClr="000000"/>
                </a:solidFill>
              </a:rPr>
              <a:t>обратную связь от </a:t>
            </a:r>
            <a:r>
              <a:rPr lang="ru-RU" dirty="0" smtClean="0">
                <a:solidFill>
                  <a:sysClr val="windowText" lastClr="000000"/>
                </a:solidFill>
              </a:rPr>
              <a:t>приложения для </a:t>
            </a:r>
            <a:r>
              <a:rPr lang="ru-RU" dirty="0">
                <a:solidFill>
                  <a:sysClr val="windowText" lastClr="000000"/>
                </a:solidFill>
              </a:rPr>
              <a:t>подготовки тестовых данных для улучшения покрытия </a:t>
            </a:r>
            <a:r>
              <a:rPr lang="ru-RU" dirty="0" smtClean="0">
                <a:solidFill>
                  <a:sysClr val="windowText" lastClr="000000"/>
                </a:solidFill>
              </a:rPr>
              <a:t>или при запуске </a:t>
            </a:r>
            <a:r>
              <a:rPr lang="ru-RU" dirty="0">
                <a:solidFill>
                  <a:sysClr val="windowText" lastClr="000000"/>
                </a:solidFill>
              </a:rPr>
              <a:t>уже имеет какую-то информацию о структуре входных данных и в процессе своей работы соблюдает </a:t>
            </a:r>
            <a:r>
              <a:rPr lang="ru-RU" dirty="0" smtClean="0">
                <a:solidFill>
                  <a:sysClr val="windowText" lastClr="000000"/>
                </a:solidFill>
              </a:rPr>
              <a:t>это, </a:t>
            </a:r>
            <a:r>
              <a:rPr lang="ru-RU" dirty="0">
                <a:solidFill>
                  <a:sysClr val="windowText" lastClr="000000"/>
                </a:solidFill>
              </a:rPr>
              <a:t>чтобы </a:t>
            </a:r>
            <a:r>
              <a:rPr lang="ru-RU" dirty="0" smtClean="0">
                <a:solidFill>
                  <a:sysClr val="windowText" lastClr="000000"/>
                </a:solidFill>
              </a:rPr>
              <a:t>лучше </a:t>
            </a:r>
            <a:r>
              <a:rPr lang="ru-RU" dirty="0">
                <a:solidFill>
                  <a:sysClr val="windowText" lastClr="000000"/>
                </a:solidFill>
              </a:rPr>
              <a:t>продвигаться вглубь </a:t>
            </a:r>
            <a:r>
              <a:rPr lang="ru-RU" dirty="0" smtClean="0">
                <a:solidFill>
                  <a:sysClr val="windowText" lastClr="000000"/>
                </a:solidFill>
              </a:rPr>
              <a:t>кода</a:t>
            </a:r>
            <a:r>
              <a:rPr lang="ru-RU" dirty="0">
                <a:solidFill>
                  <a:sysClr val="windowText" lastClr="000000"/>
                </a:solidFill>
              </a:rPr>
              <a:t> </a:t>
            </a:r>
            <a:endParaRPr lang="ru-RU" b="1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 descr="https://habrastorage.org/webt/ry/bx/6c/rybx6cexi52bk_t8jqats6nzb7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59" y="1853825"/>
            <a:ext cx="4401131" cy="431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8906939" y="3816118"/>
            <a:ext cx="1305145" cy="1800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47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4CF7266-1A7A-9629-D9A6-5784F0346D64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ru-RU" dirty="0" smtClean="0"/>
              <a:t>ОСНОВНЫЕ ПОНЯТИЯ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D0C14-EAD0-9B0E-6354-FD1A4344047A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42912" y="1763815"/>
            <a:ext cx="107561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ysClr val="windowText" lastClr="000000"/>
                </a:solidFill>
              </a:rPr>
              <a:t>AFL (American Fuzzy Lop) </a:t>
            </a:r>
            <a:r>
              <a:rPr lang="en-US" dirty="0">
                <a:solidFill>
                  <a:sysClr val="windowText" lastClr="000000"/>
                </a:solidFill>
              </a:rPr>
              <a:t>–</a:t>
            </a:r>
            <a:r>
              <a:rPr lang="ru-RU" dirty="0">
                <a:solidFill>
                  <a:sysClr val="windowText" lastClr="000000"/>
                </a:solidFill>
              </a:rPr>
              <a:t> </a:t>
            </a:r>
            <a:r>
              <a:rPr lang="ru-RU" dirty="0" err="1">
                <a:solidFill>
                  <a:sysClr val="windowText" lastClr="000000"/>
                </a:solidFill>
              </a:rPr>
              <a:t>фаззер</a:t>
            </a:r>
            <a:r>
              <a:rPr lang="ru-RU" dirty="0">
                <a:solidFill>
                  <a:sysClr val="windowText" lastClr="000000"/>
                </a:solidFill>
              </a:rPr>
              <a:t>, представленный </a:t>
            </a:r>
            <a:r>
              <a:rPr lang="en-US" dirty="0">
                <a:solidFill>
                  <a:sysClr val="windowText" lastClr="000000"/>
                </a:solidFill>
              </a:rPr>
              <a:t>google. </a:t>
            </a:r>
            <a:r>
              <a:rPr lang="ru-RU" dirty="0">
                <a:solidFill>
                  <a:sysClr val="windowText" lastClr="000000"/>
                </a:solidFill>
              </a:rPr>
              <a:t>Один из наиболее популярных </a:t>
            </a:r>
            <a:r>
              <a:rPr lang="ru-RU" dirty="0" err="1">
                <a:solidFill>
                  <a:sysClr val="windowText" lastClr="000000"/>
                </a:solidFill>
              </a:rPr>
              <a:t>фаззеров</a:t>
            </a:r>
            <a:r>
              <a:rPr lang="ru-RU" dirty="0">
                <a:solidFill>
                  <a:sysClr val="windowText" lastClr="000000"/>
                </a:solidFill>
              </a:rPr>
              <a:t> в мире, наряду с </a:t>
            </a:r>
            <a:r>
              <a:rPr lang="en-US" dirty="0" err="1">
                <a:solidFill>
                  <a:sysClr val="windowText" lastClr="000000"/>
                </a:solidFill>
              </a:rPr>
              <a:t>LibFuzzer</a:t>
            </a:r>
            <a:r>
              <a:rPr lang="en-US" dirty="0">
                <a:solidFill>
                  <a:sysClr val="windowText" lastClr="000000"/>
                </a:solidFill>
              </a:rPr>
              <a:t> (LLVM). </a:t>
            </a:r>
            <a:r>
              <a:rPr lang="kk-KZ" dirty="0">
                <a:solidFill>
                  <a:sysClr val="windowText" lastClr="000000"/>
                </a:solidFill>
              </a:rPr>
              <a:t>В настоящее время не поддерживается</a:t>
            </a:r>
            <a:r>
              <a:rPr lang="ru-RU" dirty="0">
                <a:solidFill>
                  <a:sysClr val="windowText" lastClr="000000"/>
                </a:solidFill>
              </a:rPr>
              <a:t>, но стал отправной точкой для множества других </a:t>
            </a:r>
            <a:r>
              <a:rPr lang="ru-RU" dirty="0" err="1">
                <a:solidFill>
                  <a:sysClr val="windowText" lastClr="000000"/>
                </a:solidFill>
              </a:rPr>
              <a:t>фаззеров</a:t>
            </a:r>
            <a:r>
              <a:rPr lang="ru-RU" dirty="0">
                <a:solidFill>
                  <a:sysClr val="windowText" lastClr="000000"/>
                </a:solidFill>
              </a:rPr>
              <a:t>, используемых в настоящее время (</a:t>
            </a:r>
            <a:r>
              <a:rPr lang="en-US" dirty="0">
                <a:solidFill>
                  <a:sysClr val="windowText" lastClr="000000"/>
                </a:solidFill>
              </a:rPr>
              <a:t>AFL++, kAFL, </a:t>
            </a:r>
            <a:r>
              <a:rPr lang="en-US" dirty="0" err="1">
                <a:solidFill>
                  <a:sysClr val="windowText" lastClr="000000"/>
                </a:solidFill>
              </a:rPr>
              <a:t>AFLnet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ru-RU" dirty="0">
                <a:solidFill>
                  <a:sysClr val="windowText" lastClr="000000"/>
                </a:solidFill>
              </a:rPr>
              <a:t>и др</a:t>
            </a:r>
            <a:r>
              <a:rPr lang="ru-RU" dirty="0" smtClean="0">
                <a:solidFill>
                  <a:sysClr val="windowText" lastClr="000000"/>
                </a:solidFill>
              </a:rPr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1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ysClr val="windowText" lastClr="000000"/>
                </a:solidFill>
              </a:rPr>
              <a:t>Корпус </a:t>
            </a:r>
            <a:r>
              <a:rPr lang="en-US" dirty="0" smtClean="0">
                <a:solidFill>
                  <a:sysClr val="windowText" lastClr="000000"/>
                </a:solidFill>
              </a:rPr>
              <a:t>-</a:t>
            </a:r>
            <a:r>
              <a:rPr lang="en-US" b="1" dirty="0" smtClean="0">
                <a:solidFill>
                  <a:sysClr val="windowText" lastClr="000000"/>
                </a:solidFill>
              </a:rPr>
              <a:t> </a:t>
            </a:r>
            <a:r>
              <a:rPr lang="ru-RU" dirty="0">
                <a:solidFill>
                  <a:sysClr val="windowText" lastClr="000000"/>
                </a:solidFill>
              </a:rPr>
              <a:t>набор используемых </a:t>
            </a:r>
            <a:r>
              <a:rPr lang="ru-RU" dirty="0" err="1">
                <a:solidFill>
                  <a:sysClr val="windowText" lastClr="000000"/>
                </a:solidFill>
              </a:rPr>
              <a:t>фаззером</a:t>
            </a:r>
            <a:r>
              <a:rPr lang="ru-RU" dirty="0">
                <a:solidFill>
                  <a:sysClr val="windowText" lastClr="000000"/>
                </a:solidFill>
              </a:rPr>
              <a:t> входных данных, или тест-кейсов. Обычно </a:t>
            </a:r>
            <a:r>
              <a:rPr lang="ru-RU" dirty="0" err="1">
                <a:solidFill>
                  <a:sysClr val="windowText" lastClr="000000"/>
                </a:solidFill>
              </a:rPr>
              <a:t>фазз</a:t>
            </a:r>
            <a:r>
              <a:rPr lang="ru-RU" dirty="0">
                <a:solidFill>
                  <a:sysClr val="windowText" lastClr="000000"/>
                </a:solidFill>
              </a:rPr>
              <a:t>-тестирование запускают не на пустом </a:t>
            </a:r>
            <a:r>
              <a:rPr lang="ru-RU" dirty="0" smtClean="0">
                <a:solidFill>
                  <a:sysClr val="windowText" lastClr="000000"/>
                </a:solidFill>
              </a:rPr>
              <a:t>корпусе, это </a:t>
            </a:r>
            <a:r>
              <a:rPr lang="ru-RU" dirty="0">
                <a:solidFill>
                  <a:sysClr val="windowText" lastClr="000000"/>
                </a:solidFill>
              </a:rPr>
              <a:t>позволяет быстрее добраться до интересной функциональности и не тратить время на прохождение скучных проверок, таких как сигнатуры </a:t>
            </a:r>
            <a:r>
              <a:rPr lang="ru-RU" dirty="0" smtClean="0">
                <a:solidFill>
                  <a:sysClr val="windowText" lastClr="000000"/>
                </a:solidFill>
              </a:rPr>
              <a:t>файлов или структура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 smtClean="0">
                <a:solidFill>
                  <a:sysClr val="windowText" lastClr="000000"/>
                </a:solidFill>
              </a:rPr>
              <a:t>Мутирование</a:t>
            </a:r>
            <a:r>
              <a:rPr lang="ru-RU" b="1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smtClean="0">
                <a:solidFill>
                  <a:sysClr val="windowText" lastClr="000000"/>
                </a:solidFill>
              </a:rPr>
              <a:t>- </a:t>
            </a:r>
            <a:r>
              <a:rPr lang="ru-RU" dirty="0">
                <a:solidFill>
                  <a:sysClr val="windowText" lastClr="000000"/>
                </a:solidFill>
              </a:rPr>
              <a:t>в мутационном </a:t>
            </a:r>
            <a:r>
              <a:rPr lang="ru-RU" dirty="0" err="1">
                <a:solidFill>
                  <a:sysClr val="windowText" lastClr="000000"/>
                </a:solidFill>
              </a:rPr>
              <a:t>фаззинге</a:t>
            </a:r>
            <a:r>
              <a:rPr lang="ru-RU" dirty="0">
                <a:solidFill>
                  <a:sysClr val="windowText" lastClr="000000"/>
                </a:solidFill>
              </a:rPr>
              <a:t> во входные данные вносят небольшие изменения. В результате исследуемая система может продолжать считать эти данные корректными, но при этом она способна, получив их, по-новому на них отреагировать. </a:t>
            </a:r>
            <a:r>
              <a:rPr lang="ru-RU" dirty="0" err="1" smtClean="0">
                <a:solidFill>
                  <a:sysClr val="windowText" lastClr="000000"/>
                </a:solidFill>
              </a:rPr>
              <a:t>Мутирование</a:t>
            </a:r>
            <a:r>
              <a:rPr lang="ru-RU" dirty="0" smtClean="0">
                <a:solidFill>
                  <a:sysClr val="windowText" lastClr="000000"/>
                </a:solidFill>
              </a:rPr>
              <a:t> может быть как случайным, так и на основе покрытия кода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5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4CF7266-1A7A-9629-D9A6-5784F0346D64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ru-RU" dirty="0" smtClean="0"/>
              <a:t>ПОКРЫТИЕ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D0C14-EAD0-9B0E-6354-FD1A4344047A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2912" y="1382939"/>
            <a:ext cx="1037861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ysClr val="windowText" lastClr="000000"/>
                </a:solidFill>
                <a:latin typeface="Segoe UI" panose="020B0502040204020203" pitchFamily="34" charset="0"/>
              </a:rPr>
              <a:t>Покрытие 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</a:rPr>
              <a:t>- </a:t>
            </a:r>
            <a:r>
              <a:rPr lang="ru-RU" dirty="0">
                <a:solidFill>
                  <a:sysClr val="windowText" lastClr="000000"/>
                </a:solidFill>
                <a:latin typeface="Segoe UI" panose="020B0502040204020203" pitchFamily="34" charset="0"/>
              </a:rPr>
              <a:t>сведения об участках кода программы, которые были выполнены при обработке тех или иных входных данных. Сбор покрытия реализуется посредством фиксирования пройденных участков кода самой исследуемой программой или инструментом </a:t>
            </a:r>
            <a:r>
              <a:rPr lang="ru-RU" dirty="0" smtClean="0">
                <a:solidFill>
                  <a:sysClr val="windowText" lastClr="000000"/>
                </a:solidFill>
                <a:latin typeface="Segoe UI" panose="020B0502040204020203" pitchFamily="34" charset="0"/>
              </a:rPr>
              <a:t>тестирования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ysClr val="windowText" lastClr="000000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ysClr val="windowText" lastClr="000000"/>
                </a:solidFill>
              </a:rPr>
              <a:t>Метрики покрытия кода отслеживают суммарное количество выполненных строк кода, базовых блоков, количество сделанных условных переходов</a:t>
            </a:r>
          </a:p>
          <a:p>
            <a:endParaRPr lang="ru-RU" dirty="0">
              <a:solidFill>
                <a:sysClr val="windowText" lastClr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ysClr val="windowText" lastClr="000000"/>
                </a:solidFill>
                <a:latin typeface="Segoe UI" panose="020B0502040204020203" pitchFamily="34" charset="0"/>
              </a:rPr>
              <a:t>Классический подход состоит в том, чтобы инструментировать код программы и отслеживать, как мутация влияет на покрытие в текущем цикле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ysClr val="windowText" lastClr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ysClr val="windowText" lastClr="000000"/>
                </a:solidFill>
                <a:latin typeface="Segoe UI" panose="020B0502040204020203" pitchFamily="34" charset="0"/>
              </a:rPr>
              <a:t>Стратегия </a:t>
            </a:r>
            <a:r>
              <a:rPr lang="ru-RU" dirty="0" err="1" smtClean="0">
                <a:solidFill>
                  <a:sysClr val="windowText" lastClr="000000"/>
                </a:solidFill>
                <a:latin typeface="Segoe UI" panose="020B0502040204020203" pitchFamily="34" charset="0"/>
              </a:rPr>
              <a:t>фаззинга</a:t>
            </a:r>
            <a:r>
              <a:rPr lang="ru-RU" dirty="0" smtClean="0">
                <a:solidFill>
                  <a:sysClr val="windowText" lastClr="000000"/>
                </a:solidFill>
                <a:latin typeface="Segoe UI" panose="020B0502040204020203" pitchFamily="34" charset="0"/>
              </a:rPr>
              <a:t> состоит в том, чтобы при помощи минимального корпуса достигнуть наибольшего покрытия. В конечном итоге это позволяет проводить </a:t>
            </a:r>
            <a:r>
              <a:rPr lang="ru-RU" dirty="0" err="1" smtClean="0">
                <a:solidFill>
                  <a:sysClr val="windowText" lastClr="000000"/>
                </a:solidFill>
                <a:latin typeface="Segoe UI" panose="020B0502040204020203" pitchFamily="34" charset="0"/>
              </a:rPr>
              <a:t>фаззинг</a:t>
            </a:r>
            <a:r>
              <a:rPr lang="ru-RU" dirty="0" smtClean="0">
                <a:solidFill>
                  <a:sysClr val="windowText" lastClr="000000"/>
                </a:solidFill>
                <a:latin typeface="Segoe UI" panose="020B0502040204020203" pitchFamily="34" charset="0"/>
              </a:rPr>
              <a:t> наиболее эффективно</a:t>
            </a:r>
          </a:p>
        </p:txBody>
      </p:sp>
    </p:spTree>
    <p:extLst>
      <p:ext uri="{BB962C8B-B14F-4D97-AF65-F5344CB8AC3E}">
        <p14:creationId xmlns:p14="http://schemas.microsoft.com/office/powerpoint/2010/main" val="127380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rosoftsystems.ru/uploads/public/images/Catalog/DAES/11xx/ARIS-1105_lef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4" t="29894" r="18793" b="29340"/>
          <a:stretch/>
        </p:blipFill>
        <p:spPr bwMode="auto">
          <a:xfrm flipH="1">
            <a:off x="7446150" y="2888940"/>
            <a:ext cx="4590511" cy="373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Текст 1">
            <a:extLst>
              <a:ext uri="{FF2B5EF4-FFF2-40B4-BE49-F238E27FC236}">
                <a16:creationId xmlns:a16="http://schemas.microsoft.com/office/drawing/2014/main" id="{34CF7266-1A7A-9629-D9A6-5784F0346D64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D0C14-EAD0-9B0E-6354-FD1A4344047A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42912" y="1752341"/>
            <a:ext cx="73182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>
                <a:solidFill>
                  <a:sysClr val="windowText" lastClr="000000"/>
                </a:solidFill>
              </a:rPr>
              <a:t>Фаззинг</a:t>
            </a:r>
            <a:r>
              <a:rPr lang="ru-RU" dirty="0" smtClean="0">
                <a:solidFill>
                  <a:sysClr val="windowText" lastClr="000000"/>
                </a:solidFill>
              </a:rPr>
              <a:t> многофункционального контроллера автоматизации электрических сетей «</a:t>
            </a:r>
            <a:r>
              <a:rPr lang="en-US" dirty="0" smtClean="0">
                <a:solidFill>
                  <a:sysClr val="windowText" lastClr="000000"/>
                </a:solidFill>
              </a:rPr>
              <a:t>ARIS</a:t>
            </a:r>
            <a:r>
              <a:rPr lang="ru-RU" dirty="0" smtClean="0">
                <a:solidFill>
                  <a:sysClr val="windowText" lastClr="000000"/>
                </a:solidFill>
              </a:rPr>
              <a:t>»</a:t>
            </a:r>
          </a:p>
          <a:p>
            <a:endParaRPr lang="ru-RU" dirty="0">
              <a:solidFill>
                <a:sysClr val="windowText" lastClr="000000"/>
              </a:solidFill>
            </a:endParaRPr>
          </a:p>
          <a:p>
            <a:r>
              <a:rPr lang="ru-RU" b="1" dirty="0" smtClean="0">
                <a:solidFill>
                  <a:sysClr val="windowText" lastClr="000000"/>
                </a:solidFill>
              </a:rPr>
              <a:t>Сложности: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ysClr val="windowText" lastClr="000000"/>
                </a:solidFill>
              </a:rPr>
              <a:t>Ограниченные ресурсы платформы –</a:t>
            </a:r>
            <a:r>
              <a:rPr lang="en-US" dirty="0" smtClean="0">
                <a:solidFill>
                  <a:sysClr val="windowText" lastClr="000000"/>
                </a:solidFill>
              </a:rPr>
              <a:t>&gt;</a:t>
            </a:r>
            <a:r>
              <a:rPr lang="ru-RU" dirty="0" smtClean="0">
                <a:solidFill>
                  <a:sysClr val="windowText" lastClr="000000"/>
                </a:solidFill>
              </a:rPr>
              <a:t> медленное тестирование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k-KZ" dirty="0" smtClean="0">
                <a:solidFill>
                  <a:sysClr val="windowText" lastClr="000000"/>
                </a:solidFill>
              </a:rPr>
              <a:t>Ограниченная обратная связь </a:t>
            </a:r>
            <a:r>
              <a:rPr lang="ru-RU" dirty="0" smtClean="0">
                <a:solidFill>
                  <a:sysClr val="windowText" lastClr="000000"/>
                </a:solidFill>
              </a:rPr>
              <a:t>–</a:t>
            </a:r>
            <a:r>
              <a:rPr lang="en-US" dirty="0" smtClean="0">
                <a:solidFill>
                  <a:sysClr val="windowText" lastClr="000000"/>
                </a:solidFill>
              </a:rPr>
              <a:t>&gt; </a:t>
            </a:r>
            <a:r>
              <a:rPr lang="kk-KZ" dirty="0" smtClean="0">
                <a:solidFill>
                  <a:sysClr val="windowText" lastClr="000000"/>
                </a:solidFill>
              </a:rPr>
              <a:t>только </a:t>
            </a:r>
            <a:r>
              <a:rPr lang="en-US" dirty="0" err="1" smtClean="0">
                <a:solidFill>
                  <a:sysClr val="windowText" lastClr="000000"/>
                </a:solidFill>
              </a:rPr>
              <a:t>blackbox</a:t>
            </a:r>
            <a:r>
              <a:rPr lang="en-US" dirty="0" smtClean="0">
                <a:solidFill>
                  <a:sysClr val="windowText" lastClr="000000"/>
                </a:solidFill>
              </a:rPr>
              <a:t> fuzzing</a:t>
            </a:r>
            <a:endParaRPr lang="ru-RU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ysClr val="windowText" lastClr="000000"/>
                </a:solidFill>
              </a:rPr>
              <a:t>Тесная интеграция </a:t>
            </a:r>
            <a:r>
              <a:rPr lang="en-US" dirty="0" smtClean="0">
                <a:solidFill>
                  <a:sysClr val="windowText" lastClr="000000"/>
                </a:solidFill>
              </a:rPr>
              <a:t>software &amp; hardware</a:t>
            </a:r>
            <a:r>
              <a:rPr lang="ru-RU" dirty="0" smtClean="0">
                <a:solidFill>
                  <a:sysClr val="windowText" lastClr="000000"/>
                </a:solidFill>
              </a:rPr>
              <a:t> компонентов системы</a:t>
            </a:r>
            <a:endParaRPr lang="kk-KZ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ysClr val="windowText" lastClr="000000"/>
                </a:solidFill>
              </a:rPr>
              <a:t>Трудности с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ru-RU" dirty="0" smtClean="0">
                <a:solidFill>
                  <a:sysClr val="windowText" lastClr="000000"/>
                </a:solidFill>
              </a:rPr>
              <a:t>коммуникацией, </a:t>
            </a:r>
            <a:r>
              <a:rPr lang="ru-RU" dirty="0" err="1" smtClean="0">
                <a:solidFill>
                  <a:sysClr val="windowText" lastClr="000000"/>
                </a:solidFill>
              </a:rPr>
              <a:t>воспроизводимостью</a:t>
            </a:r>
            <a:r>
              <a:rPr lang="ru-RU" dirty="0" smtClean="0">
                <a:solidFill>
                  <a:sysClr val="windowText" lastClr="000000"/>
                </a:solidFill>
              </a:rPr>
              <a:t> и отладкой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k-KZ" dirty="0" smtClean="0">
                <a:solidFill>
                  <a:sysClr val="windowText" lastClr="000000"/>
                </a:solidFill>
              </a:rPr>
              <a:t>Плохая масштабируемость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k-KZ" dirty="0">
              <a:solidFill>
                <a:sysClr val="windowText" lastClr="000000"/>
              </a:solidFill>
            </a:endParaRPr>
          </a:p>
          <a:p>
            <a:r>
              <a:rPr lang="kk-KZ" b="1" dirty="0" smtClean="0">
                <a:solidFill>
                  <a:sysClr val="windowText" lastClr="000000"/>
                </a:solidFill>
              </a:rPr>
              <a:t>Решение:</a:t>
            </a:r>
          </a:p>
          <a:p>
            <a:r>
              <a:rPr lang="kk-KZ" dirty="0" smtClean="0">
                <a:solidFill>
                  <a:sysClr val="windowText" lastClr="000000"/>
                </a:solidFill>
              </a:rPr>
              <a:t>Фаззинг виртуальной машины</a:t>
            </a:r>
            <a:endParaRPr lang="ru-RU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37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4CF7266-1A7A-9629-D9A6-5784F0346D64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442912" y="818710"/>
            <a:ext cx="9974262" cy="381000"/>
          </a:xfrm>
        </p:spPr>
        <p:txBody>
          <a:bodyPr/>
          <a:lstStyle/>
          <a:p>
            <a:r>
              <a:rPr lang="en-US" dirty="0" err="1" smtClean="0"/>
              <a:t>TriforceAFL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D0C14-EAD0-9B0E-6354-FD1A4344047A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kk-KZ" dirty="0" smtClean="0">
                <a:solidFill>
                  <a:sysClr val="windowText" lastClr="000000"/>
                </a:solidFill>
              </a:rPr>
              <a:t>Фаззинг виртуальной машины</a:t>
            </a:r>
            <a:r>
              <a:rPr lang="ru-RU" dirty="0" smtClean="0">
                <a:solidFill>
                  <a:sysClr val="windowText" lastClr="000000"/>
                </a:solidFill>
              </a:rPr>
              <a:t>. Типы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927" y="1943835"/>
            <a:ext cx="87316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ysClr val="windowText" lastClr="000000"/>
                </a:solidFill>
              </a:rPr>
              <a:t>AFL/QEMU </a:t>
            </a:r>
            <a:r>
              <a:rPr lang="ru-RU" dirty="0" err="1">
                <a:solidFill>
                  <a:sysClr val="windowText" lastClr="000000"/>
                </a:solidFill>
              </a:rPr>
              <a:t>фаззинг</a:t>
            </a:r>
            <a:r>
              <a:rPr lang="ru-RU" dirty="0">
                <a:solidFill>
                  <a:sysClr val="windowText" lastClr="000000"/>
                </a:solidFill>
              </a:rPr>
              <a:t> с полной эмуляцией системы. </a:t>
            </a:r>
            <a:r>
              <a:rPr lang="ru-RU" dirty="0" err="1">
                <a:solidFill>
                  <a:sysClr val="windowText" lastClr="000000"/>
                </a:solidFill>
              </a:rPr>
              <a:t>Форк</a:t>
            </a:r>
            <a:r>
              <a:rPr lang="ru-RU" dirty="0">
                <a:solidFill>
                  <a:sysClr val="windowText" lastClr="000000"/>
                </a:solidFill>
              </a:rPr>
              <a:t> от </a:t>
            </a:r>
            <a:r>
              <a:rPr lang="ru-RU" dirty="0" err="1">
                <a:solidFill>
                  <a:sysClr val="windowText" lastClr="000000"/>
                </a:solidFill>
              </a:rPr>
              <a:t>nccgroup</a:t>
            </a:r>
            <a:r>
              <a:rPr lang="ru-RU" dirty="0">
                <a:solidFill>
                  <a:sysClr val="windowText" lastClr="000000"/>
                </a:solidFill>
              </a:rPr>
              <a:t>. Позволяет в </a:t>
            </a:r>
            <a:r>
              <a:rPr lang="ru-RU" dirty="0" err="1">
                <a:solidFill>
                  <a:sysClr val="windowText" lastClr="000000"/>
                </a:solidFill>
              </a:rPr>
              <a:t>qemu</a:t>
            </a:r>
            <a:r>
              <a:rPr lang="ru-RU" dirty="0">
                <a:solidFill>
                  <a:sysClr val="windowText" lastClr="000000"/>
                </a:solidFill>
              </a:rPr>
              <a:t> режиме </a:t>
            </a:r>
            <a:r>
              <a:rPr lang="ru-RU" dirty="0" err="1">
                <a:solidFill>
                  <a:sysClr val="windowText" lastClr="000000"/>
                </a:solidFill>
              </a:rPr>
              <a:t>фаззить</a:t>
            </a:r>
            <a:r>
              <a:rPr lang="ru-RU" dirty="0">
                <a:solidFill>
                  <a:sysClr val="windowText" lastClr="000000"/>
                </a:solidFill>
              </a:rPr>
              <a:t> операционную систему целиком. Реализован через специальную инструкцию (</a:t>
            </a:r>
            <a:r>
              <a:rPr lang="ru-RU" dirty="0" err="1">
                <a:solidFill>
                  <a:sysClr val="windowText" lastClr="000000"/>
                </a:solidFill>
              </a:rPr>
              <a:t>aflCall</a:t>
            </a:r>
            <a:r>
              <a:rPr lang="ru-RU" dirty="0">
                <a:solidFill>
                  <a:sysClr val="windowText" lastClr="000000"/>
                </a:solidFill>
              </a:rPr>
              <a:t> (0f 24)), которая была добавлена в QEMU x64 </a:t>
            </a:r>
            <a:r>
              <a:rPr lang="ru-RU" dirty="0" smtClean="0">
                <a:solidFill>
                  <a:sysClr val="windowText" lastClr="000000"/>
                </a:solidFill>
              </a:rPr>
              <a:t>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ysClr val="windowText" lastClr="000000"/>
                </a:solidFill>
              </a:rPr>
              <a:t>Фаззинг</a:t>
            </a:r>
            <a:r>
              <a:rPr lang="ru-RU" dirty="0">
                <a:solidFill>
                  <a:sysClr val="windowText" lastClr="000000"/>
                </a:solidFill>
              </a:rPr>
              <a:t> выполняется в </a:t>
            </a:r>
            <a:r>
              <a:rPr lang="ru-RU" dirty="0" smtClean="0">
                <a:solidFill>
                  <a:sysClr val="windowText" lastClr="000000"/>
                </a:solidFill>
              </a:rPr>
              <a:t>RAM-памяти, что позволяет значительно увеличить производительность </a:t>
            </a:r>
            <a:r>
              <a:rPr lang="ru-RU" dirty="0" err="1" smtClean="0">
                <a:solidFill>
                  <a:sysClr val="windowText" lastClr="000000"/>
                </a:solidFill>
              </a:rPr>
              <a:t>фаззинга</a:t>
            </a:r>
            <a:endParaRPr lang="ru-RU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ysClr val="windowText" lastClr="000000"/>
                </a:solidFill>
              </a:rPr>
              <a:t>Имеет инструмент </a:t>
            </a:r>
            <a:r>
              <a:rPr lang="en-US" dirty="0" err="1" smtClean="0">
                <a:solidFill>
                  <a:sysClr val="windowText" lastClr="000000"/>
                </a:solidFill>
              </a:rPr>
              <a:t>TriforceLinuxSyscallFuzzer</a:t>
            </a:r>
            <a:r>
              <a:rPr lang="ru-RU" dirty="0" smtClean="0">
                <a:solidFill>
                  <a:sysClr val="windowText" lastClr="000000"/>
                </a:solidFill>
              </a:rPr>
              <a:t>, предназначенный для </a:t>
            </a:r>
            <a:r>
              <a:rPr lang="ru-RU" dirty="0" err="1" smtClean="0">
                <a:solidFill>
                  <a:sysClr val="windowText" lastClr="000000"/>
                </a:solidFill>
              </a:rPr>
              <a:t>фаззинга</a:t>
            </a:r>
            <a:r>
              <a:rPr lang="ru-RU" dirty="0" smtClean="0">
                <a:solidFill>
                  <a:sysClr val="windowText" lastClr="000000"/>
                </a:solidFill>
              </a:rPr>
              <a:t> системных вызовов ядра </a:t>
            </a:r>
            <a:r>
              <a:rPr lang="en-US" dirty="0" smtClean="0">
                <a:solidFill>
                  <a:sysClr val="windowText" lastClr="000000"/>
                </a:solidFill>
              </a:rPr>
              <a:t>Linux, </a:t>
            </a:r>
            <a:r>
              <a:rPr lang="kk-KZ" dirty="0" smtClean="0">
                <a:solidFill>
                  <a:sysClr val="windowText" lastClr="000000"/>
                </a:solidFill>
              </a:rPr>
              <a:t>который может быть портирован под </a:t>
            </a:r>
            <a:r>
              <a:rPr lang="en-US" dirty="0" smtClean="0">
                <a:solidFill>
                  <a:sysClr val="windowText" lastClr="000000"/>
                </a:solidFill>
              </a:rPr>
              <a:t>QNX</a:t>
            </a:r>
            <a:endParaRPr lang="ru-RU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ysClr val="windowText" lastClr="000000"/>
                </a:solidFill>
              </a:rPr>
              <a:t>Позволяет получать отчеты о падении или зависании системы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94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4CF7266-1A7A-9629-D9A6-5784F0346D64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442912" y="818710"/>
            <a:ext cx="9974262" cy="381000"/>
          </a:xfrm>
        </p:spPr>
        <p:txBody>
          <a:bodyPr/>
          <a:lstStyle/>
          <a:p>
            <a:r>
              <a:rPr lang="en-US" dirty="0" err="1" smtClean="0"/>
              <a:t>TriforceAFL</a:t>
            </a:r>
            <a:r>
              <a:rPr lang="en-US" dirty="0"/>
              <a:t>:</a:t>
            </a:r>
            <a:r>
              <a:rPr lang="en-US" dirty="0" smtClean="0"/>
              <a:t> DRIVER (AGENT)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D0C14-EAD0-9B0E-6354-FD1A4344047A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kk-KZ" dirty="0" smtClean="0">
                <a:solidFill>
                  <a:sysClr val="windowText" lastClr="000000"/>
                </a:solidFill>
              </a:rPr>
              <a:t>Фаззинг виртуальной машины</a:t>
            </a:r>
            <a:r>
              <a:rPr lang="ru-RU" dirty="0" smtClean="0">
                <a:solidFill>
                  <a:sysClr val="windowText" lastClr="000000"/>
                </a:solidFill>
              </a:rPr>
              <a:t>. Типы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283" y="1402243"/>
            <a:ext cx="6941520" cy="31782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24798" y="4782982"/>
            <a:ext cx="441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k-KZ" dirty="0" smtClean="0">
                <a:solidFill>
                  <a:sysClr val="windowText" lastClr="000000"/>
                </a:solidFill>
              </a:rPr>
              <a:t>Рис. </a:t>
            </a:r>
            <a:r>
              <a:rPr lang="ru-RU" dirty="0" smtClean="0">
                <a:solidFill>
                  <a:sysClr val="windowText" lastClr="000000"/>
                </a:solidFill>
              </a:rPr>
              <a:t>1 - Архитектура </a:t>
            </a:r>
            <a:r>
              <a:rPr lang="en-US" dirty="0" err="1" smtClean="0">
                <a:solidFill>
                  <a:sysClr val="windowText" lastClr="000000"/>
                </a:solidFill>
              </a:rPr>
              <a:t>TriforceAFL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224799" y="1808820"/>
            <a:ext cx="1431042" cy="450050"/>
          </a:xfrm>
          <a:prstGeom prst="ellipse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42912" y="5229200"/>
            <a:ext cx="9676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ysClr val="windowText" lastClr="000000"/>
                </a:solidFill>
              </a:rPr>
              <a:t>Приложение внутри гостевой ОС, которое обеспечивает связь между целевым приложением и </a:t>
            </a:r>
            <a:r>
              <a:rPr lang="ru-RU" dirty="0" err="1" smtClean="0">
                <a:solidFill>
                  <a:sysClr val="windowText" lastClr="000000"/>
                </a:solidFill>
              </a:rPr>
              <a:t>фаззером</a:t>
            </a:r>
            <a:endParaRPr lang="ru-RU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ysClr val="windowText" lastClr="000000"/>
                </a:solidFill>
              </a:rPr>
              <a:t>Должен быть собран под целевую платформу и ОС, и отвечать требованиям </a:t>
            </a:r>
            <a:r>
              <a:rPr lang="ru-RU" dirty="0" err="1" smtClean="0">
                <a:solidFill>
                  <a:sysClr val="windowText" lastClr="000000"/>
                </a:solidFill>
              </a:rPr>
              <a:t>фаззера</a:t>
            </a:r>
            <a:r>
              <a:rPr lang="ru-RU" dirty="0" smtClean="0">
                <a:solidFill>
                  <a:sysClr val="windowText" lastClr="000000"/>
                </a:solidFill>
              </a:rPr>
              <a:t> для корректной работы </a:t>
            </a:r>
            <a:r>
              <a:rPr lang="en-US" dirty="0" smtClean="0">
                <a:solidFill>
                  <a:sysClr val="windowText" lastClr="000000"/>
                </a:solidFill>
              </a:rPr>
              <a:t>[2]</a:t>
            </a:r>
            <a:endParaRPr lang="ru-RU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9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4CF7266-1A7A-9629-D9A6-5784F0346D64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442912" y="818710"/>
            <a:ext cx="9974262" cy="381000"/>
          </a:xfrm>
        </p:spPr>
        <p:txBody>
          <a:bodyPr/>
          <a:lstStyle/>
          <a:p>
            <a:r>
              <a:rPr lang="en-US" dirty="0" err="1" smtClean="0"/>
              <a:t>TriforceAFL</a:t>
            </a:r>
            <a:r>
              <a:rPr lang="en-US" dirty="0"/>
              <a:t>:</a:t>
            </a:r>
            <a:r>
              <a:rPr lang="ru-RU" dirty="0" smtClean="0"/>
              <a:t> недостатки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D0C14-EAD0-9B0E-6354-FD1A4344047A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kk-KZ" dirty="0" smtClean="0">
                <a:solidFill>
                  <a:sysClr val="windowText" lastClr="000000"/>
                </a:solidFill>
              </a:rPr>
              <a:t>Фаззинг виртуальной машины</a:t>
            </a:r>
            <a:r>
              <a:rPr lang="ru-RU" dirty="0" smtClean="0">
                <a:solidFill>
                  <a:sysClr val="windowText" lastClr="000000"/>
                </a:solidFill>
              </a:rPr>
              <a:t>. Типы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912" y="1943835"/>
            <a:ext cx="1132371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ysClr val="windowText" lastClr="000000"/>
                </a:solidFill>
              </a:rPr>
              <a:t>Предназначен в первую очередь для </a:t>
            </a:r>
            <a:r>
              <a:rPr lang="ru-RU" dirty="0" err="1" smtClean="0">
                <a:solidFill>
                  <a:sysClr val="windowText" lastClr="000000"/>
                </a:solidFill>
              </a:rPr>
              <a:t>фаззинга</a:t>
            </a:r>
            <a:r>
              <a:rPr lang="ru-RU" dirty="0" smtClean="0">
                <a:solidFill>
                  <a:sysClr val="windowText" lastClr="000000"/>
                </a:solidFill>
              </a:rPr>
              <a:t> системных вызовов ядра </a:t>
            </a:r>
            <a:r>
              <a:rPr lang="en-US" dirty="0" smtClean="0">
                <a:solidFill>
                  <a:sysClr val="windowText" lastClr="000000"/>
                </a:solidFill>
              </a:rPr>
              <a:t>Linux</a:t>
            </a:r>
            <a:endParaRPr lang="ru-RU" dirty="0" smtClean="0">
              <a:solidFill>
                <a:sysClr val="windowText" lastClr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ysClr val="windowText" lastClr="000000"/>
                </a:solidFill>
              </a:rPr>
              <a:t>Фаззинг</a:t>
            </a:r>
            <a:r>
              <a:rPr lang="ru-RU" dirty="0">
                <a:solidFill>
                  <a:sysClr val="windowText" lastClr="000000"/>
                </a:solidFill>
              </a:rPr>
              <a:t> выполняется в RAM-памяти, на каждом тестовом запуске гостевой системе недоступен жесткий диск, что годится для </a:t>
            </a:r>
            <a:r>
              <a:rPr lang="ru-RU" dirty="0" err="1">
                <a:solidFill>
                  <a:sysClr val="windowText" lastClr="000000"/>
                </a:solidFill>
              </a:rPr>
              <a:t>фаззинга</a:t>
            </a:r>
            <a:r>
              <a:rPr lang="ru-RU" dirty="0">
                <a:solidFill>
                  <a:sysClr val="windowText" lastClr="000000"/>
                </a:solidFill>
              </a:rPr>
              <a:t> ядра, но может существенно повлиять на достоверность результатов </a:t>
            </a:r>
            <a:r>
              <a:rPr lang="ru-RU" dirty="0" err="1">
                <a:solidFill>
                  <a:sysClr val="windowText" lastClr="000000"/>
                </a:solidFill>
              </a:rPr>
              <a:t>фаззинга</a:t>
            </a:r>
            <a:r>
              <a:rPr lang="ru-RU" dirty="0">
                <a:solidFill>
                  <a:sysClr val="windowText" lastClr="000000"/>
                </a:solidFill>
              </a:rPr>
              <a:t> в случае использования указанного подхода к </a:t>
            </a:r>
            <a:r>
              <a:rPr lang="ru-RU" dirty="0" err="1">
                <a:solidFill>
                  <a:sysClr val="windowText" lastClr="000000"/>
                </a:solidFill>
              </a:rPr>
              <a:t>фаззингу</a:t>
            </a:r>
            <a:r>
              <a:rPr lang="ru-RU" dirty="0">
                <a:solidFill>
                  <a:sysClr val="windowText" lastClr="000000"/>
                </a:solidFill>
              </a:rPr>
              <a:t> пользовательского кода</a:t>
            </a:r>
            <a:endParaRPr lang="ru-RU" sz="20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ysClr val="windowText" lastClr="000000"/>
                </a:solidFill>
              </a:rPr>
              <a:t>Также</a:t>
            </a:r>
            <a:r>
              <a:rPr lang="ru-RU" dirty="0">
                <a:solidFill>
                  <a:sysClr val="windowText" lastClr="000000"/>
                </a:solidFill>
              </a:rPr>
              <a:t>, например, если файл собран </a:t>
            </a:r>
            <a:r>
              <a:rPr lang="ru-RU" dirty="0" err="1">
                <a:solidFill>
                  <a:sysClr val="windowText" lastClr="000000"/>
                </a:solidFill>
              </a:rPr>
              <a:t>toolchain</a:t>
            </a:r>
            <a:r>
              <a:rPr lang="ru-RU" dirty="0">
                <a:solidFill>
                  <a:sysClr val="windowText" lastClr="000000"/>
                </a:solidFill>
              </a:rPr>
              <a:t>, использующим аппаратные </a:t>
            </a:r>
            <a:r>
              <a:rPr lang="ru-RU" dirty="0" err="1">
                <a:solidFill>
                  <a:sysClr val="windowText" lastClr="000000"/>
                </a:solidFill>
              </a:rPr>
              <a:t>фичи</a:t>
            </a:r>
            <a:r>
              <a:rPr lang="ru-RU" dirty="0">
                <a:solidFill>
                  <a:sysClr val="windowText" lastClr="000000"/>
                </a:solidFill>
              </a:rPr>
              <a:t> </a:t>
            </a:r>
            <a:r>
              <a:rPr lang="ru-RU" dirty="0" err="1">
                <a:solidFill>
                  <a:sysClr val="windowText" lastClr="000000"/>
                </a:solidFill>
              </a:rPr>
              <a:t>SoC</a:t>
            </a:r>
            <a:r>
              <a:rPr lang="ru-RU" dirty="0">
                <a:solidFill>
                  <a:sysClr val="windowText" lastClr="000000"/>
                </a:solidFill>
              </a:rPr>
              <a:t>, на котором запускается </a:t>
            </a:r>
            <a:r>
              <a:rPr lang="ru-RU" dirty="0" err="1">
                <a:solidFill>
                  <a:sysClr val="windowText" lastClr="000000"/>
                </a:solidFill>
              </a:rPr>
              <a:t>бинарь</a:t>
            </a:r>
            <a:r>
              <a:rPr lang="ru-RU" dirty="0">
                <a:solidFill>
                  <a:sysClr val="windowText" lastClr="000000"/>
                </a:solidFill>
              </a:rPr>
              <a:t> и который не поддерживается </a:t>
            </a:r>
            <a:r>
              <a:rPr lang="ru-RU" dirty="0" err="1">
                <a:solidFill>
                  <a:sysClr val="windowText" lastClr="000000"/>
                </a:solidFill>
              </a:rPr>
              <a:t>qemu</a:t>
            </a:r>
            <a:r>
              <a:rPr lang="ru-RU" dirty="0">
                <a:solidFill>
                  <a:sysClr val="windowText" lastClr="000000"/>
                </a:solidFill>
              </a:rPr>
              <a:t>, </a:t>
            </a:r>
            <a:r>
              <a:rPr lang="ru-RU" dirty="0" err="1">
                <a:solidFill>
                  <a:sysClr val="windowText" lastClr="000000"/>
                </a:solidFill>
              </a:rPr>
              <a:t>фаззинг</a:t>
            </a:r>
            <a:r>
              <a:rPr lang="ru-RU" dirty="0">
                <a:solidFill>
                  <a:sysClr val="windowText" lastClr="000000"/>
                </a:solidFill>
              </a:rPr>
              <a:t> оборвется, как только встретится специфическая инструкция, или, например, будет использован специфический </a:t>
            </a:r>
            <a:r>
              <a:rPr lang="ru-RU" dirty="0" smtClean="0">
                <a:solidFill>
                  <a:sysClr val="windowText" lastClr="000000"/>
                </a:solidFill>
              </a:rPr>
              <a:t>MMIO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ysClr val="windowText" lastClr="000000"/>
                </a:solidFill>
              </a:rPr>
              <a:t>Больше не </a:t>
            </a:r>
            <a:r>
              <a:rPr lang="ru-RU" dirty="0">
                <a:solidFill>
                  <a:sysClr val="windowText" lastClr="000000"/>
                </a:solidFill>
              </a:rPr>
              <a:t>поддерживается, последняя версия </a:t>
            </a:r>
            <a:r>
              <a:rPr lang="ru-RU" dirty="0" err="1">
                <a:solidFill>
                  <a:sysClr val="windowText" lastClr="000000"/>
                </a:solidFill>
              </a:rPr>
              <a:t>afl</a:t>
            </a:r>
            <a:r>
              <a:rPr lang="ru-RU" dirty="0">
                <a:solidFill>
                  <a:sysClr val="windowText" lastClr="000000"/>
                </a:solidFill>
              </a:rPr>
              <a:t> в нем </a:t>
            </a:r>
            <a:r>
              <a:rPr lang="ru-RU" dirty="0" smtClean="0">
                <a:solidFill>
                  <a:sysClr val="windowText" lastClr="000000"/>
                </a:solidFill>
              </a:rPr>
              <a:t>2.06b</a:t>
            </a:r>
            <a:r>
              <a:rPr lang="en-US" dirty="0" smtClean="0">
                <a:solidFill>
                  <a:sysClr val="windowText" lastClr="000000"/>
                </a:solidFill>
              </a:rPr>
              <a:t>, </a:t>
            </a:r>
            <a:r>
              <a:rPr lang="en-US" dirty="0" err="1" smtClean="0">
                <a:solidFill>
                  <a:sysClr val="windowText" lastClr="000000"/>
                </a:solidFill>
              </a:rPr>
              <a:t>quemu</a:t>
            </a:r>
            <a:r>
              <a:rPr lang="en-US" dirty="0" smtClean="0">
                <a:solidFill>
                  <a:sysClr val="windowText" lastClr="000000"/>
                </a:solidFill>
              </a:rPr>
              <a:t> 2.3</a:t>
            </a:r>
            <a:endParaRPr lang="ru-RU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88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езентация продукта">
  <a:themeElements>
    <a:clrScheme name="«Прософт-Системы»">
      <a:dk1>
        <a:srgbClr val="005096"/>
      </a:dk1>
      <a:lt1>
        <a:srgbClr val="FFFFFF"/>
      </a:lt1>
      <a:dk2>
        <a:srgbClr val="002346"/>
      </a:dk2>
      <a:lt2>
        <a:srgbClr val="FFFFFF"/>
      </a:lt2>
      <a:accent1>
        <a:srgbClr val="012C81"/>
      </a:accent1>
      <a:accent2>
        <a:srgbClr val="C00000"/>
      </a:accent2>
      <a:accent3>
        <a:srgbClr val="00B050"/>
      </a:accent3>
      <a:accent4>
        <a:srgbClr val="FFC000"/>
      </a:accent4>
      <a:accent5>
        <a:srgbClr val="00AAFF"/>
      </a:accent5>
      <a:accent6>
        <a:srgbClr val="000000"/>
      </a:accent6>
      <a:hlink>
        <a:srgbClr val="0563C1"/>
      </a:hlink>
      <a:folHlink>
        <a:srgbClr val="954F72"/>
      </a:folHlink>
    </a:clrScheme>
    <a:fontScheme name="Другая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21496</TotalTime>
  <Words>1388</Words>
  <Application>Microsoft Office PowerPoint</Application>
  <PresentationFormat>Широкоэкранный</PresentationFormat>
  <Paragraphs>167</Paragraphs>
  <Slides>20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-apple-system</vt:lpstr>
      <vt:lpstr>Arial</vt:lpstr>
      <vt:lpstr>Calibri</vt:lpstr>
      <vt:lpstr>Segoe UI</vt:lpstr>
      <vt:lpstr>Segoe UI Light</vt:lpstr>
      <vt:lpstr>Segoe UI Semilight</vt:lpstr>
      <vt:lpstr>Times New Roman</vt:lpstr>
      <vt:lpstr>Презентация продукта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Прософт-Системы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 Беляев</dc:creator>
  <cp:lastModifiedBy>Александр Беликов</cp:lastModifiedBy>
  <cp:revision>284</cp:revision>
  <dcterms:created xsi:type="dcterms:W3CDTF">2019-06-06T06:31:49Z</dcterms:created>
  <dcterms:modified xsi:type="dcterms:W3CDTF">2024-03-04T21:05:57Z</dcterms:modified>
</cp:coreProperties>
</file>