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12.jpg" ContentType="image/jpg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336" r:id="rId4"/>
    <p:sldId id="340" r:id="rId5"/>
    <p:sldId id="341" r:id="rId6"/>
    <p:sldId id="343" r:id="rId7"/>
    <p:sldId id="342" r:id="rId8"/>
    <p:sldId id="345" r:id="rId9"/>
    <p:sldId id="344" r:id="rId10"/>
    <p:sldId id="339" r:id="rId11"/>
    <p:sldId id="338" r:id="rId12"/>
    <p:sldId id="337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96"/>
    <a:srgbClr val="3333CC"/>
    <a:srgbClr val="C09000"/>
    <a:srgbClr val="FF9900"/>
    <a:srgbClr val="CC3300"/>
    <a:srgbClr val="003399"/>
    <a:srgbClr val="012161"/>
    <a:srgbClr val="000099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705" autoAdjust="0"/>
  </p:normalViewPr>
  <p:slideViewPr>
    <p:cSldViewPr>
      <p:cViewPr varScale="1">
        <p:scale>
          <a:sx n="105" d="100"/>
          <a:sy n="105" d="100"/>
        </p:scale>
        <p:origin x="8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3492" y="6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6F6C2-0F28-425E-B011-CAE0241D8678}" type="datetimeFigureOut">
              <a:rPr lang="ru-RU" smtClean="0"/>
              <a:t>27.02.2024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B0DD-5025-44FD-BDAD-26A1EB2B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38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5B7CA-0695-4AB9-8A3A-25842F94852A}" type="datetimeFigureOut">
              <a:rPr lang="ru-RU" smtClean="0"/>
              <a:t>27.02.2024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65BC7-507F-40A7-A7CD-95AADBE3E4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86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5BC7-507F-40A7-A7CD-95AADBE3E49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25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5BC7-507F-40A7-A7CD-95AADBE3E49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62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442913" y="4033434"/>
            <a:ext cx="7813675" cy="18384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598" y="4337050"/>
            <a:ext cx="7169190" cy="12905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spc="100" baseline="0">
                <a:solidFill>
                  <a:srgbClr val="1C1C1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256589" y="4033434"/>
            <a:ext cx="1611831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256588" y="4941484"/>
            <a:ext cx="2540519" cy="93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40" y="404813"/>
            <a:ext cx="1218248" cy="4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0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54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пис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37083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6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, текст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367213" y="2457451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7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дзаголовок, заголовок, список, текст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809057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2" y="809058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7" y="809057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2" y="301852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367213" y="2457451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209835"/>
            <a:ext cx="1058228" cy="39948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1752797" y="820725"/>
            <a:ext cx="43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283E25-0CF4-44D7-B7DE-8C6E285F5F71}" type="slidenum">
              <a:rPr lang="ru-RU" baseline="0" smtClean="0">
                <a:solidFill>
                  <a:schemeClr val="bg1"/>
                </a:solidFill>
              </a:rPr>
              <a:t>‹#›</a:t>
            </a:fld>
            <a:endParaRPr lang="ru-RU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896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дзаголовок, заголовок, список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809057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809058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809057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301852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367213" y="2457450"/>
            <a:ext cx="6049962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7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2673350"/>
            <a:ext cx="3457575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2673350"/>
            <a:ext cx="3457575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2673350"/>
            <a:ext cx="3492501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3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, 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3773837"/>
            <a:ext cx="3457575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3773837"/>
            <a:ext cx="3457575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3773837"/>
            <a:ext cx="3492501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6" name="Текст 18"/>
          <p:cNvSpPr>
            <a:spLocks noGrp="1"/>
          </p:cNvSpPr>
          <p:nvPr>
            <p:ph type="body" sz="quarter" idx="22" hasCustomPrompt="1"/>
          </p:nvPr>
        </p:nvSpPr>
        <p:spPr>
          <a:xfrm>
            <a:off x="4367210" y="2673350"/>
            <a:ext cx="3457575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3" hasCustomPrompt="1"/>
          </p:nvPr>
        </p:nvSpPr>
        <p:spPr>
          <a:xfrm>
            <a:off x="8256587" y="2673350"/>
            <a:ext cx="3492501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4116818"/>
            <a:ext cx="3457575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4116818"/>
            <a:ext cx="3457575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6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67212" y="2673350"/>
            <a:ext cx="3457575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4116818"/>
            <a:ext cx="3492501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2673350"/>
            <a:ext cx="3492501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7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уппы приборов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1003514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 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242785"/>
            <a:ext cx="3457575" cy="381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1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25" hasCustomPrompt="1"/>
          </p:nvPr>
        </p:nvSpPr>
        <p:spPr>
          <a:xfrm>
            <a:off x="4367213" y="2242785"/>
            <a:ext cx="3457575" cy="381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2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6" hasCustomPrompt="1"/>
          </p:nvPr>
        </p:nvSpPr>
        <p:spPr>
          <a:xfrm>
            <a:off x="8256588" y="2242785"/>
            <a:ext cx="3492500" cy="381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3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idx="27" hasCustomPrompt="1"/>
          </p:nvPr>
        </p:nvSpPr>
        <p:spPr>
          <a:xfrm>
            <a:off x="1003514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26" name="Текст 18"/>
          <p:cNvSpPr>
            <a:spLocks noGrp="1"/>
          </p:cNvSpPr>
          <p:nvPr>
            <p:ph type="body" sz="quarter" idx="28" hasCustomPrompt="1"/>
          </p:nvPr>
        </p:nvSpPr>
        <p:spPr>
          <a:xfrm>
            <a:off x="442913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27" name="Рисунок 2"/>
          <p:cNvSpPr>
            <a:spLocks noGrp="1"/>
          </p:cNvSpPr>
          <p:nvPr>
            <p:ph type="pic" idx="29" hasCustomPrompt="1"/>
          </p:nvPr>
        </p:nvSpPr>
        <p:spPr>
          <a:xfrm>
            <a:off x="4927814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 </a:t>
            </a:r>
          </a:p>
        </p:txBody>
      </p:sp>
      <p:sp>
        <p:nvSpPr>
          <p:cNvPr id="28" name="Текст 18"/>
          <p:cNvSpPr>
            <a:spLocks noGrp="1"/>
          </p:cNvSpPr>
          <p:nvPr>
            <p:ph type="body" sz="quarter" idx="30" hasCustomPrompt="1"/>
          </p:nvPr>
        </p:nvSpPr>
        <p:spPr>
          <a:xfrm>
            <a:off x="4367213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31" hasCustomPrompt="1"/>
          </p:nvPr>
        </p:nvSpPr>
        <p:spPr>
          <a:xfrm>
            <a:off x="4927814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30" name="Текст 18"/>
          <p:cNvSpPr>
            <a:spLocks noGrp="1"/>
          </p:cNvSpPr>
          <p:nvPr>
            <p:ph type="body" sz="quarter" idx="32" hasCustomPrompt="1"/>
          </p:nvPr>
        </p:nvSpPr>
        <p:spPr>
          <a:xfrm>
            <a:off x="4367213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31" name="Рисунок 2"/>
          <p:cNvSpPr>
            <a:spLocks noGrp="1"/>
          </p:cNvSpPr>
          <p:nvPr>
            <p:ph type="pic" idx="33" hasCustomPrompt="1"/>
          </p:nvPr>
        </p:nvSpPr>
        <p:spPr>
          <a:xfrm>
            <a:off x="8817189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</a:t>
            </a:r>
          </a:p>
        </p:txBody>
      </p:sp>
      <p:sp>
        <p:nvSpPr>
          <p:cNvPr id="32" name="Текст 18"/>
          <p:cNvSpPr>
            <a:spLocks noGrp="1"/>
          </p:cNvSpPr>
          <p:nvPr>
            <p:ph type="body" sz="quarter" idx="34" hasCustomPrompt="1"/>
          </p:nvPr>
        </p:nvSpPr>
        <p:spPr>
          <a:xfrm>
            <a:off x="8256588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33" name="Рисунок 2"/>
          <p:cNvSpPr>
            <a:spLocks noGrp="1"/>
          </p:cNvSpPr>
          <p:nvPr>
            <p:ph type="pic" idx="35" hasCustomPrompt="1"/>
          </p:nvPr>
        </p:nvSpPr>
        <p:spPr>
          <a:xfrm>
            <a:off x="8817189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34" name="Текст 18"/>
          <p:cNvSpPr>
            <a:spLocks noGrp="1"/>
          </p:cNvSpPr>
          <p:nvPr>
            <p:ph type="body" sz="quarter" idx="36" hasCustomPrompt="1"/>
          </p:nvPr>
        </p:nvSpPr>
        <p:spPr>
          <a:xfrm>
            <a:off x="8256588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35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869158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pic>
        <p:nvPicPr>
          <p:cNvPr id="37" name="Рисунок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5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, таблиц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/>
          </p:nvPr>
        </p:nvSpPr>
        <p:spPr>
          <a:xfrm>
            <a:off x="442913" y="3409951"/>
            <a:ext cx="3457575" cy="2971800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6" hasCustomPrompt="1"/>
          </p:nvPr>
        </p:nvSpPr>
        <p:spPr>
          <a:xfrm>
            <a:off x="4367213" y="3409950"/>
            <a:ext cx="6049962" cy="297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20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ru-RU" dirty="0"/>
              <a:t>Образец таблицы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20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с логотипом продукта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442913" y="4033434"/>
            <a:ext cx="7813675" cy="18384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598" y="4337050"/>
            <a:ext cx="4293419" cy="12905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spc="100" baseline="0">
                <a:solidFill>
                  <a:srgbClr val="1C1C1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256589" y="4033434"/>
            <a:ext cx="1611831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256588" y="4941484"/>
            <a:ext cx="2540519" cy="93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5261675" y="4337050"/>
            <a:ext cx="2563113" cy="12905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Логотип</a:t>
            </a:r>
            <a:br>
              <a:rPr lang="ru-RU" dirty="0"/>
            </a:br>
            <a:r>
              <a:rPr lang="ru-RU" dirty="0"/>
              <a:t>продукта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40" y="404813"/>
            <a:ext cx="1218248" cy="4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88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на цветных плашка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884572"/>
            <a:ext cx="5653087" cy="2396475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285750" indent="-285750" algn="l">
              <a:buFont typeface="Arial" panose="020B0604020202020204" pitchFamily="34" charset="0"/>
              <a:buChar char="•"/>
              <a:defRPr sz="1400" b="0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543050" indent="-17145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28" hasCustomPrompt="1"/>
          </p:nvPr>
        </p:nvSpPr>
        <p:spPr>
          <a:xfrm>
            <a:off x="6375535" y="2884572"/>
            <a:ext cx="2478905" cy="2396475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цветной плашке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half" idx="29" hasCustomPrompt="1"/>
          </p:nvPr>
        </p:nvSpPr>
        <p:spPr>
          <a:xfrm>
            <a:off x="9151620" y="2884572"/>
            <a:ext cx="2597468" cy="2396475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цветной плашке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4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цветных плашка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700256"/>
            <a:ext cx="3715201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27" hasCustomPrompt="1"/>
          </p:nvPr>
        </p:nvSpPr>
        <p:spPr>
          <a:xfrm>
            <a:off x="442913" y="4541003"/>
            <a:ext cx="3715201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7" name="Текст 3"/>
          <p:cNvSpPr>
            <a:spLocks noGrp="1"/>
          </p:cNvSpPr>
          <p:nvPr>
            <p:ph type="body" sz="half" idx="28" hasCustomPrompt="1"/>
          </p:nvPr>
        </p:nvSpPr>
        <p:spPr>
          <a:xfrm>
            <a:off x="4158114" y="2700256"/>
            <a:ext cx="3898231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8" name="Текст 3"/>
          <p:cNvSpPr>
            <a:spLocks noGrp="1"/>
          </p:cNvSpPr>
          <p:nvPr>
            <p:ph type="body" sz="half" idx="29" hasCustomPrompt="1"/>
          </p:nvPr>
        </p:nvSpPr>
        <p:spPr>
          <a:xfrm>
            <a:off x="4158114" y="4541003"/>
            <a:ext cx="3898231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9" name="Текст 3"/>
          <p:cNvSpPr>
            <a:spLocks noGrp="1"/>
          </p:cNvSpPr>
          <p:nvPr>
            <p:ph type="body" sz="half" idx="30" hasCustomPrompt="1"/>
          </p:nvPr>
        </p:nvSpPr>
        <p:spPr>
          <a:xfrm>
            <a:off x="8056346" y="2700256"/>
            <a:ext cx="3670284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half" idx="31" hasCustomPrompt="1"/>
          </p:nvPr>
        </p:nvSpPr>
        <p:spPr>
          <a:xfrm>
            <a:off x="8056346" y="4541003"/>
            <a:ext cx="3670284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869158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0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ы проду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3476785"/>
            <a:ext cx="12192000" cy="3381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549638"/>
            <a:ext cx="2339964" cy="3100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5643813"/>
            <a:ext cx="2339964" cy="30419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1478053"/>
            <a:ext cx="929640" cy="62053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53322"/>
            <a:ext cx="960120" cy="63367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44" y="1549508"/>
            <a:ext cx="1638197" cy="24846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44" y="4553322"/>
            <a:ext cx="1638197" cy="23344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03" y="4510425"/>
            <a:ext cx="1855678" cy="423943"/>
          </a:xfrm>
          <a:prstGeom prst="rect">
            <a:avLst/>
          </a:prstGeom>
          <a:solidFill>
            <a:schemeClr val="bg2"/>
          </a:solidFill>
          <a:ln w="104775">
            <a:solidFill>
              <a:schemeClr val="bg1"/>
            </a:solidFill>
            <a:miter lim="800000"/>
          </a:ln>
        </p:spPr>
      </p:pic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1478053"/>
            <a:ext cx="1810784" cy="413687"/>
          </a:xfrm>
          <a:prstGeom prst="rect">
            <a:avLst/>
          </a:prstGeom>
          <a:noFill/>
          <a:ln w="104775">
            <a:noFill/>
            <a:miter lim="800000"/>
          </a:ln>
        </p:spPr>
      </p:pic>
      <p:sp>
        <p:nvSpPr>
          <p:cNvPr id="24" name="TextBox 23"/>
          <p:cNvSpPr txBox="1"/>
          <p:nvPr userDrawn="1"/>
        </p:nvSpPr>
        <p:spPr>
          <a:xfrm>
            <a:off x="4367210" y="310918"/>
            <a:ext cx="345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C1C1C"/>
                </a:solidFill>
              </a:rPr>
              <a:t>Логотипы продуктов</a:t>
            </a:r>
          </a:p>
          <a:p>
            <a:pPr algn="ctr"/>
            <a:r>
              <a:rPr lang="ru-RU" i="1" dirty="0">
                <a:solidFill>
                  <a:srgbClr val="1C1C1C"/>
                </a:solidFill>
              </a:rPr>
              <a:t>на светлом фоне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193876" y="352924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i="1" dirty="0">
                <a:solidFill>
                  <a:schemeClr val="bg1"/>
                </a:solidFill>
              </a:rPr>
              <a:t>для размещения на темном фоне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2462004"/>
            <a:ext cx="1871665" cy="421125"/>
          </a:xfrm>
          <a:prstGeom prst="rect">
            <a:avLst/>
          </a:prstGeom>
          <a:ln>
            <a:noFill/>
          </a:ln>
        </p:spPr>
      </p:pic>
      <p:pic>
        <p:nvPicPr>
          <p:cNvPr id="27" name="Рисунок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5488671"/>
            <a:ext cx="1871665" cy="421125"/>
          </a:xfrm>
          <a:prstGeom prst="rect">
            <a:avLst/>
          </a:prstGeom>
          <a:solidFill>
            <a:schemeClr val="bg2"/>
          </a:solidFill>
          <a:ln w="104775">
            <a:solidFill>
              <a:schemeClr val="bg1"/>
            </a:solidFill>
            <a:miter lim="800000"/>
          </a:ln>
        </p:spPr>
      </p:pic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6" y="1549508"/>
            <a:ext cx="1607447" cy="6068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5" y="4553322"/>
            <a:ext cx="1612078" cy="6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42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 конец англ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0" y="5437059"/>
            <a:ext cx="12310712" cy="142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212609" y="2415940"/>
            <a:ext cx="2687879" cy="302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object 4"/>
          <p:cNvSpPr txBox="1"/>
          <p:nvPr userDrawn="1"/>
        </p:nvSpPr>
        <p:spPr>
          <a:xfrm>
            <a:off x="1493300" y="3148947"/>
            <a:ext cx="2175510" cy="1202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400" b="0" spc="-20" dirty="0">
                <a:latin typeface="Segoe UI Light"/>
                <a:cs typeface="Segoe UI Light"/>
              </a:rPr>
              <a:t>Volgogradskaya </a:t>
            </a:r>
            <a:r>
              <a:rPr sz="1400" b="0" spc="-40" dirty="0">
                <a:latin typeface="Segoe UI Light"/>
                <a:cs typeface="Segoe UI Light"/>
              </a:rPr>
              <a:t>Str., </a:t>
            </a:r>
            <a:r>
              <a:rPr sz="1400" b="0" spc="-10" dirty="0">
                <a:latin typeface="Segoe UI Light"/>
                <a:cs typeface="Segoe UI Light"/>
              </a:rPr>
              <a:t>194a,  </a:t>
            </a:r>
            <a:r>
              <a:rPr sz="1400" b="0" spc="-25" dirty="0">
                <a:latin typeface="Segoe UI Light"/>
                <a:cs typeface="Segoe UI Light"/>
              </a:rPr>
              <a:t>Yekaterinburg, </a:t>
            </a:r>
            <a:r>
              <a:rPr sz="1400" b="0" spc="-20" dirty="0">
                <a:latin typeface="Segoe UI Light"/>
                <a:cs typeface="Segoe UI Light"/>
              </a:rPr>
              <a:t>Russia, </a:t>
            </a:r>
            <a:r>
              <a:rPr sz="1400" b="0" spc="-30" dirty="0">
                <a:latin typeface="Segoe UI Light"/>
                <a:cs typeface="Segoe UI Light"/>
              </a:rPr>
              <a:t>620102  </a:t>
            </a:r>
            <a:r>
              <a:rPr sz="1400" b="0" spc="-20" dirty="0">
                <a:latin typeface="Segoe UI Light"/>
                <a:cs typeface="Segoe UI Light"/>
              </a:rPr>
              <a:t>“Prosoft-Systems”</a:t>
            </a:r>
            <a:r>
              <a:rPr sz="1400" b="0" spc="-10" dirty="0">
                <a:latin typeface="Segoe UI Light"/>
                <a:cs typeface="Segoe UI Light"/>
              </a:rPr>
              <a:t> </a:t>
            </a:r>
            <a:r>
              <a:rPr sz="1400" b="0" spc="-20" dirty="0">
                <a:latin typeface="Segoe UI Light"/>
                <a:cs typeface="Segoe UI Light"/>
              </a:rPr>
              <a:t>Ltd.</a:t>
            </a:r>
            <a:endParaRPr sz="14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Segoe UI"/>
                <a:cs typeface="Segoe UI"/>
              </a:rPr>
              <a:t>prosoftsystems.ru</a:t>
            </a:r>
          </a:p>
        </p:txBody>
      </p:sp>
      <p:sp>
        <p:nvSpPr>
          <p:cNvPr id="10" name="object 7"/>
          <p:cNvSpPr/>
          <p:nvPr userDrawn="1"/>
        </p:nvSpPr>
        <p:spPr>
          <a:xfrm>
            <a:off x="1506000" y="5437059"/>
            <a:ext cx="795000" cy="541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0"/>
            <a:ext cx="12310712" cy="2415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29" y="2415941"/>
            <a:ext cx="1014111" cy="4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40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ложка конец рус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0" y="5437059"/>
            <a:ext cx="12310712" cy="142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212609" y="2415940"/>
            <a:ext cx="2687879" cy="302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object 4"/>
          <p:cNvSpPr txBox="1"/>
          <p:nvPr userDrawn="1"/>
        </p:nvSpPr>
        <p:spPr>
          <a:xfrm>
            <a:off x="1493300" y="3148947"/>
            <a:ext cx="2175510" cy="14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ООО «Прософт-Системы»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Россия, г. Екатеринбург, </a:t>
            </a:r>
            <a:br>
              <a:rPr lang="ru-RU" sz="1400" b="0" spc="-20" dirty="0">
                <a:latin typeface="Segoe UI Light"/>
                <a:cs typeface="Segoe UI Light"/>
              </a:rPr>
            </a:br>
            <a:r>
              <a:rPr lang="ru-RU" sz="1400" b="0" spc="-20" dirty="0">
                <a:latin typeface="Segoe UI Light"/>
                <a:cs typeface="Segoe UI Light"/>
              </a:rPr>
              <a:t>ул. Волгоградская, 194 а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Тел.: (343) 356-51-11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Segoe UI"/>
                <a:cs typeface="Segoe UI"/>
              </a:rPr>
              <a:t>prosoftsystems.ru</a:t>
            </a:r>
          </a:p>
        </p:txBody>
      </p:sp>
      <p:sp>
        <p:nvSpPr>
          <p:cNvPr id="10" name="object 7"/>
          <p:cNvSpPr/>
          <p:nvPr userDrawn="1"/>
        </p:nvSpPr>
        <p:spPr>
          <a:xfrm>
            <a:off x="1506000" y="5437059"/>
            <a:ext cx="795000" cy="541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0"/>
            <a:ext cx="12310712" cy="2415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0" y="2415940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77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3" y="2457450"/>
            <a:ext cx="113061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38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546969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6279398" y="2457450"/>
            <a:ext cx="546969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3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5469690" cy="34924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6279398" y="2457450"/>
            <a:ext cx="5469690" cy="3492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2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4" y="6168325"/>
            <a:ext cx="5469690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79398" y="6168325"/>
            <a:ext cx="5469690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6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3748" userDrawn="1">
          <p15:clr>
            <a:srgbClr val="FBAE40"/>
          </p15:clr>
        </p15:guide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3457574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4367213" y="2457450"/>
            <a:ext cx="34575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idx="15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26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в две колонки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7381875" cy="3924299"/>
          </a:xfrm>
          <a:prstGeom prst="rect">
            <a:avLst/>
          </a:prstGeom>
        </p:spPr>
        <p:txBody>
          <a:bodyPr numCol="2" spcCol="432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  <a:p>
            <a:pPr lvl="0"/>
            <a:r>
              <a:rPr lang="ru-RU" dirty="0"/>
              <a:t>Разнообразный и богатый опыт дальнейшее развитие различных форм деятельности играет важную роль в формировании систем массового участия. </a:t>
            </a:r>
          </a:p>
          <a:p>
            <a:pPr lvl="0"/>
            <a:r>
              <a:rPr lang="ru-RU" dirty="0"/>
              <a:t>Постоянное информационно-пропагандистское обеспечение нашей деятельности способствует подготовки и реализации направлений прогрессивного развития. Не следует, однако забывать, что реализация намеченных плановых заданий способствует подготовки и реализации модели развития. </a:t>
            </a:r>
          </a:p>
          <a:p>
            <a:pPr lvl="0"/>
            <a:r>
              <a:rPr lang="ru-RU" dirty="0"/>
              <a:t>Значимость этих проблем настолько очевидна, что дальнейшее развитие различных форм деятельности позволяет выполнять важные задания по разработке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Разнообразный и богатый опыт консультация с широким активом в значительной степени обуславливает создание систем массового участия. Таким образом реализация намеченных плановых заданий способствует подготовки и реализации существенных финансовых и административных условий. 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6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2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4367213" y="2457450"/>
            <a:ext cx="34575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7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1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75" r:id="rId3"/>
    <p:sldLayoutId id="2147483677" r:id="rId4"/>
    <p:sldLayoutId id="2147483676" r:id="rId5"/>
    <p:sldLayoutId id="2147483683" r:id="rId6"/>
    <p:sldLayoutId id="2147483680" r:id="rId7"/>
    <p:sldLayoutId id="2147483673" r:id="rId8"/>
    <p:sldLayoutId id="2147483674" r:id="rId9"/>
    <p:sldLayoutId id="2147483678" r:id="rId10"/>
    <p:sldLayoutId id="2147483663" r:id="rId11"/>
    <p:sldLayoutId id="2147483666" r:id="rId12"/>
    <p:sldLayoutId id="2147483679" r:id="rId13"/>
    <p:sldLayoutId id="2147483669" r:id="rId14"/>
    <p:sldLayoutId id="2147483681" r:id="rId15"/>
    <p:sldLayoutId id="2147483682" r:id="rId16"/>
    <p:sldLayoutId id="2147483664" r:id="rId17"/>
    <p:sldLayoutId id="2147483665" r:id="rId18"/>
    <p:sldLayoutId id="2147483668" r:id="rId19"/>
    <p:sldLayoutId id="2147483685" r:id="rId20"/>
    <p:sldLayoutId id="2147483667" r:id="rId21"/>
    <p:sldLayoutId id="2147483684" r:id="rId22"/>
    <p:sldLayoutId id="2147483670" r:id="rId23"/>
    <p:sldLayoutId id="2147483671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pos="2457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4929" userDrawn="1">
          <p15:clr>
            <a:srgbClr val="F26B43"/>
          </p15:clr>
        </p15:guide>
        <p15:guide id="8" pos="5201" userDrawn="1">
          <p15:clr>
            <a:srgbClr val="F26B43"/>
          </p15:clr>
        </p15:guide>
        <p15:guide id="9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cgroup.trust/us/about-us/newsroom-and-events/blog/2016/june/project-triforce-run-afl-on-everything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068920" y="1223755"/>
            <a:ext cx="7785865" cy="1845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2068920" y="1223756"/>
            <a:ext cx="7785865" cy="1845204"/>
          </a:xfrm>
        </p:spPr>
        <p:txBody>
          <a:bodyPr/>
          <a:lstStyle/>
          <a:p>
            <a:pPr algn="ctr"/>
            <a:r>
              <a:rPr lang="ru-RU" sz="2800" dirty="0" err="1"/>
              <a:t>Фаззинг</a:t>
            </a:r>
            <a:r>
              <a:rPr lang="ru-RU" sz="2800" dirty="0"/>
              <a:t> виртуальной машины: </a:t>
            </a:r>
            <a:endParaRPr lang="en-US" sz="2800" dirty="0" smtClean="0"/>
          </a:p>
          <a:p>
            <a:pPr algn="ctr"/>
            <a:r>
              <a:rPr lang="ru-RU" sz="2800" dirty="0" smtClean="0"/>
              <a:t>виды</a:t>
            </a:r>
            <a:r>
              <a:rPr lang="ru-RU" sz="2800" dirty="0"/>
              <a:t> и подходы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86277" y="4059070"/>
            <a:ext cx="7469963" cy="18002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100" baseline="0">
                <a:solidFill>
                  <a:srgbClr val="1C1C1C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Беликов Александр</a:t>
            </a:r>
          </a:p>
          <a:p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Старший инженер-программист</a:t>
            </a:r>
          </a:p>
          <a:p>
            <a:r>
              <a:rPr lang="ru-RU" sz="1800" dirty="0" err="1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Прософт</a:t>
            </a:r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-Системы</a:t>
            </a:r>
            <a:endParaRPr lang="en-US" sz="1800" dirty="0" smtClean="0">
              <a:latin typeface="Segoe UI Semiligh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0375" y="1223755"/>
            <a:ext cx="1599972" cy="900100"/>
          </a:xfrm>
          <a:prstGeom prst="rect">
            <a:avLst/>
          </a:prstGeom>
          <a:solidFill>
            <a:srgbClr val="005096"/>
          </a:solidFill>
          <a:ln>
            <a:solidFill>
              <a:srgbClr val="005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0" y="2933945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QR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7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Раздел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390" y="1538790"/>
            <a:ext cx="1129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</a:t>
            </a:r>
            <a:r>
              <a:rPr lang="en-US" dirty="0" smtClean="0"/>
              <a:t>ttps</a:t>
            </a:r>
            <a:r>
              <a:rPr lang="en-US" dirty="0"/>
              <a:t>://</a:t>
            </a:r>
            <a:r>
              <a:rPr lang="en-US" dirty="0" smtClean="0"/>
              <a:t>ru.wikipedia.org/wiki/</a:t>
            </a:r>
            <a:r>
              <a:rPr lang="ru-RU" dirty="0" err="1" smtClean="0"/>
              <a:t>Фаззинг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8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 txBox="1">
            <a:spLocks/>
          </p:cNvSpPr>
          <p:nvPr/>
        </p:nvSpPr>
        <p:spPr>
          <a:xfrm>
            <a:off x="5780965" y="3519010"/>
            <a:ext cx="4815535" cy="675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Спасибо за внимание!</a:t>
            </a:r>
            <a:endParaRPr lang="ru-RU" sz="32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cap="all" dirty="0" smtClean="0"/>
              <a:t>О чем доклад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80365" y="1382939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Доклад будет посвящен </a:t>
            </a:r>
            <a:r>
              <a:rPr lang="ru-RU" dirty="0" err="1">
                <a:solidFill>
                  <a:sysClr val="windowText" lastClr="000000"/>
                </a:solidFill>
              </a:rPr>
              <a:t>фаззингу</a:t>
            </a:r>
            <a:r>
              <a:rPr lang="ru-RU" dirty="0">
                <a:solidFill>
                  <a:sysClr val="windowText" lastClr="000000"/>
                </a:solidFill>
              </a:rPr>
              <a:t> ПО, основанному на покрытии, внутри виртуальной машины без специализированной </a:t>
            </a:r>
            <a:r>
              <a:rPr lang="ru-RU" dirty="0" err="1">
                <a:solidFill>
                  <a:sysClr val="windowText" lastClr="000000"/>
                </a:solidFill>
              </a:rPr>
              <a:t>инструментации</a:t>
            </a:r>
            <a:r>
              <a:rPr lang="ru-RU" dirty="0">
                <a:solidFill>
                  <a:sysClr val="windowText" lastClr="000000"/>
                </a:solidFill>
              </a:rPr>
              <a:t>.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63" y="2663915"/>
            <a:ext cx="9136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ysClr val="windowText" lastClr="000000"/>
                </a:solidFill>
              </a:rPr>
              <a:t>Фа́ззинг</a:t>
            </a:r>
            <a:r>
              <a:rPr lang="ru-RU" dirty="0">
                <a:solidFill>
                  <a:sysClr val="windowText" lastClr="000000"/>
                </a:solidFill>
              </a:rPr>
              <a:t> </a:t>
            </a:r>
            <a:r>
              <a:rPr lang="ru-RU" dirty="0" smtClean="0">
                <a:solidFill>
                  <a:sysClr val="windowText" lastClr="000000"/>
                </a:solidFill>
              </a:rPr>
              <a:t>(англ</a:t>
            </a:r>
            <a:r>
              <a:rPr lang="ru-RU" dirty="0">
                <a:solidFill>
                  <a:sysClr val="windowText" lastClr="000000"/>
                </a:solidFill>
              </a:rPr>
              <a:t>. </a:t>
            </a:r>
            <a:r>
              <a:rPr lang="ru-RU" i="1" dirty="0" err="1">
                <a:solidFill>
                  <a:sysClr val="windowText" lastClr="000000"/>
                </a:solidFill>
              </a:rPr>
              <a:t>fuzz</a:t>
            </a:r>
            <a:r>
              <a:rPr lang="ru-RU" i="1" dirty="0">
                <a:solidFill>
                  <a:sysClr val="windowText" lastClr="000000"/>
                </a:solidFill>
              </a:rPr>
              <a:t> </a:t>
            </a:r>
            <a:r>
              <a:rPr lang="ru-RU" i="1" dirty="0" err="1" smtClean="0">
                <a:solidFill>
                  <a:sysClr val="windowText" lastClr="000000"/>
                </a:solidFill>
              </a:rPr>
              <a:t>testing</a:t>
            </a:r>
            <a:r>
              <a:rPr lang="ru-RU" dirty="0" smtClean="0">
                <a:solidFill>
                  <a:sysClr val="windowText" lastClr="000000"/>
                </a:solidFill>
              </a:rPr>
              <a:t>), </a:t>
            </a:r>
            <a:r>
              <a:rPr lang="ru-RU" dirty="0">
                <a:solidFill>
                  <a:sysClr val="windowText" lastClr="000000"/>
                </a:solidFill>
              </a:rPr>
              <a:t>также </a:t>
            </a:r>
            <a:r>
              <a:rPr lang="ru-RU" b="1" dirty="0">
                <a:solidFill>
                  <a:sysClr val="windowText" lastClr="000000"/>
                </a:solidFill>
              </a:rPr>
              <a:t>тестирование мусорными </a:t>
            </a:r>
            <a:r>
              <a:rPr lang="ru-RU" b="1" dirty="0" smtClean="0">
                <a:solidFill>
                  <a:sysClr val="windowText" lastClr="000000"/>
                </a:solidFill>
              </a:rPr>
              <a:t>данными</a:t>
            </a:r>
            <a:r>
              <a:rPr lang="ru-RU" baseline="30000" dirty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— </a:t>
            </a:r>
            <a:r>
              <a:rPr lang="ru-RU" dirty="0">
                <a:solidFill>
                  <a:sysClr val="windowText" lastClr="000000"/>
                </a:solidFill>
              </a:rPr>
              <a:t>техника тестирования программного обеспечения, часто автоматическая или полуавтоматическая, заключающаяся в передаче приложению на вход неправильных, неожиданных или случайных данных. Предметом интереса являются падения и зависания, нарушения внутренней логики и проверок в коде приложения, утечки памяти, вызванные такими данными на входе. </a:t>
            </a:r>
            <a:r>
              <a:rPr lang="ru-RU" dirty="0" err="1">
                <a:solidFill>
                  <a:sysClr val="windowText" lastClr="000000"/>
                </a:solidFill>
              </a:rPr>
              <a:t>Фаззинг</a:t>
            </a:r>
            <a:r>
              <a:rPr lang="ru-RU" dirty="0">
                <a:solidFill>
                  <a:sysClr val="windowText" lastClr="000000"/>
                </a:solidFill>
              </a:rPr>
              <a:t> является разновидностью выборочного тестирования (</a:t>
            </a:r>
            <a:r>
              <a:rPr lang="ru-RU" i="1" dirty="0" err="1">
                <a:solidFill>
                  <a:sysClr val="windowText" lastClr="000000"/>
                </a:solidFill>
              </a:rPr>
              <a:t>random</a:t>
            </a:r>
            <a:r>
              <a:rPr lang="ru-RU" i="1" dirty="0">
                <a:solidFill>
                  <a:sysClr val="windowText" lastClr="000000"/>
                </a:solidFill>
              </a:rPr>
              <a:t> </a:t>
            </a:r>
            <a:r>
              <a:rPr lang="ru-RU" i="1" dirty="0" err="1">
                <a:solidFill>
                  <a:sysClr val="windowText" lastClr="000000"/>
                </a:solidFill>
              </a:rPr>
              <a:t>testing</a:t>
            </a:r>
            <a:r>
              <a:rPr lang="ru-RU" dirty="0">
                <a:solidFill>
                  <a:sysClr val="windowText" lastClr="000000"/>
                </a:solidFill>
              </a:rPr>
              <a:t>), часто используемого для проверки проблем безопасности в программном обеспечении и компьютерных </a:t>
            </a:r>
            <a:r>
              <a:rPr lang="ru-RU" dirty="0" smtClean="0">
                <a:solidFill>
                  <a:sysClr val="windowText" lastClr="000000"/>
                </a:solidFill>
              </a:rPr>
              <a:t>системах.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7041104" y="1493785"/>
            <a:ext cx="4766785" cy="4770529"/>
          </a:xfrm>
          <a:prstGeom prst="ellipse">
            <a:avLst/>
          </a:prstGeom>
          <a:solidFill>
            <a:srgbClr val="0050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ВИДЫ ФАЗЗИНГА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4587" y="1382939"/>
            <a:ext cx="63964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ysClr val="windowText" lastClr="000000"/>
                </a:solidFill>
              </a:rPr>
              <a:t>Blackbox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 </a:t>
            </a:r>
            <a:r>
              <a:rPr lang="en-US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 smtClean="0">
                <a:solidFill>
                  <a:sysClr val="windowText" lastClr="000000"/>
                </a:solidFill>
              </a:rPr>
              <a:t>генерирует </a:t>
            </a:r>
            <a:r>
              <a:rPr lang="ru-RU" dirty="0">
                <a:solidFill>
                  <a:sysClr val="windowText" lastClr="000000"/>
                </a:solidFill>
              </a:rPr>
              <a:t>входные данные для целевой программы, не зная ее внутреннего поведения или реализации</a:t>
            </a:r>
            <a:r>
              <a:rPr lang="ru-RU" dirty="0" smtClean="0">
                <a:solidFill>
                  <a:sysClr val="windowText" lastClr="000000"/>
                </a:solidFill>
              </a:rPr>
              <a:t>.</a:t>
            </a:r>
            <a:r>
              <a:rPr lang="en-US" dirty="0" smtClean="0">
                <a:solidFill>
                  <a:sysClr val="windowText" lastClr="000000"/>
                </a:solidFill>
              </a:rPr>
              <a:t> M</a:t>
            </a:r>
            <a:r>
              <a:rPr lang="ru-RU" dirty="0" err="1" smtClean="0">
                <a:solidFill>
                  <a:sysClr val="windowText" lastClr="000000"/>
                </a:solidFill>
              </a:rPr>
              <a:t>ожет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генерировать входные данные с нуля или полагаться на статический корпус действительных входных файлов для </a:t>
            </a:r>
            <a:r>
              <a:rPr lang="ru-RU" dirty="0" smtClean="0">
                <a:solidFill>
                  <a:sysClr val="windowText" lastClr="000000"/>
                </a:solidFill>
              </a:rPr>
              <a:t>применения мутаций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endParaRPr lang="ru-RU" dirty="0" smtClean="0">
              <a:solidFill>
                <a:sysClr val="windowText" lastClr="000000"/>
              </a:solidFill>
            </a:endParaRPr>
          </a:p>
          <a:p>
            <a:r>
              <a:rPr lang="en-US" b="1" dirty="0" err="1" smtClean="0">
                <a:solidFill>
                  <a:sysClr val="windowText" lastClr="000000"/>
                </a:solidFill>
              </a:rPr>
              <a:t>Whitebox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 </a:t>
            </a:r>
            <a:r>
              <a:rPr lang="en-US" dirty="0" smtClean="0">
                <a:solidFill>
                  <a:sysClr val="windowText" lastClr="000000"/>
                </a:solidFill>
              </a:rPr>
              <a:t>-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предполагает доступ к внутренней структуре и коду программы. Он сочетает в себе статический и динамический анализ, чтобы не только выполнить программу со случайными входными данными, но и добиться максимального покрытия кода, гарантируя, что все возможные пути выполнения были </a:t>
            </a:r>
            <a:r>
              <a:rPr lang="ru-RU" dirty="0" smtClean="0">
                <a:solidFill>
                  <a:sysClr val="windowText" lastClr="000000"/>
                </a:solidFill>
              </a:rPr>
              <a:t>протестированы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b="1" dirty="0" err="1" smtClean="0">
                <a:solidFill>
                  <a:sysClr val="windowText" lastClr="000000"/>
                </a:solidFill>
              </a:rPr>
              <a:t>Greybox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</a:t>
            </a:r>
            <a:r>
              <a:rPr lang="en-US" dirty="0" smtClean="0">
                <a:solidFill>
                  <a:sysClr val="windowText" lastClr="000000"/>
                </a:solidFill>
              </a:rPr>
              <a:t> - </a:t>
            </a:r>
            <a:r>
              <a:rPr lang="kk-KZ" dirty="0" smtClean="0">
                <a:solidFill>
                  <a:sysClr val="windowText" lastClr="000000"/>
                </a:solidFill>
              </a:rPr>
              <a:t>использует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обратную связь от </a:t>
            </a:r>
            <a:r>
              <a:rPr lang="ru-RU" dirty="0" err="1">
                <a:solidFill>
                  <a:sysClr val="windowText" lastClr="000000"/>
                </a:solidFill>
              </a:rPr>
              <a:t>таргета</a:t>
            </a:r>
            <a:r>
              <a:rPr lang="ru-RU" dirty="0">
                <a:solidFill>
                  <a:sysClr val="windowText" lastClr="000000"/>
                </a:solidFill>
              </a:rPr>
              <a:t> для подготовки тестовых данных для улучшения покрытия </a:t>
            </a:r>
            <a:r>
              <a:rPr lang="ru-RU" dirty="0" smtClean="0">
                <a:solidFill>
                  <a:sysClr val="windowText" lastClr="000000"/>
                </a:solidFill>
              </a:rPr>
              <a:t>или при запуске </a:t>
            </a:r>
            <a:r>
              <a:rPr lang="ru-RU" dirty="0">
                <a:solidFill>
                  <a:sysClr val="windowText" lastClr="000000"/>
                </a:solidFill>
              </a:rPr>
              <a:t>уже имеет какую-то информацию о структуре входных данных и в процессе своей работы соблюдает </a:t>
            </a:r>
            <a:r>
              <a:rPr lang="ru-RU" dirty="0" smtClean="0">
                <a:solidFill>
                  <a:sysClr val="windowText" lastClr="000000"/>
                </a:solidFill>
              </a:rPr>
              <a:t>это, </a:t>
            </a:r>
            <a:r>
              <a:rPr lang="ru-RU" dirty="0">
                <a:solidFill>
                  <a:sysClr val="windowText" lastClr="000000"/>
                </a:solidFill>
              </a:rPr>
              <a:t>чтобы </a:t>
            </a:r>
            <a:r>
              <a:rPr lang="ru-RU" dirty="0" smtClean="0">
                <a:solidFill>
                  <a:sysClr val="windowText" lastClr="000000"/>
                </a:solidFill>
              </a:rPr>
              <a:t>лучше </a:t>
            </a:r>
            <a:r>
              <a:rPr lang="ru-RU" dirty="0">
                <a:solidFill>
                  <a:sysClr val="windowText" lastClr="000000"/>
                </a:solidFill>
              </a:rPr>
              <a:t>продвигаться вглубь </a:t>
            </a:r>
            <a:r>
              <a:rPr lang="ru-RU" dirty="0" smtClean="0">
                <a:solidFill>
                  <a:sysClr val="windowText" lastClr="000000"/>
                </a:solidFill>
              </a:rPr>
              <a:t>кода</a:t>
            </a:r>
            <a:r>
              <a:rPr lang="ru-RU" dirty="0">
                <a:solidFill>
                  <a:sysClr val="windowText" lastClr="000000"/>
                </a:solidFill>
              </a:rPr>
              <a:t> </a:t>
            </a:r>
            <a:endParaRPr lang="ru-RU" b="1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habrastorage.org/webt/ry/bx/6c/rybx6cexi52bk_t8jqats6nzb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5" y="1583795"/>
            <a:ext cx="46767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2482" y="1988840"/>
            <a:ext cx="107561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ysClr val="windowText" lastClr="000000"/>
                </a:solidFill>
              </a:rPr>
              <a:t>Покрытие </a:t>
            </a:r>
            <a:r>
              <a:rPr lang="en-US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 smtClean="0">
                <a:solidFill>
                  <a:sysClr val="windowText" lastClr="000000"/>
                </a:solidFill>
              </a:rPr>
              <a:t>сведения </a:t>
            </a:r>
            <a:r>
              <a:rPr lang="ru-RU" dirty="0">
                <a:solidFill>
                  <a:sysClr val="windowText" lastClr="000000"/>
                </a:solidFill>
              </a:rPr>
              <a:t>об участках кода программы, которые были выполнены при обработке тех или иных входных данных. Сбор покрытия реализуется посредством фиксирования пройденных участков кода самой исследуемой программой или инструментом </a:t>
            </a:r>
            <a:r>
              <a:rPr lang="ru-RU" dirty="0" smtClean="0">
                <a:solidFill>
                  <a:sysClr val="windowText" lastClr="000000"/>
                </a:solidFill>
              </a:rPr>
              <a:t>тестирования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endParaRPr lang="ru-RU" dirty="0" smtClean="0">
              <a:solidFill>
                <a:sysClr val="windowText" lastClr="000000"/>
              </a:solidFill>
            </a:endParaRPr>
          </a:p>
          <a:p>
            <a:r>
              <a:rPr lang="ru-RU" b="1" dirty="0" smtClean="0">
                <a:solidFill>
                  <a:sysClr val="windowText" lastClr="000000"/>
                </a:solidFill>
              </a:rPr>
              <a:t>Корпус </a:t>
            </a:r>
            <a:r>
              <a:rPr lang="en-US" dirty="0" smtClean="0">
                <a:solidFill>
                  <a:sysClr val="windowText" lastClr="000000"/>
                </a:solidFill>
              </a:rPr>
              <a:t>-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набор используемых </a:t>
            </a:r>
            <a:r>
              <a:rPr lang="ru-RU" dirty="0" err="1">
                <a:solidFill>
                  <a:sysClr val="windowText" lastClr="000000"/>
                </a:solidFill>
              </a:rPr>
              <a:t>фаззером</a:t>
            </a:r>
            <a:r>
              <a:rPr lang="ru-RU" dirty="0">
                <a:solidFill>
                  <a:sysClr val="windowText" lastClr="000000"/>
                </a:solidFill>
              </a:rPr>
              <a:t> входных данных, или тест-кейсов. Обычно </a:t>
            </a:r>
            <a:r>
              <a:rPr lang="ru-RU" dirty="0" err="1">
                <a:solidFill>
                  <a:sysClr val="windowText" lastClr="000000"/>
                </a:solidFill>
              </a:rPr>
              <a:t>фазз</a:t>
            </a:r>
            <a:r>
              <a:rPr lang="ru-RU" dirty="0">
                <a:solidFill>
                  <a:sysClr val="windowText" lastClr="000000"/>
                </a:solidFill>
              </a:rPr>
              <a:t>-тестирование запускают не на пустом </a:t>
            </a:r>
            <a:r>
              <a:rPr lang="ru-RU" dirty="0" smtClean="0">
                <a:solidFill>
                  <a:sysClr val="windowText" lastClr="000000"/>
                </a:solidFill>
              </a:rPr>
              <a:t>корпусе, это </a:t>
            </a:r>
            <a:r>
              <a:rPr lang="ru-RU" dirty="0">
                <a:solidFill>
                  <a:sysClr val="windowText" lastClr="000000"/>
                </a:solidFill>
              </a:rPr>
              <a:t>позволяет быстрее добраться до интересной функциональности и не тратить время на прохождение скучных проверок, таких как сигнатуры </a:t>
            </a:r>
            <a:r>
              <a:rPr lang="ru-RU" dirty="0" smtClean="0">
                <a:solidFill>
                  <a:sysClr val="windowText" lastClr="000000"/>
                </a:solidFill>
              </a:rPr>
              <a:t>файлов или структура данных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ru-RU" b="1" dirty="0" err="1" smtClean="0">
                <a:solidFill>
                  <a:sysClr val="windowText" lastClr="000000"/>
                </a:solidFill>
              </a:rPr>
              <a:t>Мутирование</a:t>
            </a:r>
            <a:r>
              <a:rPr lang="ru-RU" b="1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>
                <a:solidFill>
                  <a:sysClr val="windowText" lastClr="000000"/>
                </a:solidFill>
              </a:rPr>
              <a:t>в мутационном </a:t>
            </a:r>
            <a:r>
              <a:rPr lang="ru-RU" dirty="0" err="1">
                <a:solidFill>
                  <a:sysClr val="windowText" lastClr="000000"/>
                </a:solidFill>
              </a:rPr>
              <a:t>фаззинге</a:t>
            </a:r>
            <a:r>
              <a:rPr lang="ru-RU" dirty="0">
                <a:solidFill>
                  <a:sysClr val="windowText" lastClr="000000"/>
                </a:solidFill>
              </a:rPr>
              <a:t> во входные данные вносят небольшие изменения. В результате исследуемая система может продолжать считать эти данные корректными, но при этом она способна, получив их, по-новому на них отреагировать. </a:t>
            </a:r>
            <a:r>
              <a:rPr lang="ru-RU" dirty="0" err="1" smtClean="0">
                <a:solidFill>
                  <a:sysClr val="windowText" lastClr="000000"/>
                </a:solidFill>
              </a:rPr>
              <a:t>Мутирование</a:t>
            </a:r>
            <a:r>
              <a:rPr lang="ru-RU" dirty="0" smtClean="0">
                <a:solidFill>
                  <a:sysClr val="windowText" lastClr="000000"/>
                </a:solidFill>
              </a:rPr>
              <a:t> может быть как случайным, так и на основе покрытия кода</a:t>
            </a:r>
            <a:endParaRPr lang="ru-RU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osoftsystems.ru/uploads/public/images/Catalog/DAES/11xx/ARIS-1105_lef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4" t="29894" r="18793" b="29340"/>
          <a:stretch/>
        </p:blipFill>
        <p:spPr bwMode="auto">
          <a:xfrm flipH="1">
            <a:off x="7446150" y="2888940"/>
            <a:ext cx="4590511" cy="37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2912" y="1752341"/>
            <a:ext cx="7318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ysClr val="windowText" lastClr="000000"/>
                </a:solidFill>
              </a:rPr>
              <a:t>Фаззинг</a:t>
            </a:r>
            <a:r>
              <a:rPr lang="ru-RU" dirty="0" smtClean="0">
                <a:solidFill>
                  <a:sysClr val="windowText" lastClr="000000"/>
                </a:solidFill>
              </a:rPr>
              <a:t> многофункционального контроллера автоматизации электрических сетей «</a:t>
            </a:r>
            <a:r>
              <a:rPr lang="en-US" dirty="0" smtClean="0">
                <a:solidFill>
                  <a:sysClr val="windowText" lastClr="000000"/>
                </a:solidFill>
              </a:rPr>
              <a:t>ARIS</a:t>
            </a:r>
            <a:r>
              <a:rPr lang="ru-RU" dirty="0" smtClean="0">
                <a:solidFill>
                  <a:sysClr val="windowText" lastClr="000000"/>
                </a:solidFill>
              </a:rPr>
              <a:t>»</a:t>
            </a:r>
          </a:p>
          <a:p>
            <a:endParaRPr lang="ru-RU" dirty="0">
              <a:solidFill>
                <a:sysClr val="windowText" lastClr="000000"/>
              </a:solidFill>
            </a:endParaRPr>
          </a:p>
          <a:p>
            <a:r>
              <a:rPr lang="ru-RU" b="1" dirty="0" smtClean="0">
                <a:solidFill>
                  <a:sysClr val="windowText" lastClr="000000"/>
                </a:solidFill>
              </a:rPr>
              <a:t>Сложности: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Ограниченные ресурсы платформы –</a:t>
            </a:r>
            <a:r>
              <a:rPr lang="en-US" dirty="0" smtClean="0">
                <a:solidFill>
                  <a:sysClr val="windowText" lastClr="000000"/>
                </a:solidFill>
              </a:rPr>
              <a:t>&gt;</a:t>
            </a:r>
            <a:r>
              <a:rPr lang="ru-RU" dirty="0" smtClean="0">
                <a:solidFill>
                  <a:sysClr val="windowText" lastClr="000000"/>
                </a:solidFill>
              </a:rPr>
              <a:t> медленное тестирование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dirty="0" smtClean="0">
                <a:solidFill>
                  <a:sysClr val="windowText" lastClr="000000"/>
                </a:solidFill>
              </a:rPr>
              <a:t>Ограниченная обратная связь </a:t>
            </a:r>
            <a:r>
              <a:rPr lang="ru-RU" dirty="0" smtClean="0">
                <a:solidFill>
                  <a:sysClr val="windowText" lastClr="000000"/>
                </a:solidFill>
              </a:rPr>
              <a:t>–</a:t>
            </a:r>
            <a:r>
              <a:rPr lang="en-US" dirty="0" smtClean="0">
                <a:solidFill>
                  <a:sysClr val="windowText" lastClr="000000"/>
                </a:solidFill>
              </a:rPr>
              <a:t>&gt; </a:t>
            </a:r>
            <a:r>
              <a:rPr lang="kk-KZ" dirty="0" smtClean="0">
                <a:solidFill>
                  <a:sysClr val="windowText" lastClr="000000"/>
                </a:solidFill>
              </a:rPr>
              <a:t>только </a:t>
            </a:r>
            <a:r>
              <a:rPr lang="en-US" dirty="0" err="1" smtClean="0">
                <a:solidFill>
                  <a:sysClr val="windowText" lastClr="000000"/>
                </a:solidFill>
              </a:rPr>
              <a:t>blackbox</a:t>
            </a:r>
            <a:r>
              <a:rPr lang="en-US" dirty="0" smtClean="0">
                <a:solidFill>
                  <a:sysClr val="windowText" lastClr="000000"/>
                </a:solidFill>
              </a:rPr>
              <a:t> fuzzing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Тесная интеграция </a:t>
            </a:r>
            <a:r>
              <a:rPr lang="en-US" dirty="0" smtClean="0">
                <a:solidFill>
                  <a:sysClr val="windowText" lastClr="000000"/>
                </a:solidFill>
              </a:rPr>
              <a:t>software &amp; hardware</a:t>
            </a:r>
            <a:r>
              <a:rPr lang="ru-RU" dirty="0" smtClean="0">
                <a:solidFill>
                  <a:sysClr val="windowText" lastClr="000000"/>
                </a:solidFill>
              </a:rPr>
              <a:t> компонентов системы</a:t>
            </a:r>
            <a:endParaRPr lang="kk-KZ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Трудности с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коммуникацией, </a:t>
            </a:r>
            <a:r>
              <a:rPr lang="ru-RU" dirty="0" err="1" smtClean="0">
                <a:solidFill>
                  <a:sysClr val="windowText" lastClr="000000"/>
                </a:solidFill>
              </a:rPr>
              <a:t>воспроизводимостью</a:t>
            </a:r>
            <a:r>
              <a:rPr lang="ru-RU" dirty="0" smtClean="0">
                <a:solidFill>
                  <a:sysClr val="windowText" lastClr="000000"/>
                </a:solidFill>
              </a:rPr>
              <a:t> и отладкой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dirty="0" smtClean="0">
                <a:solidFill>
                  <a:sysClr val="windowText" lastClr="000000"/>
                </a:solidFill>
              </a:rPr>
              <a:t>Плохая масштабируемость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dirty="0">
              <a:solidFill>
                <a:sysClr val="windowText" lastClr="000000"/>
              </a:solidFill>
            </a:endParaRPr>
          </a:p>
          <a:p>
            <a:r>
              <a:rPr lang="kk-KZ" b="1" dirty="0" smtClean="0">
                <a:solidFill>
                  <a:sysClr val="windowText" lastClr="000000"/>
                </a:solidFill>
              </a:rPr>
              <a:t>Решение:</a:t>
            </a:r>
          </a:p>
          <a:p>
            <a:r>
              <a:rPr lang="kk-KZ" dirty="0" smtClean="0">
                <a:solidFill>
                  <a:sysClr val="windowText" lastClr="000000"/>
                </a:solidFill>
              </a:rPr>
              <a:t>Фаззинг виртуальной машины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42912" y="818710"/>
            <a:ext cx="9974262" cy="381000"/>
          </a:xfrm>
        </p:spPr>
        <p:txBody>
          <a:bodyPr/>
          <a:lstStyle/>
          <a:p>
            <a:r>
              <a:rPr lang="en-US" dirty="0" err="1" smtClean="0"/>
              <a:t>TriforceAFL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 smtClean="0">
                <a:solidFill>
                  <a:sysClr val="windowText" lastClr="000000"/>
                </a:solidFill>
              </a:rPr>
              <a:t>Фаззинг виртуальной машины</a:t>
            </a:r>
            <a:r>
              <a:rPr lang="ru-RU" dirty="0" smtClean="0">
                <a:solidFill>
                  <a:sysClr val="windowText" lastClr="000000"/>
                </a:solidFill>
              </a:rPr>
              <a:t>. Типы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" y="1382939"/>
            <a:ext cx="85784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Также, например, если файл собран </a:t>
            </a:r>
            <a:r>
              <a:rPr lang="ru-RU" dirty="0" err="1"/>
              <a:t>toolchain</a:t>
            </a:r>
            <a:r>
              <a:rPr lang="ru-RU" dirty="0"/>
              <a:t>, использующим аппаратные </a:t>
            </a:r>
            <a:r>
              <a:rPr lang="ru-RU" dirty="0" err="1"/>
              <a:t>фичи</a:t>
            </a:r>
            <a:r>
              <a:rPr lang="ru-RU" dirty="0"/>
              <a:t> </a:t>
            </a:r>
            <a:r>
              <a:rPr lang="ru-RU" dirty="0" err="1"/>
              <a:t>SoC</a:t>
            </a:r>
            <a:r>
              <a:rPr lang="ru-RU" dirty="0"/>
              <a:t>, на котором запускается </a:t>
            </a:r>
            <a:r>
              <a:rPr lang="ru-RU" dirty="0" err="1"/>
              <a:t>бинарь</a:t>
            </a:r>
            <a:r>
              <a:rPr lang="ru-RU" dirty="0"/>
              <a:t> и который не поддерживается </a:t>
            </a:r>
            <a:r>
              <a:rPr lang="ru-RU" dirty="0" err="1"/>
              <a:t>qemu</a:t>
            </a:r>
            <a:r>
              <a:rPr lang="ru-RU" dirty="0"/>
              <a:t>, </a:t>
            </a:r>
            <a:r>
              <a:rPr lang="ru-RU" dirty="0" err="1"/>
              <a:t>фаззинг</a:t>
            </a:r>
            <a:r>
              <a:rPr lang="ru-RU" dirty="0"/>
              <a:t> оборвется, как только встретится специфическая инструкция, или, например, будет использован специфический </a:t>
            </a:r>
            <a:r>
              <a:rPr lang="ru-RU" dirty="0" smtClean="0"/>
              <a:t>MMIO</a:t>
            </a:r>
          </a:p>
          <a:p>
            <a:endParaRPr lang="ru-RU" sz="2000" dirty="0">
              <a:solidFill>
                <a:sysClr val="windowText" lastClr="000000"/>
              </a:solidFill>
            </a:endParaRPr>
          </a:p>
          <a:p>
            <a:r>
              <a:rPr lang="ru-RU" dirty="0"/>
              <a:t>AFL/QEMU </a:t>
            </a:r>
            <a:r>
              <a:rPr lang="ru-RU" dirty="0" err="1"/>
              <a:t>фаззинг</a:t>
            </a:r>
            <a:r>
              <a:rPr lang="ru-RU" dirty="0"/>
              <a:t> с полной эмуляцией </a:t>
            </a:r>
            <a:r>
              <a:rPr lang="ru-RU" dirty="0">
                <a:hlinkClick r:id="rId2"/>
              </a:rPr>
              <a:t>системы</a:t>
            </a:r>
            <a:r>
              <a:rPr lang="ru-RU" dirty="0"/>
              <a:t>. </a:t>
            </a:r>
            <a:r>
              <a:rPr lang="ru-RU" dirty="0" err="1"/>
              <a:t>Форк</a:t>
            </a:r>
            <a:r>
              <a:rPr lang="ru-RU" dirty="0"/>
              <a:t> от </a:t>
            </a:r>
            <a:r>
              <a:rPr lang="ru-RU" dirty="0" err="1"/>
              <a:t>nccgroup</a:t>
            </a:r>
            <a:r>
              <a:rPr lang="ru-RU" dirty="0"/>
              <a:t>. Позволяет в </a:t>
            </a:r>
            <a:r>
              <a:rPr lang="ru-RU" dirty="0" err="1"/>
              <a:t>qemu</a:t>
            </a:r>
            <a:r>
              <a:rPr lang="ru-RU" dirty="0"/>
              <a:t> режиме </a:t>
            </a:r>
            <a:r>
              <a:rPr lang="ru-RU" dirty="0" err="1"/>
              <a:t>фаззить</a:t>
            </a:r>
            <a:r>
              <a:rPr lang="ru-RU" dirty="0"/>
              <a:t> операционную систему целиком. Реализован через специальную инструкцию (</a:t>
            </a:r>
            <a:r>
              <a:rPr lang="ru-RU" dirty="0" err="1"/>
              <a:t>aflCall</a:t>
            </a:r>
            <a:r>
              <a:rPr lang="ru-RU" dirty="0"/>
              <a:t> (0f 24)), которая была добавлена в QEMU x64 CPU. К сожалению, уже не поддерживается, последняя версия </a:t>
            </a:r>
            <a:r>
              <a:rPr lang="ru-RU" dirty="0" err="1"/>
              <a:t>afl</a:t>
            </a:r>
            <a:r>
              <a:rPr lang="ru-RU" dirty="0"/>
              <a:t> в нем 2.06b.</a:t>
            </a:r>
            <a:endParaRPr lang="ru-RU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42912" y="818710"/>
            <a:ext cx="9974262" cy="381000"/>
          </a:xfrm>
        </p:spPr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>
                <a:solidFill>
                  <a:sysClr val="windowText" lastClr="000000"/>
                </a:solidFill>
              </a:rPr>
              <a:t>Фаззинг виртуальной </a:t>
            </a:r>
            <a:r>
              <a:rPr lang="kk-KZ" dirty="0" smtClean="0">
                <a:solidFill>
                  <a:sysClr val="windowText" lastClr="000000"/>
                </a:solidFill>
              </a:rPr>
              <a:t>машины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" y="1382939"/>
            <a:ext cx="85784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Отсутствие </a:t>
            </a:r>
            <a:r>
              <a:rPr lang="ru-RU" sz="2000" dirty="0" err="1" smtClean="0">
                <a:solidFill>
                  <a:sysClr val="windowText" lastClr="000000"/>
                </a:solidFill>
              </a:rPr>
              <a:t>инструментации</a:t>
            </a:r>
            <a:r>
              <a:rPr lang="ru-RU" sz="2000" dirty="0" smtClean="0">
                <a:solidFill>
                  <a:sysClr val="windowText" lastClr="000000"/>
                </a:solidFill>
              </a:rPr>
              <a:t> не позволяет отследить ошибочные обращения к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Для воспроизведения ошибки может потребоваться повторить в точности всю историю </a:t>
            </a:r>
            <a:r>
              <a:rPr lang="ru-RU" sz="2000" dirty="0" err="1" smtClean="0">
                <a:solidFill>
                  <a:sysClr val="windowText" lastClr="000000"/>
                </a:solidFill>
              </a:rPr>
              <a:t>фаззинга</a:t>
            </a: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Нивелирует этот недостаток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snapshot-based </a:t>
            </a:r>
            <a:r>
              <a:rPr lang="kk-KZ" sz="2000" dirty="0" smtClean="0">
                <a:solidFill>
                  <a:sysClr val="windowText" lastClr="000000"/>
                </a:solidFill>
              </a:rPr>
              <a:t>подход</a:t>
            </a:r>
            <a:r>
              <a:rPr lang="ru-RU" sz="2000" dirty="0" smtClean="0">
                <a:solidFill>
                  <a:sysClr val="windowText" lastClr="000000"/>
                </a:solidFill>
              </a:rPr>
              <a:t>, который позволяет каждый прогон запускать на дампе виртуальной машины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Все еще невозможно отследить ошибки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Требуется написание агента, который будет запускаться внутри виртуальной машины и являться ключевым звеном, определяющим эффективность </a:t>
            </a:r>
            <a:r>
              <a:rPr lang="ru-RU" sz="2000" dirty="0" err="1" smtClean="0">
                <a:solidFill>
                  <a:sysClr val="windowText" lastClr="000000"/>
                </a:solidFill>
              </a:rPr>
              <a:t>фаззинга</a:t>
            </a:r>
            <a:endParaRPr lang="ru-RU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Выпуск новых процессоров Intel Broadwell задерживается - 4P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195" y="3406497"/>
            <a:ext cx="4260050" cy="319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Intel Processor Tracing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/>
              <a:t>Фаззинг виртуальной машины</a:t>
            </a:r>
            <a:r>
              <a:rPr lang="ru-RU" dirty="0"/>
              <a:t>. Покрытие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42912" y="1385084"/>
            <a:ext cx="77408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smtClean="0"/>
              <a:t>PT </a:t>
            </a:r>
            <a:r>
              <a:rPr lang="ru-RU" dirty="0"/>
              <a:t>— это функция современных процессоров </a:t>
            </a:r>
            <a:r>
              <a:rPr lang="ru-RU" dirty="0" err="1" smtClean="0"/>
              <a:t>Intel</a:t>
            </a:r>
            <a:r>
              <a:rPr lang="ru-RU" dirty="0" smtClean="0"/>
              <a:t> начиная с 5 поколения </a:t>
            </a:r>
            <a:r>
              <a:rPr lang="en-US" dirty="0" err="1" smtClean="0"/>
              <a:t>Broadwell</a:t>
            </a:r>
            <a:r>
              <a:rPr lang="en-US" dirty="0" smtClean="0"/>
              <a:t> (2015 </a:t>
            </a:r>
            <a:r>
              <a:rPr lang="ru-RU" dirty="0" smtClean="0"/>
              <a:t>год)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Intel</a:t>
            </a:r>
            <a:r>
              <a:rPr lang="ru-RU" dirty="0"/>
              <a:t> PT позволяет получить полный поток исполнения </a:t>
            </a:r>
            <a:r>
              <a:rPr lang="ru-RU" dirty="0" smtClean="0"/>
              <a:t>отлаживаемого </a:t>
            </a:r>
            <a:r>
              <a:rPr lang="ru-RU" dirty="0"/>
              <a:t>приложения с минимальным </a:t>
            </a:r>
            <a:r>
              <a:rPr lang="ru-RU" dirty="0" err="1"/>
              <a:t>оверхедом</a:t>
            </a:r>
            <a:r>
              <a:rPr lang="ru-RU" dirty="0"/>
              <a:t> (&lt;5%). При этом она поддерживает </a:t>
            </a:r>
            <a:r>
              <a:rPr lang="ru-RU" dirty="0" err="1"/>
              <a:t>многопоточность</a:t>
            </a:r>
            <a:r>
              <a:rPr lang="ru-RU" dirty="0"/>
              <a:t> и может помочь в установлении ошибок типа "состояние </a:t>
            </a:r>
            <a:r>
              <a:rPr lang="ru-RU" dirty="0" smtClean="0"/>
              <a:t>гонки</a:t>
            </a:r>
            <a:r>
              <a:rPr lang="en-US" dirty="0" smtClean="0"/>
              <a:t> </a:t>
            </a:r>
            <a:r>
              <a:rPr lang="ru-RU" dirty="0" smtClean="0"/>
              <a:t>благодаря </a:t>
            </a:r>
            <a:r>
              <a:rPr lang="ru-RU" dirty="0"/>
              <a:t>отметкам времени при записи трассы </a:t>
            </a:r>
            <a:r>
              <a:rPr lang="ru-RU" dirty="0" smtClean="0"/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цель </a:t>
            </a:r>
            <a:r>
              <a:rPr lang="ru-RU" dirty="0" err="1"/>
              <a:t>фаззится</a:t>
            </a:r>
            <a:r>
              <a:rPr lang="ru-RU" dirty="0"/>
              <a:t> в режиме </a:t>
            </a:r>
            <a:r>
              <a:rPr lang="ru-RU" dirty="0" err="1"/>
              <a:t>Intel</a:t>
            </a:r>
            <a:r>
              <a:rPr lang="ru-RU" dirty="0"/>
              <a:t> PT, она открывается в отладчике. Перед каждой итерацией отладчик включает трассировку </a:t>
            </a:r>
            <a:r>
              <a:rPr lang="ru-RU" dirty="0" err="1"/>
              <a:t>Intel</a:t>
            </a:r>
            <a:r>
              <a:rPr lang="ru-RU" dirty="0"/>
              <a:t> PT для целевого процесса, а после завершения итерации трассировка извлекается и анализируется, обновляя карту </a:t>
            </a:r>
            <a:r>
              <a:rPr lang="ru-RU" dirty="0" smtClean="0"/>
              <a:t>покрытия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8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 smtClean="0"/>
              <a:t>Фаззинг виртуальной машины</a:t>
            </a:r>
            <a:r>
              <a:rPr lang="ru-RU" dirty="0" smtClean="0"/>
              <a:t>. Покрытие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20525" y="2303875"/>
            <a:ext cx="3375375" cy="283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5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Другая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14242</TotalTime>
  <Words>567</Words>
  <Application>Microsoft Office PowerPoint</Application>
  <PresentationFormat>Широкоэкранный</PresentationFormat>
  <Paragraphs>72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Semilight</vt:lpstr>
      <vt:lpstr>Times New Roman</vt:lpstr>
      <vt:lpstr>Презентация продукта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Прософт-Системы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Беляев</dc:creator>
  <cp:lastModifiedBy>Александр Беликов</cp:lastModifiedBy>
  <cp:revision>249</cp:revision>
  <dcterms:created xsi:type="dcterms:W3CDTF">2019-06-06T06:31:49Z</dcterms:created>
  <dcterms:modified xsi:type="dcterms:W3CDTF">2024-02-28T20:11:31Z</dcterms:modified>
</cp:coreProperties>
</file>