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5358" r:id="rId3"/>
  </p:sldMasterIdLst>
  <p:notesMasterIdLst>
    <p:notesMasterId r:id="rId9"/>
  </p:notesMasterIdLst>
  <p:sldIdLst>
    <p:sldId id="444" r:id="rId4"/>
    <p:sldId id="509" r:id="rId5"/>
    <p:sldId id="511" r:id="rId6"/>
    <p:sldId id="513" r:id="rId7"/>
    <p:sldId id="514" r:id="rId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9FB"/>
    <a:srgbClr val="9B720D"/>
    <a:srgbClr val="006699"/>
    <a:srgbClr val="0066CC"/>
    <a:srgbClr val="0066FF"/>
    <a:srgbClr val="003399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6" autoAdjust="0"/>
    <p:restoredTop sz="94660"/>
  </p:normalViewPr>
  <p:slideViewPr>
    <p:cSldViewPr>
      <p:cViewPr varScale="1">
        <p:scale>
          <a:sx n="68" d="100"/>
          <a:sy n="68" d="100"/>
        </p:scale>
        <p:origin x="1312" y="48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CA40FE6-C8CF-4144-BF05-A3DD173173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168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EA1D0D-646F-41AA-BE3C-AC2CD255862A}" type="slidenum">
              <a:rPr lang="zh-CN" altLang="en-US" b="0"/>
              <a:pPr eaLnBrk="1" hangingPunct="1"/>
              <a:t>1</a:t>
            </a:fld>
            <a:endParaRPr lang="en-US" altLang="zh-CN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6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0626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8413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549275"/>
            <a:ext cx="2058988" cy="557688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29325" cy="5576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5648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533400"/>
            <a:ext cx="70866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791200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05200" y="6553200"/>
            <a:ext cx="2133600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E3D20C-6E12-404D-837F-3824349823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74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hidden">
          <a:xfrm>
            <a:off x="-1588" y="5257800"/>
            <a:ext cx="9144001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endParaRPr lang="zh-CN" altLang="zh-CN" b="0">
              <a:latin typeface="Arial" charset="0"/>
              <a:cs typeface="Arial" charset="0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1828800" y="12192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SimSun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1835150" y="1198563"/>
            <a:ext cx="3679825" cy="4064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Font typeface="Wingdings" pitchFamily="2" charset="2"/>
              <a:buNone/>
              <a:defRPr/>
            </a:pPr>
            <a:r>
              <a:rPr lang="en-US" altLang="zh-CN" sz="1700" b="0">
                <a:solidFill>
                  <a:schemeClr val="bg1"/>
                </a:solidFill>
                <a:latin typeface="Arial" charset="0"/>
                <a:cs typeface="Arial" charset="0"/>
              </a:rPr>
              <a:t>IBM </a:t>
            </a:r>
            <a:r>
              <a:rPr lang="zh-CN" altLang="en-US" sz="1700" b="0">
                <a:solidFill>
                  <a:schemeClr val="bg1"/>
                </a:solidFill>
                <a:latin typeface="Arial" charset="0"/>
                <a:cs typeface="Arial" charset="0"/>
              </a:rPr>
              <a:t>全球业务咨询部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1828800" y="1198563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SimSun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hidden">
          <a:xfrm>
            <a:off x="-1588" y="0"/>
            <a:ext cx="9144001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7" name="Picture 8" descr="vladstudio0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426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914400"/>
            <a:ext cx="4876800" cy="685800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让我们一起改变现状！</a:t>
            </a:r>
          </a:p>
        </p:txBody>
      </p:sp>
    </p:spTree>
    <p:extLst>
      <p:ext uri="{BB962C8B-B14F-4D97-AF65-F5344CB8AC3E}">
        <p14:creationId xmlns:p14="http://schemas.microsoft.com/office/powerpoint/2010/main" val="428808430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9157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02826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4130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2602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9524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7727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90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10447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517236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729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587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4880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088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08907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1905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7218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314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41666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42004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12156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61034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86239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549275"/>
            <a:ext cx="2058988" cy="557688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29325" cy="5576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601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574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3317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275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8072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6298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35971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 userDrawn="1"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800">
              <a:latin typeface="Arial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hidden">
          <a:xfrm>
            <a:off x="0" y="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8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49275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Header text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671638" y="60325"/>
            <a:ext cx="1711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</a:rPr>
              <a:t>管理咨询专业服务 </a:t>
            </a:r>
            <a:endParaRPr lang="zh-CN" altLang="en-US" sz="1200" dirty="0">
              <a:solidFill>
                <a:schemeClr val="bg1"/>
              </a:solidFill>
              <a:latin typeface="宋体" pitchFamily="2" charset="-122"/>
              <a:cs typeface="Arial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676400" y="6488113"/>
            <a:ext cx="0" cy="2286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SimSun" pitchFamily="2" charset="-122"/>
            </a:endParaRP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0" y="381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defRPr/>
            </a:pPr>
            <a:endParaRPr lang="zh-CN" altLang="en-US" sz="800">
              <a:ea typeface="SimSun" pitchFamily="2" charset="-122"/>
            </a:endParaRP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defRPr/>
            </a:pPr>
            <a:endParaRPr lang="zh-CN" altLang="en-US" sz="800">
              <a:ea typeface="SimSun" pitchFamily="2" charset="-122"/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468313" y="1196975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defRPr/>
            </a:pPr>
            <a:endParaRPr lang="zh-CN" altLang="en-US" sz="800">
              <a:ea typeface="SimSun" pitchFamily="2" charset="-122"/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215900" y="6477000"/>
            <a:ext cx="811213" cy="2444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900" b="0">
                <a:solidFill>
                  <a:schemeClr val="bg1"/>
                </a:solidFill>
                <a:ea typeface="楷体_GB2312" pitchFamily="49" charset="-122"/>
              </a:rPr>
              <a:t>— </a:t>
            </a:r>
            <a:fld id="{6C73E496-FA45-418B-B68C-728C21313F4D}" type="slidenum">
              <a:rPr lang="en-US" altLang="en-US" sz="1000" b="0">
                <a:solidFill>
                  <a:schemeClr val="bg1"/>
                </a:solidFill>
                <a:ea typeface="楷体_GB2312" pitchFamily="49" charset="-122"/>
              </a:rPr>
              <a:pPr algn="r"/>
              <a:t>‹#›</a:t>
            </a:fld>
            <a:r>
              <a:rPr lang="en-US" altLang="zh-CN" sz="900" b="0">
                <a:solidFill>
                  <a:schemeClr val="bg1"/>
                </a:solidFill>
                <a:ea typeface="楷体_GB2312" pitchFamily="49" charset="-122"/>
              </a:rPr>
              <a:t> —</a:t>
            </a:r>
            <a:endParaRPr lang="en-US" altLang="en-US" sz="900" b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714500" y="6507163"/>
            <a:ext cx="14541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900" dirty="0">
                <a:solidFill>
                  <a:schemeClr val="bg1"/>
                </a:solidFill>
                <a:latin typeface="Arial" charset="0"/>
              </a:rPr>
              <a:t>组织执行与规范运营项目</a:t>
            </a:r>
          </a:p>
        </p:txBody>
      </p:sp>
      <p:sp>
        <p:nvSpPr>
          <p:cNvPr id="6158" name="Line 14"/>
          <p:cNvSpPr>
            <a:spLocks noChangeShapeType="1"/>
          </p:cNvSpPr>
          <p:nvPr userDrawn="1"/>
        </p:nvSpPr>
        <p:spPr bwMode="auto">
          <a:xfrm>
            <a:off x="1676400" y="98425"/>
            <a:ext cx="0" cy="2286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SimSun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4" r:id="rId1"/>
    <p:sldLayoutId id="2147485325" r:id="rId2"/>
    <p:sldLayoutId id="2147485326" r:id="rId3"/>
    <p:sldLayoutId id="2147485327" r:id="rId4"/>
    <p:sldLayoutId id="2147485328" r:id="rId5"/>
    <p:sldLayoutId id="2147485329" r:id="rId6"/>
    <p:sldLayoutId id="2147485330" r:id="rId7"/>
    <p:sldLayoutId id="2147485331" r:id="rId8"/>
    <p:sldLayoutId id="2147485332" r:id="rId9"/>
    <p:sldLayoutId id="2147485333" r:id="rId10"/>
    <p:sldLayoutId id="2147485334" r:id="rId11"/>
    <p:sldLayoutId id="2147485356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宋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3200">
          <a:solidFill>
            <a:schemeClr val="accent1"/>
          </a:solidFill>
          <a:latin typeface="+mn-lt"/>
          <a:ea typeface="宋体" pitchFamily="2" charset="-122"/>
          <a:cs typeface="+mn-cs"/>
        </a:defRPr>
      </a:lvl1pPr>
      <a:lvl2pPr marL="300038" indent="-185738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  <a:ea typeface="宋体" pitchFamily="2" charset="-122"/>
        </a:defRPr>
      </a:lvl2pPr>
      <a:lvl3pPr marL="608013" indent="-193675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宋体" pitchFamily="2" charset="-122"/>
        </a:defRPr>
      </a:lvl3pPr>
      <a:lvl4pPr marL="903288" indent="-180975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宋体" panose="02010600030101010101" pitchFamily="2" charset="-122"/>
        <a:buChar char="-"/>
        <a:defRPr sz="1200">
          <a:solidFill>
            <a:schemeClr val="tx1"/>
          </a:solidFill>
          <a:latin typeface="+mn-lt"/>
          <a:ea typeface="宋体" pitchFamily="2" charset="-122"/>
        </a:defRPr>
      </a:lvl4pPr>
      <a:lvl5pPr marL="1163638" indent="-146050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000">
          <a:solidFill>
            <a:schemeClr val="tx1"/>
          </a:solidFill>
          <a:latin typeface="+mn-lt"/>
          <a:ea typeface="宋体" pitchFamily="2" charset="-122"/>
        </a:defRPr>
      </a:lvl5pPr>
      <a:lvl6pPr marL="1620838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078038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535238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2992438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SimSun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7" r:id="rId1"/>
    <p:sldLayoutId id="2147485335" r:id="rId2"/>
    <p:sldLayoutId id="2147485336" r:id="rId3"/>
    <p:sldLayoutId id="2147485337" r:id="rId4"/>
    <p:sldLayoutId id="2147485338" r:id="rId5"/>
    <p:sldLayoutId id="2147485339" r:id="rId6"/>
    <p:sldLayoutId id="2147485340" r:id="rId7"/>
    <p:sldLayoutId id="2147485341" r:id="rId8"/>
    <p:sldLayoutId id="2147485342" r:id="rId9"/>
    <p:sldLayoutId id="2147485343" r:id="rId10"/>
    <p:sldLayoutId id="2147485344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宋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 Black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 Black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 Black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 Black" pitchFamily="34" charset="0"/>
          <a:ea typeface="SimSun" pitchFamily="2" charset="-122"/>
        </a:defRPr>
      </a:lvl9pPr>
    </p:titleStyle>
    <p:bodyStyle>
      <a:lvl1pPr marL="192088" indent="-192088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463550" indent="-185738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anose="02010600030101010101" pitchFamily="2" charset="-122"/>
        <a:buChar char="-"/>
        <a:defRPr sz="1600">
          <a:solidFill>
            <a:schemeClr val="tx1"/>
          </a:solidFill>
          <a:latin typeface="+mn-lt"/>
          <a:ea typeface="宋体" pitchFamily="2" charset="-122"/>
        </a:defRPr>
      </a:lvl2pPr>
      <a:lvl3pPr marL="768350" indent="-193675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宋体" pitchFamily="2" charset="-122"/>
        </a:defRPr>
      </a:lvl3pPr>
      <a:lvl4pPr marL="1052513" indent="-180975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宋体" panose="02010600030101010101" pitchFamily="2" charset="-122"/>
        <a:buChar char="-"/>
        <a:defRPr sz="1200">
          <a:solidFill>
            <a:schemeClr val="tx1"/>
          </a:solidFill>
          <a:latin typeface="+mn-lt"/>
          <a:ea typeface="宋体" pitchFamily="2" charset="-122"/>
        </a:defRPr>
      </a:lvl4pPr>
      <a:lvl5pPr marL="1381125" indent="-146050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000">
          <a:solidFill>
            <a:schemeClr val="tx1"/>
          </a:solidFill>
          <a:latin typeface="+mn-lt"/>
          <a:ea typeface="宋体" pitchFamily="2" charset="-122"/>
        </a:defRPr>
      </a:lvl5pPr>
      <a:lvl6pPr marL="18383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2955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7527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2099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08F6A2D-6BC0-4B39-A6E8-DC41354051D0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sz="8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F2EFA2-543A-456E-8DC4-2F277DF7873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sz="8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100BD05-50D0-4984-9B3B-E39021601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49275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Header text</a:t>
            </a:r>
          </a:p>
        </p:txBody>
      </p:sp>
      <p:sp>
        <p:nvSpPr>
          <p:cNvPr id="1029" name="Text Box 7">
            <a:extLst>
              <a:ext uri="{FF2B5EF4-FFF2-40B4-BE49-F238E27FC236}">
                <a16:creationId xmlns:a16="http://schemas.microsoft.com/office/drawing/2014/main" id="{6EDDDD77-D5CE-46E9-A640-713D26B52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60325"/>
            <a:ext cx="1711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sz="1400">
                <a:solidFill>
                  <a:schemeClr val="bg1"/>
                </a:solidFill>
                <a:latin typeface="宋体" panose="02010600030101010101" pitchFamily="2" charset="-122"/>
              </a:rPr>
              <a:t>管理咨询专业服务 </a:t>
            </a:r>
            <a:endParaRPr lang="zh-CN" altLang="en-US" sz="1200">
              <a:solidFill>
                <a:schemeClr val="bg1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30" name="Line 10">
            <a:extLst>
              <a:ext uri="{FF2B5EF4-FFF2-40B4-BE49-F238E27FC236}">
                <a16:creationId xmlns:a16="http://schemas.microsoft.com/office/drawing/2014/main" id="{0F2E4FB2-5E4D-4F57-A2A0-7BFAFE474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6488113"/>
            <a:ext cx="0" cy="2286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11">
            <a:extLst>
              <a:ext uri="{FF2B5EF4-FFF2-40B4-BE49-F238E27FC236}">
                <a16:creationId xmlns:a16="http://schemas.microsoft.com/office/drawing/2014/main" id="{B71725ED-D084-479D-8A1B-B7F831CC5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81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2" name="Line 12">
            <a:extLst>
              <a:ext uri="{FF2B5EF4-FFF2-40B4-BE49-F238E27FC236}">
                <a16:creationId xmlns:a16="http://schemas.microsoft.com/office/drawing/2014/main" id="{C50826B3-6168-4445-AF5F-DCC8B9AFE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3" name="Line 13">
            <a:extLst>
              <a:ext uri="{FF2B5EF4-FFF2-40B4-BE49-F238E27FC236}">
                <a16:creationId xmlns:a16="http://schemas.microsoft.com/office/drawing/2014/main" id="{1140310E-1977-4F92-B833-29CDE8F48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196975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1DE52CD6-EEF8-4795-B3E9-651D28013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6477000"/>
            <a:ext cx="811213" cy="2444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900" b="0">
                <a:solidFill>
                  <a:schemeClr val="bg1"/>
                </a:solidFill>
                <a:ea typeface="楷体_GB2312" pitchFamily="49" charset="-122"/>
              </a:rPr>
              <a:t>— </a:t>
            </a:r>
            <a:fld id="{3ED4B878-F01A-4779-84D4-D594AF0FCE98}" type="slidenum">
              <a:rPr lang="en-US" altLang="en-US" sz="1000" b="0" smtClean="0">
                <a:solidFill>
                  <a:schemeClr val="bg1"/>
                </a:solidFill>
                <a:ea typeface="楷体_GB2312" pitchFamily="49" charset="-122"/>
              </a:rPr>
              <a:pPr algn="r">
                <a:defRPr/>
              </a:pPr>
              <a:t>‹#›</a:t>
            </a:fld>
            <a:r>
              <a:rPr lang="en-US" altLang="zh-CN" sz="900" b="0">
                <a:solidFill>
                  <a:schemeClr val="bg1"/>
                </a:solidFill>
                <a:ea typeface="楷体_GB2312" pitchFamily="49" charset="-122"/>
              </a:rPr>
              <a:t> —</a:t>
            </a:r>
            <a:endParaRPr lang="en-US" altLang="en-US" sz="900" b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035" name="Text Box 13">
            <a:extLst>
              <a:ext uri="{FF2B5EF4-FFF2-40B4-BE49-F238E27FC236}">
                <a16:creationId xmlns:a16="http://schemas.microsoft.com/office/drawing/2014/main" id="{5E09A76E-FEBB-4CD2-A511-16A7D7258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6507163"/>
            <a:ext cx="14541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900">
                <a:solidFill>
                  <a:schemeClr val="bg1"/>
                </a:solidFill>
              </a:rPr>
              <a:t>组织执行与规范运营项目</a:t>
            </a:r>
          </a:p>
        </p:txBody>
      </p:sp>
      <p:sp>
        <p:nvSpPr>
          <p:cNvPr id="1036" name="Line 14">
            <a:extLst>
              <a:ext uri="{FF2B5EF4-FFF2-40B4-BE49-F238E27FC236}">
                <a16:creationId xmlns:a16="http://schemas.microsoft.com/office/drawing/2014/main" id="{F1634888-5C70-4008-BF9E-FDE8744F55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676400" y="98425"/>
            <a:ext cx="0" cy="2286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0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59" r:id="rId1"/>
    <p:sldLayoutId id="2147485360" r:id="rId2"/>
    <p:sldLayoutId id="2147485361" r:id="rId3"/>
    <p:sldLayoutId id="2147485362" r:id="rId4"/>
    <p:sldLayoutId id="2147485363" r:id="rId5"/>
    <p:sldLayoutId id="2147485364" r:id="rId6"/>
    <p:sldLayoutId id="2147485365" r:id="rId7"/>
    <p:sldLayoutId id="2147485366" r:id="rId8"/>
    <p:sldLayoutId id="2147485367" r:id="rId9"/>
    <p:sldLayoutId id="2147485368" r:id="rId10"/>
    <p:sldLayoutId id="214748536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宋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3200">
          <a:solidFill>
            <a:schemeClr val="accent1"/>
          </a:solidFill>
          <a:latin typeface="+mn-lt"/>
          <a:ea typeface="宋体" pitchFamily="2" charset="-122"/>
          <a:cs typeface="+mn-cs"/>
        </a:defRPr>
      </a:lvl1pPr>
      <a:lvl2pPr marL="300038" indent="-185738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  <a:ea typeface="宋体" pitchFamily="2" charset="-122"/>
        </a:defRPr>
      </a:lvl2pPr>
      <a:lvl3pPr marL="608013" indent="-193675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宋体" pitchFamily="2" charset="-122"/>
        </a:defRPr>
      </a:lvl3pPr>
      <a:lvl4pPr marL="903288" indent="-180975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宋体" panose="02010600030101010101" pitchFamily="2" charset="-122"/>
        <a:buChar char="-"/>
        <a:defRPr sz="1200">
          <a:solidFill>
            <a:schemeClr val="tx1"/>
          </a:solidFill>
          <a:latin typeface="+mn-lt"/>
          <a:ea typeface="宋体" pitchFamily="2" charset="-122"/>
        </a:defRPr>
      </a:lvl4pPr>
      <a:lvl5pPr marL="1163638" indent="-146050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000">
          <a:solidFill>
            <a:schemeClr val="tx1"/>
          </a:solidFill>
          <a:latin typeface="+mn-lt"/>
          <a:ea typeface="宋体" pitchFamily="2" charset="-122"/>
        </a:defRPr>
      </a:lvl5pPr>
      <a:lvl6pPr marL="1620838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078038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535238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2992438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90520"/>
              </p:ext>
            </p:extLst>
          </p:nvPr>
        </p:nvGraphicFramePr>
        <p:xfrm>
          <a:off x="304800" y="1441450"/>
          <a:ext cx="8458200" cy="5022213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406291113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1240137212"/>
                    </a:ext>
                  </a:extLst>
                </a:gridCol>
                <a:gridCol w="969963">
                  <a:extLst>
                    <a:ext uri="{9D8B030D-6E8A-4147-A177-3AD203B41FA5}">
                      <a16:colId xmlns:a16="http://schemas.microsoft.com/office/drawing/2014/main" val="261472385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3949634626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3260649888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3648568986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78270708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577950022"/>
                    </a:ext>
                  </a:extLst>
                </a:gridCol>
                <a:gridCol w="788988">
                  <a:extLst>
                    <a:ext uri="{9D8B030D-6E8A-4147-A177-3AD203B41FA5}">
                      <a16:colId xmlns:a16="http://schemas.microsoft.com/office/drawing/2014/main" val="56303407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34193445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692661352"/>
                    </a:ext>
                  </a:extLst>
                </a:gridCol>
              </a:tblGrid>
              <a:tr h="349250">
                <a:tc gridSpan="11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周计划报表</a:t>
                      </a:r>
                    </a:p>
                  </a:txBody>
                  <a:tcPr marL="6665" marR="6665" marT="66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1546"/>
                  </a:ext>
                </a:extLst>
              </a:tr>
              <a:tr h="280985">
                <a:tc gridSpan="11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    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—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月    日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xxx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周计划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989593"/>
                  </a:ext>
                </a:extLst>
              </a:tr>
              <a:tr h="290513"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本周重点工作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预期结果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gridSpan="7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阶段性结果及完成时间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需要的资源支持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43154"/>
                  </a:ext>
                </a:extLst>
              </a:tr>
              <a:tr h="220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周二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周三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周四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周六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周日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84381"/>
                  </a:ext>
                </a:extLst>
              </a:tr>
              <a:tr h="776288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235151"/>
                  </a:ext>
                </a:extLst>
              </a:tr>
              <a:tr h="776288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87998"/>
                  </a:ext>
                </a:extLst>
              </a:tr>
              <a:tr h="776288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295155"/>
                  </a:ext>
                </a:extLst>
              </a:tr>
              <a:tr h="776288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255266"/>
                  </a:ext>
                </a:extLst>
              </a:tr>
              <a:tr h="776288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665" marR="6665" marT="666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154962"/>
                  </a:ext>
                </a:extLst>
              </a:tr>
            </a:tbl>
          </a:graphicData>
        </a:graphic>
      </p:graphicFrame>
      <p:sp>
        <p:nvSpPr>
          <p:cNvPr id="2159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362950" cy="46037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周计划本周重点工作栏写作要点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2743200" y="3276600"/>
            <a:ext cx="4572000" cy="2819400"/>
          </a:xfrm>
          <a:prstGeom prst="wedgeRectCallout">
            <a:avLst>
              <a:gd name="adj1" fmla="val -81961"/>
              <a:gd name="adj2" fmla="val -5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dirty="0"/>
              <a:t>一、重点性：是否是重点？</a:t>
            </a:r>
            <a:endParaRPr lang="en-US" altLang="zh-CN" dirty="0"/>
          </a:p>
          <a:p>
            <a:pPr algn="l">
              <a:defRPr/>
            </a:pPr>
            <a:r>
              <a:rPr lang="zh-CN" altLang="en-US" dirty="0"/>
              <a:t>二、价值饱和性：价值是否饱和？</a:t>
            </a:r>
            <a:endParaRPr lang="en-US" altLang="zh-CN" dirty="0"/>
          </a:p>
          <a:p>
            <a:pPr algn="l">
              <a:defRPr/>
            </a:pPr>
            <a:r>
              <a:rPr lang="zh-CN" altLang="en-US" dirty="0"/>
              <a:t>三、全面性：是否与岗位职责及月度计划匹配？一般要包括管理方面的、业务方面的以及个人成长方面的重要工作；</a:t>
            </a:r>
            <a:endParaRPr lang="en-US" altLang="zh-CN" dirty="0"/>
          </a:p>
          <a:p>
            <a:pPr algn="l">
              <a:defRPr/>
            </a:pPr>
            <a:r>
              <a:rPr lang="zh-CN" altLang="en-US" dirty="0"/>
              <a:t>四、开放性：关于保密事项按照公司保密制度操作</a:t>
            </a:r>
          </a:p>
        </p:txBody>
      </p:sp>
    </p:spTree>
    <p:extLst>
      <p:ext uri="{BB962C8B-B14F-4D97-AF65-F5344CB8AC3E}">
        <p14:creationId xmlns:p14="http://schemas.microsoft.com/office/powerpoint/2010/main" val="171512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AFC623B-F250-430A-A6A8-0FC2EEE1C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53341"/>
              </p:ext>
            </p:extLst>
          </p:nvPr>
        </p:nvGraphicFramePr>
        <p:xfrm>
          <a:off x="228600" y="1295400"/>
          <a:ext cx="8610600" cy="547611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2592395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604196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819501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00777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8825901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58790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614383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98694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695613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380417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7334934"/>
                    </a:ext>
                  </a:extLst>
                </a:gridCol>
              </a:tblGrid>
              <a:tr h="222216">
                <a:tc gridSpan="11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—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日陈思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4Y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周计划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9308"/>
                  </a:ext>
                </a:extLst>
              </a:tr>
              <a:tr h="271422"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本周重点工作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预期结果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gridSpan="7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阶段性结果及完成时间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需要的资源支持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514212"/>
                  </a:ext>
                </a:extLst>
              </a:tr>
              <a:tr h="1936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周二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周三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周四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周六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周日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15060"/>
                  </a:ext>
                </a:extLst>
              </a:tr>
              <a:tr h="771407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办理化工设计大赛总决赛赞助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周三前完成赞助事宜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拟定赞助协议发给学校负责人，等待反馈意见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赞助款汇款及发票信息确认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终版赞助协议双方扫描盖章（安排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LJJ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总经理、部门经理及时签字</a:t>
                      </a:r>
                      <a:b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财务部及时汇款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3451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化工设计大赛总决赛现场宣传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周五前完成赞助活动筹备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各项筹备工作任务下发及说明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为现场团队编写闭幕式发言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PPT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对现场宣传团队讲解宣传重点及策略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需要现场团队负责人左秋明传达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1446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安全题库报价及销售策略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周五前公布定价及销售策略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找马丙杰调研题库概况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制定销售策略配套报价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策略及报价公布，等待反馈意见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892957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公司实力宣传册内容模块确定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周四前完成册子模块规划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与相关人员初步沟通该宣传册定位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组织商务部和销售部讨论实力构成模块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确定内容模块及工作计划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销售部门配合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677266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新人刘世杰转正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周五转正报告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通知新人办理转正申请、转正报告模块要求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填写新人转正评价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召开转正报告会议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619497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DLLG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大学唐宏来京交流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周五明确合作意向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调研销售部门合作诉求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拟定交流议题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双方交流形成合作意向书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销售部门配合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390492"/>
                  </a:ext>
                </a:extLst>
              </a:tr>
              <a:tr h="613467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与化工教育协会针对安全题库合作协议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周四前发给协议等待反馈意见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拟定合作协议第一版发给协会等待反馈意见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848328"/>
                  </a:ext>
                </a:extLst>
              </a:tr>
              <a:tr h="771407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4Y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培训学习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建立结果思维，学会制定日结果、周计划、个人战略，掌握质询会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学会制定日结果，总结被评为优秀，得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建立结果思维，课堂回答问题得到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掌握周计划制定，日总结评为优秀得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学会制定个人战略，日总结评为优秀，得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找到自己的个人战略和公司战略的结合点，课堂回答问题得到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掌握质询会，课堂回答问题得到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48086"/>
                  </a:ext>
                </a:extLst>
              </a:tr>
            </a:tbl>
          </a:graphicData>
        </a:graphic>
      </p:graphicFrame>
      <p:sp>
        <p:nvSpPr>
          <p:cNvPr id="25603" name="Text Box 2">
            <a:extLst>
              <a:ext uri="{FF2B5EF4-FFF2-40B4-BE49-F238E27FC236}">
                <a16:creationId xmlns:a16="http://schemas.microsoft.com/office/drawing/2014/main" id="{B8FCD2F8-3F51-4CEB-96EE-5E8CC3281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19125"/>
            <a:ext cx="7696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dirty="0">
                <a:solidFill>
                  <a:srgbClr val="7889FB"/>
                </a:solidFill>
              </a:rPr>
              <a:t>一、重点性：重点工作，价值降序排列</a:t>
            </a:r>
            <a:endParaRPr lang="en-US" altLang="zh-CN" sz="2800" dirty="0">
              <a:solidFill>
                <a:srgbClr val="7889FB"/>
              </a:solidFill>
            </a:endParaRP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75A893F2-8032-4083-8114-0B8C40D6A013}"/>
              </a:ext>
            </a:extLst>
          </p:cNvPr>
          <p:cNvSpPr/>
          <p:nvPr/>
        </p:nvSpPr>
        <p:spPr>
          <a:xfrm>
            <a:off x="4038600" y="2667000"/>
            <a:ext cx="2667000" cy="1676400"/>
          </a:xfrm>
          <a:prstGeom prst="wedgeRoundRectCallout">
            <a:avLst>
              <a:gd name="adj1" fmla="val -137411"/>
              <a:gd name="adj2" fmla="val -5463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SimSun"/>
                <a:cs typeface="+mn-cs"/>
              </a:rPr>
              <a:t>最重要的事写在最上面，依次排序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imSun"/>
              <a:cs typeface="+mn-cs"/>
            </a:endParaRPr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E2540C71-5C50-4E1F-9867-F99435BB80C1}"/>
              </a:ext>
            </a:extLst>
          </p:cNvPr>
          <p:cNvSpPr/>
          <p:nvPr/>
        </p:nvSpPr>
        <p:spPr bwMode="auto">
          <a:xfrm>
            <a:off x="-76200" y="2209800"/>
            <a:ext cx="685800" cy="3886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价值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AFC623B-F250-430A-A6A8-0FC2EEE1C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46285"/>
              </p:ext>
            </p:extLst>
          </p:nvPr>
        </p:nvGraphicFramePr>
        <p:xfrm>
          <a:off x="228600" y="1295400"/>
          <a:ext cx="8610600" cy="547611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2592395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604196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819501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00777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8825901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58790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614383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98694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695613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380417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7334934"/>
                    </a:ext>
                  </a:extLst>
                </a:gridCol>
              </a:tblGrid>
              <a:tr h="222216">
                <a:tc gridSpan="11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—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日陈思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4Y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周计划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9308"/>
                  </a:ext>
                </a:extLst>
              </a:tr>
              <a:tr h="271422"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本周重点工作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预期结果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gridSpan="7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阶段性结果及完成时间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需要的资源支持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514212"/>
                  </a:ext>
                </a:extLst>
              </a:tr>
              <a:tr h="1936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周二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周三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周四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周六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周日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15060"/>
                  </a:ext>
                </a:extLst>
              </a:tr>
              <a:tr h="771407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办理化工设计大赛总决赛赞助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周三前完成赞助事宜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拟定赞助协议发给学校负责人，等待反馈意见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赞助款汇款及发票信息确认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终版赞助协议双方扫描盖章（安排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LJJ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总经理、部门经理及时签字</a:t>
                      </a:r>
                      <a:b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财务部及时汇款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3451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化工设计大赛总决赛现场宣传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周五前完成赞助活动筹备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各项筹备工作任务下发及说明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为现场团队编写闭幕式发言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PPT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对现场宣传团队讲解宣传重点及策略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需要现场团队负责人左秋明传达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1446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安全题库报价及销售策略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周五前公布定价及销售策略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找马丙杰调研题库概况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制定销售策略配套报价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策略及报价公布，等待反馈意见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892957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公司实力宣传册内容模块确定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周四前完成册子模块规划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与相关人员初步沟通该宣传册定位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组织商务部和销售部讨论实力构成模块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确定内容模块及工作计划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销售部门配合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677266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新人刘世杰转正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周五转正报告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通知新人办理转正申请、转正报告模块要求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填写新人转正评价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召开转正报告会议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619497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DLLG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大学唐宏来京交流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周五明确合作意向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调研销售部门合作诉求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拟定交流议题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双方交流形成合作意向书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销售部门配合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390492"/>
                  </a:ext>
                </a:extLst>
              </a:tr>
              <a:tr h="613467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与化工教育协会针对安全题库合作协议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周四前发给协议等待反馈意见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拟定合作协议第一版发给协会等待反馈意见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848328"/>
                  </a:ext>
                </a:extLst>
              </a:tr>
              <a:tr h="771407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4Y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培训学习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建立结果思维，学会制定日结果、周计划、个人战略，掌握质询会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学会制定日结果，总结被评为优秀，得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建立结果思维，课堂回答问题得到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掌握周计划制定，日总结评为优秀得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学会制定个人战略，日总结评为优秀，得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找到自己的个人战略和公司战略的结合点，课堂回答问题得到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掌握质询会，课堂回答问题得到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48086"/>
                  </a:ext>
                </a:extLst>
              </a:tr>
            </a:tbl>
          </a:graphicData>
        </a:graphic>
      </p:graphicFrame>
      <p:sp>
        <p:nvSpPr>
          <p:cNvPr id="25603" name="Text Box 2">
            <a:extLst>
              <a:ext uri="{FF2B5EF4-FFF2-40B4-BE49-F238E27FC236}">
                <a16:creationId xmlns:a16="http://schemas.microsoft.com/office/drawing/2014/main" id="{B8FCD2F8-3F51-4CEB-96EE-5E8CC3281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19125"/>
            <a:ext cx="8153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800" dirty="0">
                <a:solidFill>
                  <a:srgbClr val="7889FB"/>
                </a:solidFill>
              </a:rPr>
              <a:t>二、价值饱和性：一周工作重点价值是否饱和？</a:t>
            </a:r>
            <a:endParaRPr lang="en-US" altLang="zh-CN" sz="2800" dirty="0">
              <a:solidFill>
                <a:srgbClr val="7889FB"/>
              </a:solidFill>
            </a:endParaRP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75A893F2-8032-4083-8114-0B8C40D6A013}"/>
              </a:ext>
            </a:extLst>
          </p:cNvPr>
          <p:cNvSpPr/>
          <p:nvPr/>
        </p:nvSpPr>
        <p:spPr>
          <a:xfrm>
            <a:off x="6248400" y="2667000"/>
            <a:ext cx="2667000" cy="1676400"/>
          </a:xfrm>
          <a:prstGeom prst="wedgeRoundRectCallout">
            <a:avLst>
              <a:gd name="adj1" fmla="val -215879"/>
              <a:gd name="adj2" fmla="val -1414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SimSun"/>
                <a:cs typeface="+mn-cs"/>
              </a:rPr>
              <a:t>周工作事项价值是否饱和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imSun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FB4881C-271E-404F-8CEC-A11124CD8445}"/>
              </a:ext>
            </a:extLst>
          </p:cNvPr>
          <p:cNvSpPr/>
          <p:nvPr/>
        </p:nvSpPr>
        <p:spPr bwMode="auto">
          <a:xfrm>
            <a:off x="533400" y="1600200"/>
            <a:ext cx="1295400" cy="480060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19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AFC623B-F250-430A-A6A8-0FC2EEE1C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8444"/>
              </p:ext>
            </p:extLst>
          </p:nvPr>
        </p:nvGraphicFramePr>
        <p:xfrm>
          <a:off x="228600" y="1295400"/>
          <a:ext cx="8610600" cy="547611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2592395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604196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819501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00777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8825901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58790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614383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98694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695613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380417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7334934"/>
                    </a:ext>
                  </a:extLst>
                </a:gridCol>
              </a:tblGrid>
              <a:tr h="222216">
                <a:tc gridSpan="11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—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日陈思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4Y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周计划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9308"/>
                  </a:ext>
                </a:extLst>
              </a:tr>
              <a:tr h="271422"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本周重点工作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预期结果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gridSpan="7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阶段性结果及完成时间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需要的资源支持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514212"/>
                  </a:ext>
                </a:extLst>
              </a:tr>
              <a:tr h="1936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周二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周三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周四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周六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周日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15060"/>
                  </a:ext>
                </a:extLst>
              </a:tr>
              <a:tr h="771407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办理化工设计大赛总决赛赞助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周三前完成赞助事宜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拟定赞助协议发给学校负责人，等待反馈意见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赞助款汇款及发票信息确认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终版赞助协议双方扫描盖章（安排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LJJ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总经理、部门经理及时签字</a:t>
                      </a:r>
                      <a:b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财务部及时汇款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3451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化工设计大赛总决赛现场宣传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周五前完成赞助活动筹备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各项筹备工作任务下发及说明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为现场团队编写闭幕式发言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PPT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对现场宣传团队讲解宣传重点及策略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需要现场团队负责人左秋明传达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1446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安全题库报价及销售策略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周五前公布定价及销售策略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找马丙杰调研题库概况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制定销售策略配套报价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策略及报价公布，等待反馈意见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892957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公司实力宣传册内容模块确定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周四前完成册子模块规划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与相关人员初步沟通该宣传册定位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组织商务部和销售部讨论实力构成模块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确定内容模块及工作计划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销售部门配合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677266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新人刘世杰转正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周五转正报告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通知新人办理转正申请、转正报告模块要求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填写新人转正评价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召开转正报告会议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619497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DLLG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大学唐宏来京交流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周五明确合作意向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调研销售部门合作诉求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拟定交流议题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双方交流形成合作意向书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销售部门配合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390492"/>
                  </a:ext>
                </a:extLst>
              </a:tr>
              <a:tr h="613467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与化工教育协会针对安全题库合作协议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周四前发给协议等待反馈意见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拟定合作协议第一版发给协会等待反馈意见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848328"/>
                  </a:ext>
                </a:extLst>
              </a:tr>
              <a:tr h="771407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4Y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培训学习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建立结果思维，学会制定日结果、周计划、个人战略，掌握质询会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学会制定日结果，总结被评为优秀，得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建立结果思维，课堂回答问题得到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掌握周计划制定，日总结评为优秀得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学会制定个人战略，日总结评为优秀，得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找到自己的个人战略和公司战略的结合点，课堂回答问题得到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掌握质询会，课堂回答问题得到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48086"/>
                  </a:ext>
                </a:extLst>
              </a:tr>
            </a:tbl>
          </a:graphicData>
        </a:graphic>
      </p:graphicFrame>
      <p:sp>
        <p:nvSpPr>
          <p:cNvPr id="25603" name="Text Box 2">
            <a:extLst>
              <a:ext uri="{FF2B5EF4-FFF2-40B4-BE49-F238E27FC236}">
                <a16:creationId xmlns:a16="http://schemas.microsoft.com/office/drawing/2014/main" id="{B8FCD2F8-3F51-4CEB-96EE-5E8CC3281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19125"/>
            <a:ext cx="76962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dirty="0">
                <a:solidFill>
                  <a:srgbClr val="7889FB"/>
                </a:solidFill>
              </a:rPr>
              <a:t>三、全面性：管理的、业务的、个人成长的</a:t>
            </a:r>
            <a:endParaRPr lang="en-US" altLang="zh-CN" sz="2800" dirty="0">
              <a:solidFill>
                <a:srgbClr val="7889FB"/>
              </a:solidFill>
            </a:endParaRP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75A893F2-8032-4083-8114-0B8C40D6A013}"/>
              </a:ext>
            </a:extLst>
          </p:cNvPr>
          <p:cNvSpPr/>
          <p:nvPr/>
        </p:nvSpPr>
        <p:spPr>
          <a:xfrm>
            <a:off x="6172200" y="4495800"/>
            <a:ext cx="2667000" cy="1676400"/>
          </a:xfrm>
          <a:prstGeom prst="wedgeRoundRectCallout">
            <a:avLst>
              <a:gd name="adj1" fmla="val -222242"/>
              <a:gd name="adj2" fmla="val -5294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SimSun"/>
                <a:cs typeface="+mn-cs"/>
              </a:rPr>
              <a:t>管理方面的</a:t>
            </a:r>
            <a:r>
              <a:rPr lang="zh-CN" altLang="en-US" sz="1600" dirty="0">
                <a:solidFill>
                  <a:srgbClr val="FFFFFF"/>
                </a:solidFill>
              </a:rPr>
              <a:t>、业务方面的、个人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SimSun"/>
                <a:cs typeface="+mn-cs"/>
              </a:rPr>
              <a:t>成长方面的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imSun"/>
              <a:cs typeface="+mn-cs"/>
            </a:endParaRPr>
          </a:p>
        </p:txBody>
      </p:sp>
      <p:cxnSp>
        <p:nvCxnSpPr>
          <p:cNvPr id="63620" name="直接箭头连接符 11">
            <a:extLst>
              <a:ext uri="{FF2B5EF4-FFF2-40B4-BE49-F238E27FC236}">
                <a16:creationId xmlns:a16="http://schemas.microsoft.com/office/drawing/2014/main" id="{67C44C48-8ADA-49FB-B1B5-02C1DDBD8B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676400" y="2514600"/>
            <a:ext cx="6629400" cy="2590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621" name="直接箭头连接符 13">
            <a:extLst>
              <a:ext uri="{FF2B5EF4-FFF2-40B4-BE49-F238E27FC236}">
                <a16:creationId xmlns:a16="http://schemas.microsoft.com/office/drawing/2014/main" id="{B59579E3-7CF0-4C19-B06B-88E4B025471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71600" y="5486400"/>
            <a:ext cx="5029200" cy="457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622" name="直接箭头连接符 11">
            <a:extLst>
              <a:ext uri="{FF2B5EF4-FFF2-40B4-BE49-F238E27FC236}">
                <a16:creationId xmlns:a16="http://schemas.microsoft.com/office/drawing/2014/main" id="{162473A5-A308-47B2-88D5-9AC12CF414E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524000" y="4495800"/>
            <a:ext cx="5334000" cy="6096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6227FB28-D672-4C6B-9A19-1B60B480B729}"/>
              </a:ext>
            </a:extLst>
          </p:cNvPr>
          <p:cNvSpPr/>
          <p:nvPr/>
        </p:nvSpPr>
        <p:spPr bwMode="auto">
          <a:xfrm>
            <a:off x="533400" y="1600200"/>
            <a:ext cx="1295400" cy="480060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14" name="圆角矩形标注 8">
            <a:extLst>
              <a:ext uri="{FF2B5EF4-FFF2-40B4-BE49-F238E27FC236}">
                <a16:creationId xmlns:a16="http://schemas.microsoft.com/office/drawing/2014/main" id="{FBE25F86-29DF-412B-AE2B-6EE8F04D415C}"/>
              </a:ext>
            </a:extLst>
          </p:cNvPr>
          <p:cNvSpPr/>
          <p:nvPr/>
        </p:nvSpPr>
        <p:spPr>
          <a:xfrm>
            <a:off x="6248400" y="2362200"/>
            <a:ext cx="2667000" cy="1676400"/>
          </a:xfrm>
          <a:prstGeom prst="wedgeRoundRectCallout">
            <a:avLst>
              <a:gd name="adj1" fmla="val -215879"/>
              <a:gd name="adj2" fmla="val -1414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周工作事项是否全面（与与岗位职责及月度计划匹配，一般包括管理方面的、业务方面的、个人成长方面的）</a:t>
            </a:r>
            <a:endParaRPr lang="en-US" altLang="zh-CN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0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AFC623B-F250-430A-A6A8-0FC2EEE1C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2000"/>
              </p:ext>
            </p:extLst>
          </p:nvPr>
        </p:nvGraphicFramePr>
        <p:xfrm>
          <a:off x="304800" y="1295400"/>
          <a:ext cx="8610600" cy="547611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2592395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604196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819501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00777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8825901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58790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614383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98694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695613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380417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7334934"/>
                    </a:ext>
                  </a:extLst>
                </a:gridCol>
              </a:tblGrid>
              <a:tr h="222216">
                <a:tc gridSpan="11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—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日陈思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4Y</a:t>
                      </a: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周计划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9308"/>
                  </a:ext>
                </a:extLst>
              </a:tr>
              <a:tr h="271422"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本周重点工作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预期结果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gridSpan="7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阶段性结果及完成时间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需要的资源支持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514212"/>
                  </a:ext>
                </a:extLst>
              </a:tr>
              <a:tr h="1936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周二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周三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周四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周六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周日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15060"/>
                  </a:ext>
                </a:extLst>
              </a:tr>
              <a:tr h="771407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办理化工设计大赛总决赛赞助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周三前完成赞助事宜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拟定赞助协议发给学校负责人，等待反馈意见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赞助款汇款及发票信息确认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终版赞助协议双方扫描盖章（安排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LJJ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总经理、部门经理及时签字</a:t>
                      </a:r>
                      <a:b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财务部及时汇款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3451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化工设计大赛总决赛现场宣传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周五前完成赞助活动筹备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各项筹备工作任务下发及说明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为现场团队编写闭幕式发言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PPT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对现场宣传团队讲解宣传重点及策略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需要现场团队负责人左秋明传达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1446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安全题库报价及销售策略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周五前公布定价及销售策略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找马丙杰调研题库概况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制定销售策略配套报价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策略及报价公布，等待反馈意见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892957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公司实力宣传册内容模块确定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周四前完成册子模块规划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与相关人员初步沟通该宣传册定位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组织商务部和销售部讨论实力构成模块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确定内容模块及工作计划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销售部门配合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677266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新人刘世杰转正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周五转正报告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通知新人办理转正申请、转正报告模块要求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填写新人转正评价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召开转正报告会议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619497"/>
                  </a:ext>
                </a:extLst>
              </a:tr>
              <a:tr h="466654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DLLG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大学唐宏来京交流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周五明确合作意向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调研销售部门合作诉求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拟定交流议题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双方交流形成合作意向书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销售部门配合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390492"/>
                  </a:ext>
                </a:extLst>
              </a:tr>
              <a:tr h="613467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与化工教育协会针对安全题库合作协议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周四前发给协议等待反馈意见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拟定合作协议第一版发给协会等待反馈意见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848328"/>
                  </a:ext>
                </a:extLst>
              </a:tr>
              <a:tr h="623762"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4Y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培训学习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建立结果思维，学会制定日结果、周计划、个人战略，掌握质询会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学会制定日结果，总结被评为优秀，得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建立结果思维，课堂回答问题得到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掌握周计划制定，日总结评为优秀得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学会制定个人战略，日总结评为优秀，得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找到自己的个人战略和公司战略的结合点，课堂回答问题得到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掌握质询会，课堂回答问题得到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accent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宋体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楷体_GB2312" pitchFamily="49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3878" marR="3878" marT="387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48086"/>
                  </a:ext>
                </a:extLst>
              </a:tr>
            </a:tbl>
          </a:graphicData>
        </a:graphic>
      </p:graphicFrame>
      <p:sp>
        <p:nvSpPr>
          <p:cNvPr id="25603" name="Text Box 2">
            <a:extLst>
              <a:ext uri="{FF2B5EF4-FFF2-40B4-BE49-F238E27FC236}">
                <a16:creationId xmlns:a16="http://schemas.microsoft.com/office/drawing/2014/main" id="{B8FCD2F8-3F51-4CEB-96EE-5E8CC3281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19125"/>
            <a:ext cx="7696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dirty="0">
                <a:solidFill>
                  <a:srgbClr val="7889FB"/>
                </a:solidFill>
              </a:rPr>
              <a:t>四、开放性：保密事项代号表达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75A893F2-8032-4083-8114-0B8C40D6A013}"/>
              </a:ext>
            </a:extLst>
          </p:cNvPr>
          <p:cNvSpPr/>
          <p:nvPr/>
        </p:nvSpPr>
        <p:spPr>
          <a:xfrm>
            <a:off x="6248400" y="2667000"/>
            <a:ext cx="2667000" cy="1676400"/>
          </a:xfrm>
          <a:prstGeom prst="wedgeRoundRectCallout">
            <a:avLst>
              <a:gd name="adj1" fmla="val -211284"/>
              <a:gd name="adj2" fmla="val 7132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SimSun"/>
                <a:cs typeface="+mn-cs"/>
              </a:rPr>
              <a:t>开放性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SimSun"/>
                <a:cs typeface="+mn-cs"/>
              </a:rPr>
              <a:t>(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SimSun"/>
                <a:cs typeface="+mn-cs"/>
              </a:rPr>
              <a:t>鼓励内容开放，保密事项按公司保密制度处理）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imSun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FB4881C-271E-404F-8CEC-A11124CD8445}"/>
              </a:ext>
            </a:extLst>
          </p:cNvPr>
          <p:cNvSpPr/>
          <p:nvPr/>
        </p:nvSpPr>
        <p:spPr bwMode="auto">
          <a:xfrm>
            <a:off x="685800" y="4495800"/>
            <a:ext cx="1219200" cy="68580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995343"/>
      </p:ext>
    </p:extLst>
  </p:cSld>
  <p:clrMapOvr>
    <a:masterClrMapping/>
  </p:clrMapOvr>
</p:sld>
</file>

<file path=ppt/theme/theme1.xml><?xml version="1.0" encoding="utf-8"?>
<a:theme xmlns:a="http://schemas.openxmlformats.org/drawingml/2006/main" name="1_bcs_white_background_imagery">
  <a:themeElements>
    <a:clrScheme name="1_bcs_white_background_imagery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1_bcs_white_background_imagery">
      <a:majorFont>
        <a:latin typeface="Arial"/>
        <a:ea typeface="SimSun"/>
        <a:cs typeface=""/>
      </a:majorFont>
      <a:minorFont>
        <a:latin typeface="楷体_GB2312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1_bcs_white_background_imagery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06 bcs_white_background">
  <a:themeElements>
    <a:clrScheme name="2006 bcs_white_background 2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B5D61D"/>
      </a:folHlink>
    </a:clrScheme>
    <a:fontScheme name="2006 bcs_white_background">
      <a:majorFont>
        <a:latin typeface="Arial Black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2006 bcs_white_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 bcs_white_background 2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B5D6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cs_white_background_imagery">
  <a:themeElements>
    <a:clrScheme name="1_bcs_white_background_imagery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1_bcs_white_background_imagery">
      <a:majorFont>
        <a:latin typeface="Arial"/>
        <a:ea typeface="SimSun"/>
        <a:cs typeface=""/>
      </a:majorFont>
      <a:minorFont>
        <a:latin typeface="楷体_GB2312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1_bcs_white_background_imagery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10652</TotalTime>
  <Words>1730</Words>
  <Application>Microsoft Office PowerPoint</Application>
  <PresentationFormat>全屏显示(4:3)</PresentationFormat>
  <Paragraphs>485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楷体_GB2312</vt:lpstr>
      <vt:lpstr>SimSun</vt:lpstr>
      <vt:lpstr>SimSun</vt:lpstr>
      <vt:lpstr>Arial</vt:lpstr>
      <vt:lpstr>Arial Black</vt:lpstr>
      <vt:lpstr>Wingdings</vt:lpstr>
      <vt:lpstr>1_bcs_white_background_imagery</vt:lpstr>
      <vt:lpstr>2006 bcs_white_background</vt:lpstr>
      <vt:lpstr>2_bcs_white_background_imagery</vt:lpstr>
      <vt:lpstr>周计划本周重点工作栏写作要点</vt:lpstr>
      <vt:lpstr>PowerPoint 演示文稿</vt:lpstr>
      <vt:lpstr>PowerPoint 演示文稿</vt:lpstr>
      <vt:lpstr>PowerPoint 演示文稿</vt:lpstr>
      <vt:lpstr>PowerPoint 演示文稿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IBM_USER</dc:creator>
  <cp:lastModifiedBy>杨毅</cp:lastModifiedBy>
  <cp:revision>489</cp:revision>
  <dcterms:created xsi:type="dcterms:W3CDTF">2009-03-19T05:31:24Z</dcterms:created>
  <dcterms:modified xsi:type="dcterms:W3CDTF">2018-11-20T04:49:12Z</dcterms:modified>
</cp:coreProperties>
</file>