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diagrams/layout1.xml" ContentType="application/vnd.openxmlformats-officedocument.drawingml.diagramLayout+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13.xml" ContentType="application/vnd.openxmlformats-officedocument.presentationml.tags+xml"/>
  <Override PartName="/ppt/slides/slide8.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79" r:id="rId2"/>
    <p:sldMasterId id="2147483691" r:id="rId3"/>
  </p:sldMasterIdLst>
  <p:notesMasterIdLst>
    <p:notesMasterId r:id="rId36"/>
  </p:notesMasterIdLst>
  <p:sldIdLst>
    <p:sldId id="272" r:id="rId4"/>
    <p:sldId id="579" r:id="rId5"/>
    <p:sldId id="581" r:id="rId6"/>
    <p:sldId id="517" r:id="rId7"/>
    <p:sldId id="580" r:id="rId8"/>
    <p:sldId id="527" r:id="rId9"/>
    <p:sldId id="582" r:id="rId10"/>
    <p:sldId id="583" r:id="rId11"/>
    <p:sldId id="584" r:id="rId12"/>
    <p:sldId id="585" r:id="rId13"/>
    <p:sldId id="587" r:id="rId14"/>
    <p:sldId id="588" r:id="rId15"/>
    <p:sldId id="589" r:id="rId16"/>
    <p:sldId id="590" r:id="rId17"/>
    <p:sldId id="591" r:id="rId18"/>
    <p:sldId id="592" r:id="rId19"/>
    <p:sldId id="593" r:id="rId20"/>
    <p:sldId id="594" r:id="rId21"/>
    <p:sldId id="595" r:id="rId22"/>
    <p:sldId id="596" r:id="rId23"/>
    <p:sldId id="597" r:id="rId24"/>
    <p:sldId id="598" r:id="rId25"/>
    <p:sldId id="599" r:id="rId26"/>
    <p:sldId id="600" r:id="rId27"/>
    <p:sldId id="601" r:id="rId28"/>
    <p:sldId id="602" r:id="rId29"/>
    <p:sldId id="603" r:id="rId30"/>
    <p:sldId id="604" r:id="rId31"/>
    <p:sldId id="605" r:id="rId32"/>
    <p:sldId id="606" r:id="rId33"/>
    <p:sldId id="607" r:id="rId34"/>
    <p:sldId id="516"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0000"/>
    <a:srgbClr val="009E80"/>
    <a:srgbClr val="860000"/>
    <a:srgbClr val="0058B0"/>
    <a:srgbClr val="006600"/>
    <a:srgbClr val="993366"/>
    <a:srgbClr val="FF99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autoAdjust="0"/>
    <p:restoredTop sz="94660"/>
  </p:normalViewPr>
  <p:slideViewPr>
    <p:cSldViewPr>
      <p:cViewPr varScale="1">
        <p:scale>
          <a:sx n="70" d="100"/>
          <a:sy n="70" d="100"/>
        </p:scale>
        <p:origin x="-1614" y="-108"/>
      </p:cViewPr>
      <p:guideLst>
        <p:guide orient="horz" pos="2041"/>
        <p:guide pos="2880"/>
      </p:guideLst>
    </p:cSldViewPr>
  </p:slideViewPr>
  <p:notesTextViewPr>
    <p:cViewPr>
      <p:scale>
        <a:sx n="100" d="100"/>
        <a:sy n="100" d="100"/>
      </p:scale>
      <p:origin x="0" y="0"/>
    </p:cViewPr>
  </p:notesText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903BA-AC3F-4622-9017-025D35FAC23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6F3E4565-EE52-4C5B-BCB2-048246B76773}">
      <dgm:prSet phldrT="[Text]" custT="1"/>
      <dgm:spPr/>
      <dgm:t>
        <a:bodyPr/>
        <a:lstStyle/>
        <a:p>
          <a:r>
            <a:rPr lang="zh-CN" altLang="en-US" sz="1800" b="1" dirty="0" smtClean="0">
              <a:latin typeface="微软雅黑" pitchFamily="34" charset="-122"/>
              <a:ea typeface="微软雅黑" pitchFamily="34" charset="-122"/>
            </a:rPr>
            <a:t>序</a:t>
          </a:r>
          <a:endParaRPr lang="zh-CN" altLang="en-US" sz="1800" b="1" dirty="0">
            <a:latin typeface="微软雅黑" pitchFamily="34" charset="-122"/>
            <a:ea typeface="微软雅黑" pitchFamily="34" charset="-122"/>
          </a:endParaRPr>
        </a:p>
      </dgm:t>
    </dgm:pt>
    <dgm:pt modelId="{CD66CCC3-0D99-45BC-8DB5-11855938C0DA}" type="parTrans" cxnId="{696EDB51-F886-44F9-82DB-C70F20737839}">
      <dgm:prSet/>
      <dgm:spPr/>
      <dgm:t>
        <a:bodyPr/>
        <a:lstStyle/>
        <a:p>
          <a:endParaRPr lang="zh-CN" altLang="en-US" sz="1800" b="1">
            <a:latin typeface="微软雅黑" pitchFamily="34" charset="-122"/>
            <a:ea typeface="微软雅黑" pitchFamily="34" charset="-122"/>
          </a:endParaRPr>
        </a:p>
      </dgm:t>
    </dgm:pt>
    <dgm:pt modelId="{618B0BAA-F4F9-4554-A1B9-A74972017586}" type="sibTrans" cxnId="{696EDB51-F886-44F9-82DB-C70F20737839}">
      <dgm:prSet/>
      <dgm:spPr/>
      <dgm:t>
        <a:bodyPr/>
        <a:lstStyle/>
        <a:p>
          <a:endParaRPr lang="zh-CN" altLang="en-US" sz="1800" b="1">
            <a:latin typeface="微软雅黑" pitchFamily="34" charset="-122"/>
            <a:ea typeface="微软雅黑" pitchFamily="34" charset="-122"/>
          </a:endParaRPr>
        </a:p>
      </dgm:t>
    </dgm:pt>
    <dgm:pt modelId="{11A9288B-A5A0-408A-9BB0-D3E9AF9CD621}">
      <dgm:prSet phldrT="[Text]" custT="1"/>
      <dgm:spPr/>
      <dgm:t>
        <a:bodyPr/>
        <a:lstStyle/>
        <a:p>
          <a:r>
            <a:rPr lang="zh-CN" altLang="en-US" sz="1800" b="1" dirty="0" smtClean="0">
              <a:latin typeface="微软雅黑" pitchFamily="34" charset="-122"/>
              <a:ea typeface="微软雅黑" pitchFamily="34" charset="-122"/>
            </a:rPr>
            <a:t>案例分析</a:t>
          </a:r>
          <a:endParaRPr lang="zh-CN" altLang="en-US" sz="1800" b="1" dirty="0">
            <a:latin typeface="微软雅黑" pitchFamily="34" charset="-122"/>
            <a:ea typeface="微软雅黑" pitchFamily="34" charset="-122"/>
          </a:endParaRPr>
        </a:p>
      </dgm:t>
    </dgm:pt>
    <dgm:pt modelId="{C21D82E0-C007-476A-80CB-D5BB40E41869}" type="parTrans" cxnId="{B55DA145-C0EF-440F-98B2-75351FD0A0E2}">
      <dgm:prSet/>
      <dgm:spPr/>
      <dgm:t>
        <a:bodyPr/>
        <a:lstStyle/>
        <a:p>
          <a:endParaRPr lang="zh-CN" altLang="en-US" sz="1800" b="1">
            <a:latin typeface="微软雅黑" pitchFamily="34" charset="-122"/>
            <a:ea typeface="微软雅黑" pitchFamily="34" charset="-122"/>
          </a:endParaRPr>
        </a:p>
      </dgm:t>
    </dgm:pt>
    <dgm:pt modelId="{6FAFD3A5-4873-4110-A79D-1E1273864114}" type="sibTrans" cxnId="{B55DA145-C0EF-440F-98B2-75351FD0A0E2}">
      <dgm:prSet/>
      <dgm:spPr/>
      <dgm:t>
        <a:bodyPr/>
        <a:lstStyle/>
        <a:p>
          <a:endParaRPr lang="zh-CN" altLang="en-US" sz="1800" b="1">
            <a:latin typeface="微软雅黑" pitchFamily="34" charset="-122"/>
            <a:ea typeface="微软雅黑" pitchFamily="34" charset="-122"/>
          </a:endParaRPr>
        </a:p>
      </dgm:t>
    </dgm:pt>
    <dgm:pt modelId="{6F00EFB3-6299-49E3-A551-9DCC74E5E416}" type="pres">
      <dgm:prSet presAssocID="{0B6903BA-AC3F-4622-9017-025D35FAC23F}" presName="linear" presStyleCnt="0">
        <dgm:presLayoutVars>
          <dgm:dir/>
          <dgm:animLvl val="lvl"/>
          <dgm:resizeHandles val="exact"/>
        </dgm:presLayoutVars>
      </dgm:prSet>
      <dgm:spPr/>
      <dgm:t>
        <a:bodyPr/>
        <a:lstStyle/>
        <a:p>
          <a:endParaRPr lang="zh-CN" altLang="en-US"/>
        </a:p>
      </dgm:t>
    </dgm:pt>
    <dgm:pt modelId="{1CE8C808-4778-47F3-857F-946A6B09DC1F}" type="pres">
      <dgm:prSet presAssocID="{6F3E4565-EE52-4C5B-BCB2-048246B76773}" presName="parentLin" presStyleCnt="0"/>
      <dgm:spPr/>
    </dgm:pt>
    <dgm:pt modelId="{318DCA20-0312-43C0-96DD-B26178E686EE}" type="pres">
      <dgm:prSet presAssocID="{6F3E4565-EE52-4C5B-BCB2-048246B76773}" presName="parentLeftMargin" presStyleLbl="node1" presStyleIdx="0" presStyleCnt="2"/>
      <dgm:spPr/>
      <dgm:t>
        <a:bodyPr/>
        <a:lstStyle/>
        <a:p>
          <a:endParaRPr lang="zh-CN" altLang="en-US"/>
        </a:p>
      </dgm:t>
    </dgm:pt>
    <dgm:pt modelId="{523D5BA5-D8FB-4D6E-86E4-2909E3FE82DA}" type="pres">
      <dgm:prSet presAssocID="{6F3E4565-EE52-4C5B-BCB2-048246B76773}" presName="parentText" presStyleLbl="node1" presStyleIdx="0" presStyleCnt="2">
        <dgm:presLayoutVars>
          <dgm:chMax val="0"/>
          <dgm:bulletEnabled val="1"/>
        </dgm:presLayoutVars>
      </dgm:prSet>
      <dgm:spPr/>
      <dgm:t>
        <a:bodyPr/>
        <a:lstStyle/>
        <a:p>
          <a:endParaRPr lang="zh-CN" altLang="en-US"/>
        </a:p>
      </dgm:t>
    </dgm:pt>
    <dgm:pt modelId="{E1B61773-781A-48C5-9316-8D95A803A887}" type="pres">
      <dgm:prSet presAssocID="{6F3E4565-EE52-4C5B-BCB2-048246B76773}" presName="negativeSpace" presStyleCnt="0"/>
      <dgm:spPr/>
    </dgm:pt>
    <dgm:pt modelId="{225B19A3-1AA3-49F3-88A0-497AC0C8B333}" type="pres">
      <dgm:prSet presAssocID="{6F3E4565-EE52-4C5B-BCB2-048246B76773}" presName="childText" presStyleLbl="conFgAcc1" presStyleIdx="0" presStyleCnt="2">
        <dgm:presLayoutVars>
          <dgm:bulletEnabled val="1"/>
        </dgm:presLayoutVars>
      </dgm:prSet>
      <dgm:spPr/>
    </dgm:pt>
    <dgm:pt modelId="{B7B31149-BDDA-4D4C-AEAD-13470A33BB59}" type="pres">
      <dgm:prSet presAssocID="{618B0BAA-F4F9-4554-A1B9-A74972017586}" presName="spaceBetweenRectangles" presStyleCnt="0"/>
      <dgm:spPr/>
    </dgm:pt>
    <dgm:pt modelId="{ABCAA707-04DA-4677-9E8E-245DCB371FF0}" type="pres">
      <dgm:prSet presAssocID="{11A9288B-A5A0-408A-9BB0-D3E9AF9CD621}" presName="parentLin" presStyleCnt="0"/>
      <dgm:spPr/>
    </dgm:pt>
    <dgm:pt modelId="{B79C7A8A-068E-4207-905F-FA5F3062D57C}" type="pres">
      <dgm:prSet presAssocID="{11A9288B-A5A0-408A-9BB0-D3E9AF9CD621}" presName="parentLeftMargin" presStyleLbl="node1" presStyleIdx="0" presStyleCnt="2"/>
      <dgm:spPr/>
      <dgm:t>
        <a:bodyPr/>
        <a:lstStyle/>
        <a:p>
          <a:endParaRPr lang="zh-CN" altLang="en-US"/>
        </a:p>
      </dgm:t>
    </dgm:pt>
    <dgm:pt modelId="{BBE1953D-0E08-4A51-9E4C-FDD21C779E5E}" type="pres">
      <dgm:prSet presAssocID="{11A9288B-A5A0-408A-9BB0-D3E9AF9CD621}" presName="parentText" presStyleLbl="node1" presStyleIdx="1" presStyleCnt="2">
        <dgm:presLayoutVars>
          <dgm:chMax val="0"/>
          <dgm:bulletEnabled val="1"/>
        </dgm:presLayoutVars>
      </dgm:prSet>
      <dgm:spPr/>
      <dgm:t>
        <a:bodyPr/>
        <a:lstStyle/>
        <a:p>
          <a:endParaRPr lang="zh-CN" altLang="en-US"/>
        </a:p>
      </dgm:t>
    </dgm:pt>
    <dgm:pt modelId="{7D3F7A2C-1183-44A7-9852-1CC351F84CD1}" type="pres">
      <dgm:prSet presAssocID="{11A9288B-A5A0-408A-9BB0-D3E9AF9CD621}" presName="negativeSpace" presStyleCnt="0"/>
      <dgm:spPr/>
    </dgm:pt>
    <dgm:pt modelId="{D4BAB9D7-AC4C-4DDA-907D-9D38A4E73EC8}" type="pres">
      <dgm:prSet presAssocID="{11A9288B-A5A0-408A-9BB0-D3E9AF9CD621}" presName="childText" presStyleLbl="conFgAcc1" presStyleIdx="1" presStyleCnt="2">
        <dgm:presLayoutVars>
          <dgm:bulletEnabled val="1"/>
        </dgm:presLayoutVars>
      </dgm:prSet>
      <dgm:spPr/>
    </dgm:pt>
  </dgm:ptLst>
  <dgm:cxnLst>
    <dgm:cxn modelId="{6C81C0CD-8E1D-460C-9479-FE1124A899EF}" type="presOf" srcId="{6F3E4565-EE52-4C5B-BCB2-048246B76773}" destId="{318DCA20-0312-43C0-96DD-B26178E686EE}" srcOrd="0" destOrd="0" presId="urn:microsoft.com/office/officeart/2005/8/layout/list1"/>
    <dgm:cxn modelId="{F9FACDAB-2443-4AF0-A71D-E26DFE05A3BE}" type="presOf" srcId="{11A9288B-A5A0-408A-9BB0-D3E9AF9CD621}" destId="{BBE1953D-0E08-4A51-9E4C-FDD21C779E5E}" srcOrd="1" destOrd="0" presId="urn:microsoft.com/office/officeart/2005/8/layout/list1"/>
    <dgm:cxn modelId="{696EDB51-F886-44F9-82DB-C70F20737839}" srcId="{0B6903BA-AC3F-4622-9017-025D35FAC23F}" destId="{6F3E4565-EE52-4C5B-BCB2-048246B76773}" srcOrd="0" destOrd="0" parTransId="{CD66CCC3-0D99-45BC-8DB5-11855938C0DA}" sibTransId="{618B0BAA-F4F9-4554-A1B9-A74972017586}"/>
    <dgm:cxn modelId="{820739E6-4F7D-46DC-A000-6536AEFBF4D6}" type="presOf" srcId="{6F3E4565-EE52-4C5B-BCB2-048246B76773}" destId="{523D5BA5-D8FB-4D6E-86E4-2909E3FE82DA}" srcOrd="1" destOrd="0" presId="urn:microsoft.com/office/officeart/2005/8/layout/list1"/>
    <dgm:cxn modelId="{B55DA145-C0EF-440F-98B2-75351FD0A0E2}" srcId="{0B6903BA-AC3F-4622-9017-025D35FAC23F}" destId="{11A9288B-A5A0-408A-9BB0-D3E9AF9CD621}" srcOrd="1" destOrd="0" parTransId="{C21D82E0-C007-476A-80CB-D5BB40E41869}" sibTransId="{6FAFD3A5-4873-4110-A79D-1E1273864114}"/>
    <dgm:cxn modelId="{4D896FD8-5276-42FC-9EBA-C17983315F83}" type="presOf" srcId="{11A9288B-A5A0-408A-9BB0-D3E9AF9CD621}" destId="{B79C7A8A-068E-4207-905F-FA5F3062D57C}" srcOrd="0" destOrd="0" presId="urn:microsoft.com/office/officeart/2005/8/layout/list1"/>
    <dgm:cxn modelId="{26E61D0C-0A36-4CDE-893F-131D37A81646}" type="presOf" srcId="{0B6903BA-AC3F-4622-9017-025D35FAC23F}" destId="{6F00EFB3-6299-49E3-A551-9DCC74E5E416}" srcOrd="0" destOrd="0" presId="urn:microsoft.com/office/officeart/2005/8/layout/list1"/>
    <dgm:cxn modelId="{02207C95-105B-4E17-B47E-03ACAE18C2BB}" type="presParOf" srcId="{6F00EFB3-6299-49E3-A551-9DCC74E5E416}" destId="{1CE8C808-4778-47F3-857F-946A6B09DC1F}" srcOrd="0" destOrd="0" presId="urn:microsoft.com/office/officeart/2005/8/layout/list1"/>
    <dgm:cxn modelId="{5FD70884-B99D-4BAE-9CBC-E82F011A3E2A}" type="presParOf" srcId="{1CE8C808-4778-47F3-857F-946A6B09DC1F}" destId="{318DCA20-0312-43C0-96DD-B26178E686EE}" srcOrd="0" destOrd="0" presId="urn:microsoft.com/office/officeart/2005/8/layout/list1"/>
    <dgm:cxn modelId="{8DE8B0AA-2E9C-4BF4-8535-AB12FD5F55C6}" type="presParOf" srcId="{1CE8C808-4778-47F3-857F-946A6B09DC1F}" destId="{523D5BA5-D8FB-4D6E-86E4-2909E3FE82DA}" srcOrd="1" destOrd="0" presId="urn:microsoft.com/office/officeart/2005/8/layout/list1"/>
    <dgm:cxn modelId="{4DC39E13-38B7-4705-9947-FB9BE29C7AFD}" type="presParOf" srcId="{6F00EFB3-6299-49E3-A551-9DCC74E5E416}" destId="{E1B61773-781A-48C5-9316-8D95A803A887}" srcOrd="1" destOrd="0" presId="urn:microsoft.com/office/officeart/2005/8/layout/list1"/>
    <dgm:cxn modelId="{02FE819F-30DF-45B2-9A3A-D197D8F1D638}" type="presParOf" srcId="{6F00EFB3-6299-49E3-A551-9DCC74E5E416}" destId="{225B19A3-1AA3-49F3-88A0-497AC0C8B333}" srcOrd="2" destOrd="0" presId="urn:microsoft.com/office/officeart/2005/8/layout/list1"/>
    <dgm:cxn modelId="{5D2F50B3-BC48-49BF-99AD-4EE20170683F}" type="presParOf" srcId="{6F00EFB3-6299-49E3-A551-9DCC74E5E416}" destId="{B7B31149-BDDA-4D4C-AEAD-13470A33BB59}" srcOrd="3" destOrd="0" presId="urn:microsoft.com/office/officeart/2005/8/layout/list1"/>
    <dgm:cxn modelId="{F81F20FE-031A-441D-9025-2DEC27B8994F}" type="presParOf" srcId="{6F00EFB3-6299-49E3-A551-9DCC74E5E416}" destId="{ABCAA707-04DA-4677-9E8E-245DCB371FF0}" srcOrd="4" destOrd="0" presId="urn:microsoft.com/office/officeart/2005/8/layout/list1"/>
    <dgm:cxn modelId="{6CE6B9E4-6DF6-4D32-806E-C4446D5B40FB}" type="presParOf" srcId="{ABCAA707-04DA-4677-9E8E-245DCB371FF0}" destId="{B79C7A8A-068E-4207-905F-FA5F3062D57C}" srcOrd="0" destOrd="0" presId="urn:microsoft.com/office/officeart/2005/8/layout/list1"/>
    <dgm:cxn modelId="{025F7BF5-3202-4997-8D1D-245DE5C9BD99}" type="presParOf" srcId="{ABCAA707-04DA-4677-9E8E-245DCB371FF0}" destId="{BBE1953D-0E08-4A51-9E4C-FDD21C779E5E}" srcOrd="1" destOrd="0" presId="urn:microsoft.com/office/officeart/2005/8/layout/list1"/>
    <dgm:cxn modelId="{868C5FD1-DEBD-46E4-B9A6-908335BC8554}" type="presParOf" srcId="{6F00EFB3-6299-49E3-A551-9DCC74E5E416}" destId="{7D3F7A2C-1183-44A7-9852-1CC351F84CD1}" srcOrd="5" destOrd="0" presId="urn:microsoft.com/office/officeart/2005/8/layout/list1"/>
    <dgm:cxn modelId="{89A115B9-9796-4A41-8842-BE57A51700DF}" type="presParOf" srcId="{6F00EFB3-6299-49E3-A551-9DCC74E5E416}" destId="{D4BAB9D7-AC4C-4DDA-907D-9D38A4E73EC8}"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5B19A3-1AA3-49F3-88A0-497AC0C8B333}">
      <dsp:nvSpPr>
        <dsp:cNvPr id="0" name=""/>
        <dsp:cNvSpPr/>
      </dsp:nvSpPr>
      <dsp:spPr>
        <a:xfrm>
          <a:off x="0" y="417599"/>
          <a:ext cx="7010400" cy="655200"/>
        </a:xfrm>
        <a:prstGeom prst="rect">
          <a:avLst/>
        </a:prstGeom>
        <a:solidFill>
          <a:schemeClr val="lt1">
            <a:alpha val="90000"/>
            <a:hueOff val="0"/>
            <a:satOff val="0"/>
            <a:lumOff val="0"/>
            <a:alphaOff val="0"/>
          </a:schemeClr>
        </a:solidFill>
        <a:ln w="400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3D5BA5-D8FB-4D6E-86E4-2909E3FE82DA}">
      <dsp:nvSpPr>
        <dsp:cNvPr id="0" name=""/>
        <dsp:cNvSpPr/>
      </dsp:nvSpPr>
      <dsp:spPr>
        <a:xfrm>
          <a:off x="350520" y="33839"/>
          <a:ext cx="4907280" cy="76752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序</a:t>
          </a:r>
          <a:endParaRPr lang="zh-CN" altLang="en-US" sz="1800" b="1" kern="1200" dirty="0">
            <a:latin typeface="微软雅黑" pitchFamily="34" charset="-122"/>
            <a:ea typeface="微软雅黑" pitchFamily="34" charset="-122"/>
          </a:endParaRPr>
        </a:p>
      </dsp:txBody>
      <dsp:txXfrm>
        <a:off x="350520" y="33839"/>
        <a:ext cx="4907280" cy="767520"/>
      </dsp:txXfrm>
    </dsp:sp>
    <dsp:sp modelId="{D4BAB9D7-AC4C-4DDA-907D-9D38A4E73EC8}">
      <dsp:nvSpPr>
        <dsp:cNvPr id="0" name=""/>
        <dsp:cNvSpPr/>
      </dsp:nvSpPr>
      <dsp:spPr>
        <a:xfrm>
          <a:off x="0" y="1596960"/>
          <a:ext cx="7010400" cy="655200"/>
        </a:xfrm>
        <a:prstGeom prst="rect">
          <a:avLst/>
        </a:prstGeom>
        <a:solidFill>
          <a:schemeClr val="lt1">
            <a:alpha val="90000"/>
            <a:hueOff val="0"/>
            <a:satOff val="0"/>
            <a:lumOff val="0"/>
            <a:alphaOff val="0"/>
          </a:schemeClr>
        </a:solidFill>
        <a:ln w="400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E1953D-0E08-4A51-9E4C-FDD21C779E5E}">
      <dsp:nvSpPr>
        <dsp:cNvPr id="0" name=""/>
        <dsp:cNvSpPr/>
      </dsp:nvSpPr>
      <dsp:spPr>
        <a:xfrm>
          <a:off x="350520" y="1213200"/>
          <a:ext cx="4907280" cy="76752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5484" tIns="0" rIns="185484" bIns="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案例分析</a:t>
          </a:r>
          <a:endParaRPr lang="zh-CN" altLang="en-US" sz="1800" b="1" kern="1200" dirty="0">
            <a:latin typeface="微软雅黑" pitchFamily="34" charset="-122"/>
            <a:ea typeface="微软雅黑" pitchFamily="34" charset="-122"/>
          </a:endParaRPr>
        </a:p>
      </dsp:txBody>
      <dsp:txXfrm>
        <a:off x="350520" y="1213200"/>
        <a:ext cx="4907280" cy="7675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zh-CN" altLang="en-US"/>
          </a:p>
        </p:txBody>
      </p:sp>
      <p:sp>
        <p:nvSpPr>
          <p:cNvPr id="1229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E0E1ADAB-148E-4FB7-8035-4E624BDBE198}"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4E1092D6-5CC1-45F5-AF37-CA9E682CE8B2}" type="slidenum">
              <a:rPr lang="zh-CN" alt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F8DAA12-211B-4ABA-AF43-D4AB1302C5FC}" type="slidenum">
              <a:rPr lang="zh-CN" alt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AA69BBB-32D4-4DCF-A336-67514DF25F39}" type="slidenum">
              <a:rPr lang="zh-CN" alt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3084BD2-9BB6-4B3F-8539-503547F2945C}" type="slidenum">
              <a:rPr lang="zh-CN" alt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7A11328-81C4-4526-9C01-53FCEBB881B1}" type="slidenum">
              <a:rPr lang="zh-CN" alt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AFD735-68EC-45FF-A327-180353269056}" type="slidenum">
              <a:rPr lang="zh-CN" alt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756AD26-47B0-4953-BF6D-8692F36553ED}" type="slidenum">
              <a:rPr lang="zh-CN" alt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40577CB8-DB87-4ABE-B6C0-FFAEE52F9824}" type="slidenum">
              <a:rPr lang="zh-CN" alt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32477906-64A2-470D-907C-3F6512100B43}" type="slidenum">
              <a:rPr lang="zh-CN" alt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3F3A28A8-BA4D-4B3D-9ED0-55BF4A762686}" type="slidenum">
              <a:rPr lang="zh-CN" alt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6140D90-9CB3-4211-A541-75117D418352}" type="slidenum">
              <a:rPr lang="zh-CN" alt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4BAAA93-A522-447C-A29D-EF87C8BF8555}" type="slidenum">
              <a:rPr lang="zh-CN" alt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9CA682DE-DEEE-43CB-8D7B-3E732FF7E770}" type="slidenum">
              <a:rPr lang="zh-CN" alt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3FF8CE98-9C76-4F0A-8E9A-BF45C3A4AB24}" type="slidenum">
              <a:rPr lang="zh-CN" alt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53D8EB-8050-4425-8852-F87A627BC346}" type="slidenum">
              <a:rPr lang="zh-CN" alt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7620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dirty="0"/>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11BE5B75-3F16-4BED-BB8E-146244CA4E40}" type="slidenum">
              <a:rPr lang="zh-CN" alt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67474117-5523-46C7-BFB8-B637659AB692}" type="slidenum">
              <a:rPr lang="zh-CN" alt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pPr>
              <a:defRPr/>
            </a:pPr>
            <a:fld id="{1CFE1837-5608-4C3F-A476-475478D0EBAA}" type="slidenum">
              <a:rPr lang="zh-CN" alt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1AB6B17C-F373-499D-B073-6796815EC5A3}" type="slidenum">
              <a:rPr lang="zh-CN" alt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zh-CN" altLang="en-US"/>
          </a:p>
        </p:txBody>
      </p:sp>
      <p:sp>
        <p:nvSpPr>
          <p:cNvPr id="8" name="页脚占位符 7"/>
          <p:cNvSpPr>
            <a:spLocks noGrp="1"/>
          </p:cNvSpPr>
          <p:nvPr>
            <p:ph type="ftr" sz="quarter" idx="11"/>
          </p:nvPr>
        </p:nvSpPr>
        <p:spPr/>
        <p:txBody>
          <a:bodyPr/>
          <a:lstStyle>
            <a:extLst/>
          </a:lstStyle>
          <a:p>
            <a:pPr>
              <a:defRPr/>
            </a:pPr>
            <a:endParaRPr lang="zh-CN" altLang="en-US"/>
          </a:p>
        </p:txBody>
      </p:sp>
      <p:sp>
        <p:nvSpPr>
          <p:cNvPr id="9" name="灯片编号占位符 8"/>
          <p:cNvSpPr>
            <a:spLocks noGrp="1"/>
          </p:cNvSpPr>
          <p:nvPr>
            <p:ph type="sldNum" sz="quarter" idx="12"/>
          </p:nvPr>
        </p:nvSpPr>
        <p:spPr/>
        <p:txBody>
          <a:bodyPr/>
          <a:lstStyle>
            <a:extLst/>
          </a:lstStyle>
          <a:p>
            <a:pPr>
              <a:defRPr/>
            </a:pPr>
            <a:fld id="{98118AAC-1C3D-4752-B018-EE718F99A755}" type="slidenum">
              <a:rPr lang="zh-CN" alt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pPr>
              <a:defRPr/>
            </a:pPr>
            <a:endParaRPr lang="zh-CN" altLang="en-US"/>
          </a:p>
        </p:txBody>
      </p:sp>
      <p:sp>
        <p:nvSpPr>
          <p:cNvPr id="4" name="页脚占位符 3"/>
          <p:cNvSpPr>
            <a:spLocks noGrp="1"/>
          </p:cNvSpPr>
          <p:nvPr>
            <p:ph type="ftr" sz="quarter" idx="11"/>
          </p:nvPr>
        </p:nvSpPr>
        <p:spPr/>
        <p:txBody>
          <a:bodyPr/>
          <a:lstStyle>
            <a:extLst/>
          </a:lstStyle>
          <a:p>
            <a:pPr>
              <a:defRPr/>
            </a:pPr>
            <a:endParaRPr lang="zh-CN" altLang="en-US"/>
          </a:p>
        </p:txBody>
      </p:sp>
      <p:sp>
        <p:nvSpPr>
          <p:cNvPr id="5" name="灯片编号占位符 4"/>
          <p:cNvSpPr>
            <a:spLocks noGrp="1"/>
          </p:cNvSpPr>
          <p:nvPr>
            <p:ph type="sldNum" sz="quarter" idx="12"/>
          </p:nvPr>
        </p:nvSpPr>
        <p:spPr/>
        <p:txBody>
          <a:bodyPr/>
          <a:lstStyle>
            <a:extLst/>
          </a:lstStyle>
          <a:p>
            <a:pPr>
              <a:defRPr/>
            </a:pPr>
            <a:fld id="{D2E46265-CD8D-41C2-83E1-54867D258DCE}" type="slidenum">
              <a:rPr lang="zh-CN" alt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pPr>
              <a:defRPr/>
            </a:pPr>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pPr>
              <a:defRPr/>
            </a:pPr>
            <a:endParaRPr lang="zh-CN" altLang="en-US"/>
          </a:p>
        </p:txBody>
      </p:sp>
      <p:sp>
        <p:nvSpPr>
          <p:cNvPr id="4" name="灯片编号占位符 3"/>
          <p:cNvSpPr>
            <a:spLocks noGrp="1"/>
          </p:cNvSpPr>
          <p:nvPr>
            <p:ph type="sldNum" sz="quarter" idx="12"/>
          </p:nvPr>
        </p:nvSpPr>
        <p:spPr/>
        <p:txBody>
          <a:bodyPr/>
          <a:lstStyle>
            <a:extLst/>
          </a:lstStyle>
          <a:p>
            <a:pPr>
              <a:defRPr/>
            </a:pPr>
            <a:fld id="{E375E697-1601-4EE6-B7A3-73A2284F94B6}" type="slidenum">
              <a:rPr lang="zh-CN" alt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4333DC43-0671-4976-B2EE-27943FD3B39A}" type="slidenum">
              <a:rPr lang="zh-CN" alt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E5AC74D5-85F2-4122-93B8-44FACD523DC4}" type="slidenum">
              <a:rPr lang="zh-CN" alt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pPr>
              <a:defRPr/>
            </a:pPr>
            <a:endParaRPr lang="zh-CN" altLang="en-US"/>
          </a:p>
        </p:txBody>
      </p:sp>
      <p:sp>
        <p:nvSpPr>
          <p:cNvPr id="6" name="页脚占位符 5"/>
          <p:cNvSpPr>
            <a:spLocks noGrp="1"/>
          </p:cNvSpPr>
          <p:nvPr>
            <p:ph type="ftr" sz="quarter" idx="11"/>
          </p:nvPr>
        </p:nvSpPr>
        <p:spPr/>
        <p:txBody>
          <a:bodyPr/>
          <a:lstStyle>
            <a:extLst/>
          </a:lstStyle>
          <a:p>
            <a:pPr>
              <a:defRPr/>
            </a:pPr>
            <a:endParaRPr lang="zh-CN" altLang="en-US"/>
          </a:p>
        </p:txBody>
      </p:sp>
      <p:sp>
        <p:nvSpPr>
          <p:cNvPr id="7" name="灯片编号占位符 6"/>
          <p:cNvSpPr>
            <a:spLocks noGrp="1"/>
          </p:cNvSpPr>
          <p:nvPr>
            <p:ph type="sldNum" sz="quarter" idx="12"/>
          </p:nvPr>
        </p:nvSpPr>
        <p:spPr/>
        <p:txBody>
          <a:bodyPr/>
          <a:lstStyle>
            <a:extLst/>
          </a:lstStyle>
          <a:p>
            <a:pPr>
              <a:defRPr/>
            </a:pPr>
            <a:fld id="{34AC5C94-ADFE-4FDD-8515-2ABF3F7F9FAA}" type="slidenum">
              <a:rPr lang="zh-CN" altLang="en-US" smtClean="0"/>
              <a:pPr>
                <a:defRPr/>
              </a:pPr>
              <a:t>‹#›</a:t>
            </a:fld>
            <a:endParaRPr 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zh-CN" altLang="en-US"/>
          </a:p>
        </p:txBody>
      </p:sp>
      <p:sp>
        <p:nvSpPr>
          <p:cNvPr id="5" name="页脚占位符 4"/>
          <p:cNvSpPr>
            <a:spLocks noGrp="1"/>
          </p:cNvSpPr>
          <p:nvPr>
            <p:ph type="ftr" sz="quarter" idx="11"/>
          </p:nvPr>
        </p:nvSpPr>
        <p:spPr/>
        <p:txBody>
          <a:bodyPr/>
          <a:lstStyle>
            <a:extLst/>
          </a:lstStyle>
          <a:p>
            <a:pPr>
              <a:defRPr/>
            </a:pPr>
            <a:endParaRPr lang="zh-CN" altLang="en-US"/>
          </a:p>
        </p:txBody>
      </p:sp>
      <p:sp>
        <p:nvSpPr>
          <p:cNvPr id="6" name="灯片编号占位符 5"/>
          <p:cNvSpPr>
            <a:spLocks noGrp="1"/>
          </p:cNvSpPr>
          <p:nvPr>
            <p:ph type="sldNum" sz="quarter" idx="12"/>
          </p:nvPr>
        </p:nvSpPr>
        <p:spPr/>
        <p:txBody>
          <a:bodyPr/>
          <a:lstStyle>
            <a:extLst/>
          </a:lstStyle>
          <a:p>
            <a:pPr>
              <a:defRPr/>
            </a:pPr>
            <a:fld id="{7B432726-9AC3-4BF5-9D2C-C3B863F5CE99}" type="slidenum">
              <a:rPr lang="zh-CN" alt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pPr>
              <a:defRPr/>
            </a:pPr>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pPr>
              <a:defRPr/>
            </a:pP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00D7FD55-F789-45A7-A739-2FBB2F563709}" type="slidenum">
              <a:rPr lang="zh-CN" alt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AEC560EC-32C8-4161-ACF5-59DC3B5FE5F7}" type="slidenum">
              <a:rPr lang="zh-CN" alt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F89FAD90-3E3D-45C3-A66A-2778E5A6CB87}" type="slidenum">
              <a:rPr lang="zh-CN" alt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0BE6BF1B-D200-482D-ADD2-11161968689B}" type="slidenum">
              <a:rPr lang="zh-CN" alt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EE260966-99F4-4B03-9F23-8868B042546F}" type="slidenum">
              <a:rPr lang="zh-CN" alt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56EB94A2-0F15-4466-9C61-30B8AA4D1EA8}" type="slidenum">
              <a:rPr lang="zh-CN" alt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184785F5-5D89-411A-A46A-0167E0AF8FC6}"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A950AF82-9528-46A1-95C0-4827238BC249}"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A950AF82-9528-46A1-95C0-4827238BC249}" type="slidenum">
              <a:rPr lang="zh-CN" altLang="en-US" smtClean="0"/>
              <a:pPr>
                <a:defRPr/>
              </a:pPr>
              <a:t>‹#›</a:t>
            </a:fld>
            <a:endParaRPr lang="en-US"/>
          </a:p>
        </p:txBody>
      </p:sp>
      <p:pic>
        <p:nvPicPr>
          <p:cNvPr id="7" name="Picture 7"/>
          <p:cNvPicPr>
            <a:picLocks noChangeAspect="1" noChangeArrowheads="1"/>
          </p:cNvPicPr>
          <p:nvPr userDrawn="1"/>
        </p:nvPicPr>
        <p:blipFill>
          <a:blip r:embed="rId13" cstate="print"/>
          <a:srcRect/>
          <a:stretch>
            <a:fillRect/>
          </a:stretch>
        </p:blipFill>
        <p:spPr bwMode="auto">
          <a:xfrm>
            <a:off x="152400" y="6019800"/>
            <a:ext cx="1828800" cy="701675"/>
          </a:xfrm>
          <a:prstGeom prst="rect">
            <a:avLst/>
          </a:prstGeom>
          <a:noFill/>
          <a:ln w="9525">
            <a:noFill/>
            <a:miter lim="800000"/>
            <a:headEnd/>
            <a:tailEnd/>
          </a:ln>
        </p:spPr>
      </p:pic>
      <p:sp>
        <p:nvSpPr>
          <p:cNvPr id="8" name="Rectangle 8"/>
          <p:cNvSpPr>
            <a:spLocks noChangeAspect="1" noChangeArrowheads="1"/>
          </p:cNvSpPr>
          <p:nvPr userDrawn="1"/>
        </p:nvSpPr>
        <p:spPr bwMode="auto">
          <a:xfrm>
            <a:off x="1981200" y="0"/>
            <a:ext cx="898525" cy="898525"/>
          </a:xfrm>
          <a:prstGeom prst="rect">
            <a:avLst/>
          </a:prstGeom>
          <a:solidFill>
            <a:srgbClr val="B2B2B2"/>
          </a:solidFill>
          <a:ln w="9525">
            <a:noFill/>
            <a:miter lim="800000"/>
            <a:headEnd/>
            <a:tailEnd/>
          </a:ln>
        </p:spPr>
        <p:txBody>
          <a:bodyPr wrap="none" anchor="ctr"/>
          <a:lstStyle/>
          <a:p>
            <a:pPr>
              <a:defRPr/>
            </a:pPr>
            <a:endParaRPr lang="zh-CN" altLang="en-US"/>
          </a:p>
        </p:txBody>
      </p:sp>
      <p:sp>
        <p:nvSpPr>
          <p:cNvPr id="9" name="Rectangle 9"/>
          <p:cNvSpPr>
            <a:spLocks noChangeAspect="1" noChangeArrowheads="1"/>
          </p:cNvSpPr>
          <p:nvPr userDrawn="1"/>
        </p:nvSpPr>
        <p:spPr bwMode="auto">
          <a:xfrm>
            <a:off x="2971800" y="0"/>
            <a:ext cx="898525" cy="898525"/>
          </a:xfrm>
          <a:prstGeom prst="rect">
            <a:avLst/>
          </a:prstGeom>
          <a:solidFill>
            <a:srgbClr val="292929"/>
          </a:solidFill>
          <a:ln w="9525">
            <a:noFill/>
            <a:miter lim="800000"/>
            <a:headEnd/>
            <a:tailEnd/>
          </a:ln>
        </p:spPr>
        <p:txBody>
          <a:bodyPr wrap="none" anchor="ctr"/>
          <a:lstStyle/>
          <a:p>
            <a:pPr>
              <a:defRPr/>
            </a:pPr>
            <a:endParaRPr lang="zh-CN" altLang="en-US"/>
          </a:p>
        </p:txBody>
      </p:sp>
      <p:sp>
        <p:nvSpPr>
          <p:cNvPr id="10" name="Rectangle 10"/>
          <p:cNvSpPr>
            <a:spLocks noChangeAspect="1" noChangeArrowheads="1"/>
          </p:cNvSpPr>
          <p:nvPr userDrawn="1"/>
        </p:nvSpPr>
        <p:spPr bwMode="auto">
          <a:xfrm>
            <a:off x="990600" y="0"/>
            <a:ext cx="898525" cy="898525"/>
          </a:xfrm>
          <a:prstGeom prst="rect">
            <a:avLst/>
          </a:prstGeom>
          <a:solidFill>
            <a:srgbClr val="808080"/>
          </a:solidFill>
          <a:ln w="9525">
            <a:noFill/>
            <a:miter lim="800000"/>
            <a:headEnd/>
            <a:tailEnd/>
          </a:ln>
        </p:spPr>
        <p:txBody>
          <a:bodyPr wrap="none" anchor="ctr"/>
          <a:lstStyle/>
          <a:p>
            <a:pPr>
              <a:defRPr/>
            </a:pPr>
            <a:endParaRPr lang="zh-CN" altLang="en-US"/>
          </a:p>
        </p:txBody>
      </p:sp>
      <p:sp>
        <p:nvSpPr>
          <p:cNvPr id="11" name="Rectangle 11"/>
          <p:cNvSpPr>
            <a:spLocks noChangeAspect="1" noChangeArrowheads="1"/>
          </p:cNvSpPr>
          <p:nvPr userDrawn="1"/>
        </p:nvSpPr>
        <p:spPr bwMode="auto">
          <a:xfrm>
            <a:off x="0" y="0"/>
            <a:ext cx="898525" cy="898525"/>
          </a:xfrm>
          <a:prstGeom prst="rect">
            <a:avLst/>
          </a:prstGeom>
          <a:solidFill>
            <a:srgbClr val="901A02"/>
          </a:solidFill>
          <a:ln w="9525">
            <a:noFill/>
            <a:miter lim="800000"/>
            <a:headEnd/>
            <a:tailEnd/>
          </a:ln>
        </p:spPr>
        <p:txBody>
          <a:bodyPr wrap="none" anchor="ctr"/>
          <a:lstStyle/>
          <a:p>
            <a:pPr>
              <a:defRPr/>
            </a:pPr>
            <a:endParaRPr lang="zh-CN" altLang="en-US"/>
          </a:p>
        </p:txBody>
      </p:sp>
      <p:sp>
        <p:nvSpPr>
          <p:cNvPr id="12" name="Rectangle 12"/>
          <p:cNvSpPr>
            <a:spLocks noChangeAspect="1" noChangeArrowheads="1"/>
          </p:cNvSpPr>
          <p:nvPr userDrawn="1"/>
        </p:nvSpPr>
        <p:spPr bwMode="auto">
          <a:xfrm>
            <a:off x="4038600" y="0"/>
            <a:ext cx="5105400" cy="898525"/>
          </a:xfrm>
          <a:prstGeom prst="rect">
            <a:avLst/>
          </a:prstGeom>
          <a:solidFill>
            <a:srgbClr val="901A02"/>
          </a:solidFill>
          <a:ln w="9525">
            <a:noFill/>
            <a:miter lim="800000"/>
            <a:headEnd/>
            <a:tailEnd/>
          </a:ln>
        </p:spPr>
        <p:txBody>
          <a:bodyPr wrap="none" anchor="ctr"/>
          <a:lstStyle/>
          <a:p>
            <a:pPr>
              <a:defRPr/>
            </a:pPr>
            <a:endParaRPr lang="zh-CN" altLang="en-US"/>
          </a:p>
        </p:txBody>
      </p:sp>
      <p:sp>
        <p:nvSpPr>
          <p:cNvPr id="13" name="Rectangle 13"/>
          <p:cNvSpPr>
            <a:spLocks noChangeAspect="1" noChangeArrowheads="1"/>
          </p:cNvSpPr>
          <p:nvPr userDrawn="1"/>
        </p:nvSpPr>
        <p:spPr bwMode="auto">
          <a:xfrm>
            <a:off x="6705600" y="6096000"/>
            <a:ext cx="762000" cy="762000"/>
          </a:xfrm>
          <a:prstGeom prst="rect">
            <a:avLst/>
          </a:prstGeom>
          <a:solidFill>
            <a:srgbClr val="B2B2B2"/>
          </a:solidFill>
          <a:ln w="9525">
            <a:noFill/>
            <a:miter lim="800000"/>
            <a:headEnd/>
            <a:tailEnd/>
          </a:ln>
        </p:spPr>
        <p:txBody>
          <a:bodyPr wrap="none" anchor="ctr"/>
          <a:lstStyle/>
          <a:p>
            <a:pPr>
              <a:defRPr/>
            </a:pPr>
            <a:endParaRPr lang="zh-CN" altLang="en-US"/>
          </a:p>
        </p:txBody>
      </p:sp>
      <p:sp>
        <p:nvSpPr>
          <p:cNvPr id="14" name="Rectangle 14"/>
          <p:cNvSpPr>
            <a:spLocks noChangeAspect="1" noChangeArrowheads="1"/>
          </p:cNvSpPr>
          <p:nvPr userDrawn="1"/>
        </p:nvSpPr>
        <p:spPr bwMode="auto">
          <a:xfrm>
            <a:off x="5867400" y="6096000"/>
            <a:ext cx="762000" cy="762000"/>
          </a:xfrm>
          <a:prstGeom prst="rect">
            <a:avLst/>
          </a:prstGeom>
          <a:solidFill>
            <a:srgbClr val="808080"/>
          </a:solidFill>
          <a:ln w="9525">
            <a:noFill/>
            <a:miter lim="800000"/>
            <a:headEnd/>
            <a:tailEnd/>
          </a:ln>
        </p:spPr>
        <p:txBody>
          <a:bodyPr wrap="none" anchor="ctr"/>
          <a:lstStyle/>
          <a:p>
            <a:pPr>
              <a:defRPr/>
            </a:pPr>
            <a:endParaRPr lang="zh-CN" altLang="en-US"/>
          </a:p>
        </p:txBody>
      </p:sp>
      <p:sp>
        <p:nvSpPr>
          <p:cNvPr id="15" name="Rectangle 15"/>
          <p:cNvSpPr>
            <a:spLocks noChangeAspect="1" noChangeArrowheads="1"/>
          </p:cNvSpPr>
          <p:nvPr userDrawn="1"/>
        </p:nvSpPr>
        <p:spPr bwMode="auto">
          <a:xfrm>
            <a:off x="7543800" y="6096000"/>
            <a:ext cx="762000" cy="762000"/>
          </a:xfrm>
          <a:prstGeom prst="rect">
            <a:avLst/>
          </a:prstGeom>
          <a:solidFill>
            <a:srgbClr val="901A02"/>
          </a:solidFill>
          <a:ln w="9525">
            <a:noFill/>
            <a:miter lim="800000"/>
            <a:headEnd/>
            <a:tailEnd/>
          </a:ln>
        </p:spPr>
        <p:txBody>
          <a:bodyPr wrap="none" anchor="ctr"/>
          <a:lstStyle/>
          <a:p>
            <a:pPr>
              <a:defRPr/>
            </a:pPr>
            <a:endParaRPr lang="zh-CN" altLang="en-US"/>
          </a:p>
        </p:txBody>
      </p:sp>
      <p:sp>
        <p:nvSpPr>
          <p:cNvPr id="16" name="Rectangle 16"/>
          <p:cNvSpPr>
            <a:spLocks noChangeAspect="1" noChangeArrowheads="1"/>
          </p:cNvSpPr>
          <p:nvPr userDrawn="1"/>
        </p:nvSpPr>
        <p:spPr bwMode="auto">
          <a:xfrm>
            <a:off x="8382000" y="6096000"/>
            <a:ext cx="762000" cy="762000"/>
          </a:xfrm>
          <a:prstGeom prst="rect">
            <a:avLst/>
          </a:prstGeom>
          <a:solidFill>
            <a:srgbClr val="292929"/>
          </a:solidFill>
          <a:ln w="9525">
            <a:noFill/>
            <a:miter lim="800000"/>
            <a:headEnd/>
            <a:tailEnd/>
          </a:ln>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rot="16200000" flipH="1">
            <a:off x="5219700" y="-2933699"/>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3733800"/>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CA4326C4-9894-4C2A-A882-012250C8A061}" type="slidenum">
              <a:rPr lang="zh-CN" altLang="en-US" smtClean="0"/>
              <a:pPr>
                <a:defRPr/>
              </a:pPr>
              <a:t>‹#›</a:t>
            </a:fld>
            <a:endParaRPr lang="en-US"/>
          </a:p>
        </p:txBody>
      </p:sp>
      <p:sp>
        <p:nvSpPr>
          <p:cNvPr id="20" name="矩形 19"/>
          <p:cNvSpPr/>
          <p:nvPr/>
        </p:nvSpPr>
        <p:spPr>
          <a:xfrm rot="16200000" flipH="1">
            <a:off x="2933700" y="293370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9" name="Rectangle 17"/>
          <p:cNvSpPr>
            <a:spLocks noChangeAspect="1" noChangeArrowheads="1"/>
          </p:cNvSpPr>
          <p:nvPr/>
        </p:nvSpPr>
        <p:spPr bwMode="auto">
          <a:xfrm>
            <a:off x="0" y="0"/>
            <a:ext cx="9211148" cy="6858000"/>
          </a:xfrm>
          <a:prstGeom prst="rect">
            <a:avLst/>
          </a:prstGeom>
          <a:solidFill>
            <a:srgbClr val="901A02"/>
          </a:solidFill>
          <a:ln w="9525">
            <a:noFill/>
            <a:miter lim="800000"/>
            <a:headEnd/>
            <a:tailEnd/>
          </a:ln>
        </p:spPr>
        <p:txBody>
          <a:bodyPr wrap="none" anchor="ctr"/>
          <a:lstStyle/>
          <a:p>
            <a:pPr algn="ctr"/>
            <a:r>
              <a:rPr lang="zh-CN" altLang="en-US" sz="3200" b="1" dirty="0" smtClean="0">
                <a:solidFill>
                  <a:schemeClr val="bg1"/>
                </a:solidFill>
                <a:latin typeface="微软雅黑" pitchFamily="34" charset="-122"/>
                <a:ea typeface="微软雅黑" pitchFamily="34" charset="-122"/>
              </a:rPr>
              <a:t>中国创业股权</a:t>
            </a:r>
            <a:endParaRPr lang="en-US" altLang="zh-CN" sz="3200" b="1" dirty="0" smtClean="0">
              <a:solidFill>
                <a:schemeClr val="bg1"/>
              </a:solidFill>
              <a:latin typeface="微软雅黑" pitchFamily="34" charset="-122"/>
              <a:ea typeface="微软雅黑" pitchFamily="34" charset="-122"/>
            </a:endParaRPr>
          </a:p>
          <a:p>
            <a:pPr algn="ctr"/>
            <a:r>
              <a:rPr lang="zh-CN" altLang="en-US" sz="3200" b="1" dirty="0" smtClean="0">
                <a:solidFill>
                  <a:schemeClr val="bg1"/>
                </a:solidFill>
                <a:latin typeface="微软雅黑" pitchFamily="34" charset="-122"/>
                <a:ea typeface="微软雅黑" pitchFamily="34" charset="-122"/>
              </a:rPr>
              <a:t>众</a:t>
            </a:r>
            <a:r>
              <a:rPr lang="zh-CN" altLang="en-US" sz="3200" b="1" dirty="0" smtClean="0">
                <a:solidFill>
                  <a:schemeClr val="bg1"/>
                </a:solidFill>
                <a:latin typeface="微软雅黑" pitchFamily="34" charset="-122"/>
                <a:ea typeface="微软雅黑" pitchFamily="34" charset="-122"/>
              </a:rPr>
              <a:t>筹</a:t>
            </a:r>
            <a:r>
              <a:rPr lang="en-US" altLang="zh-CN" sz="3200" b="1" dirty="0" smtClean="0">
                <a:solidFill>
                  <a:schemeClr val="bg1"/>
                </a:solidFill>
                <a:latin typeface="微软雅黑" pitchFamily="34" charset="-122"/>
                <a:ea typeface="微软雅黑" pitchFamily="34" charset="-122"/>
              </a:rPr>
              <a:t>+</a:t>
            </a:r>
            <a:r>
              <a:rPr lang="zh-CN" altLang="en-US" sz="3200" b="1" dirty="0" smtClean="0">
                <a:solidFill>
                  <a:schemeClr val="bg1"/>
                </a:solidFill>
                <a:latin typeface="微软雅黑" pitchFamily="34" charset="-122"/>
                <a:ea typeface="微软雅黑" pitchFamily="34" charset="-122"/>
              </a:rPr>
              <a:t>员工</a:t>
            </a:r>
            <a:r>
              <a:rPr lang="zh-CN" altLang="en-US" sz="3200" b="1" dirty="0" smtClean="0">
                <a:solidFill>
                  <a:schemeClr val="bg1"/>
                </a:solidFill>
                <a:latin typeface="微软雅黑" pitchFamily="34" charset="-122"/>
                <a:ea typeface="微软雅黑" pitchFamily="34" charset="-122"/>
              </a:rPr>
              <a:t>股权</a:t>
            </a:r>
            <a:r>
              <a:rPr lang="zh-CN" altLang="en-US" sz="3200" b="1" dirty="0" smtClean="0">
                <a:solidFill>
                  <a:schemeClr val="bg1"/>
                </a:solidFill>
                <a:latin typeface="微软雅黑" pitchFamily="34" charset="-122"/>
                <a:ea typeface="微软雅黑" pitchFamily="34" charset="-122"/>
              </a:rPr>
              <a:t>激励方案</a:t>
            </a:r>
            <a:endParaRPr lang="zh-CN" altLang="en-US" sz="32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3"/>
          <p:cNvSpPr txBox="1">
            <a:spLocks noChangeArrowheads="1"/>
          </p:cNvSpPr>
          <p:nvPr/>
        </p:nvSpPr>
        <p:spPr bwMode="auto">
          <a:xfrm>
            <a:off x="0" y="1524000"/>
            <a:ext cx="3090911" cy="369332"/>
          </a:xfrm>
          <a:prstGeom prst="rect">
            <a:avLst/>
          </a:prstGeom>
          <a:solidFill>
            <a:schemeClr val="accent2"/>
          </a:solidFill>
          <a:ln w="9525">
            <a:noFill/>
            <a:miter lim="800000"/>
            <a:headEnd/>
            <a:tailEnd/>
          </a:ln>
        </p:spPr>
        <p:txBody>
          <a:bodyPr wrap="none">
            <a:spAutoFit/>
          </a:bodyPr>
          <a:lstStyle/>
          <a:p>
            <a:r>
              <a:rPr lang="zh-CN" altLang="en-US" b="1" dirty="0" smtClean="0">
                <a:solidFill>
                  <a:schemeClr val="bg1"/>
                </a:solidFill>
                <a:latin typeface="微软雅黑" pitchFamily="34" charset="-122"/>
                <a:ea typeface="微软雅黑" pitchFamily="34" charset="-122"/>
              </a:rPr>
              <a:t>案例三：天使式众筹 大家投</a:t>
            </a:r>
            <a:endParaRPr lang="zh-CN" altLang="en-US" b="1" dirty="0">
              <a:solidFill>
                <a:schemeClr val="bg1"/>
              </a:solidFill>
              <a:latin typeface="微软雅黑" pitchFamily="34" charset="-122"/>
              <a:ea typeface="微软雅黑" pitchFamily="34" charset="-122"/>
            </a:endParaRPr>
          </a:p>
        </p:txBody>
      </p:sp>
      <p:sp>
        <p:nvSpPr>
          <p:cNvPr id="7172" name="TextBox 4"/>
          <p:cNvSpPr txBox="1">
            <a:spLocks noChangeArrowheads="1"/>
          </p:cNvSpPr>
          <p:nvPr/>
        </p:nvSpPr>
        <p:spPr bwMode="auto">
          <a:xfrm>
            <a:off x="533400" y="2590800"/>
            <a:ext cx="7924800" cy="1815882"/>
          </a:xfrm>
          <a:prstGeom prst="rect">
            <a:avLst/>
          </a:prstGeom>
          <a:noFill/>
          <a:ln w="9525">
            <a:noFill/>
            <a:miter lim="800000"/>
            <a:headEnd/>
            <a:tailEnd/>
          </a:ln>
        </p:spPr>
        <p:txBody>
          <a:bodyPr wrap="square">
            <a:spAutoFit/>
          </a:bodyPr>
          <a:lstStyle/>
          <a:p>
            <a:pPr latinLnBrk="0"/>
            <a:r>
              <a:rPr lang="zh-CN" altLang="en-US" sz="1400" dirty="0" smtClean="0">
                <a:latin typeface="微软雅黑" pitchFamily="34" charset="-122"/>
                <a:ea typeface="微软雅黑" pitchFamily="34" charset="-122"/>
              </a:rPr>
              <a:t>一年前，在一个朋友聚会中认识了大家投网站的创始人李群林，他极力推荐他想创建的网站</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众筹式的天使平台。我不认为他有机会做成，因为李群林并不是互联网投资人喜欢投资的那种明星创业者。 很多知名的天使投资人都拒绝了他的请求。但李群林并没有轻易放弃，他不断在微博上发表并宣传资金的理念，结识真正对他认可的粉丝和朋友，经过两个月的艰苦努力，他引起了深圳创新谷孵化器的注意，愿意做他项目的领投人，不久他又吸引了</a:t>
            </a:r>
            <a:r>
              <a:rPr lang="en-US" altLang="zh-CN" sz="1400" dirty="0" smtClean="0">
                <a:latin typeface="微软雅黑" pitchFamily="34" charset="-122"/>
                <a:ea typeface="微软雅黑" pitchFamily="34" charset="-122"/>
              </a:rPr>
              <a:t>11</a:t>
            </a:r>
            <a:r>
              <a:rPr lang="zh-CN" altLang="en-US" sz="1400" dirty="0" smtClean="0">
                <a:latin typeface="微软雅黑" pitchFamily="34" charset="-122"/>
                <a:ea typeface="微软雅黑" pitchFamily="34" charset="-122"/>
              </a:rPr>
              <a:t>个个人的投资，总共</a:t>
            </a:r>
            <a:r>
              <a:rPr lang="en-US" altLang="zh-CN" sz="1400" dirty="0" smtClean="0">
                <a:latin typeface="微软雅黑" pitchFamily="34" charset="-122"/>
                <a:ea typeface="微软雅黑" pitchFamily="34" charset="-122"/>
              </a:rPr>
              <a:t>12</a:t>
            </a:r>
            <a:r>
              <a:rPr lang="zh-CN" altLang="en-US" sz="1400" dirty="0" smtClean="0">
                <a:latin typeface="微软雅黑" pitchFamily="34" charset="-122"/>
                <a:ea typeface="微软雅黑" pitchFamily="34" charset="-122"/>
              </a:rPr>
              <a:t>个投资人，每人出资最高</a:t>
            </a:r>
            <a:r>
              <a:rPr lang="en-US" altLang="zh-CN" sz="1400" dirty="0" smtClean="0">
                <a:latin typeface="微软雅黑" pitchFamily="34" charset="-122"/>
                <a:ea typeface="微软雅黑" pitchFamily="34" charset="-122"/>
              </a:rPr>
              <a:t>15</a:t>
            </a:r>
            <a:r>
              <a:rPr lang="zh-CN" altLang="en-US" sz="1400" dirty="0" smtClean="0">
                <a:latin typeface="微软雅黑" pitchFamily="34" charset="-122"/>
                <a:ea typeface="微软雅黑" pitchFamily="34" charset="-122"/>
              </a:rPr>
              <a:t>万，最低</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万。除创新谷孵化器是机构外，更多的投资人是没有专业投资经营的个人。大家投网站最后出让</a:t>
            </a:r>
            <a:r>
              <a:rPr lang="en-US" altLang="zh-CN" sz="1400" dirty="0" smtClean="0">
                <a:latin typeface="微软雅黑" pitchFamily="34" charset="-122"/>
                <a:ea typeface="微软雅黑" pitchFamily="34" charset="-122"/>
              </a:rPr>
              <a:t>20%</a:t>
            </a:r>
            <a:r>
              <a:rPr lang="zh-CN" altLang="en-US" sz="1400" dirty="0" smtClean="0">
                <a:latin typeface="微软雅黑" pitchFamily="34" charset="-122"/>
                <a:ea typeface="微软雅黑" pitchFamily="34" charset="-122"/>
              </a:rPr>
              <a:t>的股份。</a:t>
            </a:r>
          </a:p>
          <a:p>
            <a:pPr latinLnBrk="0"/>
            <a:r>
              <a:rPr lang="zh-CN" altLang="en-US" sz="1400" dirty="0" smtClean="0">
                <a:latin typeface="微软雅黑" pitchFamily="34" charset="-122"/>
                <a:ea typeface="微软雅黑" pitchFamily="34" charset="-122"/>
              </a:rPr>
              <a:t>　　</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4"/>
          <p:cNvSpPr txBox="1">
            <a:spLocks noChangeArrowheads="1"/>
          </p:cNvSpPr>
          <p:nvPr/>
        </p:nvSpPr>
        <p:spPr bwMode="auto">
          <a:xfrm>
            <a:off x="533400" y="2590800"/>
            <a:ext cx="7924800" cy="3108543"/>
          </a:xfrm>
          <a:prstGeom prst="rect">
            <a:avLst/>
          </a:prstGeom>
          <a:noFill/>
          <a:ln w="9525">
            <a:noFill/>
            <a:miter lim="800000"/>
            <a:headEnd/>
            <a:tailEnd/>
          </a:ln>
        </p:spPr>
        <p:txBody>
          <a:bodyPr wrap="square">
            <a:spAutoFit/>
          </a:bodyPr>
          <a:lstStyle/>
          <a:p>
            <a:pPr latinLnBrk="0"/>
            <a:r>
              <a:rPr lang="zh-CN" altLang="en-US" sz="1400" dirty="0" smtClean="0">
                <a:latin typeface="微软雅黑" pitchFamily="34" charset="-122"/>
                <a:ea typeface="微软雅黑" pitchFamily="34" charset="-122"/>
              </a:rPr>
              <a:t>　　大家投网站模式是这样的，当创业项目在平台上发布项目后，吸引到足够数量的小额投资人（天使投资人），并凑满融资额度后，投资人就按照各自出资比例成立有限合伙企业（领投人任普通合伙人， 跟投人任有限合伙人）， 再以该有限合伙企业法人身份入股被投项目公司，持有项目公司出让的股份。而融资成功后，作为中间平台的大家投则从中抽取</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的融资顾问费。</a:t>
            </a:r>
            <a:endParaRPr lang="en-US" altLang="zh-CN" sz="1400"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如同支付宝解决电子商务消费者和商家之间的信任问题，大家投将推出一个中间产品叫“投付宝”。简单而言，就是投资款托管，对项目感兴趣的投资人把投资款先打到由兴业银行托管的第三方账户，在公司正式注册验资的时候再拨款进公司。投付宝的好处是可以分批拨款，比如投资</a:t>
            </a:r>
            <a:r>
              <a:rPr lang="en-US" altLang="zh-CN"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万，先拨付</a:t>
            </a:r>
            <a:r>
              <a:rPr lang="en-US" altLang="zh-CN" sz="1400" dirty="0" smtClean="0">
                <a:latin typeface="微软雅黑" pitchFamily="34" charset="-122"/>
                <a:ea typeface="微软雅黑" pitchFamily="34" charset="-122"/>
              </a:rPr>
              <a:t>25</a:t>
            </a:r>
            <a:r>
              <a:rPr lang="zh-CN" altLang="en-US" sz="1400" dirty="0" smtClean="0">
                <a:latin typeface="微软雅黑" pitchFamily="34" charset="-122"/>
                <a:ea typeface="微软雅黑" pitchFamily="34" charset="-122"/>
              </a:rPr>
              <a:t>万，根据企业的产品或运营进度决定是否持续拨款。</a:t>
            </a:r>
            <a:endParaRPr lang="en-US" altLang="zh-CN" sz="1400"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对于创业者来讲，有了投资款托管后，投资人在认投项目时就需要将投资款转入托管账户，认投方可有效，这样就有效避免了以前投资人轻易反悔的情况，会大大提升创业者融资效率；由于投资人存放在托管账户中的资金是分批次转入被投企业，这样就大大降低了投资人的投资风险，投资人参与投资的积极性会大幅度提高，这样也会大幅度提高创业者的融资效率。</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4"/>
          <p:cNvSpPr txBox="1">
            <a:spLocks noChangeArrowheads="1"/>
          </p:cNvSpPr>
          <p:nvPr/>
        </p:nvSpPr>
        <p:spPr bwMode="auto">
          <a:xfrm>
            <a:off x="533400" y="2590800"/>
            <a:ext cx="7924800" cy="2954655"/>
          </a:xfrm>
          <a:prstGeom prst="rect">
            <a:avLst/>
          </a:prstGeom>
          <a:noFill/>
          <a:ln w="9525">
            <a:noFill/>
            <a:miter lim="800000"/>
            <a:headEnd/>
            <a:tailEnd/>
          </a:ln>
        </p:spPr>
        <p:txBody>
          <a:bodyPr wrap="square">
            <a:spAutoFit/>
          </a:bodyPr>
          <a:lstStyle/>
          <a:p>
            <a:pPr latinLnBrk="0"/>
            <a:r>
              <a:rPr lang="zh-CN" altLang="en-US" sz="1600" b="1" dirty="0" smtClean="0">
                <a:latin typeface="微软雅黑" pitchFamily="34" charset="-122"/>
                <a:ea typeface="微软雅黑" pitchFamily="34" charset="-122"/>
              </a:rPr>
              <a:t>案例点评：</a:t>
            </a:r>
            <a:endParaRPr lang="en-US" altLang="zh-CN" sz="1600" b="1" dirty="0" smtClean="0">
              <a:latin typeface="微软雅黑" pitchFamily="34" charset="-122"/>
              <a:ea typeface="微软雅黑" pitchFamily="34" charset="-122"/>
            </a:endParaRPr>
          </a:p>
          <a:p>
            <a:pPr latinLnBrk="0"/>
            <a:endParaRPr lang="zh-CN" altLang="en-US" sz="1600" b="1"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比较适合成长性较好的高科技创业融资。投资人对项目模式要有一定理解。有最低投资门槛，门槛较高。对于创业者来讲，依旧需要依靠自己的个人魅力进行项目的推荐并期望遇到一个专业的领投人。对于明星创业者，或者明星创业项目，不适合用该模式，而应该选择和大的投资机构接洽。这个模式可以由在一个专业圈子有一定影响力的创业者，结合社交网络来进行募资，把信息传递给更多身边同样懂行的或者愿意信任他的有一定资本能力的投资者。</a:t>
            </a:r>
          </a:p>
          <a:p>
            <a:pPr latinLnBrk="0"/>
            <a:r>
              <a:rPr lang="zh-CN" altLang="en-US" sz="1400" dirty="0" smtClean="0">
                <a:latin typeface="微软雅黑" pitchFamily="34" charset="-122"/>
                <a:ea typeface="微软雅黑" pitchFamily="34" charset="-122"/>
              </a:rPr>
              <a:t>　　从大家投自己募集资金的案例可以让我们发现一件有趣的事情，即最有可能给你天使投资的不是微博上你关注的大</a:t>
            </a:r>
            <a:r>
              <a:rPr lang="en-US" altLang="zh-CN" sz="1400" dirty="0" smtClean="0">
                <a:latin typeface="微软雅黑" pitchFamily="34" charset="-122"/>
                <a:ea typeface="微软雅黑" pitchFamily="34" charset="-122"/>
              </a:rPr>
              <a:t>V</a:t>
            </a:r>
            <a:r>
              <a:rPr lang="zh-CN" altLang="en-US" sz="1400" dirty="0" smtClean="0">
                <a:latin typeface="微软雅黑" pitchFamily="34" charset="-122"/>
                <a:ea typeface="微软雅黑" pitchFamily="34" charset="-122"/>
              </a:rPr>
              <a:t>，而是关注你的小号粉丝。大家投的</a:t>
            </a:r>
            <a:r>
              <a:rPr lang="en-US" altLang="zh-CN" sz="1400" dirty="0" smtClean="0">
                <a:latin typeface="微软雅黑" pitchFamily="34" charset="-122"/>
                <a:ea typeface="微软雅黑" pitchFamily="34" charset="-122"/>
              </a:rPr>
              <a:t>12 </a:t>
            </a:r>
            <a:r>
              <a:rPr lang="zh-CN" altLang="en-US" sz="1400" dirty="0" smtClean="0">
                <a:latin typeface="微软雅黑" pitchFamily="34" charset="-122"/>
                <a:ea typeface="微软雅黑" pitchFamily="34" charset="-122"/>
              </a:rPr>
              <a:t>投资人中，有投资经验的只有</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个人。这有点像美国人所说的最早的种子资金应该来自于</a:t>
            </a:r>
            <a:r>
              <a:rPr lang="en-US" altLang="zh-CN" sz="1400" dirty="0" smtClean="0">
                <a:latin typeface="微软雅黑" pitchFamily="34" charset="-122"/>
                <a:ea typeface="微软雅黑" pitchFamily="34" charset="-122"/>
              </a:rPr>
              <a:t>3F</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Family</a:t>
            </a:r>
            <a:r>
              <a:rPr lang="zh-CN" altLang="en-US" sz="1400" dirty="0" smtClean="0">
                <a:latin typeface="微软雅黑" pitchFamily="34" charset="-122"/>
                <a:ea typeface="微软雅黑" pitchFamily="34" charset="-122"/>
              </a:rPr>
              <a:t>（家庭），</a:t>
            </a:r>
            <a:r>
              <a:rPr lang="en-US" altLang="zh-CN" sz="1400" dirty="0" smtClean="0">
                <a:latin typeface="微软雅黑" pitchFamily="34" charset="-122"/>
                <a:ea typeface="微软雅黑" pitchFamily="34" charset="-122"/>
              </a:rPr>
              <a:t>Friends</a:t>
            </a:r>
            <a:r>
              <a:rPr lang="zh-CN" altLang="en-US" sz="1400" dirty="0" smtClean="0">
                <a:latin typeface="微软雅黑" pitchFamily="34" charset="-122"/>
                <a:ea typeface="微软雅黑" pitchFamily="34" charset="-122"/>
              </a:rPr>
              <a:t>（朋友）和</a:t>
            </a:r>
            <a:r>
              <a:rPr lang="en-US" altLang="zh-CN" sz="1400" dirty="0" smtClean="0">
                <a:latin typeface="微软雅黑" pitchFamily="34" charset="-122"/>
                <a:ea typeface="微软雅黑" pitchFamily="34" charset="-122"/>
              </a:rPr>
              <a:t>Fool</a:t>
            </a:r>
            <a:r>
              <a:rPr lang="zh-CN" altLang="en-US" sz="1400" dirty="0" smtClean="0">
                <a:latin typeface="微软雅黑" pitchFamily="34" charset="-122"/>
                <a:ea typeface="微软雅黑" pitchFamily="34" charset="-122"/>
              </a:rPr>
              <a:t>（傻瓜）。</a:t>
            </a:r>
          </a:p>
          <a:p>
            <a:pPr latinLnBrk="0"/>
            <a:r>
              <a:rPr lang="zh-CN" altLang="en-US" sz="1400" dirty="0" smtClean="0">
                <a:latin typeface="微软雅黑" pitchFamily="34" charset="-122"/>
                <a:ea typeface="微软雅黑" pitchFamily="34" charset="-122"/>
              </a:rPr>
              <a:t>　　社交媒体的出现，使得普通人的个人感召力可以通过社交媒体传递到除朋友外的陌生人，使得获得更多资源资金的支持变成可能。</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990600"/>
            <a:ext cx="4143375" cy="5029200"/>
          </a:xfrm>
          <a:prstGeom prst="rect">
            <a:avLst/>
          </a:prstGeom>
          <a:noFill/>
          <a:ln w="9525">
            <a:noFill/>
            <a:miter lim="800000"/>
            <a:headEnd/>
            <a:tailEnd/>
          </a:ln>
          <a:effectLst/>
        </p:spPr>
      </p:pic>
      <p:sp>
        <p:nvSpPr>
          <p:cNvPr id="3" name="TextBox 2"/>
          <p:cNvSpPr txBox="1"/>
          <p:nvPr/>
        </p:nvSpPr>
        <p:spPr>
          <a:xfrm>
            <a:off x="5410200" y="4419600"/>
            <a:ext cx="3429000" cy="1384995"/>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链接：</a:t>
            </a:r>
            <a:r>
              <a:rPr lang="en-US" altLang="zh-CN" sz="1400" dirty="0" smtClean="0">
                <a:latin typeface="微软雅黑" pitchFamily="34" charset="-122"/>
                <a:ea typeface="微软雅黑" pitchFamily="34" charset="-122"/>
              </a:rPr>
              <a:t>http://mp.weixin.qq.com/mp/appmsg/show?__biz=MjM5NTY1MDI1NA==&amp;appmsgid=10000225&amp;itemidx=3&amp;sign=f9fe288516de53aa15b0a932b4848b2e&amp;scene=1#wechat_redirect</a:t>
            </a:r>
            <a:endParaRPr lang="zh-CN" altLang="en-US" sz="1400" dirty="0">
              <a:latin typeface="微软雅黑" pitchFamily="34" charset="-122"/>
              <a:ea typeface="微软雅黑"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28800"/>
            <a:ext cx="7772400" cy="3139321"/>
          </a:xfrm>
          <a:prstGeom prst="rect">
            <a:avLst/>
          </a:prstGeom>
          <a:noFill/>
        </p:spPr>
        <p:txBody>
          <a:bodyPr wrap="square" rtlCol="0">
            <a:spAutoFit/>
          </a:bodyPr>
          <a:lstStyle/>
          <a:p>
            <a:pPr latinLnBrk="0"/>
            <a:r>
              <a:rPr lang="zh-CN" altLang="en-US" sz="1600" b="1" dirty="0" smtClean="0">
                <a:latin typeface="微软雅黑" pitchFamily="34" charset="-122"/>
                <a:ea typeface="微软雅黑" pitchFamily="34" charset="-122"/>
              </a:rPr>
              <a:t>小结</a:t>
            </a:r>
            <a:endParaRPr lang="en-US" altLang="zh-CN" sz="1600" b="1" dirty="0" smtClean="0">
              <a:latin typeface="微软雅黑" pitchFamily="34" charset="-122"/>
              <a:ea typeface="微软雅黑" pitchFamily="34" charset="-122"/>
            </a:endParaRPr>
          </a:p>
          <a:p>
            <a:pPr latinLnBrk="0"/>
            <a:endParaRPr lang="en-US" altLang="zh-CN" sz="1400" b="1"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在我看来，中国式的众募和美国既有相似之处，也有不同之处。美国的传统风险投资极其发达，众募实际提供了一个更效率的方式。即跳过传统的风险投资直接投资自己心仪的项目，并快速获得资本升值。换另外一句话说，就是传统的生产方式已经阻碍了生产力，传统的募资方式（</a:t>
            </a:r>
            <a:r>
              <a:rPr lang="en-US" altLang="zh-CN" sz="1400" dirty="0" smtClean="0">
                <a:latin typeface="微软雅黑" pitchFamily="34" charset="-122"/>
                <a:ea typeface="微软雅黑" pitchFamily="34" charset="-122"/>
              </a:rPr>
              <a:t>VCPE</a:t>
            </a:r>
            <a:r>
              <a:rPr lang="zh-CN" altLang="en-US" sz="1400" dirty="0" smtClean="0">
                <a:latin typeface="微软雅黑" pitchFamily="34" charset="-122"/>
                <a:ea typeface="微软雅黑" pitchFamily="34" charset="-122"/>
              </a:rPr>
              <a:t>）已经阻碍了创新。所以才有众募平台的蓬勃发展。</a:t>
            </a:r>
            <a:endParaRPr lang="en-US" altLang="zh-CN" sz="1400"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相比较美国人，中国人其实更缺机会。美国人可以有大把相对稳妥的投资渠道和产品进行选择，而中国人投资机会稀少，所以中国人爱赌。美微传媒的案例有中国人爱跟风，喜欢盲目追随的特性。</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的案例代表了中国人一贯愿意用钱砸出人脉关系。大家投的案例代表了中国人缺少投资渠道，愿意在信任的人带领下进行投资的社会现象。无论哪种，都是有中国特色的众筹募资模式，而且的的确确这样的众筹模式已经来到了我们的身边。对于那些目前正在创业苦于资金不够的朋友们，不妨根据自己的情况尝试上文提到的三种模式，必有收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ctrTitle"/>
          </p:nvPr>
        </p:nvSpPr>
        <p:spPr>
          <a:xfrm>
            <a:off x="685800" y="2679700"/>
            <a:ext cx="7772400" cy="1470025"/>
          </a:xfrm>
        </p:spPr>
        <p:txBody>
          <a:bodyPr/>
          <a:lstStyle/>
          <a:p>
            <a:r>
              <a:rPr lang="zh-CN" altLang="en-US" sz="4000">
                <a:solidFill>
                  <a:schemeClr val="tx1"/>
                </a:solidFill>
              </a:rPr>
              <a:t>年薪制员工股权激励方案</a:t>
            </a:r>
          </a:p>
        </p:txBody>
      </p:sp>
      <p:sp>
        <p:nvSpPr>
          <p:cNvPr id="352259" name="Rectangle 3"/>
          <p:cNvSpPr>
            <a:spLocks noGrp="1" noChangeArrowheads="1"/>
          </p:cNvSpPr>
          <p:nvPr>
            <p:ph type="subTitle" idx="1"/>
          </p:nvPr>
        </p:nvSpPr>
        <p:spPr>
          <a:xfrm>
            <a:off x="1371600" y="4052888"/>
            <a:ext cx="6400800" cy="1752600"/>
          </a:xfrm>
          <a:noFill/>
        </p:spPr>
        <p:txBody>
          <a:bodyPr anchor="ctr" anchorCtr="1"/>
          <a:lstStyle/>
          <a:p>
            <a:r>
              <a:rPr lang="zh-CN" altLang="en-US" b="1">
                <a:ea typeface="楷体_GB2312" pitchFamily="49" charset="-122"/>
              </a:rPr>
              <a:t>中托资本控股有限公司人事与薪酬委员会</a:t>
            </a:r>
          </a:p>
          <a:p>
            <a:r>
              <a:rPr lang="zh-CN" altLang="en-US" b="1">
                <a:ea typeface="楷体_GB2312" pitchFamily="49" charset="-122"/>
              </a:rPr>
              <a:t>二零一三年五月</a:t>
            </a:r>
          </a:p>
        </p:txBody>
      </p:sp>
      <p:sp>
        <p:nvSpPr>
          <p:cNvPr id="352260" name="Line 4"/>
          <p:cNvSpPr>
            <a:spLocks noChangeShapeType="1"/>
          </p:cNvSpPr>
          <p:nvPr/>
        </p:nvSpPr>
        <p:spPr bwMode="auto">
          <a:xfrm>
            <a:off x="0" y="1268413"/>
            <a:ext cx="9144000" cy="0"/>
          </a:xfrm>
          <a:prstGeom prst="line">
            <a:avLst/>
          </a:prstGeom>
          <a:noFill/>
          <a:ln w="28575">
            <a:solidFill>
              <a:srgbClr val="0000FF"/>
            </a:solidFill>
            <a:round/>
            <a:headEnd/>
            <a:tailEnd/>
          </a:ln>
          <a:effectLst/>
        </p:spPr>
        <p:txBody>
          <a:bodyPr/>
          <a:lstStyle/>
          <a:p>
            <a:endParaRPr lang="zh-CN" altLang="en-US"/>
          </a:p>
        </p:txBody>
      </p:sp>
      <p:sp>
        <p:nvSpPr>
          <p:cNvPr id="352261" name="Line 5"/>
          <p:cNvSpPr>
            <a:spLocks noChangeShapeType="1"/>
          </p:cNvSpPr>
          <p:nvPr/>
        </p:nvSpPr>
        <p:spPr bwMode="auto">
          <a:xfrm>
            <a:off x="0" y="6019800"/>
            <a:ext cx="9144000" cy="0"/>
          </a:xfrm>
          <a:prstGeom prst="line">
            <a:avLst/>
          </a:prstGeom>
          <a:noFill/>
          <a:ln w="28575">
            <a:solidFill>
              <a:srgbClr val="0000FF"/>
            </a:solidFill>
            <a:round/>
            <a:headEnd/>
            <a:tailEnd/>
          </a:ln>
          <a:effectLst/>
        </p:spPr>
        <p:txBody>
          <a:bodyPr/>
          <a:lstStyle/>
          <a:p>
            <a:endParaRPr lang="zh-CN" altLang="en-US"/>
          </a:p>
        </p:txBody>
      </p:sp>
      <p:sp>
        <p:nvSpPr>
          <p:cNvPr id="352267" name="Text Box 11"/>
          <p:cNvSpPr txBox="1">
            <a:spLocks noChangeArrowheads="1"/>
          </p:cNvSpPr>
          <p:nvPr/>
        </p:nvSpPr>
        <p:spPr bwMode="auto">
          <a:xfrm>
            <a:off x="685800" y="620713"/>
            <a:ext cx="6478588" cy="519112"/>
          </a:xfrm>
          <a:prstGeom prst="rect">
            <a:avLst/>
          </a:prstGeom>
          <a:noFill/>
          <a:ln w="12700">
            <a:noFill/>
            <a:miter lim="800000"/>
            <a:headEnd/>
            <a:tailEnd/>
          </a:ln>
          <a:effectLst/>
        </p:spPr>
        <p:txBody>
          <a:bodyPr>
            <a:spAutoFit/>
          </a:bodyPr>
          <a:lstStyle/>
          <a:p>
            <a:pPr eaLnBrk="0" hangingPunct="0">
              <a:spcBef>
                <a:spcPct val="50000"/>
              </a:spcBef>
            </a:pPr>
            <a:r>
              <a:rPr kumimoji="0" lang="zh-CN" altLang="en-US" sz="2800">
                <a:solidFill>
                  <a:srgbClr val="FF6600"/>
                </a:solidFill>
                <a:effectLst>
                  <a:outerShdw blurRad="38100" dist="38100" dir="2700000" algn="tl">
                    <a:srgbClr val="C0C0C0"/>
                  </a:outerShdw>
                </a:effectLst>
                <a:latin typeface="Arial Black" pitchFamily="34" charset="0"/>
                <a:ea typeface="华文彩云" pitchFamily="2" charset="-122"/>
              </a:rPr>
              <a:t>中托资本</a:t>
            </a:r>
          </a:p>
        </p:txBody>
      </p:sp>
      <p:sp>
        <p:nvSpPr>
          <p:cNvPr id="352268" name="Rectangle 12"/>
          <p:cNvSpPr>
            <a:spLocks noChangeArrowheads="1"/>
          </p:cNvSpPr>
          <p:nvPr/>
        </p:nvSpPr>
        <p:spPr bwMode="auto">
          <a:xfrm>
            <a:off x="1306513" y="1981200"/>
            <a:ext cx="6507162" cy="701675"/>
          </a:xfrm>
          <a:prstGeom prst="rect">
            <a:avLst/>
          </a:prstGeom>
          <a:noFill/>
          <a:ln w="9525">
            <a:noFill/>
            <a:miter lim="800000"/>
            <a:headEnd/>
            <a:tailEnd/>
          </a:ln>
          <a:effectLst/>
        </p:spPr>
        <p:txBody>
          <a:bodyPr>
            <a:spAutoFit/>
          </a:bodyPr>
          <a:lstStyle/>
          <a:p>
            <a:pPr algn="ctr"/>
            <a:r>
              <a:rPr kumimoji="0" lang="zh-CN" altLang="en-US" sz="4000" b="1">
                <a:latin typeface="Arial" pitchFamily="34" charset="0"/>
              </a:rPr>
              <a:t>中托资本控股有限公司</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8" name="Rectangle 4"/>
          <p:cNvSpPr>
            <a:spLocks noChangeArrowheads="1"/>
          </p:cNvSpPr>
          <p:nvPr/>
        </p:nvSpPr>
        <p:spPr bwMode="auto">
          <a:xfrm>
            <a:off x="3352800" y="1412875"/>
            <a:ext cx="2387600" cy="381000"/>
          </a:xfrm>
          <a:prstGeom prst="rect">
            <a:avLst/>
          </a:prstGeom>
          <a:noFill/>
          <a:ln w="9525">
            <a:noFill/>
            <a:miter lim="800000"/>
            <a:headEnd/>
            <a:tailEnd/>
          </a:ln>
          <a:effectLst/>
        </p:spPr>
        <p:txBody>
          <a:bodyPr wrap="none" lIns="90000" tIns="46800" rIns="90000" bIns="46800" anchor="ctr"/>
          <a:lstStyle/>
          <a:p>
            <a:pPr algn="ctr"/>
            <a:r>
              <a:rPr kumimoji="0" lang="en-US" altLang="zh-CN" sz="2400">
                <a:latin typeface="Arial" pitchFamily="34" charset="0"/>
              </a:rPr>
              <a:t>—  </a:t>
            </a:r>
            <a:r>
              <a:rPr kumimoji="0" lang="zh-CN" altLang="en-US" sz="2400">
                <a:latin typeface="Arial" pitchFamily="34" charset="0"/>
              </a:rPr>
              <a:t>目  录  </a:t>
            </a:r>
            <a:r>
              <a:rPr kumimoji="0" lang="en-US" altLang="zh-CN" sz="2400">
                <a:latin typeface="Arial" pitchFamily="34" charset="0"/>
              </a:rPr>
              <a:t>—</a:t>
            </a:r>
          </a:p>
        </p:txBody>
      </p:sp>
      <p:sp>
        <p:nvSpPr>
          <p:cNvPr id="354309" name="Rectangle 5"/>
          <p:cNvSpPr>
            <a:spLocks noChangeArrowheads="1"/>
          </p:cNvSpPr>
          <p:nvPr/>
        </p:nvSpPr>
        <p:spPr bwMode="auto">
          <a:xfrm>
            <a:off x="2946400" y="2647950"/>
            <a:ext cx="3225800" cy="381000"/>
          </a:xfrm>
          <a:prstGeom prst="rect">
            <a:avLst/>
          </a:prstGeom>
          <a:noFill/>
          <a:ln w="9525">
            <a:solidFill>
              <a:schemeClr val="tx1"/>
            </a:solidFill>
            <a:miter lim="800000"/>
            <a:headEnd/>
            <a:tailEnd/>
          </a:ln>
          <a:effectLst/>
        </p:spPr>
        <p:txBody>
          <a:bodyPr wrap="none" lIns="90000" tIns="46800" rIns="90000" bIns="46800" anchor="ctr"/>
          <a:lstStyle/>
          <a:p>
            <a:pPr algn="ctr"/>
            <a:r>
              <a:rPr kumimoji="0" lang="en-US" altLang="zh-CN" sz="2000">
                <a:latin typeface="Arial" pitchFamily="34" charset="0"/>
              </a:rPr>
              <a:t> </a:t>
            </a:r>
            <a:r>
              <a:rPr kumimoji="0" lang="zh-CN" altLang="en-US" sz="2000">
                <a:latin typeface="Arial" pitchFamily="34" charset="0"/>
              </a:rPr>
              <a:t>理论指引</a:t>
            </a:r>
          </a:p>
        </p:txBody>
      </p:sp>
      <p:sp>
        <p:nvSpPr>
          <p:cNvPr id="354310" name="Rectangle 6"/>
          <p:cNvSpPr>
            <a:spLocks noChangeArrowheads="1"/>
          </p:cNvSpPr>
          <p:nvPr/>
        </p:nvSpPr>
        <p:spPr bwMode="auto">
          <a:xfrm>
            <a:off x="2971800" y="3490913"/>
            <a:ext cx="3225800" cy="381000"/>
          </a:xfrm>
          <a:prstGeom prst="rect">
            <a:avLst/>
          </a:prstGeom>
          <a:noFill/>
          <a:ln w="9525">
            <a:noFill/>
            <a:miter lim="800000"/>
            <a:headEnd/>
            <a:tailEnd/>
          </a:ln>
          <a:effectLst/>
        </p:spPr>
        <p:txBody>
          <a:bodyPr wrap="none" lIns="90000" tIns="46800" rIns="90000" bIns="46800" anchor="ctr"/>
          <a:lstStyle/>
          <a:p>
            <a:pPr algn="ctr"/>
            <a:r>
              <a:rPr kumimoji="0" lang="zh-CN" altLang="en-US" sz="2000">
                <a:latin typeface="Arial" pitchFamily="34" charset="0"/>
              </a:rPr>
              <a:t>方案说明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Oval 3"/>
          <p:cNvSpPr>
            <a:spLocks noChangeArrowheads="1"/>
          </p:cNvSpPr>
          <p:nvPr/>
        </p:nvSpPr>
        <p:spPr bwMode="auto">
          <a:xfrm>
            <a:off x="3779838" y="2781300"/>
            <a:ext cx="1152525" cy="576263"/>
          </a:xfrm>
          <a:prstGeom prst="ellipse">
            <a:avLst/>
          </a:prstGeom>
          <a:gradFill rotWithShape="1">
            <a:gsLst>
              <a:gs pos="0">
                <a:schemeClr val="bg1"/>
              </a:gs>
              <a:gs pos="100000">
                <a:srgbClr val="FF99CC"/>
              </a:gs>
            </a:gsLst>
            <a:path path="shape">
              <a:fillToRect l="50000" t="50000" r="50000" b="50000"/>
            </a:path>
          </a:gradFill>
          <a:ln w="9525">
            <a:solidFill>
              <a:srgbClr val="FF00FF"/>
            </a:solidFill>
            <a:round/>
            <a:headEnd/>
            <a:tailEnd/>
          </a:ln>
          <a:effectLst>
            <a:outerShdw dist="35921" dir="2700000" algn="ctr" rotWithShape="0">
              <a:schemeClr val="bg2"/>
            </a:outerShdw>
          </a:effectLst>
        </p:spPr>
        <p:txBody>
          <a:bodyPr wrap="none" anchor="ctr"/>
          <a:lstStyle/>
          <a:p>
            <a:pPr algn="ctr"/>
            <a:r>
              <a:rPr lang="zh-CN" altLang="en-US" sz="1600" b="1">
                <a:solidFill>
                  <a:srgbClr val="000000"/>
                </a:solidFill>
                <a:ea typeface="楷体_GB2312" pitchFamily="49" charset="-122"/>
              </a:rPr>
              <a:t>股权激励</a:t>
            </a:r>
          </a:p>
        </p:txBody>
      </p:sp>
      <p:sp>
        <p:nvSpPr>
          <p:cNvPr id="386052" name="AutoShape 4"/>
          <p:cNvSpPr>
            <a:spLocks noChangeArrowheads="1"/>
          </p:cNvSpPr>
          <p:nvPr/>
        </p:nvSpPr>
        <p:spPr bwMode="auto">
          <a:xfrm>
            <a:off x="3924300" y="1628775"/>
            <a:ext cx="1871663" cy="792163"/>
          </a:xfrm>
          <a:prstGeom prst="cloudCallout">
            <a:avLst>
              <a:gd name="adj1" fmla="val -19551"/>
              <a:gd name="adj2" fmla="val 89477"/>
            </a:avLst>
          </a:prstGeom>
          <a:noFill/>
          <a:ln w="9525">
            <a:solidFill>
              <a:srgbClr val="800080"/>
            </a:solidFill>
            <a:round/>
            <a:headEnd/>
            <a:tailEnd/>
          </a:ln>
          <a:effectLst/>
        </p:spPr>
        <p:txBody>
          <a:bodyPr/>
          <a:lstStyle/>
          <a:p>
            <a:pPr algn="ctr"/>
            <a:r>
              <a:rPr lang="zh-CN" altLang="en-US" sz="1600" b="1">
                <a:solidFill>
                  <a:srgbClr val="000000"/>
                </a:solidFill>
              </a:rPr>
              <a:t>委托</a:t>
            </a:r>
            <a:r>
              <a:rPr lang="en-US" altLang="zh-CN" sz="1600" b="1">
                <a:solidFill>
                  <a:srgbClr val="000000"/>
                </a:solidFill>
                <a:latin typeface="宋体"/>
              </a:rPr>
              <a:t>—</a:t>
            </a:r>
            <a:r>
              <a:rPr lang="zh-CN" altLang="en-US" sz="1600" b="1">
                <a:solidFill>
                  <a:srgbClr val="000000"/>
                </a:solidFill>
              </a:rPr>
              <a:t>代理理论</a:t>
            </a:r>
          </a:p>
        </p:txBody>
      </p:sp>
      <p:sp>
        <p:nvSpPr>
          <p:cNvPr id="386053" name="AutoShape 5"/>
          <p:cNvSpPr>
            <a:spLocks noChangeArrowheads="1"/>
          </p:cNvSpPr>
          <p:nvPr/>
        </p:nvSpPr>
        <p:spPr bwMode="auto">
          <a:xfrm>
            <a:off x="2339975" y="1916113"/>
            <a:ext cx="1368425" cy="863600"/>
          </a:xfrm>
          <a:prstGeom prst="cloudCallout">
            <a:avLst>
              <a:gd name="adj1" fmla="val 55454"/>
              <a:gd name="adj2" fmla="val 79778"/>
            </a:avLst>
          </a:prstGeom>
          <a:noFill/>
          <a:ln w="9525">
            <a:solidFill>
              <a:srgbClr val="800080"/>
            </a:solidFill>
            <a:round/>
            <a:headEnd/>
            <a:tailEnd/>
          </a:ln>
          <a:effectLst/>
        </p:spPr>
        <p:txBody>
          <a:bodyPr/>
          <a:lstStyle/>
          <a:p>
            <a:pPr algn="ctr"/>
            <a:r>
              <a:rPr lang="zh-CN" altLang="en-US" sz="1600" b="1">
                <a:solidFill>
                  <a:srgbClr val="000000"/>
                </a:solidFill>
              </a:rPr>
              <a:t>风险</a:t>
            </a:r>
          </a:p>
          <a:p>
            <a:pPr algn="ctr"/>
            <a:r>
              <a:rPr lang="zh-CN" altLang="en-US" sz="1600" b="1">
                <a:solidFill>
                  <a:srgbClr val="000000"/>
                </a:solidFill>
              </a:rPr>
              <a:t>理论</a:t>
            </a:r>
          </a:p>
        </p:txBody>
      </p:sp>
      <p:sp>
        <p:nvSpPr>
          <p:cNvPr id="386054" name="AutoShape 6"/>
          <p:cNvSpPr>
            <a:spLocks noChangeArrowheads="1"/>
          </p:cNvSpPr>
          <p:nvPr/>
        </p:nvSpPr>
        <p:spPr bwMode="auto">
          <a:xfrm>
            <a:off x="2413000" y="3429000"/>
            <a:ext cx="1511300" cy="792163"/>
          </a:xfrm>
          <a:prstGeom prst="cloudCallout">
            <a:avLst>
              <a:gd name="adj1" fmla="val 72269"/>
              <a:gd name="adj2" fmla="val -59620"/>
            </a:avLst>
          </a:prstGeom>
          <a:noFill/>
          <a:ln w="9525">
            <a:solidFill>
              <a:srgbClr val="800080"/>
            </a:solidFill>
            <a:round/>
            <a:headEnd/>
            <a:tailEnd/>
          </a:ln>
          <a:effectLst/>
        </p:spPr>
        <p:txBody>
          <a:bodyPr/>
          <a:lstStyle/>
          <a:p>
            <a:pPr algn="ctr"/>
            <a:r>
              <a:rPr lang="zh-CN" altLang="en-US" sz="1600" b="1">
                <a:solidFill>
                  <a:srgbClr val="000000"/>
                </a:solidFill>
              </a:rPr>
              <a:t>内部人控制理论</a:t>
            </a:r>
          </a:p>
        </p:txBody>
      </p:sp>
      <p:sp>
        <p:nvSpPr>
          <p:cNvPr id="386055" name="AutoShape 7"/>
          <p:cNvSpPr>
            <a:spLocks noChangeArrowheads="1"/>
          </p:cNvSpPr>
          <p:nvPr/>
        </p:nvSpPr>
        <p:spPr bwMode="auto">
          <a:xfrm>
            <a:off x="4356100" y="3500438"/>
            <a:ext cx="1295400" cy="792162"/>
          </a:xfrm>
          <a:prstGeom prst="cloudCallout">
            <a:avLst>
              <a:gd name="adj1" fmla="val -28556"/>
              <a:gd name="adj2" fmla="val -68435"/>
            </a:avLst>
          </a:prstGeom>
          <a:noFill/>
          <a:ln w="9525">
            <a:solidFill>
              <a:srgbClr val="800080"/>
            </a:solidFill>
            <a:round/>
            <a:headEnd/>
            <a:tailEnd/>
          </a:ln>
          <a:effectLst/>
        </p:spPr>
        <p:txBody>
          <a:bodyPr/>
          <a:lstStyle/>
          <a:p>
            <a:pPr algn="ctr"/>
            <a:r>
              <a:rPr lang="zh-CN" altLang="en-US" sz="1600" b="1">
                <a:solidFill>
                  <a:srgbClr val="000000"/>
                </a:solidFill>
              </a:rPr>
              <a:t>交易费用理论</a:t>
            </a:r>
          </a:p>
        </p:txBody>
      </p:sp>
      <p:sp>
        <p:nvSpPr>
          <p:cNvPr id="386056" name="AutoShape 8"/>
          <p:cNvSpPr>
            <a:spLocks noChangeArrowheads="1"/>
          </p:cNvSpPr>
          <p:nvPr/>
        </p:nvSpPr>
        <p:spPr bwMode="auto">
          <a:xfrm>
            <a:off x="5608638" y="2420938"/>
            <a:ext cx="1295400" cy="792162"/>
          </a:xfrm>
          <a:prstGeom prst="cloudCallout">
            <a:avLst>
              <a:gd name="adj1" fmla="val -100981"/>
              <a:gd name="adj2" fmla="val 41181"/>
            </a:avLst>
          </a:prstGeom>
          <a:noFill/>
          <a:ln w="9525">
            <a:solidFill>
              <a:srgbClr val="800080"/>
            </a:solidFill>
            <a:round/>
            <a:headEnd/>
            <a:tailEnd/>
          </a:ln>
          <a:effectLst/>
        </p:spPr>
        <p:txBody>
          <a:bodyPr/>
          <a:lstStyle/>
          <a:p>
            <a:pPr algn="ctr"/>
            <a:r>
              <a:rPr lang="zh-CN" altLang="en-US" sz="1600" b="1">
                <a:solidFill>
                  <a:srgbClr val="000000"/>
                </a:solidFill>
              </a:rPr>
              <a:t>人力资本理论</a:t>
            </a:r>
          </a:p>
        </p:txBody>
      </p:sp>
      <p:sp>
        <p:nvSpPr>
          <p:cNvPr id="386057" name="Rectangle 9"/>
          <p:cNvSpPr>
            <a:spLocks noChangeArrowheads="1"/>
          </p:cNvSpPr>
          <p:nvPr/>
        </p:nvSpPr>
        <p:spPr bwMode="auto">
          <a:xfrm>
            <a:off x="2627313" y="862013"/>
            <a:ext cx="3843337" cy="406400"/>
          </a:xfrm>
          <a:prstGeom prst="rect">
            <a:avLst/>
          </a:prstGeom>
          <a:noFill/>
          <a:ln w="9525">
            <a:solidFill>
              <a:schemeClr val="tx1"/>
            </a:solidFill>
            <a:miter lim="800000"/>
            <a:headEnd/>
            <a:tailEnd/>
          </a:ln>
          <a:effectLst/>
        </p:spPr>
        <p:txBody>
          <a:bodyPr>
            <a:spAutoFit/>
          </a:bodyPr>
          <a:lstStyle/>
          <a:p>
            <a:pPr algn="ctr"/>
            <a:r>
              <a:rPr lang="zh-CN" altLang="en-US" sz="2000" b="1">
                <a:latin typeface="宋体" pitchFamily="2" charset="-122"/>
              </a:rPr>
              <a:t>股权激励的理论基础</a:t>
            </a:r>
          </a:p>
        </p:txBody>
      </p:sp>
      <p:sp>
        <p:nvSpPr>
          <p:cNvPr id="386058" name="Rectangle 10"/>
          <p:cNvSpPr>
            <a:spLocks noChangeArrowheads="1"/>
          </p:cNvSpPr>
          <p:nvPr/>
        </p:nvSpPr>
        <p:spPr bwMode="auto">
          <a:xfrm>
            <a:off x="6707188" y="1181100"/>
            <a:ext cx="1944687" cy="1223963"/>
          </a:xfrm>
          <a:prstGeom prst="rect">
            <a:avLst/>
          </a:prstGeom>
          <a:gradFill rotWithShape="1">
            <a:gsLst>
              <a:gs pos="0">
                <a:srgbClr val="99CCFF"/>
              </a:gs>
              <a:gs pos="100000">
                <a:schemeClr val="bg1"/>
              </a:gs>
            </a:gsLst>
            <a:lin ang="5400000" scaled="1"/>
          </a:gradFill>
          <a:ln w="9525" algn="ctr">
            <a:solidFill>
              <a:srgbClr val="3366FF"/>
            </a:solidFill>
            <a:miter lim="800000"/>
            <a:headEnd/>
            <a:tailEnd/>
          </a:ln>
          <a:effectLst>
            <a:outerShdw dist="107763" dir="13500000" algn="ctr" rotWithShape="0">
              <a:schemeClr val="bg2">
                <a:alpha val="50000"/>
              </a:schemeClr>
            </a:outerShdw>
          </a:effectLst>
        </p:spPr>
        <p:txBody>
          <a:bodyPr/>
          <a:lstStyle/>
          <a:p>
            <a:pPr marL="179388" indent="-179388" algn="just">
              <a:buFont typeface="Wingdings" pitchFamily="2" charset="2"/>
              <a:buChar char="Ø"/>
            </a:pPr>
            <a:r>
              <a:rPr kumimoji="0" lang="zh-CN" altLang="en-US" sz="1400"/>
              <a:t>股东利益最大化</a:t>
            </a:r>
          </a:p>
          <a:p>
            <a:pPr marL="179388" indent="-179388" algn="just">
              <a:buFont typeface="Wingdings" pitchFamily="2" charset="2"/>
              <a:buChar char="Ø"/>
            </a:pPr>
            <a:r>
              <a:rPr kumimoji="0" lang="zh-CN" altLang="en-US" sz="1400"/>
              <a:t>经营者与股东之间的委托代理关系</a:t>
            </a:r>
          </a:p>
          <a:p>
            <a:pPr marL="179388" indent="-179388" algn="just">
              <a:buFont typeface="Wingdings" pitchFamily="2" charset="2"/>
              <a:buChar char="Ø"/>
            </a:pPr>
            <a:r>
              <a:rPr kumimoji="0" lang="zh-CN" altLang="en-US" sz="1400"/>
              <a:t>建立激励约束机制降低代理成本</a:t>
            </a:r>
          </a:p>
        </p:txBody>
      </p:sp>
      <p:cxnSp>
        <p:nvCxnSpPr>
          <p:cNvPr id="386059" name="AutoShape 11"/>
          <p:cNvCxnSpPr>
            <a:cxnSpLocks noChangeShapeType="1"/>
            <a:stCxn id="386052" idx="2"/>
            <a:endCxn id="386058" idx="1"/>
          </p:cNvCxnSpPr>
          <p:nvPr/>
        </p:nvCxnSpPr>
        <p:spPr bwMode="auto">
          <a:xfrm flipV="1">
            <a:off x="5794375" y="1793875"/>
            <a:ext cx="912813" cy="231775"/>
          </a:xfrm>
          <a:prstGeom prst="bentConnector3">
            <a:avLst>
              <a:gd name="adj1" fmla="val 49912"/>
            </a:avLst>
          </a:prstGeom>
          <a:noFill/>
          <a:ln w="25400">
            <a:solidFill>
              <a:schemeClr val="tx1"/>
            </a:solidFill>
            <a:miter lim="800000"/>
            <a:headEnd/>
            <a:tailEnd type="triangle" w="med" len="med"/>
          </a:ln>
          <a:effectLst/>
        </p:spPr>
      </p:cxnSp>
      <p:sp>
        <p:nvSpPr>
          <p:cNvPr id="386060" name="Rectangle 12"/>
          <p:cNvSpPr>
            <a:spLocks noChangeArrowheads="1"/>
          </p:cNvSpPr>
          <p:nvPr/>
        </p:nvSpPr>
        <p:spPr bwMode="auto">
          <a:xfrm>
            <a:off x="6707188" y="3197225"/>
            <a:ext cx="1944687" cy="1803400"/>
          </a:xfrm>
          <a:prstGeom prst="rect">
            <a:avLst/>
          </a:prstGeom>
          <a:gradFill rotWithShape="1">
            <a:gsLst>
              <a:gs pos="0">
                <a:srgbClr val="99CCFF"/>
              </a:gs>
              <a:gs pos="100000">
                <a:schemeClr val="bg1"/>
              </a:gs>
            </a:gsLst>
            <a:lin ang="5400000" scaled="1"/>
          </a:gradFill>
          <a:ln w="9525" algn="ctr">
            <a:solidFill>
              <a:srgbClr val="3366FF"/>
            </a:solidFill>
            <a:miter lim="800000"/>
            <a:headEnd/>
            <a:tailEnd/>
          </a:ln>
          <a:effectLst>
            <a:outerShdw dist="107763" dir="13500000" algn="ctr" rotWithShape="0">
              <a:schemeClr val="bg2">
                <a:alpha val="50000"/>
              </a:schemeClr>
            </a:outerShdw>
          </a:effectLst>
        </p:spPr>
        <p:txBody>
          <a:bodyPr/>
          <a:lstStyle/>
          <a:p>
            <a:pPr marL="179388" indent="-179388" algn="just">
              <a:buFont typeface="Wingdings" pitchFamily="2" charset="2"/>
              <a:buChar char="Ø"/>
            </a:pPr>
            <a:r>
              <a:rPr kumimoji="0" lang="zh-CN" altLang="en-US" sz="1400"/>
              <a:t>企业是人力资本与物质资本订立的市场合约</a:t>
            </a:r>
          </a:p>
          <a:p>
            <a:pPr marL="179388" indent="-179388" algn="just">
              <a:buFont typeface="Wingdings" pitchFamily="2" charset="2"/>
              <a:buChar char="Ø"/>
            </a:pPr>
            <a:r>
              <a:rPr kumimoji="0" lang="zh-CN" altLang="en-US" sz="1400"/>
              <a:t>人力资本与物质资本一样拥有企业利润的索取权</a:t>
            </a:r>
          </a:p>
          <a:p>
            <a:pPr marL="179388" indent="-179388" algn="just">
              <a:buFont typeface="Wingdings" pitchFamily="2" charset="2"/>
              <a:buChar char="Ø"/>
            </a:pPr>
            <a:r>
              <a:rPr kumimoji="0" lang="zh-CN" altLang="en-US" sz="1400"/>
              <a:t>人力资本与其所有者的不可分割性</a:t>
            </a:r>
          </a:p>
        </p:txBody>
      </p:sp>
      <p:cxnSp>
        <p:nvCxnSpPr>
          <p:cNvPr id="386061" name="AutoShape 13"/>
          <p:cNvCxnSpPr>
            <a:cxnSpLocks noChangeShapeType="1"/>
            <a:stCxn id="386056" idx="1"/>
            <a:endCxn id="386060" idx="1"/>
          </p:cNvCxnSpPr>
          <p:nvPr/>
        </p:nvCxnSpPr>
        <p:spPr bwMode="auto">
          <a:xfrm rot="16200000" flipH="1">
            <a:off x="6038057" y="3429794"/>
            <a:ext cx="887412" cy="450850"/>
          </a:xfrm>
          <a:prstGeom prst="bentConnector2">
            <a:avLst/>
          </a:prstGeom>
          <a:noFill/>
          <a:ln w="25400">
            <a:solidFill>
              <a:schemeClr val="tx1"/>
            </a:solidFill>
            <a:miter lim="800000"/>
            <a:headEnd/>
            <a:tailEnd type="triangle" w="med" len="med"/>
          </a:ln>
          <a:effectLst/>
        </p:spPr>
      </p:cxnSp>
      <p:sp>
        <p:nvSpPr>
          <p:cNvPr id="386062" name="Rectangle 14"/>
          <p:cNvSpPr>
            <a:spLocks noChangeArrowheads="1"/>
          </p:cNvSpPr>
          <p:nvPr/>
        </p:nvSpPr>
        <p:spPr bwMode="auto">
          <a:xfrm>
            <a:off x="3592513" y="4437063"/>
            <a:ext cx="1944687" cy="1223962"/>
          </a:xfrm>
          <a:prstGeom prst="rect">
            <a:avLst/>
          </a:prstGeom>
          <a:gradFill rotWithShape="1">
            <a:gsLst>
              <a:gs pos="0">
                <a:srgbClr val="99CCFF"/>
              </a:gs>
              <a:gs pos="100000">
                <a:schemeClr val="bg1"/>
              </a:gs>
            </a:gsLst>
            <a:lin ang="5400000" scaled="1"/>
          </a:gradFill>
          <a:ln w="9525" algn="ctr">
            <a:solidFill>
              <a:srgbClr val="3366FF"/>
            </a:solidFill>
            <a:miter lim="800000"/>
            <a:headEnd/>
            <a:tailEnd/>
          </a:ln>
          <a:effectLst>
            <a:outerShdw dist="107763" dir="13500000" algn="ctr" rotWithShape="0">
              <a:schemeClr val="bg2">
                <a:alpha val="50000"/>
              </a:schemeClr>
            </a:outerShdw>
          </a:effectLst>
        </p:spPr>
        <p:txBody>
          <a:bodyPr/>
          <a:lstStyle/>
          <a:p>
            <a:pPr marL="179388" indent="-179388" algn="just">
              <a:buFont typeface="Wingdings" pitchFamily="2" charset="2"/>
              <a:buChar char="Ø"/>
            </a:pPr>
            <a:r>
              <a:rPr kumimoji="0" lang="zh-CN" altLang="en-US" sz="1400"/>
              <a:t>企业代替市场带来内部交易费用提升</a:t>
            </a:r>
          </a:p>
          <a:p>
            <a:pPr marL="179388" indent="-179388" algn="just">
              <a:buFont typeface="Wingdings" pitchFamily="2" charset="2"/>
              <a:buChar char="Ø"/>
            </a:pPr>
            <a:r>
              <a:rPr kumimoji="0" lang="zh-CN" altLang="en-US" sz="1400"/>
              <a:t>股权激励使经营管理人员内部化，降低交易成本</a:t>
            </a:r>
          </a:p>
        </p:txBody>
      </p:sp>
      <p:cxnSp>
        <p:nvCxnSpPr>
          <p:cNvPr id="386063" name="AutoShape 15"/>
          <p:cNvCxnSpPr>
            <a:cxnSpLocks noChangeShapeType="1"/>
            <a:stCxn id="386055" idx="0"/>
            <a:endCxn id="386062" idx="0"/>
          </p:cNvCxnSpPr>
          <p:nvPr/>
        </p:nvCxnSpPr>
        <p:spPr bwMode="auto">
          <a:xfrm rot="10800000" flipH="1" flipV="1">
            <a:off x="4360863" y="3897313"/>
            <a:ext cx="204787" cy="539750"/>
          </a:xfrm>
          <a:prstGeom prst="bentConnector4">
            <a:avLst>
              <a:gd name="adj1" fmla="val -113954"/>
              <a:gd name="adj2" fmla="val 86472"/>
            </a:avLst>
          </a:prstGeom>
          <a:noFill/>
          <a:ln w="25400">
            <a:solidFill>
              <a:schemeClr val="tx1"/>
            </a:solidFill>
            <a:miter lim="800000"/>
            <a:headEnd/>
            <a:tailEnd type="triangle" w="med" len="med"/>
          </a:ln>
          <a:effectLst/>
        </p:spPr>
      </p:cxnSp>
      <p:sp>
        <p:nvSpPr>
          <p:cNvPr id="386064" name="Rectangle 16"/>
          <p:cNvSpPr>
            <a:spLocks noChangeArrowheads="1"/>
          </p:cNvSpPr>
          <p:nvPr/>
        </p:nvSpPr>
        <p:spPr bwMode="auto">
          <a:xfrm>
            <a:off x="366713" y="1196975"/>
            <a:ext cx="1944687" cy="1368425"/>
          </a:xfrm>
          <a:prstGeom prst="rect">
            <a:avLst/>
          </a:prstGeom>
          <a:gradFill rotWithShape="1">
            <a:gsLst>
              <a:gs pos="0">
                <a:srgbClr val="99CCFF"/>
              </a:gs>
              <a:gs pos="100000">
                <a:schemeClr val="bg1"/>
              </a:gs>
            </a:gsLst>
            <a:lin ang="5400000" scaled="1"/>
          </a:gradFill>
          <a:ln w="9525" algn="ctr">
            <a:solidFill>
              <a:srgbClr val="3366FF"/>
            </a:solidFill>
            <a:miter lim="800000"/>
            <a:headEnd/>
            <a:tailEnd/>
          </a:ln>
          <a:effectLst>
            <a:outerShdw dist="107763" dir="13500000" algn="ctr" rotWithShape="0">
              <a:schemeClr val="bg2">
                <a:alpha val="50000"/>
              </a:schemeClr>
            </a:outerShdw>
          </a:effectLst>
        </p:spPr>
        <p:txBody>
          <a:bodyPr/>
          <a:lstStyle/>
          <a:p>
            <a:pPr marL="179388" indent="-179388" algn="just">
              <a:buFont typeface="Wingdings" pitchFamily="2" charset="2"/>
              <a:buChar char="Ø"/>
            </a:pPr>
            <a:r>
              <a:rPr kumimoji="0" lang="zh-CN" altLang="en-US" sz="1400"/>
              <a:t>风险与收益成正比</a:t>
            </a:r>
          </a:p>
          <a:p>
            <a:pPr marL="179388" indent="-179388" algn="just">
              <a:buFont typeface="Wingdings" pitchFamily="2" charset="2"/>
              <a:buChar char="Ø"/>
            </a:pPr>
            <a:r>
              <a:rPr kumimoji="0" lang="zh-CN" altLang="en-US" sz="1400"/>
              <a:t>经营者在收益低微的情况下会成为风险的规避者</a:t>
            </a:r>
          </a:p>
          <a:p>
            <a:pPr marL="179388" indent="-179388" algn="just">
              <a:buFont typeface="Wingdings" pitchFamily="2" charset="2"/>
              <a:buChar char="Ø"/>
            </a:pPr>
            <a:r>
              <a:rPr kumimoji="0" lang="zh-CN" altLang="en-US" sz="1400"/>
              <a:t>协调经营者的风险与收益</a:t>
            </a:r>
          </a:p>
        </p:txBody>
      </p:sp>
      <p:cxnSp>
        <p:nvCxnSpPr>
          <p:cNvPr id="386065" name="AutoShape 17"/>
          <p:cNvCxnSpPr>
            <a:cxnSpLocks noChangeShapeType="1"/>
            <a:stCxn id="386053" idx="1"/>
            <a:endCxn id="386064" idx="2"/>
          </p:cNvCxnSpPr>
          <p:nvPr/>
        </p:nvCxnSpPr>
        <p:spPr bwMode="auto">
          <a:xfrm rot="16200000" flipV="1">
            <a:off x="2075656" y="1829594"/>
            <a:ext cx="212725" cy="1684338"/>
          </a:xfrm>
          <a:prstGeom prst="bentConnector3">
            <a:avLst>
              <a:gd name="adj1" fmla="val -108208"/>
            </a:avLst>
          </a:prstGeom>
          <a:noFill/>
          <a:ln w="25400">
            <a:solidFill>
              <a:schemeClr val="tx1"/>
            </a:solidFill>
            <a:miter lim="800000"/>
            <a:headEnd/>
            <a:tailEnd type="triangle" w="med" len="med"/>
          </a:ln>
          <a:effectLst/>
        </p:spPr>
      </p:cxnSp>
      <p:sp>
        <p:nvSpPr>
          <p:cNvPr id="386066" name="Rectangle 18"/>
          <p:cNvSpPr>
            <a:spLocks noChangeArrowheads="1"/>
          </p:cNvSpPr>
          <p:nvPr/>
        </p:nvSpPr>
        <p:spPr bwMode="auto">
          <a:xfrm>
            <a:off x="395288" y="3644900"/>
            <a:ext cx="1944687" cy="1800225"/>
          </a:xfrm>
          <a:prstGeom prst="rect">
            <a:avLst/>
          </a:prstGeom>
          <a:gradFill rotWithShape="1">
            <a:gsLst>
              <a:gs pos="0">
                <a:srgbClr val="99CCFF"/>
              </a:gs>
              <a:gs pos="100000">
                <a:schemeClr val="bg1"/>
              </a:gs>
            </a:gsLst>
            <a:lin ang="5400000" scaled="1"/>
          </a:gradFill>
          <a:ln w="9525">
            <a:solidFill>
              <a:srgbClr val="3366FF"/>
            </a:solidFill>
            <a:miter lim="800000"/>
            <a:headEnd/>
            <a:tailEnd/>
          </a:ln>
          <a:effectLst>
            <a:outerShdw dist="107763" dir="13500000" algn="ctr" rotWithShape="0">
              <a:schemeClr val="bg2">
                <a:alpha val="50000"/>
              </a:schemeClr>
            </a:outerShdw>
          </a:effectLst>
        </p:spPr>
        <p:txBody>
          <a:bodyPr/>
          <a:lstStyle/>
          <a:p>
            <a:pPr marL="179388" indent="-179388" algn="just">
              <a:buFont typeface="Wingdings" pitchFamily="2" charset="2"/>
              <a:buChar char="Ø"/>
            </a:pPr>
            <a:r>
              <a:rPr kumimoji="0" lang="zh-CN" altLang="en-US" sz="1400"/>
              <a:t>所有权与经营权分离，导致</a:t>
            </a:r>
            <a:r>
              <a:rPr kumimoji="0" lang="zh-CN" altLang="en-US" sz="1400">
                <a:latin typeface="宋体"/>
              </a:rPr>
              <a:t>“</a:t>
            </a:r>
            <a:r>
              <a:rPr kumimoji="0" lang="zh-CN" altLang="en-US" sz="1400"/>
              <a:t>内部人</a:t>
            </a:r>
            <a:r>
              <a:rPr kumimoji="0" lang="zh-CN" altLang="en-US" sz="1400">
                <a:latin typeface="宋体"/>
              </a:rPr>
              <a:t>”</a:t>
            </a:r>
            <a:r>
              <a:rPr kumimoji="0" lang="zh-CN" altLang="en-US" sz="1400"/>
              <a:t>利用控制权侵占股东资产</a:t>
            </a:r>
          </a:p>
          <a:p>
            <a:pPr marL="179388" indent="-179388" algn="just">
              <a:buFont typeface="Wingdings" pitchFamily="2" charset="2"/>
              <a:buChar char="Ø"/>
            </a:pPr>
            <a:r>
              <a:rPr kumimoji="0" lang="zh-CN" altLang="en-US" sz="1400"/>
              <a:t>引入股权激励，改变内部人的身份与收入，使其与股东利益一致</a:t>
            </a:r>
            <a:endParaRPr kumimoji="0" lang="zh-CN" altLang="en-US" sz="1400" b="1"/>
          </a:p>
        </p:txBody>
      </p:sp>
      <p:cxnSp>
        <p:nvCxnSpPr>
          <p:cNvPr id="386067" name="AutoShape 19"/>
          <p:cNvCxnSpPr>
            <a:cxnSpLocks noChangeShapeType="1"/>
            <a:stCxn id="386054" idx="3"/>
            <a:endCxn id="386066" idx="0"/>
          </p:cNvCxnSpPr>
          <p:nvPr/>
        </p:nvCxnSpPr>
        <p:spPr bwMode="auto">
          <a:xfrm rot="16200000" flipH="1" flipV="1">
            <a:off x="2183607" y="2659856"/>
            <a:ext cx="169862" cy="1800225"/>
          </a:xfrm>
          <a:prstGeom prst="bentConnector3">
            <a:avLst>
              <a:gd name="adj1" fmla="val -161681"/>
            </a:avLst>
          </a:prstGeom>
          <a:noFill/>
          <a:ln w="25400">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Text Box 4"/>
          <p:cNvSpPr txBox="1">
            <a:spLocks noChangeArrowheads="1"/>
          </p:cNvSpPr>
          <p:nvPr/>
        </p:nvSpPr>
        <p:spPr bwMode="auto">
          <a:xfrm>
            <a:off x="682625" y="1557338"/>
            <a:ext cx="7850188" cy="3960812"/>
          </a:xfrm>
          <a:prstGeom prst="rect">
            <a:avLst/>
          </a:prstGeom>
          <a:noFill/>
          <a:ln w="9525">
            <a:noFill/>
            <a:miter lim="800000"/>
            <a:headEnd/>
            <a:tailEnd/>
          </a:ln>
          <a:effectLst/>
        </p:spPr>
        <p:txBody>
          <a:bodyPr/>
          <a:lstStyle/>
          <a:p>
            <a:pPr algn="just">
              <a:lnSpc>
                <a:spcPct val="120000"/>
              </a:lnSpc>
              <a:spcBef>
                <a:spcPct val="50000"/>
              </a:spcBef>
              <a:buClr>
                <a:schemeClr val="tx1"/>
              </a:buClr>
              <a:buFont typeface="Wingdings" pitchFamily="2" charset="2"/>
              <a:buNone/>
            </a:pPr>
            <a:r>
              <a:rPr lang="en-US" altLang="zh-CN" sz="2000">
                <a:latin typeface="宋体" pitchFamily="2" charset="-122"/>
                <a:ea typeface=""/>
                <a:cs typeface=""/>
              </a:rPr>
              <a:t>    </a:t>
            </a:r>
            <a:r>
              <a:rPr lang="zh-CN" altLang="en-US" sz="2000">
                <a:latin typeface="宋体" pitchFamily="2" charset="-122"/>
                <a:ea typeface=""/>
                <a:cs typeface=""/>
              </a:rPr>
              <a:t>中托资本控股有限公司发展到现在，规模和市场份额不断增长，激励政策需要进一步的调整以更好支持公司未来的发展。中高层管理人员承担着重大的管理责任，对企业的发展起着重要的主导作用，如何从分配体制上有效地激发核心员工的积极性和创造性，是企业所有者需要认真思考的课题。</a:t>
            </a:r>
          </a:p>
          <a:p>
            <a:pPr algn="just">
              <a:lnSpc>
                <a:spcPct val="120000"/>
              </a:lnSpc>
              <a:spcBef>
                <a:spcPct val="50000"/>
              </a:spcBef>
              <a:buClr>
                <a:schemeClr val="tx1"/>
              </a:buClr>
              <a:buFont typeface="Wingdings" pitchFamily="2" charset="2"/>
              <a:buNone/>
            </a:pPr>
            <a:r>
              <a:rPr lang="zh-CN" altLang="en-US" sz="2000">
                <a:latin typeface="宋体" pitchFamily="2" charset="-122"/>
                <a:ea typeface=""/>
                <a:cs typeface=""/>
              </a:rPr>
              <a:t>    建立以产权为纽带的中高层管理人员持股制度，可以有效解决企业在所有权和经营权分离之后所面临的“委托</a:t>
            </a:r>
            <a:r>
              <a:rPr lang="en-US" altLang="zh-CN" sz="2000">
                <a:latin typeface="宋体" pitchFamily="2" charset="-122"/>
                <a:ea typeface=""/>
                <a:cs typeface=""/>
              </a:rPr>
              <a:t>-</a:t>
            </a:r>
            <a:r>
              <a:rPr lang="zh-CN" altLang="en-US" sz="2000">
                <a:latin typeface="宋体" pitchFamily="2" charset="-122"/>
                <a:ea typeface=""/>
                <a:cs typeface=""/>
              </a:rPr>
              <a:t>代理”问题，激励经营者以股东利益为重，努力工作。这样可以使核心员工与企业结成利益共同体，达到增强企业凝聚力，促进企业长远发展的目的。 </a:t>
            </a:r>
          </a:p>
        </p:txBody>
      </p:sp>
      <p:sp>
        <p:nvSpPr>
          <p:cNvPr id="387078" name="Rectangle 6"/>
          <p:cNvSpPr>
            <a:spLocks noChangeArrowheads="1"/>
          </p:cNvSpPr>
          <p:nvPr/>
        </p:nvSpPr>
        <p:spPr bwMode="auto">
          <a:xfrm>
            <a:off x="2627313" y="862013"/>
            <a:ext cx="3843337" cy="406400"/>
          </a:xfrm>
          <a:prstGeom prst="rect">
            <a:avLst/>
          </a:prstGeom>
          <a:noFill/>
          <a:ln w="9525">
            <a:solidFill>
              <a:schemeClr val="tx1"/>
            </a:solidFill>
            <a:miter lim="800000"/>
            <a:headEnd/>
            <a:tailEnd/>
          </a:ln>
          <a:effectLst/>
        </p:spPr>
        <p:txBody>
          <a:bodyPr>
            <a:spAutoFit/>
          </a:bodyPr>
          <a:lstStyle/>
          <a:p>
            <a:pPr algn="ctr"/>
            <a:r>
              <a:rPr kumimoji="0" lang="zh-CN" altLang="en-US" sz="2000" b="1"/>
              <a:t>方案设计的现实背景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Freeform 4"/>
          <p:cNvSpPr>
            <a:spLocks/>
          </p:cNvSpPr>
          <p:nvPr>
            <p:custDataLst>
              <p:tags r:id="rId1"/>
            </p:custDataLst>
          </p:nvPr>
        </p:nvSpPr>
        <p:spPr bwMode="blackWhite">
          <a:xfrm>
            <a:off x="2506663" y="1127125"/>
            <a:ext cx="4106862" cy="2624138"/>
          </a:xfrm>
          <a:custGeom>
            <a:avLst/>
            <a:gdLst/>
            <a:ahLst/>
            <a:cxnLst>
              <a:cxn ang="0">
                <a:pos x="32" y="1720"/>
              </a:cxn>
              <a:cxn ang="0">
                <a:pos x="2368" y="1720"/>
              </a:cxn>
              <a:cxn ang="0">
                <a:pos x="2368" y="469"/>
              </a:cxn>
              <a:cxn ang="0">
                <a:pos x="1180" y="0"/>
              </a:cxn>
              <a:cxn ang="0">
                <a:pos x="0" y="469"/>
              </a:cxn>
              <a:cxn ang="0">
                <a:pos x="0" y="1720"/>
              </a:cxn>
              <a:cxn ang="0">
                <a:pos x="32" y="1720"/>
              </a:cxn>
            </a:cxnLst>
            <a:rect l="0" t="0" r="r" b="b"/>
            <a:pathLst>
              <a:path w="2369" h="1721">
                <a:moveTo>
                  <a:pt x="32" y="1720"/>
                </a:moveTo>
                <a:lnTo>
                  <a:pt x="2368" y="1720"/>
                </a:lnTo>
                <a:lnTo>
                  <a:pt x="2368" y="469"/>
                </a:lnTo>
                <a:lnTo>
                  <a:pt x="1180" y="0"/>
                </a:lnTo>
                <a:lnTo>
                  <a:pt x="0" y="469"/>
                </a:lnTo>
                <a:lnTo>
                  <a:pt x="0" y="1720"/>
                </a:lnTo>
                <a:lnTo>
                  <a:pt x="32" y="1720"/>
                </a:lnTo>
              </a:path>
            </a:pathLst>
          </a:custGeom>
          <a:gradFill rotWithShape="0">
            <a:gsLst>
              <a:gs pos="0">
                <a:schemeClr val="tx2"/>
              </a:gs>
              <a:gs pos="100000">
                <a:schemeClr val="tx2">
                  <a:gamma/>
                  <a:shade val="46275"/>
                  <a:invGamma/>
                </a:schemeClr>
              </a:gs>
            </a:gsLst>
            <a:lin ang="5400000" scaled="1"/>
          </a:gradFill>
          <a:ln w="9525" cap="rnd">
            <a:noFill/>
            <a:round/>
            <a:headEnd/>
            <a:tailEnd/>
          </a:ln>
          <a:effectLst/>
        </p:spPr>
        <p:txBody>
          <a:bodyPr/>
          <a:lstStyle/>
          <a:p>
            <a:endParaRPr lang="zh-CN" altLang="en-US"/>
          </a:p>
        </p:txBody>
      </p:sp>
      <p:sp>
        <p:nvSpPr>
          <p:cNvPr id="388101" name="Freeform 5"/>
          <p:cNvSpPr>
            <a:spLocks/>
          </p:cNvSpPr>
          <p:nvPr>
            <p:custDataLst>
              <p:tags r:id="rId2"/>
            </p:custDataLst>
          </p:nvPr>
        </p:nvSpPr>
        <p:spPr bwMode="blackWhite">
          <a:xfrm>
            <a:off x="2506663" y="1127125"/>
            <a:ext cx="4121150" cy="2668588"/>
          </a:xfrm>
          <a:custGeom>
            <a:avLst/>
            <a:gdLst/>
            <a:ahLst/>
            <a:cxnLst>
              <a:cxn ang="0">
                <a:pos x="32" y="1726"/>
              </a:cxn>
              <a:cxn ang="0">
                <a:pos x="2374" y="1726"/>
              </a:cxn>
              <a:cxn ang="0">
                <a:pos x="2374" y="471"/>
              </a:cxn>
              <a:cxn ang="0">
                <a:pos x="1183" y="0"/>
              </a:cxn>
              <a:cxn ang="0">
                <a:pos x="0" y="471"/>
              </a:cxn>
              <a:cxn ang="0">
                <a:pos x="0" y="1726"/>
              </a:cxn>
            </a:cxnLst>
            <a:rect l="0" t="0" r="r" b="b"/>
            <a:pathLst>
              <a:path w="2375" h="1727">
                <a:moveTo>
                  <a:pt x="32" y="1726"/>
                </a:moveTo>
                <a:lnTo>
                  <a:pt x="2374" y="1726"/>
                </a:lnTo>
                <a:lnTo>
                  <a:pt x="2374" y="471"/>
                </a:lnTo>
                <a:lnTo>
                  <a:pt x="1183" y="0"/>
                </a:lnTo>
                <a:lnTo>
                  <a:pt x="0" y="471"/>
                </a:lnTo>
                <a:lnTo>
                  <a:pt x="0" y="1726"/>
                </a:lnTo>
              </a:path>
            </a:pathLst>
          </a:custGeom>
          <a:solidFill>
            <a:srgbClr val="EAEAEA"/>
          </a:solidFill>
          <a:ln w="12700" cap="rnd" cmpd="sng">
            <a:noFill/>
            <a:prstDash val="solid"/>
            <a:round/>
            <a:headEnd type="none" w="sm" len="sm"/>
            <a:tailEnd type="none" w="sm" len="sm"/>
          </a:ln>
          <a:effectLst/>
        </p:spPr>
        <p:txBody>
          <a:bodyPr/>
          <a:lstStyle/>
          <a:p>
            <a:endParaRPr lang="zh-CN" altLang="en-US"/>
          </a:p>
        </p:txBody>
      </p:sp>
      <p:sp>
        <p:nvSpPr>
          <p:cNvPr id="388102" name="Freeform 6"/>
          <p:cNvSpPr>
            <a:spLocks/>
          </p:cNvSpPr>
          <p:nvPr>
            <p:custDataLst>
              <p:tags r:id="rId3"/>
            </p:custDataLst>
          </p:nvPr>
        </p:nvSpPr>
        <p:spPr bwMode="blackWhite">
          <a:xfrm>
            <a:off x="812800" y="1138238"/>
            <a:ext cx="7477125" cy="711200"/>
          </a:xfrm>
          <a:custGeom>
            <a:avLst/>
            <a:gdLst/>
            <a:ahLst/>
            <a:cxnLst>
              <a:cxn ang="0">
                <a:pos x="0" y="464"/>
              </a:cxn>
              <a:cxn ang="0">
                <a:pos x="2159" y="0"/>
              </a:cxn>
              <a:cxn ang="0">
                <a:pos x="4310" y="464"/>
              </a:cxn>
              <a:cxn ang="0">
                <a:pos x="3295" y="464"/>
              </a:cxn>
              <a:cxn ang="0">
                <a:pos x="2159" y="0"/>
              </a:cxn>
              <a:cxn ang="0">
                <a:pos x="3223" y="464"/>
              </a:cxn>
              <a:cxn ang="0">
                <a:pos x="2191" y="464"/>
              </a:cxn>
              <a:cxn ang="0">
                <a:pos x="2167" y="0"/>
              </a:cxn>
              <a:cxn ang="0">
                <a:pos x="2127" y="464"/>
              </a:cxn>
              <a:cxn ang="0">
                <a:pos x="1096" y="464"/>
              </a:cxn>
              <a:cxn ang="0">
                <a:pos x="2159" y="8"/>
              </a:cxn>
              <a:cxn ang="0">
                <a:pos x="1032" y="464"/>
              </a:cxn>
              <a:cxn ang="0">
                <a:pos x="0" y="464"/>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rgbClr val="EAEAEA"/>
          </a:solidFill>
          <a:ln w="9525" cap="rnd" cmpd="sng">
            <a:noFill/>
            <a:prstDash val="solid"/>
            <a:round/>
            <a:headEnd type="none" w="med" len="med"/>
            <a:tailEnd type="none" w="med" len="med"/>
          </a:ln>
          <a:effectLst/>
        </p:spPr>
        <p:txBody>
          <a:bodyPr/>
          <a:lstStyle/>
          <a:p>
            <a:endParaRPr lang="zh-CN" altLang="en-US"/>
          </a:p>
        </p:txBody>
      </p:sp>
      <p:sp>
        <p:nvSpPr>
          <p:cNvPr id="388103" name="Rectangle 7"/>
          <p:cNvSpPr>
            <a:spLocks noChangeArrowheads="1"/>
          </p:cNvSpPr>
          <p:nvPr>
            <p:custDataLst>
              <p:tags r:id="rId4"/>
            </p:custDataLst>
          </p:nvPr>
        </p:nvSpPr>
        <p:spPr bwMode="blackWhite">
          <a:xfrm>
            <a:off x="827088" y="1844675"/>
            <a:ext cx="1781175" cy="1897063"/>
          </a:xfrm>
          <a:prstGeom prst="rect">
            <a:avLst/>
          </a:prstGeom>
          <a:gradFill rotWithShape="1">
            <a:gsLst>
              <a:gs pos="0">
                <a:srgbClr val="99CCFF"/>
              </a:gs>
              <a:gs pos="100000">
                <a:schemeClr val="bg1"/>
              </a:gs>
            </a:gsLst>
            <a:lin ang="5400000" scaled="1"/>
          </a:gradFill>
          <a:ln w="12700">
            <a:solidFill>
              <a:schemeClr val="accent2"/>
            </a:solidFill>
            <a:miter lim="800000"/>
            <a:headEnd/>
            <a:tailEnd/>
          </a:ln>
          <a:effectLst/>
        </p:spPr>
        <p:txBody>
          <a:bodyPr wrap="none" anchor="ctr"/>
          <a:lstStyle/>
          <a:p>
            <a:endParaRPr lang="zh-CN" altLang="en-US"/>
          </a:p>
        </p:txBody>
      </p:sp>
      <p:sp>
        <p:nvSpPr>
          <p:cNvPr id="388104" name="Rectangle 8"/>
          <p:cNvSpPr>
            <a:spLocks noChangeArrowheads="1"/>
          </p:cNvSpPr>
          <p:nvPr>
            <p:custDataLst>
              <p:tags r:id="rId5"/>
            </p:custDataLst>
          </p:nvPr>
        </p:nvSpPr>
        <p:spPr bwMode="blackWhite">
          <a:xfrm>
            <a:off x="2728913" y="1844675"/>
            <a:ext cx="1778000" cy="1897063"/>
          </a:xfrm>
          <a:prstGeom prst="rect">
            <a:avLst/>
          </a:prstGeom>
          <a:gradFill rotWithShape="1">
            <a:gsLst>
              <a:gs pos="0">
                <a:srgbClr val="99CCFF"/>
              </a:gs>
              <a:gs pos="100000">
                <a:schemeClr val="bg1"/>
              </a:gs>
            </a:gsLst>
            <a:lin ang="5400000" scaled="1"/>
          </a:gradFill>
          <a:ln w="12700" algn="ctr">
            <a:solidFill>
              <a:schemeClr val="accent2"/>
            </a:solidFill>
            <a:miter lim="800000"/>
            <a:headEnd/>
            <a:tailEnd/>
          </a:ln>
          <a:effectLst/>
        </p:spPr>
        <p:txBody>
          <a:bodyPr wrap="none" anchor="ctr"/>
          <a:lstStyle/>
          <a:p>
            <a:endParaRPr lang="zh-CN" altLang="en-US"/>
          </a:p>
        </p:txBody>
      </p:sp>
      <p:sp>
        <p:nvSpPr>
          <p:cNvPr id="388105" name="Rectangle 9"/>
          <p:cNvSpPr>
            <a:spLocks noChangeArrowheads="1"/>
          </p:cNvSpPr>
          <p:nvPr>
            <p:custDataLst>
              <p:tags r:id="rId6"/>
            </p:custDataLst>
          </p:nvPr>
        </p:nvSpPr>
        <p:spPr bwMode="blackWhite">
          <a:xfrm>
            <a:off x="4629150" y="1844675"/>
            <a:ext cx="1779588" cy="1897063"/>
          </a:xfrm>
          <a:prstGeom prst="rect">
            <a:avLst/>
          </a:prstGeom>
          <a:gradFill rotWithShape="1">
            <a:gsLst>
              <a:gs pos="0">
                <a:srgbClr val="99CCFF"/>
              </a:gs>
              <a:gs pos="100000">
                <a:schemeClr val="bg1"/>
              </a:gs>
            </a:gsLst>
            <a:lin ang="5400000" scaled="1"/>
          </a:gradFill>
          <a:ln w="12700" algn="ctr">
            <a:solidFill>
              <a:schemeClr val="accent2"/>
            </a:solidFill>
            <a:miter lim="800000"/>
            <a:headEnd/>
            <a:tailEnd/>
          </a:ln>
          <a:effectLst/>
        </p:spPr>
        <p:txBody>
          <a:bodyPr wrap="none" anchor="ctr"/>
          <a:lstStyle/>
          <a:p>
            <a:endParaRPr lang="zh-CN" altLang="en-US"/>
          </a:p>
        </p:txBody>
      </p:sp>
      <p:sp>
        <p:nvSpPr>
          <p:cNvPr id="388106" name="Rectangle 10"/>
          <p:cNvSpPr>
            <a:spLocks noChangeArrowheads="1"/>
          </p:cNvSpPr>
          <p:nvPr>
            <p:custDataLst>
              <p:tags r:id="rId7"/>
            </p:custDataLst>
          </p:nvPr>
        </p:nvSpPr>
        <p:spPr bwMode="blackWhite">
          <a:xfrm>
            <a:off x="6559550" y="1849438"/>
            <a:ext cx="1778000" cy="1897062"/>
          </a:xfrm>
          <a:prstGeom prst="rect">
            <a:avLst/>
          </a:prstGeom>
          <a:gradFill rotWithShape="1">
            <a:gsLst>
              <a:gs pos="0">
                <a:srgbClr val="99CCFF"/>
              </a:gs>
              <a:gs pos="100000">
                <a:schemeClr val="bg1"/>
              </a:gs>
            </a:gsLst>
            <a:lin ang="5400000" scaled="1"/>
          </a:gradFill>
          <a:ln w="12700" algn="ctr">
            <a:solidFill>
              <a:schemeClr val="accent2"/>
            </a:solidFill>
            <a:miter lim="800000"/>
            <a:headEnd/>
            <a:tailEnd/>
          </a:ln>
          <a:effectLst/>
        </p:spPr>
        <p:txBody>
          <a:bodyPr wrap="none" anchor="ctr"/>
          <a:lstStyle/>
          <a:p>
            <a:endParaRPr lang="zh-CN" altLang="en-US"/>
          </a:p>
        </p:txBody>
      </p:sp>
      <p:sp>
        <p:nvSpPr>
          <p:cNvPr id="388107" name="Oval 11"/>
          <p:cNvSpPr>
            <a:spLocks noChangeArrowheads="1"/>
          </p:cNvSpPr>
          <p:nvPr>
            <p:custDataLst>
              <p:tags r:id="rId8"/>
            </p:custDataLst>
          </p:nvPr>
        </p:nvSpPr>
        <p:spPr bwMode="blackWhite">
          <a:xfrm>
            <a:off x="3297238" y="765175"/>
            <a:ext cx="2498725" cy="647700"/>
          </a:xfrm>
          <a:prstGeom prst="ellipse">
            <a:avLst/>
          </a:prstGeom>
          <a:gradFill rotWithShape="1">
            <a:gsLst>
              <a:gs pos="0">
                <a:srgbClr val="99CCFF"/>
              </a:gs>
              <a:gs pos="50000">
                <a:srgbClr val="FFFFFF"/>
              </a:gs>
              <a:gs pos="100000">
                <a:srgbClr val="99CCFF"/>
              </a:gs>
            </a:gsLst>
            <a:lin ang="5400000" scaled="1"/>
          </a:gradFill>
          <a:ln w="12700">
            <a:solidFill>
              <a:schemeClr val="accent2"/>
            </a:solidFill>
            <a:round/>
            <a:headEnd/>
            <a:tailEnd/>
          </a:ln>
          <a:effectLst/>
        </p:spPr>
        <p:txBody>
          <a:bodyPr wrap="none" anchor="ctr"/>
          <a:lstStyle/>
          <a:p>
            <a:pPr algn="ctr"/>
            <a:endParaRPr lang="zh-CN" altLang="zh-CN" sz="2400">
              <a:solidFill>
                <a:srgbClr val="0000FF"/>
              </a:solidFill>
            </a:endParaRPr>
          </a:p>
        </p:txBody>
      </p:sp>
      <p:sp>
        <p:nvSpPr>
          <p:cNvPr id="388108" name="Rectangle 12"/>
          <p:cNvSpPr>
            <a:spLocks noChangeArrowheads="1"/>
          </p:cNvSpPr>
          <p:nvPr>
            <p:custDataLst>
              <p:tags r:id="rId9"/>
            </p:custDataLst>
          </p:nvPr>
        </p:nvSpPr>
        <p:spPr bwMode="auto">
          <a:xfrm>
            <a:off x="3392488" y="908050"/>
            <a:ext cx="2320925" cy="293688"/>
          </a:xfrm>
          <a:prstGeom prst="rect">
            <a:avLst/>
          </a:prstGeom>
          <a:noFill/>
          <a:ln w="9525">
            <a:noFill/>
            <a:miter lim="800000"/>
            <a:headEnd/>
            <a:tailEnd/>
          </a:ln>
          <a:effectLst/>
        </p:spPr>
        <p:txBody>
          <a:bodyPr lIns="0" tIns="0" rIns="0" bIns="0" anchor="ctr" anchorCtr="1">
            <a:spAutoFit/>
          </a:bodyPr>
          <a:lstStyle/>
          <a:p>
            <a:pPr algn="ctr" defTabSz="787400">
              <a:lnSpc>
                <a:spcPct val="120000"/>
              </a:lnSpc>
              <a:spcBef>
                <a:spcPct val="20000"/>
              </a:spcBef>
            </a:pPr>
            <a:r>
              <a:rPr kumimoji="0" lang="zh-CN" altLang="en-US" sz="1600" b="1">
                <a:solidFill>
                  <a:schemeClr val="accent2"/>
                </a:solidFill>
                <a:effectLst>
                  <a:outerShdw blurRad="38100" dist="38100" dir="2700000" algn="tl">
                    <a:srgbClr val="C0C0C0"/>
                  </a:outerShdw>
                </a:effectLst>
                <a:latin typeface="Arial" pitchFamily="34" charset="0"/>
              </a:rPr>
              <a:t>股权激励方案的目的</a:t>
            </a:r>
          </a:p>
        </p:txBody>
      </p:sp>
      <p:sp>
        <p:nvSpPr>
          <p:cNvPr id="388109" name="Rectangle 13"/>
          <p:cNvSpPr>
            <a:spLocks noChangeArrowheads="1"/>
          </p:cNvSpPr>
          <p:nvPr>
            <p:custDataLst>
              <p:tags r:id="rId10"/>
            </p:custDataLst>
          </p:nvPr>
        </p:nvSpPr>
        <p:spPr bwMode="auto">
          <a:xfrm>
            <a:off x="903288" y="1941513"/>
            <a:ext cx="1668462" cy="881062"/>
          </a:xfrm>
          <a:prstGeom prst="rect">
            <a:avLst/>
          </a:prstGeom>
          <a:noFill/>
          <a:ln w="9525">
            <a:noFill/>
            <a:miter lim="800000"/>
            <a:headEnd/>
            <a:tailEnd/>
          </a:ln>
          <a:effectLst/>
        </p:spPr>
        <p:txBody>
          <a:bodyPr lIns="0" tIns="0" rIns="0" bIns="0">
            <a:spAutoFit/>
          </a:bodyPr>
          <a:lstStyle/>
          <a:p>
            <a:pPr algn="just" defTabSz="787400">
              <a:lnSpc>
                <a:spcPct val="120000"/>
              </a:lnSpc>
              <a:spcBef>
                <a:spcPct val="20000"/>
              </a:spcBef>
            </a:pPr>
            <a:r>
              <a:rPr kumimoji="0" lang="zh-CN" altLang="en-US" sz="1600">
                <a:latin typeface="Arial" pitchFamily="34" charset="0"/>
              </a:rPr>
              <a:t>优化产权结构，完善公司的法人治理结构</a:t>
            </a:r>
          </a:p>
        </p:txBody>
      </p:sp>
      <p:sp>
        <p:nvSpPr>
          <p:cNvPr id="388110" name="Rectangle 14"/>
          <p:cNvSpPr>
            <a:spLocks noChangeArrowheads="1"/>
          </p:cNvSpPr>
          <p:nvPr>
            <p:custDataLst>
              <p:tags r:id="rId11"/>
            </p:custDataLst>
          </p:nvPr>
        </p:nvSpPr>
        <p:spPr bwMode="auto">
          <a:xfrm>
            <a:off x="2797175" y="1941513"/>
            <a:ext cx="1677988" cy="881062"/>
          </a:xfrm>
          <a:prstGeom prst="rect">
            <a:avLst/>
          </a:prstGeom>
          <a:noFill/>
          <a:ln w="9525">
            <a:noFill/>
            <a:miter lim="800000"/>
            <a:headEnd/>
            <a:tailEnd/>
          </a:ln>
          <a:effectLst/>
        </p:spPr>
        <p:txBody>
          <a:bodyPr lIns="0" tIns="0" rIns="0" bIns="0">
            <a:spAutoFit/>
          </a:bodyPr>
          <a:lstStyle/>
          <a:p>
            <a:pPr algn="just" defTabSz="787400">
              <a:lnSpc>
                <a:spcPct val="120000"/>
              </a:lnSpc>
              <a:spcBef>
                <a:spcPct val="20000"/>
              </a:spcBef>
            </a:pPr>
            <a:r>
              <a:rPr kumimoji="0" lang="zh-CN" altLang="en-US" sz="1600">
                <a:latin typeface="Arial" pitchFamily="34" charset="0"/>
              </a:rPr>
              <a:t>促使中高层管理人员努力聚焦、目标协同</a:t>
            </a:r>
          </a:p>
        </p:txBody>
      </p:sp>
      <p:sp>
        <p:nvSpPr>
          <p:cNvPr id="388111" name="Rectangle 15"/>
          <p:cNvSpPr>
            <a:spLocks noChangeArrowheads="1"/>
          </p:cNvSpPr>
          <p:nvPr>
            <p:custDataLst>
              <p:tags r:id="rId12"/>
            </p:custDataLst>
          </p:nvPr>
        </p:nvSpPr>
        <p:spPr bwMode="auto">
          <a:xfrm>
            <a:off x="4705350" y="1941513"/>
            <a:ext cx="1643063" cy="1468437"/>
          </a:xfrm>
          <a:prstGeom prst="rect">
            <a:avLst/>
          </a:prstGeom>
          <a:noFill/>
          <a:ln w="9525">
            <a:noFill/>
            <a:miter lim="800000"/>
            <a:headEnd/>
            <a:tailEnd/>
          </a:ln>
          <a:effectLst/>
        </p:spPr>
        <p:txBody>
          <a:bodyPr lIns="0" tIns="0" rIns="0" bIns="0">
            <a:spAutoFit/>
          </a:bodyPr>
          <a:lstStyle/>
          <a:p>
            <a:pPr algn="just" defTabSz="787400">
              <a:lnSpc>
                <a:spcPct val="120000"/>
              </a:lnSpc>
              <a:spcBef>
                <a:spcPct val="20000"/>
              </a:spcBef>
              <a:buFont typeface="Wingdings" pitchFamily="2" charset="2"/>
              <a:buNone/>
            </a:pPr>
            <a:r>
              <a:rPr kumimoji="0" lang="zh-CN" altLang="en-US" sz="1600">
                <a:latin typeface="Arial" pitchFamily="34" charset="0"/>
              </a:rPr>
              <a:t>促进中高层管理人员短期利益与长期利益、局部利益与整体利益的有效均衡</a:t>
            </a:r>
          </a:p>
        </p:txBody>
      </p:sp>
      <p:sp>
        <p:nvSpPr>
          <p:cNvPr id="388112" name="Rectangle 16"/>
          <p:cNvSpPr>
            <a:spLocks noChangeArrowheads="1"/>
          </p:cNvSpPr>
          <p:nvPr>
            <p:custDataLst>
              <p:tags r:id="rId13"/>
            </p:custDataLst>
          </p:nvPr>
        </p:nvSpPr>
        <p:spPr bwMode="auto">
          <a:xfrm>
            <a:off x="6597650" y="1941513"/>
            <a:ext cx="1635125" cy="587375"/>
          </a:xfrm>
          <a:prstGeom prst="rect">
            <a:avLst/>
          </a:prstGeom>
          <a:noFill/>
          <a:ln w="9525">
            <a:noFill/>
            <a:miter lim="800000"/>
            <a:headEnd/>
            <a:tailEnd/>
          </a:ln>
          <a:effectLst/>
        </p:spPr>
        <p:txBody>
          <a:bodyPr lIns="0" tIns="0" rIns="0" bIns="0">
            <a:spAutoFit/>
          </a:bodyPr>
          <a:lstStyle/>
          <a:p>
            <a:pPr algn="just" defTabSz="787400">
              <a:lnSpc>
                <a:spcPct val="120000"/>
              </a:lnSpc>
              <a:spcBef>
                <a:spcPct val="20000"/>
              </a:spcBef>
            </a:pPr>
            <a:r>
              <a:rPr kumimoji="0" lang="zh-CN" altLang="en-US" sz="1600">
                <a:latin typeface="Arial" pitchFamily="34" charset="0"/>
              </a:rPr>
              <a:t>吸引和保留企业所需的优秀骨干人员</a:t>
            </a:r>
          </a:p>
        </p:txBody>
      </p:sp>
      <p:sp>
        <p:nvSpPr>
          <p:cNvPr id="388113" name="Oval 17"/>
          <p:cNvSpPr>
            <a:spLocks noChangeArrowheads="1"/>
          </p:cNvSpPr>
          <p:nvPr>
            <p:custDataLst>
              <p:tags r:id="rId14"/>
            </p:custDataLst>
          </p:nvPr>
        </p:nvSpPr>
        <p:spPr bwMode="blackWhite">
          <a:xfrm>
            <a:off x="873125" y="1608138"/>
            <a:ext cx="1684338" cy="381000"/>
          </a:xfrm>
          <a:prstGeom prst="ellipse">
            <a:avLst/>
          </a:prstGeom>
          <a:solidFill>
            <a:srgbClr val="99CCFF"/>
          </a:solidFill>
          <a:ln w="12700">
            <a:solidFill>
              <a:schemeClr val="accent2"/>
            </a:solidFill>
            <a:round/>
            <a:headEnd/>
            <a:tailEnd/>
          </a:ln>
          <a:effectLst/>
        </p:spPr>
        <p:txBody>
          <a:bodyPr wrap="none" anchor="ctr"/>
          <a:lstStyle/>
          <a:p>
            <a:pPr algn="ctr"/>
            <a:endParaRPr lang="zh-CN" altLang="zh-CN" sz="2400">
              <a:solidFill>
                <a:schemeClr val="hlink"/>
              </a:solidFill>
            </a:endParaRPr>
          </a:p>
        </p:txBody>
      </p:sp>
      <p:sp>
        <p:nvSpPr>
          <p:cNvPr id="388114" name="Rectangle 18"/>
          <p:cNvSpPr>
            <a:spLocks noChangeArrowheads="1"/>
          </p:cNvSpPr>
          <p:nvPr>
            <p:custDataLst>
              <p:tags r:id="rId15"/>
            </p:custDataLst>
          </p:nvPr>
        </p:nvSpPr>
        <p:spPr bwMode="auto">
          <a:xfrm>
            <a:off x="912813" y="1631950"/>
            <a:ext cx="1608137" cy="293688"/>
          </a:xfrm>
          <a:prstGeom prst="rect">
            <a:avLst/>
          </a:prstGeom>
          <a:noFill/>
          <a:ln w="9525">
            <a:noFill/>
            <a:miter lim="800000"/>
            <a:headEnd/>
            <a:tailEnd/>
          </a:ln>
          <a:effectLst/>
        </p:spPr>
        <p:txBody>
          <a:bodyPr lIns="0" tIns="0" rIns="0" bIns="0">
            <a:spAutoFit/>
          </a:bodyPr>
          <a:lstStyle/>
          <a:p>
            <a:pPr algn="ctr" defTabSz="787400">
              <a:lnSpc>
                <a:spcPct val="120000"/>
              </a:lnSpc>
              <a:spcBef>
                <a:spcPct val="20000"/>
              </a:spcBef>
            </a:pPr>
            <a:r>
              <a:rPr kumimoji="0" lang="zh-CN" altLang="en-US" sz="1600" b="1">
                <a:solidFill>
                  <a:schemeClr val="accent2"/>
                </a:solidFill>
                <a:effectLst>
                  <a:outerShdw blurRad="38100" dist="38100" dir="2700000" algn="tl">
                    <a:srgbClr val="C0C0C0"/>
                  </a:outerShdw>
                </a:effectLst>
                <a:latin typeface="Arial" pitchFamily="34" charset="0"/>
              </a:rPr>
              <a:t>主要方面</a:t>
            </a:r>
          </a:p>
        </p:txBody>
      </p:sp>
      <p:sp>
        <p:nvSpPr>
          <p:cNvPr id="388115" name="Freeform 19"/>
          <p:cNvSpPr>
            <a:spLocks/>
          </p:cNvSpPr>
          <p:nvPr>
            <p:custDataLst>
              <p:tags r:id="rId16"/>
            </p:custDataLst>
          </p:nvPr>
        </p:nvSpPr>
        <p:spPr bwMode="blackWhite">
          <a:xfrm>
            <a:off x="844550" y="3752850"/>
            <a:ext cx="7493000" cy="296863"/>
          </a:xfrm>
          <a:custGeom>
            <a:avLst/>
            <a:gdLst/>
            <a:ahLst/>
            <a:cxnLst>
              <a:cxn ang="0">
                <a:pos x="0" y="120"/>
              </a:cxn>
              <a:cxn ang="0">
                <a:pos x="136" y="0"/>
              </a:cxn>
              <a:cxn ang="0">
                <a:pos x="4182" y="0"/>
              </a:cxn>
              <a:cxn ang="0">
                <a:pos x="4318" y="120"/>
              </a:cxn>
              <a:cxn ang="0">
                <a:pos x="0" y="120"/>
              </a:cxn>
            </a:cxnLst>
            <a:rect l="0" t="0" r="r" b="b"/>
            <a:pathLst>
              <a:path w="4319" h="121">
                <a:moveTo>
                  <a:pt x="0" y="120"/>
                </a:moveTo>
                <a:lnTo>
                  <a:pt x="136" y="0"/>
                </a:lnTo>
                <a:lnTo>
                  <a:pt x="4182" y="0"/>
                </a:lnTo>
                <a:lnTo>
                  <a:pt x="4318" y="120"/>
                </a:lnTo>
                <a:lnTo>
                  <a:pt x="0" y="120"/>
                </a:lnTo>
              </a:path>
            </a:pathLst>
          </a:custGeom>
          <a:solidFill>
            <a:srgbClr val="EAEAEA"/>
          </a:solidFill>
          <a:ln w="12700" cap="rnd" cmpd="sng">
            <a:solidFill>
              <a:schemeClr val="tx1"/>
            </a:solidFill>
            <a:prstDash val="solid"/>
            <a:round/>
            <a:headEnd/>
            <a:tailEnd/>
          </a:ln>
          <a:effectLst/>
        </p:spPr>
        <p:txBody>
          <a:bodyPr/>
          <a:lstStyle/>
          <a:p>
            <a:endParaRPr lang="zh-CN" altLang="en-US"/>
          </a:p>
        </p:txBody>
      </p:sp>
      <p:sp>
        <p:nvSpPr>
          <p:cNvPr id="388116" name="Rectangle 20"/>
          <p:cNvSpPr>
            <a:spLocks noChangeArrowheads="1"/>
          </p:cNvSpPr>
          <p:nvPr>
            <p:custDataLst>
              <p:tags r:id="rId17"/>
            </p:custDataLst>
          </p:nvPr>
        </p:nvSpPr>
        <p:spPr bwMode="blackWhite">
          <a:xfrm>
            <a:off x="847725" y="4005263"/>
            <a:ext cx="7489825" cy="1584325"/>
          </a:xfrm>
          <a:prstGeom prst="rect">
            <a:avLst/>
          </a:prstGeom>
          <a:gradFill rotWithShape="1">
            <a:gsLst>
              <a:gs pos="0">
                <a:srgbClr val="99CCFF"/>
              </a:gs>
              <a:gs pos="100000">
                <a:schemeClr val="bg1"/>
              </a:gs>
            </a:gsLst>
            <a:lin ang="5400000" scaled="1"/>
          </a:gradFill>
          <a:ln w="12700">
            <a:solidFill>
              <a:schemeClr val="accent2"/>
            </a:solidFill>
            <a:miter lim="800000"/>
            <a:headEnd/>
            <a:tailEnd/>
          </a:ln>
          <a:effectLst/>
        </p:spPr>
        <p:txBody>
          <a:bodyPr wrap="none" anchor="ctr"/>
          <a:lstStyle/>
          <a:p>
            <a:endParaRPr lang="zh-CN" altLang="en-US"/>
          </a:p>
        </p:txBody>
      </p:sp>
      <p:sp>
        <p:nvSpPr>
          <p:cNvPr id="388117" name="Rectangle 21"/>
          <p:cNvSpPr>
            <a:spLocks noChangeArrowheads="1"/>
          </p:cNvSpPr>
          <p:nvPr>
            <p:custDataLst>
              <p:tags r:id="rId18"/>
            </p:custDataLst>
          </p:nvPr>
        </p:nvSpPr>
        <p:spPr bwMode="auto">
          <a:xfrm>
            <a:off x="1095375" y="3716338"/>
            <a:ext cx="6932613" cy="293687"/>
          </a:xfrm>
          <a:prstGeom prst="rect">
            <a:avLst/>
          </a:prstGeom>
          <a:noFill/>
          <a:ln w="12700">
            <a:noFill/>
            <a:miter lim="800000"/>
            <a:headEnd/>
            <a:tailEnd/>
          </a:ln>
          <a:effectLst/>
        </p:spPr>
        <p:txBody>
          <a:bodyPr lIns="0" tIns="0" rIns="0" bIns="0">
            <a:spAutoFit/>
          </a:bodyPr>
          <a:lstStyle/>
          <a:p>
            <a:pPr algn="ctr" defTabSz="787400">
              <a:lnSpc>
                <a:spcPct val="120000"/>
              </a:lnSpc>
              <a:spcBef>
                <a:spcPct val="20000"/>
              </a:spcBef>
            </a:pPr>
            <a:r>
              <a:rPr kumimoji="0" lang="zh-CN" altLang="en-US" sz="1600" b="1">
                <a:effectLst>
                  <a:outerShdw blurRad="38100" dist="38100" dir="2700000" algn="tl">
                    <a:srgbClr val="C0C0C0"/>
                  </a:outerShdw>
                </a:effectLst>
                <a:latin typeface="Arial" pitchFamily="34" charset="0"/>
              </a:rPr>
              <a:t>本方案的设计原则</a:t>
            </a:r>
          </a:p>
        </p:txBody>
      </p:sp>
      <p:sp>
        <p:nvSpPr>
          <p:cNvPr id="388118" name="Rectangle 22"/>
          <p:cNvSpPr>
            <a:spLocks noChangeArrowheads="1"/>
          </p:cNvSpPr>
          <p:nvPr>
            <p:custDataLst>
              <p:tags r:id="rId19"/>
            </p:custDataLst>
          </p:nvPr>
        </p:nvSpPr>
        <p:spPr bwMode="auto">
          <a:xfrm>
            <a:off x="920750" y="4148138"/>
            <a:ext cx="7340600" cy="1322387"/>
          </a:xfrm>
          <a:prstGeom prst="rect">
            <a:avLst/>
          </a:prstGeom>
          <a:noFill/>
          <a:ln w="12700">
            <a:noFill/>
            <a:miter lim="800000"/>
            <a:headEnd/>
            <a:tailEnd/>
          </a:ln>
          <a:effectLst/>
        </p:spPr>
        <p:txBody>
          <a:bodyPr lIns="0" tIns="0" rIns="0" bIns="0">
            <a:spAutoFit/>
          </a:bodyPr>
          <a:lstStyle/>
          <a:p>
            <a:pPr marL="179388" indent="-179388" algn="just" defTabSz="787400">
              <a:lnSpc>
                <a:spcPct val="120000"/>
              </a:lnSpc>
              <a:spcBef>
                <a:spcPct val="20000"/>
              </a:spcBef>
              <a:buFont typeface="Wingdings" pitchFamily="2" charset="2"/>
              <a:buNone/>
            </a:pPr>
            <a:r>
              <a:rPr kumimoji="0" lang="zh-CN" altLang="en-US" sz="1600">
                <a:latin typeface="Arial" pitchFamily="34" charset="0"/>
              </a:rPr>
              <a:t>个人的长远利益和公司的长远利益相联系</a:t>
            </a:r>
          </a:p>
          <a:p>
            <a:pPr marL="179388" indent="-179388" algn="just" defTabSz="787400">
              <a:lnSpc>
                <a:spcPct val="120000"/>
              </a:lnSpc>
              <a:spcBef>
                <a:spcPct val="20000"/>
              </a:spcBef>
              <a:buFont typeface="Wingdings" pitchFamily="2" charset="2"/>
              <a:buNone/>
            </a:pPr>
            <a:r>
              <a:rPr kumimoji="0" lang="zh-CN" altLang="en-US" sz="1600">
                <a:latin typeface="Arial" pitchFamily="34" charset="0"/>
              </a:rPr>
              <a:t>个人的收益必须和公司价值的增长相联系，并和个人的岗位业绩相结合</a:t>
            </a:r>
          </a:p>
          <a:p>
            <a:pPr marL="179388" indent="-179388" algn="just" defTabSz="787400">
              <a:lnSpc>
                <a:spcPct val="120000"/>
              </a:lnSpc>
              <a:spcBef>
                <a:spcPct val="20000"/>
              </a:spcBef>
              <a:buFont typeface="Wingdings" pitchFamily="2" charset="2"/>
              <a:buNone/>
            </a:pPr>
            <a:r>
              <a:rPr kumimoji="0" lang="zh-CN" altLang="en-US" sz="1600">
                <a:latin typeface="Arial" pitchFamily="34" charset="0"/>
              </a:rPr>
              <a:t>根据激励与约束相对称的原则，个人也必须付出努力，并承担一定的风险</a:t>
            </a:r>
          </a:p>
          <a:p>
            <a:pPr marL="179388" indent="-179388" algn="just" defTabSz="787400">
              <a:lnSpc>
                <a:spcPct val="120000"/>
              </a:lnSpc>
              <a:spcBef>
                <a:spcPct val="20000"/>
              </a:spcBef>
              <a:buFont typeface="Wingdings" pitchFamily="2" charset="2"/>
              <a:buNone/>
            </a:pPr>
            <a:r>
              <a:rPr kumimoji="0" lang="zh-CN" altLang="en-US" sz="1600">
                <a:latin typeface="Arial" pitchFamily="34" charset="0"/>
              </a:rPr>
              <a:t>除了针对公司现有人员外，还要考虑未来新加入公司的优秀骨干人员的激励问题</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038600" y="376238"/>
            <a:ext cx="5105400" cy="461962"/>
          </a:xfrm>
          <a:prstGeom prst="rect">
            <a:avLst/>
          </a:prstGeom>
          <a:noFill/>
          <a:ln w="9525">
            <a:noFill/>
            <a:miter lim="800000"/>
            <a:headEnd/>
            <a:tailEnd/>
          </a:ln>
        </p:spPr>
        <p:txBody>
          <a:bodyPr>
            <a:spAutoFit/>
          </a:bodyPr>
          <a:lstStyle/>
          <a:p>
            <a:pPr algn="r"/>
            <a:r>
              <a:rPr lang="zh-CN" altLang="en-US" sz="2400" b="1" dirty="0">
                <a:solidFill>
                  <a:schemeClr val="bg1"/>
                </a:solidFill>
                <a:latin typeface="微软雅黑" pitchFamily="34" charset="-122"/>
                <a:ea typeface="微软雅黑" pitchFamily="34" charset="-122"/>
              </a:rPr>
              <a:t>目录</a:t>
            </a:r>
          </a:p>
        </p:txBody>
      </p:sp>
      <p:graphicFrame>
        <p:nvGraphicFramePr>
          <p:cNvPr id="4" name="Diagram 3"/>
          <p:cNvGraphicFramePr/>
          <p:nvPr/>
        </p:nvGraphicFramePr>
        <p:xfrm>
          <a:off x="1371600" y="2286000"/>
          <a:ext cx="70104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3352800" y="1412875"/>
            <a:ext cx="2387600" cy="381000"/>
          </a:xfrm>
          <a:prstGeom prst="rect">
            <a:avLst/>
          </a:prstGeom>
          <a:noFill/>
          <a:ln w="9525">
            <a:noFill/>
            <a:miter lim="800000"/>
            <a:headEnd/>
            <a:tailEnd/>
          </a:ln>
          <a:effectLst/>
        </p:spPr>
        <p:txBody>
          <a:bodyPr wrap="none" lIns="90000" tIns="46800" rIns="90000" bIns="46800" anchor="ctr"/>
          <a:lstStyle/>
          <a:p>
            <a:pPr algn="ctr"/>
            <a:r>
              <a:rPr kumimoji="0" lang="en-US" altLang="zh-CN" sz="2400">
                <a:latin typeface="Arial" pitchFamily="34" charset="0"/>
              </a:rPr>
              <a:t>—  </a:t>
            </a:r>
            <a:r>
              <a:rPr kumimoji="0" lang="zh-CN" altLang="en-US" sz="2400">
                <a:latin typeface="Arial" pitchFamily="34" charset="0"/>
              </a:rPr>
              <a:t>目  录  </a:t>
            </a:r>
            <a:r>
              <a:rPr kumimoji="0" lang="en-US" altLang="zh-CN" sz="2400">
                <a:latin typeface="Arial" pitchFamily="34" charset="0"/>
              </a:rPr>
              <a:t>—</a:t>
            </a:r>
          </a:p>
        </p:txBody>
      </p:sp>
      <p:sp>
        <p:nvSpPr>
          <p:cNvPr id="408579" name="Rectangle 3"/>
          <p:cNvSpPr>
            <a:spLocks noChangeArrowheads="1"/>
          </p:cNvSpPr>
          <p:nvPr/>
        </p:nvSpPr>
        <p:spPr bwMode="auto">
          <a:xfrm>
            <a:off x="2946400" y="2647950"/>
            <a:ext cx="3225800" cy="381000"/>
          </a:xfrm>
          <a:prstGeom prst="rect">
            <a:avLst/>
          </a:prstGeom>
          <a:noFill/>
          <a:ln w="9525">
            <a:noFill/>
            <a:miter lim="800000"/>
            <a:headEnd/>
            <a:tailEnd/>
          </a:ln>
          <a:effectLst/>
        </p:spPr>
        <p:txBody>
          <a:bodyPr wrap="none" lIns="90000" tIns="46800" rIns="90000" bIns="46800" anchor="ctr"/>
          <a:lstStyle/>
          <a:p>
            <a:pPr algn="ctr"/>
            <a:r>
              <a:rPr kumimoji="0" lang="en-US" altLang="zh-CN" sz="2000">
                <a:latin typeface="Arial" pitchFamily="34" charset="0"/>
              </a:rPr>
              <a:t> </a:t>
            </a:r>
            <a:r>
              <a:rPr kumimoji="0" lang="zh-CN" altLang="en-US" sz="2000">
                <a:latin typeface="Arial" pitchFamily="34" charset="0"/>
              </a:rPr>
              <a:t>理论指引</a:t>
            </a:r>
          </a:p>
        </p:txBody>
      </p:sp>
      <p:sp>
        <p:nvSpPr>
          <p:cNvPr id="408580" name="Rectangle 4"/>
          <p:cNvSpPr>
            <a:spLocks noChangeArrowheads="1"/>
          </p:cNvSpPr>
          <p:nvPr/>
        </p:nvSpPr>
        <p:spPr bwMode="auto">
          <a:xfrm>
            <a:off x="2971800" y="3490913"/>
            <a:ext cx="3225800" cy="381000"/>
          </a:xfrm>
          <a:prstGeom prst="rect">
            <a:avLst/>
          </a:prstGeom>
          <a:noFill/>
          <a:ln w="9525">
            <a:solidFill>
              <a:schemeClr val="tx1"/>
            </a:solidFill>
            <a:miter lim="800000"/>
            <a:headEnd/>
            <a:tailEnd/>
          </a:ln>
          <a:effectLst/>
        </p:spPr>
        <p:txBody>
          <a:bodyPr wrap="none" lIns="90000" tIns="46800" rIns="90000" bIns="46800" anchor="ctr"/>
          <a:lstStyle/>
          <a:p>
            <a:pPr algn="ctr"/>
            <a:r>
              <a:rPr kumimoji="0" lang="zh-CN" altLang="en-US" sz="2000">
                <a:latin typeface="Arial" pitchFamily="34" charset="0"/>
              </a:rPr>
              <a:t>方案说明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171575" y="1341438"/>
            <a:ext cx="6856413" cy="3698875"/>
            <a:chOff x="738" y="845"/>
            <a:chExt cx="4319" cy="2330"/>
          </a:xfrm>
        </p:grpSpPr>
        <p:sp>
          <p:nvSpPr>
            <p:cNvPr id="390146" name="Rectangle 2"/>
            <p:cNvSpPr>
              <a:spLocks noChangeArrowheads="1"/>
            </p:cNvSpPr>
            <p:nvPr/>
          </p:nvSpPr>
          <p:spPr bwMode="auto">
            <a:xfrm>
              <a:off x="738" y="845"/>
              <a:ext cx="772" cy="344"/>
            </a:xfrm>
            <a:prstGeom prst="rect">
              <a:avLst/>
            </a:prstGeom>
            <a:gradFill rotWithShape="1">
              <a:gsLst>
                <a:gs pos="0">
                  <a:srgbClr val="99CCFF"/>
                </a:gs>
                <a:gs pos="50000">
                  <a:schemeClr val="bg1"/>
                </a:gs>
                <a:gs pos="100000">
                  <a:srgbClr val="99CCFF"/>
                </a:gs>
              </a:gsLst>
              <a:lin ang="5400000" scaled="1"/>
            </a:gradFill>
            <a:ln w="9525">
              <a:noFill/>
              <a:miter lim="800000"/>
              <a:headEnd/>
              <a:tailEnd/>
            </a:ln>
            <a:effectLst>
              <a:outerShdw dist="35921" dir="2700000" algn="ctr" rotWithShape="0">
                <a:schemeClr val="bg2"/>
              </a:outerShdw>
            </a:effectLst>
          </p:spPr>
          <p:txBody>
            <a:bodyPr wrap="none" anchor="ctr"/>
            <a:lstStyle/>
            <a:p>
              <a:pPr algn="ctr"/>
              <a:r>
                <a:rPr lang="zh-CN" altLang="en-US" sz="2000" b="1"/>
                <a:t>主要内容</a:t>
              </a:r>
            </a:p>
          </p:txBody>
        </p:sp>
        <p:sp>
          <p:nvSpPr>
            <p:cNvPr id="390147" name="Rectangle 3"/>
            <p:cNvSpPr>
              <a:spLocks noChangeArrowheads="1"/>
            </p:cNvSpPr>
            <p:nvPr/>
          </p:nvSpPr>
          <p:spPr bwMode="auto">
            <a:xfrm>
              <a:off x="1827" y="1484"/>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en-US" altLang="zh-CN" sz="1600" b="1">
                  <a:solidFill>
                    <a:srgbClr val="000000"/>
                  </a:solidFill>
                  <a:latin typeface="宋体" pitchFamily="2" charset="-122"/>
                </a:rPr>
                <a:t> </a:t>
              </a:r>
              <a:r>
                <a:rPr lang="zh-CN" altLang="en-US" sz="1600" b="1">
                  <a:solidFill>
                    <a:srgbClr val="000000"/>
                  </a:solidFill>
                  <a:latin typeface="宋体" pitchFamily="2" charset="-122"/>
                </a:rPr>
                <a:t>股权总额与股权来源</a:t>
              </a:r>
            </a:p>
          </p:txBody>
        </p:sp>
        <p:sp>
          <p:nvSpPr>
            <p:cNvPr id="390148" name="Rectangle 4"/>
            <p:cNvSpPr>
              <a:spLocks noChangeArrowheads="1"/>
            </p:cNvSpPr>
            <p:nvPr/>
          </p:nvSpPr>
          <p:spPr bwMode="auto">
            <a:xfrm>
              <a:off x="2145" y="1729"/>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认股权的授予对象</a:t>
              </a:r>
            </a:p>
          </p:txBody>
        </p:sp>
        <p:sp>
          <p:nvSpPr>
            <p:cNvPr id="390149" name="Rectangle 5"/>
            <p:cNvSpPr>
              <a:spLocks noChangeArrowheads="1"/>
            </p:cNvSpPr>
            <p:nvPr/>
          </p:nvSpPr>
          <p:spPr bwMode="auto">
            <a:xfrm>
              <a:off x="2462" y="1966"/>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授予对象的持股额度</a:t>
              </a:r>
            </a:p>
          </p:txBody>
        </p:sp>
        <p:sp>
          <p:nvSpPr>
            <p:cNvPr id="390150" name="Rectangle 6"/>
            <p:cNvSpPr>
              <a:spLocks noChangeArrowheads="1"/>
            </p:cNvSpPr>
            <p:nvPr/>
          </p:nvSpPr>
          <p:spPr bwMode="auto">
            <a:xfrm>
              <a:off x="2825" y="2202"/>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认股权的购股资金来源</a:t>
              </a:r>
            </a:p>
          </p:txBody>
        </p:sp>
        <p:sp>
          <p:nvSpPr>
            <p:cNvPr id="390151" name="Rectangle 7"/>
            <p:cNvSpPr>
              <a:spLocks noChangeArrowheads="1"/>
            </p:cNvSpPr>
            <p:nvPr/>
          </p:nvSpPr>
          <p:spPr bwMode="auto">
            <a:xfrm>
              <a:off x="3133" y="2447"/>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认股权的行权和行权期</a:t>
              </a:r>
            </a:p>
          </p:txBody>
        </p:sp>
        <p:sp>
          <p:nvSpPr>
            <p:cNvPr id="390152" name="Rectangle 8"/>
            <p:cNvSpPr>
              <a:spLocks noChangeArrowheads="1"/>
            </p:cNvSpPr>
            <p:nvPr/>
          </p:nvSpPr>
          <p:spPr bwMode="auto">
            <a:xfrm>
              <a:off x="3415" y="2693"/>
              <a:ext cx="1370" cy="246"/>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限制性条款</a:t>
              </a:r>
            </a:p>
          </p:txBody>
        </p:sp>
        <p:sp>
          <p:nvSpPr>
            <p:cNvPr id="390153" name="Rectangle 9"/>
            <p:cNvSpPr>
              <a:spLocks noChangeArrowheads="1"/>
            </p:cNvSpPr>
            <p:nvPr/>
          </p:nvSpPr>
          <p:spPr bwMode="auto">
            <a:xfrm>
              <a:off x="3687" y="2930"/>
              <a:ext cx="1370" cy="245"/>
            </a:xfrm>
            <a:prstGeom prst="rect">
              <a:avLst/>
            </a:prstGeom>
            <a:gradFill rotWithShape="1">
              <a:gsLst>
                <a:gs pos="0">
                  <a:srgbClr val="FFFF99"/>
                </a:gs>
                <a:gs pos="50000">
                  <a:schemeClr val="bg1"/>
                </a:gs>
                <a:gs pos="100000">
                  <a:srgbClr val="FFFF99"/>
                </a:gs>
              </a:gsLst>
              <a:lin ang="5400000" scaled="1"/>
            </a:gradFill>
            <a:ln w="9525" algn="ctr">
              <a:solidFill>
                <a:srgbClr val="993366"/>
              </a:solidFill>
              <a:miter lim="800000"/>
              <a:headEnd/>
              <a:tailEnd/>
            </a:ln>
            <a:effectLst>
              <a:outerShdw dist="35921" dir="2700000" algn="ctr" rotWithShape="0">
                <a:schemeClr val="bg2"/>
              </a:outerShdw>
            </a:effectLst>
          </p:spPr>
          <p:txBody>
            <a:bodyPr wrap="none" anchor="ctr"/>
            <a:lstStyle/>
            <a:p>
              <a:pPr algn="ctr">
                <a:spcBef>
                  <a:spcPct val="50000"/>
                </a:spcBef>
                <a:buFont typeface="Wingdings" pitchFamily="2" charset="2"/>
                <a:buNone/>
              </a:pPr>
              <a:r>
                <a:rPr lang="zh-CN" altLang="en-US" sz="1600" b="1">
                  <a:solidFill>
                    <a:srgbClr val="000000"/>
                  </a:solidFill>
                  <a:latin typeface="宋体" pitchFamily="2" charset="-122"/>
                </a:rPr>
                <a:t>认股权管理机构</a:t>
              </a:r>
            </a:p>
          </p:txBody>
        </p:sp>
        <p:cxnSp>
          <p:nvCxnSpPr>
            <p:cNvPr id="390154" name="AutoShape 10"/>
            <p:cNvCxnSpPr>
              <a:cxnSpLocks noChangeShapeType="1"/>
              <a:stCxn id="390146" idx="2"/>
              <a:endCxn id="390147" idx="1"/>
            </p:cNvCxnSpPr>
            <p:nvPr/>
          </p:nvCxnSpPr>
          <p:spPr bwMode="auto">
            <a:xfrm rot="16200000" flipH="1">
              <a:off x="1267" y="1046"/>
              <a:ext cx="418" cy="703"/>
            </a:xfrm>
            <a:prstGeom prst="bentConnector2">
              <a:avLst/>
            </a:prstGeom>
            <a:noFill/>
            <a:ln w="9525">
              <a:solidFill>
                <a:srgbClr val="FF0000"/>
              </a:solidFill>
              <a:miter lim="800000"/>
              <a:headEnd/>
              <a:tailEnd type="triangle" w="med" len="med"/>
            </a:ln>
            <a:effectLst/>
          </p:spPr>
        </p:cxnSp>
        <p:cxnSp>
          <p:nvCxnSpPr>
            <p:cNvPr id="390155" name="AutoShape 11"/>
            <p:cNvCxnSpPr>
              <a:cxnSpLocks noChangeShapeType="1"/>
              <a:stCxn id="390146" idx="2"/>
              <a:endCxn id="390148" idx="1"/>
            </p:cNvCxnSpPr>
            <p:nvPr/>
          </p:nvCxnSpPr>
          <p:spPr bwMode="auto">
            <a:xfrm rot="16200000" flipH="1">
              <a:off x="1303" y="1010"/>
              <a:ext cx="663" cy="1021"/>
            </a:xfrm>
            <a:prstGeom prst="bentConnector2">
              <a:avLst/>
            </a:prstGeom>
            <a:noFill/>
            <a:ln w="9525">
              <a:solidFill>
                <a:srgbClr val="FF0000"/>
              </a:solidFill>
              <a:miter lim="800000"/>
              <a:headEnd/>
              <a:tailEnd type="triangle" w="med" len="med"/>
            </a:ln>
            <a:effectLst/>
          </p:spPr>
        </p:cxnSp>
        <p:cxnSp>
          <p:nvCxnSpPr>
            <p:cNvPr id="390156" name="AutoShape 12"/>
            <p:cNvCxnSpPr>
              <a:cxnSpLocks noChangeShapeType="1"/>
              <a:stCxn id="390146" idx="2"/>
              <a:endCxn id="390149" idx="1"/>
            </p:cNvCxnSpPr>
            <p:nvPr/>
          </p:nvCxnSpPr>
          <p:spPr bwMode="auto">
            <a:xfrm rot="16200000" flipH="1">
              <a:off x="1343" y="970"/>
              <a:ext cx="900" cy="1338"/>
            </a:xfrm>
            <a:prstGeom prst="bentConnector2">
              <a:avLst/>
            </a:prstGeom>
            <a:noFill/>
            <a:ln w="9525">
              <a:solidFill>
                <a:srgbClr val="FF0000"/>
              </a:solidFill>
              <a:miter lim="800000"/>
              <a:headEnd/>
              <a:tailEnd type="triangle" w="med" len="med"/>
            </a:ln>
            <a:effectLst/>
          </p:spPr>
        </p:cxnSp>
        <p:cxnSp>
          <p:nvCxnSpPr>
            <p:cNvPr id="390157" name="AutoShape 13"/>
            <p:cNvCxnSpPr>
              <a:cxnSpLocks noChangeShapeType="1"/>
              <a:stCxn id="390146" idx="2"/>
              <a:endCxn id="390150" idx="1"/>
            </p:cNvCxnSpPr>
            <p:nvPr/>
          </p:nvCxnSpPr>
          <p:spPr bwMode="auto">
            <a:xfrm rot="16200000" flipH="1">
              <a:off x="1407" y="906"/>
              <a:ext cx="1136" cy="1701"/>
            </a:xfrm>
            <a:prstGeom prst="bentConnector2">
              <a:avLst/>
            </a:prstGeom>
            <a:noFill/>
            <a:ln w="9525">
              <a:solidFill>
                <a:srgbClr val="FF0000"/>
              </a:solidFill>
              <a:miter lim="800000"/>
              <a:headEnd/>
              <a:tailEnd type="triangle" w="med" len="med"/>
            </a:ln>
            <a:effectLst/>
          </p:spPr>
        </p:cxnSp>
        <p:cxnSp>
          <p:nvCxnSpPr>
            <p:cNvPr id="390158" name="AutoShape 14"/>
            <p:cNvCxnSpPr>
              <a:cxnSpLocks noChangeShapeType="1"/>
              <a:stCxn id="390146" idx="2"/>
              <a:endCxn id="390151" idx="1"/>
            </p:cNvCxnSpPr>
            <p:nvPr/>
          </p:nvCxnSpPr>
          <p:spPr bwMode="auto">
            <a:xfrm rot="16200000" flipH="1">
              <a:off x="1438" y="875"/>
              <a:ext cx="1381" cy="2009"/>
            </a:xfrm>
            <a:prstGeom prst="bentConnector2">
              <a:avLst/>
            </a:prstGeom>
            <a:noFill/>
            <a:ln w="9525">
              <a:solidFill>
                <a:srgbClr val="FF0000"/>
              </a:solidFill>
              <a:miter lim="800000"/>
              <a:headEnd/>
              <a:tailEnd type="triangle" w="med" len="med"/>
            </a:ln>
            <a:effectLst/>
          </p:spPr>
        </p:cxnSp>
        <p:cxnSp>
          <p:nvCxnSpPr>
            <p:cNvPr id="390159" name="AutoShape 15"/>
            <p:cNvCxnSpPr>
              <a:cxnSpLocks noChangeShapeType="1"/>
              <a:stCxn id="390146" idx="2"/>
              <a:endCxn id="390152" idx="1"/>
            </p:cNvCxnSpPr>
            <p:nvPr/>
          </p:nvCxnSpPr>
          <p:spPr bwMode="auto">
            <a:xfrm rot="16200000" flipH="1">
              <a:off x="1456" y="857"/>
              <a:ext cx="1627" cy="2291"/>
            </a:xfrm>
            <a:prstGeom prst="bentConnector2">
              <a:avLst/>
            </a:prstGeom>
            <a:noFill/>
            <a:ln w="9525">
              <a:solidFill>
                <a:srgbClr val="FF0000"/>
              </a:solidFill>
              <a:miter lim="800000"/>
              <a:headEnd/>
              <a:tailEnd type="triangle" w="med" len="med"/>
            </a:ln>
            <a:effectLst/>
          </p:spPr>
        </p:cxnSp>
        <p:cxnSp>
          <p:nvCxnSpPr>
            <p:cNvPr id="390160" name="AutoShape 16"/>
            <p:cNvCxnSpPr>
              <a:cxnSpLocks noChangeShapeType="1"/>
              <a:stCxn id="390146" idx="2"/>
              <a:endCxn id="390153" idx="1"/>
            </p:cNvCxnSpPr>
            <p:nvPr/>
          </p:nvCxnSpPr>
          <p:spPr bwMode="auto">
            <a:xfrm rot="16200000" flipH="1">
              <a:off x="1474" y="839"/>
              <a:ext cx="1864" cy="2563"/>
            </a:xfrm>
            <a:prstGeom prst="bentConnector2">
              <a:avLst/>
            </a:prstGeom>
            <a:noFill/>
            <a:ln w="9525">
              <a:solidFill>
                <a:srgbClr val="FF0000"/>
              </a:solidFill>
              <a:miter lim="800000"/>
              <a:headEnd/>
              <a:tailEnd type="triangle" w="med" len="med"/>
            </a:ln>
            <a:effectLst/>
          </p:spPr>
        </p:cxnSp>
        <p:sp>
          <p:nvSpPr>
            <p:cNvPr id="390161" name="Text Box 17"/>
            <p:cNvSpPr txBox="1">
              <a:spLocks noChangeArrowheads="1"/>
            </p:cNvSpPr>
            <p:nvPr/>
          </p:nvSpPr>
          <p:spPr bwMode="auto">
            <a:xfrm>
              <a:off x="1147" y="1372"/>
              <a:ext cx="680" cy="1703"/>
            </a:xfrm>
            <a:prstGeom prst="rect">
              <a:avLst/>
            </a:prstGeom>
            <a:noFill/>
            <a:ln w="9525">
              <a:noFill/>
              <a:miter lim="800000"/>
              <a:headEnd/>
              <a:tailEnd/>
            </a:ln>
            <a:effectLst/>
          </p:spPr>
          <p:txBody>
            <a:bodyPr>
              <a:spAutoFit/>
            </a:bodyPr>
            <a:lstStyle/>
            <a:p>
              <a:pPr>
                <a:lnSpc>
                  <a:spcPct val="110000"/>
                </a:lnSpc>
                <a:spcBef>
                  <a:spcPct val="50000"/>
                </a:spcBef>
              </a:pPr>
              <a:r>
                <a:rPr lang="zh-CN" altLang="en-US" sz="1600">
                  <a:solidFill>
                    <a:srgbClr val="000000"/>
                  </a:solidFill>
                </a:rPr>
                <a:t>第一部分</a:t>
              </a:r>
            </a:p>
            <a:p>
              <a:pPr>
                <a:lnSpc>
                  <a:spcPct val="110000"/>
                </a:lnSpc>
                <a:spcBef>
                  <a:spcPct val="50000"/>
                </a:spcBef>
              </a:pPr>
              <a:r>
                <a:rPr lang="zh-CN" altLang="en-US" sz="1600">
                  <a:solidFill>
                    <a:srgbClr val="000000"/>
                  </a:solidFill>
                </a:rPr>
                <a:t>第二部分</a:t>
              </a:r>
            </a:p>
            <a:p>
              <a:pPr>
                <a:lnSpc>
                  <a:spcPct val="110000"/>
                </a:lnSpc>
                <a:spcBef>
                  <a:spcPct val="50000"/>
                </a:spcBef>
              </a:pPr>
              <a:r>
                <a:rPr lang="zh-CN" altLang="en-US" sz="1600">
                  <a:solidFill>
                    <a:srgbClr val="000000"/>
                  </a:solidFill>
                </a:rPr>
                <a:t>第三部分</a:t>
              </a:r>
            </a:p>
            <a:p>
              <a:pPr>
                <a:lnSpc>
                  <a:spcPct val="110000"/>
                </a:lnSpc>
                <a:spcBef>
                  <a:spcPct val="50000"/>
                </a:spcBef>
              </a:pPr>
              <a:r>
                <a:rPr lang="zh-CN" altLang="en-US" sz="1600">
                  <a:solidFill>
                    <a:srgbClr val="000000"/>
                  </a:solidFill>
                </a:rPr>
                <a:t>第四部分</a:t>
              </a:r>
            </a:p>
            <a:p>
              <a:pPr>
                <a:lnSpc>
                  <a:spcPct val="110000"/>
                </a:lnSpc>
                <a:spcBef>
                  <a:spcPct val="50000"/>
                </a:spcBef>
              </a:pPr>
              <a:r>
                <a:rPr lang="zh-CN" altLang="en-US" sz="1600">
                  <a:solidFill>
                    <a:srgbClr val="000000"/>
                  </a:solidFill>
                </a:rPr>
                <a:t>第五部分</a:t>
              </a:r>
            </a:p>
            <a:p>
              <a:pPr>
                <a:lnSpc>
                  <a:spcPct val="110000"/>
                </a:lnSpc>
                <a:spcBef>
                  <a:spcPct val="50000"/>
                </a:spcBef>
              </a:pPr>
              <a:r>
                <a:rPr lang="zh-CN" altLang="en-US" sz="1600">
                  <a:solidFill>
                    <a:srgbClr val="000000"/>
                  </a:solidFill>
                </a:rPr>
                <a:t>第六部分</a:t>
              </a:r>
            </a:p>
            <a:p>
              <a:pPr>
                <a:lnSpc>
                  <a:spcPct val="110000"/>
                </a:lnSpc>
                <a:spcBef>
                  <a:spcPct val="50000"/>
                </a:spcBef>
              </a:pPr>
              <a:r>
                <a:rPr lang="zh-CN" altLang="en-US" sz="1600">
                  <a:solidFill>
                    <a:srgbClr val="000000"/>
                  </a:solidFill>
                </a:rPr>
                <a:t>第七部分</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3016250" y="765175"/>
            <a:ext cx="3081338" cy="431800"/>
          </a:xfrm>
          <a:ln>
            <a:solidFill>
              <a:schemeClr val="tx1"/>
            </a:solidFill>
          </a:ln>
        </p:spPr>
        <p:txBody>
          <a:bodyPr>
            <a:normAutofit fontScale="85000" lnSpcReduction="10000"/>
          </a:bodyPr>
          <a:lstStyle/>
          <a:p>
            <a:pPr marL="342900" indent="-342900" algn="ctr">
              <a:lnSpc>
                <a:spcPct val="110000"/>
              </a:lnSpc>
            </a:pPr>
            <a:r>
              <a:rPr lang="zh-CN" altLang="en-US"/>
              <a:t>股权总额与股权来源</a:t>
            </a:r>
          </a:p>
        </p:txBody>
      </p:sp>
      <p:sp>
        <p:nvSpPr>
          <p:cNvPr id="403459" name="Text Box 3"/>
          <p:cNvSpPr txBox="1">
            <a:spLocks noChangeArrowheads="1"/>
          </p:cNvSpPr>
          <p:nvPr/>
        </p:nvSpPr>
        <p:spPr bwMode="auto">
          <a:xfrm>
            <a:off x="914400" y="1628775"/>
            <a:ext cx="7339013" cy="3887788"/>
          </a:xfrm>
          <a:prstGeom prst="rect">
            <a:avLst/>
          </a:prstGeom>
          <a:solidFill>
            <a:srgbClr val="CCFF99"/>
          </a:solidFill>
          <a:ln w="9525">
            <a:solidFill>
              <a:schemeClr val="accent2"/>
            </a:solidFill>
            <a:miter lim="800000"/>
            <a:headEnd/>
            <a:tailEnd/>
          </a:ln>
          <a:effectLst/>
        </p:spPr>
        <p:txBody>
          <a:bodyPr/>
          <a:lstStyle/>
          <a:p>
            <a:pPr algn="just">
              <a:lnSpc>
                <a:spcPct val="120000"/>
              </a:lnSpc>
              <a:spcBef>
                <a:spcPct val="50000"/>
              </a:spcBef>
              <a:buFont typeface="Wingdings" pitchFamily="2" charset="2"/>
              <a:buChar char="v"/>
            </a:pPr>
            <a:r>
              <a:rPr lang="en-US" altLang="zh-CN">
                <a:solidFill>
                  <a:srgbClr val="FF0000"/>
                </a:solidFill>
                <a:latin typeface="宋体" pitchFamily="2" charset="-122"/>
              </a:rPr>
              <a:t> </a:t>
            </a:r>
            <a:r>
              <a:rPr lang="zh-CN" altLang="en-US">
                <a:solidFill>
                  <a:srgbClr val="FF0000"/>
                </a:solidFill>
                <a:latin typeface="宋体" pitchFamily="2" charset="-122"/>
              </a:rPr>
              <a:t>股权总额与股权来源</a:t>
            </a:r>
          </a:p>
          <a:p>
            <a:pPr algn="just">
              <a:lnSpc>
                <a:spcPct val="110000"/>
              </a:lnSpc>
              <a:spcBef>
                <a:spcPct val="50000"/>
              </a:spcBef>
            </a:pPr>
            <a:r>
              <a:rPr lang="zh-CN" altLang="en-US">
                <a:latin typeface="宋体" pitchFamily="2" charset="-122"/>
              </a:rPr>
              <a:t>  </a:t>
            </a:r>
            <a:r>
              <a:rPr lang="en-US" altLang="zh-CN">
                <a:effectLst>
                  <a:outerShdw blurRad="38100" dist="38100" dir="2700000" algn="tl">
                    <a:srgbClr val="FFFFFF"/>
                  </a:outerShdw>
                </a:effectLst>
                <a:latin typeface="宋体" pitchFamily="2" charset="-122"/>
              </a:rPr>
              <a:t>——</a:t>
            </a:r>
            <a:r>
              <a:rPr lang="zh-CN" altLang="en-US">
                <a:latin typeface="宋体" pitchFamily="2" charset="-122"/>
              </a:rPr>
              <a:t>本着有效激励和公司控股权适当让渡的原则从公司现有全部</a:t>
            </a:r>
            <a:r>
              <a:rPr lang="en-US" altLang="zh-CN">
                <a:latin typeface="宋体" pitchFamily="2" charset="-122"/>
              </a:rPr>
              <a:t>100% </a:t>
            </a:r>
          </a:p>
          <a:p>
            <a:pPr algn="just">
              <a:lnSpc>
                <a:spcPct val="110000"/>
              </a:lnSpc>
              <a:spcBef>
                <a:spcPct val="50000"/>
              </a:spcBef>
            </a:pPr>
            <a:r>
              <a:rPr lang="en-US" altLang="zh-CN">
                <a:latin typeface="宋体" pitchFamily="2" charset="-122"/>
              </a:rPr>
              <a:t>      </a:t>
            </a:r>
            <a:r>
              <a:rPr lang="zh-CN" altLang="en-US">
                <a:latin typeface="宋体" pitchFamily="2" charset="-122"/>
              </a:rPr>
              <a:t>股权中</a:t>
            </a:r>
            <a:r>
              <a:rPr lang="en-US" altLang="zh-CN">
                <a:latin typeface="宋体" pitchFamily="2" charset="-122"/>
              </a:rPr>
              <a:t>(</a:t>
            </a:r>
            <a:r>
              <a:rPr lang="zh-CN" altLang="en-US">
                <a:latin typeface="宋体" pitchFamily="2" charset="-122"/>
              </a:rPr>
              <a:t>按每股</a:t>
            </a:r>
            <a:r>
              <a:rPr lang="en-US" altLang="zh-CN">
                <a:latin typeface="宋体" pitchFamily="2" charset="-122"/>
              </a:rPr>
              <a:t>1</a:t>
            </a:r>
            <a:r>
              <a:rPr lang="zh-CN" altLang="en-US">
                <a:latin typeface="宋体" pitchFamily="2" charset="-122"/>
              </a:rPr>
              <a:t>元计，将</a:t>
            </a:r>
            <a:r>
              <a:rPr lang="zh-CN" altLang="en-US">
                <a:solidFill>
                  <a:srgbClr val="FF0000"/>
                </a:solidFill>
                <a:latin typeface="宋体" pitchFamily="2" charset="-122"/>
              </a:rPr>
              <a:t>全部净资产折股</a:t>
            </a:r>
            <a:r>
              <a:rPr lang="zh-CN" altLang="en-US">
                <a:latin typeface="宋体" pitchFamily="2" charset="-122"/>
              </a:rPr>
              <a:t>进行计算</a:t>
            </a:r>
            <a:r>
              <a:rPr lang="en-US" altLang="zh-CN">
                <a:latin typeface="宋体" pitchFamily="2" charset="-122"/>
              </a:rPr>
              <a:t>) </a:t>
            </a:r>
            <a:r>
              <a:rPr lang="zh-CN" altLang="en-US">
                <a:latin typeface="宋体" pitchFamily="2" charset="-122"/>
              </a:rPr>
              <a:t>拿出一定比</a:t>
            </a:r>
          </a:p>
          <a:p>
            <a:pPr algn="just">
              <a:lnSpc>
                <a:spcPct val="110000"/>
              </a:lnSpc>
              <a:spcBef>
                <a:spcPct val="50000"/>
              </a:spcBef>
            </a:pPr>
            <a:r>
              <a:rPr lang="zh-CN" altLang="en-US">
                <a:latin typeface="宋体" pitchFamily="2" charset="-122"/>
              </a:rPr>
              <a:t>      例（如：</a:t>
            </a:r>
            <a:r>
              <a:rPr lang="en-US" altLang="zh-CN" u="sng">
                <a:solidFill>
                  <a:srgbClr val="FF3300"/>
                </a:solidFill>
                <a:latin typeface="宋体" pitchFamily="2" charset="-122"/>
              </a:rPr>
              <a:t>30%</a:t>
            </a:r>
            <a:r>
              <a:rPr lang="zh-CN" altLang="en-US">
                <a:latin typeface="宋体" pitchFamily="2" charset="-122"/>
              </a:rPr>
              <a:t>）</a:t>
            </a:r>
            <a:r>
              <a:rPr lang="en-US" altLang="zh-CN">
                <a:latin typeface="宋体" pitchFamily="2" charset="-122"/>
              </a:rPr>
              <a:t>(</a:t>
            </a:r>
            <a:r>
              <a:rPr lang="zh-CN" altLang="en-US">
                <a:latin typeface="宋体" pitchFamily="2" charset="-122"/>
              </a:rPr>
              <a:t>具体比例由董事长确定</a:t>
            </a:r>
            <a:r>
              <a:rPr lang="en-US" altLang="zh-CN">
                <a:latin typeface="宋体" pitchFamily="2" charset="-122"/>
              </a:rPr>
              <a:t>)</a:t>
            </a:r>
            <a:r>
              <a:rPr lang="zh-CN" altLang="en-US">
                <a:latin typeface="宋体" pitchFamily="2" charset="-122"/>
              </a:rPr>
              <a:t>来作为本次股权激励的</a:t>
            </a:r>
          </a:p>
          <a:p>
            <a:pPr algn="just">
              <a:lnSpc>
                <a:spcPct val="110000"/>
              </a:lnSpc>
              <a:spcBef>
                <a:spcPct val="50000"/>
              </a:spcBef>
            </a:pPr>
            <a:r>
              <a:rPr lang="zh-CN" altLang="en-US">
                <a:latin typeface="宋体" pitchFamily="2" charset="-122"/>
              </a:rPr>
              <a:t>      行权备用股份；</a:t>
            </a:r>
          </a:p>
          <a:p>
            <a:pPr algn="just">
              <a:lnSpc>
                <a:spcPct val="110000"/>
              </a:lnSpc>
              <a:spcBef>
                <a:spcPct val="50000"/>
              </a:spcBef>
            </a:pPr>
            <a:endParaRPr lang="zh-CN" altLang="en-US">
              <a:latin typeface="宋体" pitchFamily="2" charset="-122"/>
            </a:endParaRPr>
          </a:p>
          <a:p>
            <a:pPr algn="just">
              <a:lnSpc>
                <a:spcPct val="110000"/>
              </a:lnSpc>
              <a:spcBef>
                <a:spcPct val="50000"/>
              </a:spcBef>
            </a:pPr>
            <a:r>
              <a:rPr lang="zh-CN" altLang="en-US">
                <a:latin typeface="宋体" pitchFamily="2" charset="-122"/>
              </a:rPr>
              <a:t>  </a:t>
            </a:r>
            <a:r>
              <a:rPr lang="en-US" altLang="zh-CN">
                <a:latin typeface="宋体" pitchFamily="2" charset="-122"/>
              </a:rPr>
              <a:t>——</a:t>
            </a:r>
            <a:r>
              <a:rPr lang="zh-CN" altLang="en-US">
                <a:latin typeface="宋体" pitchFamily="2" charset="-122"/>
              </a:rPr>
              <a:t>新进入公司的优秀骨干人员持股的股份来源于股份的预留部分、</a:t>
            </a:r>
          </a:p>
          <a:p>
            <a:pPr algn="just">
              <a:lnSpc>
                <a:spcPct val="110000"/>
              </a:lnSpc>
              <a:spcBef>
                <a:spcPct val="50000"/>
              </a:spcBef>
            </a:pPr>
            <a:r>
              <a:rPr lang="zh-CN" altLang="en-US">
                <a:latin typeface="宋体" pitchFamily="2" charset="-122"/>
              </a:rPr>
              <a:t>      未认购股权、增资发行或原有股东的让渡。</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1368425" y="1042988"/>
            <a:ext cx="2411413" cy="441325"/>
          </a:xfrm>
          <a:ln>
            <a:solidFill>
              <a:schemeClr val="tx1"/>
            </a:solidFill>
          </a:ln>
        </p:spPr>
        <p:txBody>
          <a:bodyPr>
            <a:normAutofit fontScale="70000" lnSpcReduction="20000"/>
          </a:bodyPr>
          <a:lstStyle/>
          <a:p>
            <a:pPr marL="342900" indent="-342900" algn="ctr">
              <a:lnSpc>
                <a:spcPct val="110000"/>
              </a:lnSpc>
            </a:pPr>
            <a:r>
              <a:rPr lang="zh-CN" altLang="en-US">
                <a:latin typeface="宋体" pitchFamily="2" charset="-122"/>
              </a:rPr>
              <a:t>认股权的授予对象</a:t>
            </a:r>
          </a:p>
        </p:txBody>
      </p:sp>
      <p:sp>
        <p:nvSpPr>
          <p:cNvPr id="404484" name="AutoShape 4"/>
          <p:cNvSpPr>
            <a:spLocks noChangeArrowheads="1"/>
          </p:cNvSpPr>
          <p:nvPr/>
        </p:nvSpPr>
        <p:spPr bwMode="auto">
          <a:xfrm>
            <a:off x="4859338" y="1628775"/>
            <a:ext cx="3441700" cy="3744913"/>
          </a:xfrm>
          <a:prstGeom prst="roundRect">
            <a:avLst>
              <a:gd name="adj" fmla="val 16667"/>
            </a:avLst>
          </a:prstGeom>
          <a:solidFill>
            <a:srgbClr val="CCFF99"/>
          </a:solidFill>
          <a:ln w="9525" algn="ctr">
            <a:solidFill>
              <a:schemeClr val="accent2"/>
            </a:solidFill>
            <a:round/>
            <a:headEnd/>
            <a:tailEnd/>
          </a:ln>
          <a:effectLst/>
        </p:spPr>
        <p:txBody>
          <a:bodyPr/>
          <a:lstStyle/>
          <a:p>
            <a:pPr algn="just">
              <a:lnSpc>
                <a:spcPct val="110000"/>
              </a:lnSpc>
              <a:spcBef>
                <a:spcPct val="50000"/>
              </a:spcBef>
            </a:pPr>
            <a:r>
              <a:rPr lang="en-US" altLang="zh-CN">
                <a:latin typeface="宋体" pitchFamily="2" charset="-122"/>
              </a:rPr>
              <a:t>    </a:t>
            </a:r>
            <a:r>
              <a:rPr lang="zh-CN" altLang="en-US">
                <a:latin typeface="宋体" pitchFamily="2" charset="-122"/>
              </a:rPr>
              <a:t>依据年薪制岗位价值确定各认股权授予对象的持股额度。</a:t>
            </a:r>
          </a:p>
          <a:p>
            <a:pPr algn="just">
              <a:lnSpc>
                <a:spcPct val="110000"/>
              </a:lnSpc>
              <a:spcBef>
                <a:spcPct val="50000"/>
              </a:spcBef>
            </a:pPr>
            <a:r>
              <a:rPr lang="zh-CN" altLang="en-US">
                <a:latin typeface="宋体" pitchFamily="2" charset="-122"/>
              </a:rPr>
              <a:t>说明：</a:t>
            </a:r>
          </a:p>
          <a:p>
            <a:pPr algn="just">
              <a:lnSpc>
                <a:spcPct val="110000"/>
              </a:lnSpc>
              <a:spcBef>
                <a:spcPct val="50000"/>
              </a:spcBef>
            </a:pPr>
            <a:r>
              <a:rPr lang="zh-CN" altLang="en-US">
                <a:latin typeface="宋体" pitchFamily="2" charset="-122"/>
                <a:sym typeface="Wingdings" pitchFamily="2" charset="2"/>
              </a:rPr>
              <a:t>（</a:t>
            </a:r>
            <a:r>
              <a:rPr lang="en-US" altLang="zh-CN">
                <a:latin typeface="宋体" pitchFamily="2" charset="-122"/>
                <a:sym typeface="Wingdings" pitchFamily="2" charset="2"/>
              </a:rPr>
              <a:t>1</a:t>
            </a:r>
            <a:r>
              <a:rPr lang="zh-CN" altLang="en-US">
                <a:latin typeface="宋体" pitchFamily="2" charset="-122"/>
                <a:sym typeface="Wingdings" pitchFamily="2" charset="2"/>
              </a:rPr>
              <a:t>）授予对象的持股额度均为持股上限；</a:t>
            </a:r>
          </a:p>
          <a:p>
            <a:pPr algn="just">
              <a:lnSpc>
                <a:spcPct val="110000"/>
              </a:lnSpc>
              <a:spcBef>
                <a:spcPct val="50000"/>
              </a:spcBef>
            </a:pPr>
            <a:r>
              <a:rPr lang="zh-CN" altLang="en-US">
                <a:latin typeface="宋体" pitchFamily="2" charset="-122"/>
                <a:sym typeface="Wingdings" pitchFamily="2" charset="2"/>
              </a:rPr>
              <a:t>（</a:t>
            </a:r>
            <a:r>
              <a:rPr lang="en-US" altLang="zh-CN">
                <a:latin typeface="宋体" pitchFamily="2" charset="-122"/>
                <a:sym typeface="Wingdings" pitchFamily="2" charset="2"/>
              </a:rPr>
              <a:t>2</a:t>
            </a:r>
            <a:r>
              <a:rPr lang="zh-CN" altLang="en-US">
                <a:latin typeface="宋体" pitchFamily="2" charset="-122"/>
                <a:sym typeface="Wingdings" pitchFamily="2" charset="2"/>
              </a:rPr>
              <a:t>）新进的优秀骨干人员的持股额度另行规定。</a:t>
            </a:r>
          </a:p>
        </p:txBody>
      </p:sp>
      <p:sp>
        <p:nvSpPr>
          <p:cNvPr id="404485" name="Rectangle 5"/>
          <p:cNvSpPr>
            <a:spLocks noChangeArrowheads="1"/>
          </p:cNvSpPr>
          <p:nvPr/>
        </p:nvSpPr>
        <p:spPr bwMode="auto">
          <a:xfrm>
            <a:off x="5880100" y="1042988"/>
            <a:ext cx="1300163" cy="441325"/>
          </a:xfrm>
          <a:prstGeom prst="rect">
            <a:avLst/>
          </a:prstGeom>
          <a:noFill/>
          <a:ln w="9525" algn="ctr">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宋体" pitchFamily="2" charset="-122"/>
              </a:rPr>
              <a:t>持股额度</a:t>
            </a:r>
          </a:p>
        </p:txBody>
      </p:sp>
      <p:sp>
        <p:nvSpPr>
          <p:cNvPr id="404486" name="AutoShape 6"/>
          <p:cNvSpPr>
            <a:spLocks noChangeArrowheads="1"/>
          </p:cNvSpPr>
          <p:nvPr/>
        </p:nvSpPr>
        <p:spPr bwMode="auto">
          <a:xfrm>
            <a:off x="900113" y="1628775"/>
            <a:ext cx="3441700" cy="3744913"/>
          </a:xfrm>
          <a:prstGeom prst="roundRect">
            <a:avLst>
              <a:gd name="adj" fmla="val 16667"/>
            </a:avLst>
          </a:prstGeom>
          <a:solidFill>
            <a:srgbClr val="CCFF99"/>
          </a:solidFill>
          <a:ln w="9525" algn="ctr">
            <a:solidFill>
              <a:schemeClr val="accent2"/>
            </a:solidFill>
            <a:round/>
            <a:headEnd/>
            <a:tailEnd/>
          </a:ln>
          <a:effectLst/>
        </p:spPr>
        <p:txBody>
          <a:bodyPr/>
          <a:lstStyle/>
          <a:p>
            <a:pPr algn="just">
              <a:lnSpc>
                <a:spcPct val="110000"/>
              </a:lnSpc>
              <a:spcBef>
                <a:spcPct val="50000"/>
              </a:spcBef>
            </a:pPr>
            <a:r>
              <a:rPr lang="en-US" altLang="zh-CN">
                <a:latin typeface="宋体" pitchFamily="2" charset="-122"/>
              </a:rPr>
              <a:t>——</a:t>
            </a:r>
            <a:r>
              <a:rPr lang="zh-CN" altLang="en-US">
                <a:latin typeface="宋体" pitchFamily="2" charset="-122"/>
              </a:rPr>
              <a:t>本次股权激励方案的授予对象为公司享受年薪制岗位的员工，即</a:t>
            </a:r>
            <a:r>
              <a:rPr lang="zh-CN" altLang="en-US" b="1" u="sng">
                <a:solidFill>
                  <a:srgbClr val="FF3300"/>
                </a:solidFill>
                <a:latin typeface="宋体" pitchFamily="2" charset="-122"/>
              </a:rPr>
              <a:t>公司总监（级）及以上</a:t>
            </a:r>
            <a:r>
              <a:rPr lang="zh-CN" altLang="en-US">
                <a:latin typeface="宋体" pitchFamily="2" charset="-122"/>
              </a:rPr>
              <a:t>的中高层管理人员，以及其他经董事长确认的重要管理岗位和技术岗位，具体对象由董事长确定；</a:t>
            </a:r>
          </a:p>
          <a:p>
            <a:pPr algn="just">
              <a:lnSpc>
                <a:spcPct val="110000"/>
              </a:lnSpc>
              <a:spcBef>
                <a:spcPct val="50000"/>
              </a:spcBef>
            </a:pPr>
            <a:r>
              <a:rPr lang="en-US" altLang="zh-CN">
                <a:latin typeface="宋体" pitchFamily="2" charset="-122"/>
              </a:rPr>
              <a:t>——</a:t>
            </a:r>
            <a:r>
              <a:rPr lang="zh-CN" altLang="en-US">
                <a:latin typeface="宋体" pitchFamily="2" charset="-122"/>
              </a:rPr>
              <a:t>同时本方案面向未来，也包括未来新进入的优秀骨干人员。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836988" y="1327150"/>
            <a:ext cx="1441450" cy="446088"/>
          </a:xfrm>
          <a:prstGeom prst="rect">
            <a:avLst/>
          </a:prstGeom>
          <a:gradFill rotWithShape="1">
            <a:gsLst>
              <a:gs pos="0">
                <a:srgbClr val="99CCFF"/>
              </a:gs>
              <a:gs pos="50000">
                <a:schemeClr val="bg1"/>
              </a:gs>
              <a:gs pos="100000">
                <a:srgbClr val="99CCFF"/>
              </a:gs>
            </a:gsLst>
            <a:lin ang="5400000" scaled="1"/>
          </a:gradFill>
          <a:ln w="12700">
            <a:noFill/>
            <a:miter lim="800000"/>
            <a:headEnd/>
            <a:tailEnd/>
          </a:ln>
          <a:effectLst>
            <a:outerShdw dist="35921" dir="2700000" algn="ctr" rotWithShape="0">
              <a:schemeClr val="bg2">
                <a:alpha val="50000"/>
              </a:schemeClr>
            </a:outerShdw>
          </a:effectLst>
        </p:spPr>
        <p:txBody>
          <a:bodyPr wrap="none" anchor="ctr"/>
          <a:lstStyle/>
          <a:p>
            <a:pPr algn="ctr"/>
            <a:r>
              <a:rPr lang="zh-CN" altLang="en-US" b="1">
                <a:solidFill>
                  <a:srgbClr val="000000"/>
                </a:solidFill>
              </a:rPr>
              <a:t>认股资金</a:t>
            </a:r>
          </a:p>
        </p:txBody>
      </p:sp>
      <p:sp>
        <p:nvSpPr>
          <p:cNvPr id="394245" name="Rectangle 5"/>
          <p:cNvSpPr>
            <a:spLocks noChangeArrowheads="1"/>
          </p:cNvSpPr>
          <p:nvPr/>
        </p:nvSpPr>
        <p:spPr bwMode="auto">
          <a:xfrm>
            <a:off x="1724025" y="2205038"/>
            <a:ext cx="1441450" cy="431800"/>
          </a:xfrm>
          <a:prstGeom prst="rect">
            <a:avLst/>
          </a:prstGeom>
          <a:gradFill rotWithShape="1">
            <a:gsLst>
              <a:gs pos="0">
                <a:srgbClr val="CCFF99"/>
              </a:gs>
              <a:gs pos="50000">
                <a:schemeClr val="bg1"/>
              </a:gs>
              <a:gs pos="100000">
                <a:srgbClr val="CCFF99"/>
              </a:gs>
            </a:gsLst>
            <a:lin ang="5400000" scaled="1"/>
          </a:gradFill>
          <a:ln w="9525">
            <a:no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rPr>
              <a:t>绩效年薪</a:t>
            </a:r>
          </a:p>
        </p:txBody>
      </p:sp>
      <p:sp>
        <p:nvSpPr>
          <p:cNvPr id="394246" name="Rectangle 6"/>
          <p:cNvSpPr>
            <a:spLocks noChangeArrowheads="1"/>
          </p:cNvSpPr>
          <p:nvPr/>
        </p:nvSpPr>
        <p:spPr bwMode="auto">
          <a:xfrm>
            <a:off x="6083300" y="2205038"/>
            <a:ext cx="1441450" cy="431800"/>
          </a:xfrm>
          <a:prstGeom prst="rect">
            <a:avLst/>
          </a:prstGeom>
          <a:gradFill rotWithShape="1">
            <a:gsLst>
              <a:gs pos="0">
                <a:srgbClr val="CCFF99"/>
              </a:gs>
              <a:gs pos="50000">
                <a:schemeClr val="bg1"/>
              </a:gs>
              <a:gs pos="100000">
                <a:srgbClr val="CCFF99"/>
              </a:gs>
            </a:gsLst>
            <a:lin ang="5400000" scaled="1"/>
          </a:gradFill>
          <a:ln w="9525" algn="ctr">
            <a:no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rPr>
              <a:t>个人资金</a:t>
            </a:r>
          </a:p>
        </p:txBody>
      </p:sp>
      <p:cxnSp>
        <p:nvCxnSpPr>
          <p:cNvPr id="394247" name="AutoShape 7"/>
          <p:cNvCxnSpPr>
            <a:cxnSpLocks noChangeShapeType="1"/>
            <a:stCxn id="394242" idx="2"/>
            <a:endCxn id="394245" idx="0"/>
          </p:cNvCxnSpPr>
          <p:nvPr/>
        </p:nvCxnSpPr>
        <p:spPr bwMode="auto">
          <a:xfrm rot="5400000">
            <a:off x="3285332" y="932656"/>
            <a:ext cx="431800" cy="2112963"/>
          </a:xfrm>
          <a:prstGeom prst="bentConnector3">
            <a:avLst>
              <a:gd name="adj1" fmla="val 49634"/>
            </a:avLst>
          </a:prstGeom>
          <a:noFill/>
          <a:ln w="31750">
            <a:solidFill>
              <a:schemeClr val="accent2"/>
            </a:solidFill>
            <a:miter lim="800000"/>
            <a:headEnd/>
            <a:tailEnd type="triangle" w="med" len="med"/>
          </a:ln>
          <a:effectLst/>
        </p:spPr>
      </p:cxnSp>
      <p:cxnSp>
        <p:nvCxnSpPr>
          <p:cNvPr id="394250" name="AutoShape 10"/>
          <p:cNvCxnSpPr>
            <a:cxnSpLocks noChangeShapeType="1"/>
            <a:stCxn id="394242" idx="2"/>
            <a:endCxn id="394246" idx="0"/>
          </p:cNvCxnSpPr>
          <p:nvPr/>
        </p:nvCxnSpPr>
        <p:spPr bwMode="auto">
          <a:xfrm rot="16200000" flipH="1">
            <a:off x="5464969" y="865982"/>
            <a:ext cx="431800" cy="2246312"/>
          </a:xfrm>
          <a:prstGeom prst="bentConnector3">
            <a:avLst>
              <a:gd name="adj1" fmla="val 49634"/>
            </a:avLst>
          </a:prstGeom>
          <a:noFill/>
          <a:ln w="31750">
            <a:solidFill>
              <a:schemeClr val="accent2"/>
            </a:solidFill>
            <a:miter lim="800000"/>
            <a:headEnd/>
            <a:tailEnd type="triangle" w="med" len="med"/>
          </a:ln>
          <a:effectLst/>
        </p:spPr>
      </p:cxnSp>
      <p:sp>
        <p:nvSpPr>
          <p:cNvPr id="394251" name="Line 11"/>
          <p:cNvSpPr>
            <a:spLocks noChangeShapeType="1"/>
          </p:cNvSpPr>
          <p:nvPr/>
        </p:nvSpPr>
        <p:spPr bwMode="auto">
          <a:xfrm>
            <a:off x="1581150" y="2781300"/>
            <a:ext cx="0" cy="2232025"/>
          </a:xfrm>
          <a:prstGeom prst="line">
            <a:avLst/>
          </a:prstGeom>
          <a:noFill/>
          <a:ln w="28575">
            <a:solidFill>
              <a:schemeClr val="accent2"/>
            </a:solidFill>
            <a:round/>
            <a:headEnd/>
            <a:tailEnd/>
          </a:ln>
          <a:effectLst/>
        </p:spPr>
        <p:txBody>
          <a:bodyPr wrap="none"/>
          <a:lstStyle/>
          <a:p>
            <a:endParaRPr lang="zh-CN" altLang="en-US"/>
          </a:p>
        </p:txBody>
      </p:sp>
      <p:sp>
        <p:nvSpPr>
          <p:cNvPr id="394254" name="Line 14"/>
          <p:cNvSpPr>
            <a:spLocks noChangeShapeType="1"/>
          </p:cNvSpPr>
          <p:nvPr/>
        </p:nvSpPr>
        <p:spPr bwMode="auto">
          <a:xfrm>
            <a:off x="5938838" y="2781300"/>
            <a:ext cx="0" cy="2232025"/>
          </a:xfrm>
          <a:prstGeom prst="line">
            <a:avLst/>
          </a:prstGeom>
          <a:noFill/>
          <a:ln w="28575">
            <a:solidFill>
              <a:schemeClr val="accent2"/>
            </a:solidFill>
            <a:round/>
            <a:headEnd/>
            <a:tailEnd/>
          </a:ln>
          <a:effectLst/>
        </p:spPr>
        <p:txBody>
          <a:bodyPr wrap="none"/>
          <a:lstStyle/>
          <a:p>
            <a:endParaRPr lang="zh-CN" altLang="en-US"/>
          </a:p>
        </p:txBody>
      </p:sp>
      <p:sp>
        <p:nvSpPr>
          <p:cNvPr id="394255" name="Rectangle 15"/>
          <p:cNvSpPr>
            <a:spLocks noChangeArrowheads="1"/>
          </p:cNvSpPr>
          <p:nvPr/>
        </p:nvSpPr>
        <p:spPr bwMode="auto">
          <a:xfrm>
            <a:off x="6083300" y="2781300"/>
            <a:ext cx="1439863" cy="1743075"/>
          </a:xfrm>
          <a:prstGeom prst="rect">
            <a:avLst/>
          </a:prstGeom>
          <a:noFill/>
          <a:ln w="9525">
            <a:noFill/>
            <a:miter lim="800000"/>
            <a:headEnd/>
            <a:tailEnd/>
          </a:ln>
          <a:effectLst/>
        </p:spPr>
        <p:txBody>
          <a:bodyPr>
            <a:spAutoFit/>
          </a:bodyPr>
          <a:lstStyle/>
          <a:p>
            <a:pPr algn="just">
              <a:lnSpc>
                <a:spcPct val="120000"/>
              </a:lnSpc>
            </a:pPr>
            <a:r>
              <a:rPr lang="zh-CN" altLang="en-US">
                <a:solidFill>
                  <a:srgbClr val="000000"/>
                </a:solidFill>
              </a:rPr>
              <a:t>当期购股资金不足部分员工需以个人名义进行筹集</a:t>
            </a:r>
          </a:p>
        </p:txBody>
      </p:sp>
      <p:sp>
        <p:nvSpPr>
          <p:cNvPr id="394259" name="Rectangle 19"/>
          <p:cNvSpPr>
            <a:spLocks noChangeArrowheads="1"/>
          </p:cNvSpPr>
          <p:nvPr/>
        </p:nvSpPr>
        <p:spPr bwMode="auto">
          <a:xfrm>
            <a:off x="1725613" y="2781300"/>
            <a:ext cx="1550987" cy="2447925"/>
          </a:xfrm>
          <a:prstGeom prst="rect">
            <a:avLst/>
          </a:prstGeom>
          <a:noFill/>
          <a:ln w="9525" algn="ctr">
            <a:noFill/>
            <a:miter lim="800000"/>
            <a:headEnd/>
            <a:tailEnd/>
          </a:ln>
          <a:effectLst/>
        </p:spPr>
        <p:txBody>
          <a:bodyPr/>
          <a:lstStyle/>
          <a:p>
            <a:pPr algn="just"/>
            <a:r>
              <a:rPr lang="zh-CN" altLang="en-US">
                <a:solidFill>
                  <a:srgbClr val="000000"/>
                </a:solidFill>
                <a:latin typeface="宋体" pitchFamily="2" charset="-122"/>
              </a:rPr>
              <a:t>绩效年薪的一定比例</a:t>
            </a:r>
            <a:r>
              <a:rPr lang="en-US" altLang="zh-CN" u="sng">
                <a:solidFill>
                  <a:srgbClr val="FF6600"/>
                </a:solidFill>
                <a:latin typeface="宋体" pitchFamily="2" charset="-122"/>
              </a:rPr>
              <a:t>(30%)</a:t>
            </a:r>
            <a:r>
              <a:rPr lang="zh-CN" altLang="en-US">
                <a:solidFill>
                  <a:srgbClr val="000000"/>
                </a:solidFill>
                <a:latin typeface="宋体" pitchFamily="2" charset="-122"/>
              </a:rPr>
              <a:t>当期不予发放，而是作为持股基金购买公司股份</a:t>
            </a:r>
          </a:p>
        </p:txBody>
      </p:sp>
      <p:sp>
        <p:nvSpPr>
          <p:cNvPr id="394263" name="Rectangle 23"/>
          <p:cNvSpPr>
            <a:spLocks noChangeArrowheads="1"/>
          </p:cNvSpPr>
          <p:nvPr/>
        </p:nvSpPr>
        <p:spPr bwMode="auto">
          <a:xfrm>
            <a:off x="1547813" y="5084763"/>
            <a:ext cx="6408737" cy="720725"/>
          </a:xfrm>
          <a:prstGeom prst="rect">
            <a:avLst/>
          </a:prstGeom>
          <a:noFill/>
          <a:ln w="9525">
            <a:solidFill>
              <a:schemeClr val="tx1"/>
            </a:solidFill>
            <a:miter lim="800000"/>
            <a:headEnd/>
            <a:tailEnd/>
          </a:ln>
          <a:effectLst/>
        </p:spPr>
        <p:txBody>
          <a:bodyPr/>
          <a:lstStyle/>
          <a:p>
            <a:r>
              <a:rPr lang="zh-CN" altLang="en-US" b="1" u="sng">
                <a:solidFill>
                  <a:srgbClr val="FF6600"/>
                </a:solidFill>
              </a:rPr>
              <a:t>说明</a:t>
            </a:r>
            <a:r>
              <a:rPr lang="zh-CN" altLang="en-US"/>
              <a:t>：认购股权所需资金不足部分，可考虑由授予对象自行筹</a:t>
            </a:r>
          </a:p>
          <a:p>
            <a:r>
              <a:rPr lang="zh-CN" altLang="en-US"/>
              <a:t>款购买。</a:t>
            </a:r>
          </a:p>
        </p:txBody>
      </p:sp>
      <p:sp>
        <p:nvSpPr>
          <p:cNvPr id="394264" name="Rectangle 24"/>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认股权的购股资金来源</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Text Box 3"/>
          <p:cNvSpPr txBox="1">
            <a:spLocks noChangeArrowheads="1"/>
          </p:cNvSpPr>
          <p:nvPr/>
        </p:nvSpPr>
        <p:spPr bwMode="auto">
          <a:xfrm>
            <a:off x="906463" y="1214438"/>
            <a:ext cx="7337425" cy="1743075"/>
          </a:xfrm>
          <a:prstGeom prst="rect">
            <a:avLst/>
          </a:prstGeom>
          <a:noFill/>
          <a:ln w="9525">
            <a:noFill/>
            <a:miter lim="800000"/>
            <a:headEnd/>
            <a:tailEnd/>
          </a:ln>
          <a:effectLst/>
        </p:spPr>
        <p:txBody>
          <a:bodyPr>
            <a:spAutoFit/>
          </a:bodyPr>
          <a:lstStyle/>
          <a:p>
            <a:pPr algn="just">
              <a:lnSpc>
                <a:spcPct val="120000"/>
              </a:lnSpc>
              <a:spcBef>
                <a:spcPct val="50000"/>
              </a:spcBef>
              <a:buFont typeface="Wingdings" pitchFamily="2" charset="2"/>
              <a:buNone/>
            </a:pPr>
            <a:r>
              <a:rPr lang="en-US" altLang="zh-CN">
                <a:latin typeface="楷体_GB2312" pitchFamily="49" charset="-122"/>
                <a:ea typeface="楷体_GB2312" pitchFamily="49" charset="-122"/>
              </a:rPr>
              <a:t>    </a:t>
            </a:r>
            <a:r>
              <a:rPr lang="zh-CN" altLang="en-US">
                <a:latin typeface="宋体" pitchFamily="2" charset="-122"/>
              </a:rPr>
              <a:t>为了体现激励与约束相结合的原则，员工所持股份应分</a:t>
            </a:r>
            <a:r>
              <a:rPr lang="en-US" altLang="zh-CN">
                <a:latin typeface="宋体" pitchFamily="2" charset="-122"/>
              </a:rPr>
              <a:t>6</a:t>
            </a:r>
            <a:r>
              <a:rPr lang="zh-CN" altLang="en-US">
                <a:latin typeface="宋体" pitchFamily="2" charset="-122"/>
              </a:rPr>
              <a:t>年进行沉淀，即在授予期之后，行权分</a:t>
            </a:r>
            <a:r>
              <a:rPr lang="en-US" altLang="zh-CN">
                <a:latin typeface="宋体" pitchFamily="2" charset="-122"/>
              </a:rPr>
              <a:t>6</a:t>
            </a:r>
            <a:r>
              <a:rPr lang="zh-CN" altLang="en-US">
                <a:latin typeface="宋体" pitchFamily="2" charset="-122"/>
              </a:rPr>
              <a:t>次进行，即第</a:t>
            </a:r>
            <a:r>
              <a:rPr lang="en-US" altLang="zh-CN">
                <a:latin typeface="宋体" pitchFamily="2" charset="-122"/>
              </a:rPr>
              <a:t>1</a:t>
            </a:r>
            <a:r>
              <a:rPr lang="zh-CN" altLang="en-US">
                <a:latin typeface="宋体" pitchFamily="2" charset="-122"/>
              </a:rPr>
              <a:t>年行权</a:t>
            </a:r>
            <a:r>
              <a:rPr lang="en-US" altLang="zh-CN">
                <a:latin typeface="宋体" pitchFamily="2" charset="-122"/>
              </a:rPr>
              <a:t>20%</a:t>
            </a:r>
            <a:r>
              <a:rPr lang="zh-CN" altLang="en-US">
                <a:latin typeface="宋体" pitchFamily="2" charset="-122"/>
              </a:rPr>
              <a:t>，第</a:t>
            </a:r>
            <a:r>
              <a:rPr lang="en-US" altLang="zh-CN">
                <a:latin typeface="宋体" pitchFamily="2" charset="-122"/>
              </a:rPr>
              <a:t>2-6</a:t>
            </a:r>
            <a:r>
              <a:rPr lang="zh-CN" altLang="en-US">
                <a:latin typeface="宋体" pitchFamily="2" charset="-122"/>
              </a:rPr>
              <a:t>年每年行权</a:t>
            </a:r>
            <a:r>
              <a:rPr lang="en-US" altLang="zh-CN">
                <a:latin typeface="宋体" pitchFamily="2" charset="-122"/>
              </a:rPr>
              <a:t>15%</a:t>
            </a:r>
            <a:r>
              <a:rPr lang="zh-CN" altLang="en-US">
                <a:latin typeface="宋体" pitchFamily="2" charset="-122"/>
              </a:rPr>
              <a:t>，预留</a:t>
            </a:r>
            <a:r>
              <a:rPr lang="en-US" altLang="zh-CN">
                <a:latin typeface="宋体" pitchFamily="2" charset="-122"/>
              </a:rPr>
              <a:t>5%</a:t>
            </a:r>
            <a:r>
              <a:rPr lang="zh-CN" altLang="en-US">
                <a:latin typeface="宋体" pitchFamily="2" charset="-122"/>
              </a:rPr>
              <a:t>作为后续人员的股权来源；在每一年内，认股权持有人可以自由选择行权时间，但前后两次行权间隔期至少应在</a:t>
            </a:r>
            <a:r>
              <a:rPr lang="en-US" altLang="zh-CN">
                <a:latin typeface="宋体" pitchFamily="2" charset="-122"/>
              </a:rPr>
              <a:t>6</a:t>
            </a:r>
            <a:r>
              <a:rPr lang="zh-CN" altLang="en-US">
                <a:latin typeface="宋体" pitchFamily="2" charset="-122"/>
              </a:rPr>
              <a:t>个月以上。</a:t>
            </a:r>
          </a:p>
        </p:txBody>
      </p:sp>
      <p:graphicFrame>
        <p:nvGraphicFramePr>
          <p:cNvPr id="395403" name="Group 139"/>
          <p:cNvGraphicFramePr>
            <a:graphicFrameLocks noGrp="1"/>
          </p:cNvGraphicFramePr>
          <p:nvPr/>
        </p:nvGraphicFramePr>
        <p:xfrm>
          <a:off x="1539875" y="3108325"/>
          <a:ext cx="6048375" cy="2779776"/>
        </p:xfrm>
        <a:graphic>
          <a:graphicData uri="http://schemas.openxmlformats.org/drawingml/2006/table">
            <a:tbl>
              <a:tblPr/>
              <a:tblGrid>
                <a:gridCol w="1619250"/>
                <a:gridCol w="2214563"/>
                <a:gridCol w="2214562"/>
              </a:tblGrid>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行权期内年份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50000">
                          <a:srgbClr val="99CCFF"/>
                        </a:gs>
                        <a:gs pos="100000">
                          <a:schemeClr val="bg1"/>
                        </a:gs>
                      </a:gsLst>
                      <a:lin ang="5400000" scaled="1"/>
                    </a:gra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当年准许行权比例</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50000">
                          <a:srgbClr val="99CCFF"/>
                        </a:gs>
                        <a:gs pos="100000">
                          <a:schemeClr val="bg1"/>
                        </a:gs>
                      </a:gsLst>
                      <a:lin ang="5400000" scaled="1"/>
                    </a:gra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累计准许行权比例</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1"/>
                        </a:gs>
                        <a:gs pos="50000">
                          <a:srgbClr val="99CCFF"/>
                        </a:gs>
                        <a:gs pos="100000">
                          <a:schemeClr val="bg1"/>
                        </a:gs>
                      </a:gsLst>
                      <a:lin ang="5400000" scaled="1"/>
                    </a:gradFill>
                  </a:tcPr>
                </a:tc>
              </a:tr>
              <a:tr h="163513">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第一年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第二年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35%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第三年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第四年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65%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63513">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rPr>
                        <a:t>第五年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pitchFamily="2" charset="-122"/>
                          <a:ea typeface="宋体" pitchFamily="2" charset="-122"/>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rgbClr val="FF3300"/>
                          </a:solidFill>
                          <a:effectLst/>
                          <a:latin typeface="宋体" pitchFamily="2" charset="-122"/>
                          <a:ea typeface="宋体" pitchFamily="2" charset="-122"/>
                        </a:rPr>
                        <a:t>第六年</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宋体" pitchFamily="2" charset="-122"/>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宋体" pitchFamily="2" charset="-122"/>
                          <a:ea typeface="宋体" pitchFamily="2" charset="-122"/>
                        </a:rPr>
                        <a:t>95%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65100">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zh-CN" altLang="en-US" sz="1400" b="1" i="0" u="none" strike="noStrike" cap="none" normalizeH="0" baseline="0" smtClean="0">
                          <a:ln>
                            <a:noFill/>
                          </a:ln>
                          <a:solidFill>
                            <a:srgbClr val="FF3300"/>
                          </a:solidFill>
                          <a:effectLst/>
                          <a:latin typeface="宋体" pitchFamily="2" charset="-122"/>
                          <a:ea typeface="宋体" pitchFamily="2" charset="-122"/>
                        </a:rPr>
                        <a:t>预留股份</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宋体" pitchFamily="2" charset="-122"/>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Tx/>
                        <a:buSzTx/>
                        <a:buFontTx/>
                        <a:buNone/>
                        <a:tabLst/>
                      </a:pPr>
                      <a:r>
                        <a:rPr kumimoji="0" lang="en-US" altLang="zh-CN" sz="1400" b="1" i="0" u="none" strike="noStrike" cap="none" normalizeH="0" baseline="0" smtClean="0">
                          <a:ln>
                            <a:noFill/>
                          </a:ln>
                          <a:solidFill>
                            <a:srgbClr val="FF3300"/>
                          </a:solidFill>
                          <a:effectLst/>
                          <a:latin typeface="宋体" pitchFamily="2" charset="-122"/>
                          <a:ea typeface="宋体" pitchFamily="2" charset="-122"/>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5290" name="Text Box 26"/>
          <p:cNvSpPr txBox="1">
            <a:spLocks noChangeArrowheads="1"/>
          </p:cNvSpPr>
          <p:nvPr/>
        </p:nvSpPr>
        <p:spPr bwMode="auto">
          <a:xfrm>
            <a:off x="3054350" y="2670175"/>
            <a:ext cx="2971800" cy="366713"/>
          </a:xfrm>
          <a:prstGeom prst="rect">
            <a:avLst/>
          </a:prstGeom>
          <a:noFill/>
          <a:ln w="9525">
            <a:noFill/>
            <a:miter lim="800000"/>
            <a:headEnd/>
            <a:tailEnd/>
          </a:ln>
          <a:effectLst/>
        </p:spPr>
        <p:txBody>
          <a:bodyPr>
            <a:spAutoFit/>
          </a:bodyPr>
          <a:lstStyle/>
          <a:p>
            <a:pPr algn="ctr">
              <a:spcBef>
                <a:spcPct val="50000"/>
              </a:spcBef>
            </a:pPr>
            <a:r>
              <a:rPr lang="zh-CN" altLang="en-US" b="1">
                <a:solidFill>
                  <a:schemeClr val="accent2"/>
                </a:solidFill>
              </a:rPr>
              <a:t>股份期权的行权时间表</a:t>
            </a:r>
          </a:p>
        </p:txBody>
      </p:sp>
      <p:sp>
        <p:nvSpPr>
          <p:cNvPr id="395299" name="Rectangle 35"/>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认股权的行权和行权期</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1042988" y="1557338"/>
            <a:ext cx="6985000" cy="4156075"/>
            <a:chOff x="567" y="981"/>
            <a:chExt cx="4626" cy="2631"/>
          </a:xfrm>
        </p:grpSpPr>
        <p:sp>
          <p:nvSpPr>
            <p:cNvPr id="396291" name="Rectangle 3"/>
            <p:cNvSpPr>
              <a:spLocks noChangeArrowheads="1"/>
            </p:cNvSpPr>
            <p:nvPr/>
          </p:nvSpPr>
          <p:spPr bwMode="auto">
            <a:xfrm>
              <a:off x="567" y="981"/>
              <a:ext cx="4626" cy="2631"/>
            </a:xfrm>
            <a:prstGeom prst="rect">
              <a:avLst/>
            </a:prstGeom>
            <a:solidFill>
              <a:srgbClr val="CCFF99"/>
            </a:solidFill>
            <a:ln w="9525">
              <a:solidFill>
                <a:srgbClr val="000000"/>
              </a:solidFill>
              <a:miter lim="800000"/>
              <a:headEnd/>
              <a:tailEnd/>
            </a:ln>
            <a:effectLst>
              <a:outerShdw dist="35921" dir="2700000" algn="ctr" rotWithShape="0">
                <a:schemeClr val="bg2"/>
              </a:outerShdw>
            </a:effectLst>
          </p:spPr>
          <p:txBody>
            <a:bodyPr wrap="none" anchor="ctr"/>
            <a:lstStyle/>
            <a:p>
              <a:pPr algn="ctr"/>
              <a:endParaRPr lang="zh-CN" altLang="zh-CN" sz="2400" b="1"/>
            </a:p>
          </p:txBody>
        </p:sp>
        <p:sp>
          <p:nvSpPr>
            <p:cNvPr id="396292" name="Line 4"/>
            <p:cNvSpPr>
              <a:spLocks noChangeShapeType="1"/>
            </p:cNvSpPr>
            <p:nvPr/>
          </p:nvSpPr>
          <p:spPr bwMode="auto">
            <a:xfrm>
              <a:off x="567" y="1299"/>
              <a:ext cx="4626" cy="0"/>
            </a:xfrm>
            <a:prstGeom prst="line">
              <a:avLst/>
            </a:prstGeom>
            <a:noFill/>
            <a:ln w="9525">
              <a:solidFill>
                <a:schemeClr val="tx1"/>
              </a:solidFill>
              <a:round/>
              <a:headEnd/>
              <a:tailEnd/>
            </a:ln>
            <a:effectLst/>
          </p:spPr>
          <p:txBody>
            <a:bodyPr wrap="none"/>
            <a:lstStyle/>
            <a:p>
              <a:endParaRPr lang="zh-CN" altLang="en-US"/>
            </a:p>
          </p:txBody>
        </p:sp>
        <p:sp>
          <p:nvSpPr>
            <p:cNvPr id="396293" name="Line 5"/>
            <p:cNvSpPr>
              <a:spLocks noChangeShapeType="1"/>
            </p:cNvSpPr>
            <p:nvPr/>
          </p:nvSpPr>
          <p:spPr bwMode="auto">
            <a:xfrm>
              <a:off x="1701" y="981"/>
              <a:ext cx="0" cy="2631"/>
            </a:xfrm>
            <a:prstGeom prst="line">
              <a:avLst/>
            </a:prstGeom>
            <a:noFill/>
            <a:ln w="9525">
              <a:solidFill>
                <a:schemeClr val="tx1"/>
              </a:solidFill>
              <a:round/>
              <a:headEnd/>
              <a:tailEnd/>
            </a:ln>
            <a:effectLst/>
          </p:spPr>
          <p:txBody>
            <a:bodyPr wrap="none"/>
            <a:lstStyle/>
            <a:p>
              <a:endParaRPr lang="zh-CN" altLang="en-US"/>
            </a:p>
          </p:txBody>
        </p:sp>
        <p:sp>
          <p:nvSpPr>
            <p:cNvPr id="396294" name="Rectangle 6"/>
            <p:cNvSpPr>
              <a:spLocks noChangeArrowheads="1"/>
            </p:cNvSpPr>
            <p:nvPr/>
          </p:nvSpPr>
          <p:spPr bwMode="auto">
            <a:xfrm>
              <a:off x="593" y="994"/>
              <a:ext cx="1089" cy="1778"/>
            </a:xfrm>
            <a:prstGeom prst="rect">
              <a:avLst/>
            </a:prstGeom>
            <a:noFill/>
            <a:ln w="9525">
              <a:noFill/>
              <a:miter lim="800000"/>
              <a:headEnd/>
              <a:tailEnd/>
            </a:ln>
            <a:effectLst/>
          </p:spPr>
          <p:txBody>
            <a:bodyPr>
              <a:spAutoFit/>
            </a:bodyPr>
            <a:lstStyle/>
            <a:p>
              <a:pPr algn="ctr">
                <a:lnSpc>
                  <a:spcPct val="120000"/>
                </a:lnSpc>
              </a:pPr>
              <a:endParaRPr lang="en-US" altLang="zh-CN">
                <a:solidFill>
                  <a:srgbClr val="CC3300"/>
                </a:solidFill>
                <a:latin typeface="宋体" pitchFamily="2" charset="-122"/>
              </a:endParaRPr>
            </a:p>
            <a:p>
              <a:pPr algn="just">
                <a:lnSpc>
                  <a:spcPct val="120000"/>
                </a:lnSpc>
              </a:pPr>
              <a:endParaRPr lang="en-US" altLang="zh-CN">
                <a:solidFill>
                  <a:srgbClr val="000000"/>
                </a:solidFill>
                <a:latin typeface="宋体" pitchFamily="2" charset="-122"/>
              </a:endParaRPr>
            </a:p>
            <a:p>
              <a:pPr algn="just">
                <a:lnSpc>
                  <a:spcPct val="120000"/>
                </a:lnSpc>
              </a:pPr>
              <a:r>
                <a:rPr lang="zh-CN" altLang="en-US" sz="1600">
                  <a:solidFill>
                    <a:srgbClr val="000000"/>
                  </a:solidFill>
                  <a:latin typeface="宋体" pitchFamily="2" charset="-122"/>
                </a:rPr>
                <a:t>行权时，认股权持有人可以部分行权，但部分行权后，已到期而未行权的部分视为自动放弃，不能延期行权</a:t>
              </a:r>
            </a:p>
          </p:txBody>
        </p:sp>
        <p:sp>
          <p:nvSpPr>
            <p:cNvPr id="396295" name="Rectangle 7"/>
            <p:cNvSpPr>
              <a:spLocks noChangeArrowheads="1"/>
            </p:cNvSpPr>
            <p:nvPr/>
          </p:nvSpPr>
          <p:spPr bwMode="auto">
            <a:xfrm>
              <a:off x="1792" y="990"/>
              <a:ext cx="1043" cy="1964"/>
            </a:xfrm>
            <a:prstGeom prst="rect">
              <a:avLst/>
            </a:prstGeom>
            <a:noFill/>
            <a:ln w="9525">
              <a:noFill/>
              <a:miter lim="800000"/>
              <a:headEnd/>
              <a:tailEnd/>
            </a:ln>
            <a:effectLst/>
          </p:spPr>
          <p:txBody>
            <a:bodyPr>
              <a:spAutoFit/>
            </a:bodyPr>
            <a:lstStyle/>
            <a:p>
              <a:pPr algn="ctr">
                <a:lnSpc>
                  <a:spcPct val="120000"/>
                </a:lnSpc>
              </a:pPr>
              <a:endParaRPr lang="en-US" altLang="zh-CN">
                <a:solidFill>
                  <a:srgbClr val="000000"/>
                </a:solidFill>
                <a:latin typeface="楷体_GB2312" pitchFamily="49" charset="-122"/>
                <a:ea typeface="楷体_GB2312" pitchFamily="49" charset="-122"/>
              </a:endParaRPr>
            </a:p>
            <a:p>
              <a:pPr algn="just">
                <a:lnSpc>
                  <a:spcPct val="120000"/>
                </a:lnSpc>
              </a:pPr>
              <a:endParaRPr lang="en-US" altLang="zh-CN">
                <a:solidFill>
                  <a:srgbClr val="000000"/>
                </a:solidFill>
                <a:latin typeface="楷体_GB2312" pitchFamily="49" charset="-122"/>
                <a:ea typeface="楷体_GB2312" pitchFamily="49" charset="-122"/>
              </a:endParaRPr>
            </a:p>
            <a:p>
              <a:pPr algn="just">
                <a:lnSpc>
                  <a:spcPct val="120000"/>
                </a:lnSpc>
              </a:pPr>
              <a:r>
                <a:rPr lang="zh-CN" altLang="en-US" sz="1600">
                  <a:solidFill>
                    <a:srgbClr val="000000"/>
                  </a:solidFill>
                  <a:latin typeface="宋体" pitchFamily="2" charset="-122"/>
                </a:rPr>
                <a:t>在行权期内，如认股权持有人发生升职的情况，则作为奖励，其未到期部分认股权可以顺次提前</a:t>
              </a:r>
              <a:r>
                <a:rPr lang="en-US" altLang="zh-CN" sz="1600">
                  <a:solidFill>
                    <a:srgbClr val="000000"/>
                  </a:solidFill>
                  <a:latin typeface="宋体" pitchFamily="2" charset="-122"/>
                </a:rPr>
                <a:t>6</a:t>
              </a:r>
              <a:r>
                <a:rPr lang="zh-CN" altLang="en-US" sz="1600">
                  <a:solidFill>
                    <a:srgbClr val="000000"/>
                  </a:solidFill>
                  <a:latin typeface="宋体" pitchFamily="2" charset="-122"/>
                </a:rPr>
                <a:t>个月行权</a:t>
              </a:r>
            </a:p>
          </p:txBody>
        </p:sp>
        <p:sp>
          <p:nvSpPr>
            <p:cNvPr id="396296" name="Line 8"/>
            <p:cNvSpPr>
              <a:spLocks noChangeShapeType="1"/>
            </p:cNvSpPr>
            <p:nvPr/>
          </p:nvSpPr>
          <p:spPr bwMode="auto">
            <a:xfrm>
              <a:off x="2880" y="981"/>
              <a:ext cx="0" cy="2631"/>
            </a:xfrm>
            <a:prstGeom prst="line">
              <a:avLst/>
            </a:prstGeom>
            <a:noFill/>
            <a:ln w="9525">
              <a:solidFill>
                <a:schemeClr val="tx1"/>
              </a:solidFill>
              <a:round/>
              <a:headEnd/>
              <a:tailEnd/>
            </a:ln>
            <a:effectLst/>
          </p:spPr>
          <p:txBody>
            <a:bodyPr wrap="none"/>
            <a:lstStyle/>
            <a:p>
              <a:endParaRPr lang="zh-CN" altLang="en-US"/>
            </a:p>
          </p:txBody>
        </p:sp>
        <p:sp>
          <p:nvSpPr>
            <p:cNvPr id="396297" name="Rectangle 9"/>
            <p:cNvSpPr>
              <a:spLocks noChangeArrowheads="1"/>
            </p:cNvSpPr>
            <p:nvPr/>
          </p:nvSpPr>
          <p:spPr bwMode="auto">
            <a:xfrm>
              <a:off x="2944" y="981"/>
              <a:ext cx="1043" cy="2336"/>
            </a:xfrm>
            <a:prstGeom prst="rect">
              <a:avLst/>
            </a:prstGeom>
            <a:noFill/>
            <a:ln w="9525" algn="ctr">
              <a:noFill/>
              <a:miter lim="800000"/>
              <a:headEnd/>
              <a:tailEnd/>
            </a:ln>
            <a:effectLst/>
          </p:spPr>
          <p:txBody>
            <a:bodyPr>
              <a:spAutoFit/>
            </a:bodyPr>
            <a:lstStyle/>
            <a:p>
              <a:pPr algn="ctr">
                <a:lnSpc>
                  <a:spcPct val="120000"/>
                </a:lnSpc>
              </a:pPr>
              <a:r>
                <a:rPr lang="en-US" altLang="zh-CN">
                  <a:solidFill>
                    <a:srgbClr val="000000"/>
                  </a:solidFill>
                  <a:latin typeface="宋体" pitchFamily="2" charset="-122"/>
                </a:rPr>
                <a:t> </a:t>
              </a:r>
            </a:p>
            <a:p>
              <a:pPr algn="just">
                <a:lnSpc>
                  <a:spcPct val="120000"/>
                </a:lnSpc>
              </a:pPr>
              <a:endParaRPr lang="en-US" altLang="zh-CN">
                <a:solidFill>
                  <a:srgbClr val="000000"/>
                </a:solidFill>
                <a:latin typeface="宋体" pitchFamily="2" charset="-122"/>
              </a:endParaRPr>
            </a:p>
            <a:p>
              <a:pPr algn="just">
                <a:lnSpc>
                  <a:spcPct val="120000"/>
                </a:lnSpc>
              </a:pPr>
              <a:r>
                <a:rPr lang="zh-CN" altLang="en-US" sz="1600">
                  <a:solidFill>
                    <a:srgbClr val="000000"/>
                  </a:solidFill>
                  <a:latin typeface="宋体" pitchFamily="2" charset="-122"/>
                </a:rPr>
                <a:t>在行权期内，如果公司某个岗位的中高层管理人员未能达到其岗位绩效要求或被降职，其未行权部分认股权数量需要作出一定的扣减</a:t>
              </a:r>
            </a:p>
          </p:txBody>
        </p:sp>
        <p:sp>
          <p:nvSpPr>
            <p:cNvPr id="396298" name="Line 10"/>
            <p:cNvSpPr>
              <a:spLocks noChangeShapeType="1"/>
            </p:cNvSpPr>
            <p:nvPr/>
          </p:nvSpPr>
          <p:spPr bwMode="auto">
            <a:xfrm>
              <a:off x="4041" y="981"/>
              <a:ext cx="0" cy="2631"/>
            </a:xfrm>
            <a:prstGeom prst="line">
              <a:avLst/>
            </a:prstGeom>
            <a:noFill/>
            <a:ln w="9525">
              <a:solidFill>
                <a:schemeClr val="tx1"/>
              </a:solidFill>
              <a:round/>
              <a:headEnd/>
              <a:tailEnd/>
            </a:ln>
            <a:effectLst/>
          </p:spPr>
          <p:txBody>
            <a:bodyPr wrap="none"/>
            <a:lstStyle/>
            <a:p>
              <a:endParaRPr lang="zh-CN" altLang="en-US"/>
            </a:p>
          </p:txBody>
        </p:sp>
        <p:sp>
          <p:nvSpPr>
            <p:cNvPr id="396299" name="Rectangle 11"/>
            <p:cNvSpPr>
              <a:spLocks noChangeArrowheads="1"/>
            </p:cNvSpPr>
            <p:nvPr/>
          </p:nvSpPr>
          <p:spPr bwMode="auto">
            <a:xfrm>
              <a:off x="4059" y="981"/>
              <a:ext cx="1022" cy="1220"/>
            </a:xfrm>
            <a:prstGeom prst="rect">
              <a:avLst/>
            </a:prstGeom>
            <a:noFill/>
            <a:ln w="9525" algn="ctr">
              <a:noFill/>
              <a:miter lim="800000"/>
              <a:headEnd/>
              <a:tailEnd/>
            </a:ln>
            <a:effectLst/>
          </p:spPr>
          <p:txBody>
            <a:bodyPr>
              <a:spAutoFit/>
            </a:bodyPr>
            <a:lstStyle/>
            <a:p>
              <a:pPr algn="ctr">
                <a:lnSpc>
                  <a:spcPct val="120000"/>
                </a:lnSpc>
              </a:pPr>
              <a:r>
                <a:rPr lang="en-US" altLang="zh-CN">
                  <a:solidFill>
                    <a:srgbClr val="000000"/>
                  </a:solidFill>
                  <a:latin typeface="楷体_GB2312" pitchFamily="49" charset="-122"/>
                  <a:ea typeface="楷体_GB2312" pitchFamily="49" charset="-122"/>
                </a:rPr>
                <a:t> </a:t>
              </a:r>
            </a:p>
            <a:p>
              <a:pPr algn="just">
                <a:lnSpc>
                  <a:spcPct val="120000"/>
                </a:lnSpc>
              </a:pPr>
              <a:endParaRPr lang="en-US" altLang="zh-CN">
                <a:solidFill>
                  <a:srgbClr val="000000"/>
                </a:solidFill>
                <a:latin typeface="宋体" pitchFamily="2" charset="-122"/>
              </a:endParaRPr>
            </a:p>
            <a:p>
              <a:pPr algn="just">
                <a:lnSpc>
                  <a:spcPct val="120000"/>
                </a:lnSpc>
              </a:pPr>
              <a:r>
                <a:rPr lang="zh-CN" altLang="en-US" sz="1600">
                  <a:solidFill>
                    <a:srgbClr val="000000"/>
                  </a:solidFill>
                  <a:latin typeface="宋体" pitchFamily="2" charset="-122"/>
                </a:rPr>
                <a:t>员工三年沉淀数量之和即为该员工的实际应持股数量</a:t>
              </a:r>
            </a:p>
          </p:txBody>
        </p:sp>
        <p:sp>
          <p:nvSpPr>
            <p:cNvPr id="396300" name="Rectangle 12"/>
            <p:cNvSpPr>
              <a:spLocks noChangeArrowheads="1"/>
            </p:cNvSpPr>
            <p:nvPr/>
          </p:nvSpPr>
          <p:spPr bwMode="auto">
            <a:xfrm>
              <a:off x="567" y="981"/>
              <a:ext cx="1134" cy="318"/>
            </a:xfrm>
            <a:prstGeom prst="rect">
              <a:avLst/>
            </a:prstGeom>
            <a:gradFill rotWithShape="1">
              <a:gsLst>
                <a:gs pos="0">
                  <a:schemeClr val="bg1"/>
                </a:gs>
                <a:gs pos="50000">
                  <a:schemeClr val="accent1"/>
                </a:gs>
                <a:gs pos="100000">
                  <a:schemeClr val="bg1"/>
                </a:gs>
              </a:gsLst>
              <a:lin ang="5400000" scaled="1"/>
            </a:gradFill>
            <a:ln w="9525">
              <a:solidFill>
                <a:schemeClr val="tx1"/>
              </a:solidFill>
              <a:miter lim="800000"/>
              <a:headEnd/>
              <a:tailEnd/>
            </a:ln>
            <a:effectLst/>
          </p:spPr>
          <p:txBody>
            <a:bodyPr wrap="none" anchor="ctr"/>
            <a:lstStyle/>
            <a:p>
              <a:pPr algn="ctr"/>
              <a:r>
                <a:rPr lang="zh-CN" altLang="en-US" b="1"/>
                <a:t>购股时限</a:t>
              </a:r>
            </a:p>
          </p:txBody>
        </p:sp>
        <p:sp>
          <p:nvSpPr>
            <p:cNvPr id="396302" name="Rectangle 14"/>
            <p:cNvSpPr>
              <a:spLocks noChangeArrowheads="1"/>
            </p:cNvSpPr>
            <p:nvPr/>
          </p:nvSpPr>
          <p:spPr bwMode="auto">
            <a:xfrm>
              <a:off x="2864" y="981"/>
              <a:ext cx="1179" cy="318"/>
            </a:xfrm>
            <a:prstGeom prst="rect">
              <a:avLst/>
            </a:prstGeom>
            <a:gradFill rotWithShape="1">
              <a:gsLst>
                <a:gs pos="0">
                  <a:schemeClr val="bg1"/>
                </a:gs>
                <a:gs pos="50000">
                  <a:schemeClr val="accent1"/>
                </a:gs>
                <a:gs pos="100000">
                  <a:schemeClr val="bg1"/>
                </a:gs>
              </a:gsLst>
              <a:lin ang="5400000" scaled="1"/>
            </a:gradFill>
            <a:ln w="9525" algn="ctr">
              <a:solidFill>
                <a:schemeClr val="tx1"/>
              </a:solidFill>
              <a:miter lim="800000"/>
              <a:headEnd/>
              <a:tailEnd/>
            </a:ln>
            <a:effectLst/>
          </p:spPr>
          <p:txBody>
            <a:bodyPr wrap="none" anchor="ctr"/>
            <a:lstStyle/>
            <a:p>
              <a:pPr algn="ctr"/>
              <a:r>
                <a:rPr lang="zh-CN" altLang="en-US" b="1"/>
                <a:t>降职处理</a:t>
              </a:r>
            </a:p>
          </p:txBody>
        </p:sp>
        <p:sp>
          <p:nvSpPr>
            <p:cNvPr id="396304" name="Rectangle 16"/>
            <p:cNvSpPr>
              <a:spLocks noChangeArrowheads="1"/>
            </p:cNvSpPr>
            <p:nvPr/>
          </p:nvSpPr>
          <p:spPr bwMode="auto">
            <a:xfrm>
              <a:off x="1701" y="981"/>
              <a:ext cx="1179" cy="318"/>
            </a:xfrm>
            <a:prstGeom prst="rect">
              <a:avLst/>
            </a:prstGeom>
            <a:gradFill rotWithShape="1">
              <a:gsLst>
                <a:gs pos="0">
                  <a:schemeClr val="bg1"/>
                </a:gs>
                <a:gs pos="50000">
                  <a:schemeClr val="accent1"/>
                </a:gs>
                <a:gs pos="100000">
                  <a:schemeClr val="bg1"/>
                </a:gs>
              </a:gsLst>
              <a:lin ang="5400000" scaled="1"/>
            </a:gradFill>
            <a:ln w="9525" algn="ctr">
              <a:solidFill>
                <a:schemeClr val="tx1"/>
              </a:solidFill>
              <a:miter lim="800000"/>
              <a:headEnd/>
              <a:tailEnd/>
            </a:ln>
            <a:effectLst/>
          </p:spPr>
          <p:txBody>
            <a:bodyPr wrap="none" anchor="ctr"/>
            <a:lstStyle/>
            <a:p>
              <a:pPr algn="ctr"/>
              <a:r>
                <a:rPr lang="zh-CN" altLang="en-US" b="1"/>
                <a:t>升职处理</a:t>
              </a:r>
            </a:p>
          </p:txBody>
        </p:sp>
        <p:sp>
          <p:nvSpPr>
            <p:cNvPr id="396305" name="Rectangle 17"/>
            <p:cNvSpPr>
              <a:spLocks noChangeArrowheads="1"/>
            </p:cNvSpPr>
            <p:nvPr/>
          </p:nvSpPr>
          <p:spPr bwMode="auto">
            <a:xfrm>
              <a:off x="4046" y="981"/>
              <a:ext cx="1147" cy="318"/>
            </a:xfrm>
            <a:prstGeom prst="rect">
              <a:avLst/>
            </a:prstGeom>
            <a:gradFill rotWithShape="1">
              <a:gsLst>
                <a:gs pos="0">
                  <a:schemeClr val="bg1"/>
                </a:gs>
                <a:gs pos="50000">
                  <a:schemeClr val="accent1"/>
                </a:gs>
                <a:gs pos="100000">
                  <a:schemeClr val="bg1"/>
                </a:gs>
              </a:gsLst>
              <a:lin ang="5400000" scaled="1"/>
            </a:gradFill>
            <a:ln w="9525" algn="ctr">
              <a:solidFill>
                <a:schemeClr val="tx1"/>
              </a:solidFill>
              <a:miter lim="800000"/>
              <a:headEnd/>
              <a:tailEnd/>
            </a:ln>
            <a:effectLst/>
          </p:spPr>
          <p:txBody>
            <a:bodyPr wrap="none" anchor="ctr"/>
            <a:lstStyle/>
            <a:p>
              <a:pPr algn="ctr"/>
              <a:r>
                <a:rPr lang="zh-CN" altLang="en-US" b="1"/>
                <a:t>有效行权额</a:t>
              </a:r>
            </a:p>
          </p:txBody>
        </p:sp>
      </p:grpSp>
      <p:sp>
        <p:nvSpPr>
          <p:cNvPr id="396307" name="Rectangle 19"/>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认股权的行权和行权期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633413" y="1341438"/>
            <a:ext cx="7826375" cy="4606925"/>
            <a:chOff x="127" y="859"/>
            <a:chExt cx="5528" cy="3089"/>
          </a:xfrm>
        </p:grpSpPr>
        <p:sp>
          <p:nvSpPr>
            <p:cNvPr id="405507" name="Rectangle 3"/>
            <p:cNvSpPr>
              <a:spLocks noChangeArrowheads="1"/>
            </p:cNvSpPr>
            <p:nvPr/>
          </p:nvSpPr>
          <p:spPr bwMode="auto">
            <a:xfrm>
              <a:off x="127" y="859"/>
              <a:ext cx="5520" cy="3055"/>
            </a:xfrm>
            <a:prstGeom prst="rect">
              <a:avLst/>
            </a:prstGeom>
            <a:solidFill>
              <a:srgbClr val="CCFF99"/>
            </a:solidFill>
            <a:ln w="9525">
              <a:solidFill>
                <a:srgbClr val="000000"/>
              </a:solidFill>
              <a:miter lim="800000"/>
              <a:headEnd/>
              <a:tailEnd/>
            </a:ln>
            <a:effectLst>
              <a:outerShdw dist="35921" dir="2700000" algn="ctr" rotWithShape="0">
                <a:schemeClr val="bg2"/>
              </a:outerShdw>
            </a:effectLst>
          </p:spPr>
          <p:txBody>
            <a:bodyPr wrap="none" anchor="ctr"/>
            <a:lstStyle/>
            <a:p>
              <a:pPr algn="ctr"/>
              <a:endParaRPr lang="zh-CN" altLang="zh-CN" sz="1600" b="1"/>
            </a:p>
          </p:txBody>
        </p:sp>
        <p:sp>
          <p:nvSpPr>
            <p:cNvPr id="405508" name="Line 4"/>
            <p:cNvSpPr>
              <a:spLocks noChangeShapeType="1"/>
            </p:cNvSpPr>
            <p:nvPr/>
          </p:nvSpPr>
          <p:spPr bwMode="auto">
            <a:xfrm>
              <a:off x="135" y="1193"/>
              <a:ext cx="5520" cy="0"/>
            </a:xfrm>
            <a:prstGeom prst="line">
              <a:avLst/>
            </a:prstGeom>
            <a:noFill/>
            <a:ln w="9525">
              <a:solidFill>
                <a:schemeClr val="tx1"/>
              </a:solidFill>
              <a:round/>
              <a:headEnd/>
              <a:tailEnd/>
            </a:ln>
            <a:effectLst/>
          </p:spPr>
          <p:txBody>
            <a:bodyPr wrap="none"/>
            <a:lstStyle/>
            <a:p>
              <a:endParaRPr lang="zh-CN" altLang="en-US"/>
            </a:p>
          </p:txBody>
        </p:sp>
        <p:sp>
          <p:nvSpPr>
            <p:cNvPr id="405509" name="Line 5"/>
            <p:cNvSpPr>
              <a:spLocks noChangeShapeType="1"/>
            </p:cNvSpPr>
            <p:nvPr/>
          </p:nvSpPr>
          <p:spPr bwMode="auto">
            <a:xfrm>
              <a:off x="1261" y="859"/>
              <a:ext cx="17" cy="3055"/>
            </a:xfrm>
            <a:prstGeom prst="line">
              <a:avLst/>
            </a:prstGeom>
            <a:noFill/>
            <a:ln w="9525">
              <a:solidFill>
                <a:schemeClr val="tx1"/>
              </a:solidFill>
              <a:round/>
              <a:headEnd/>
              <a:tailEnd/>
            </a:ln>
            <a:effectLst/>
          </p:spPr>
          <p:txBody>
            <a:bodyPr wrap="none"/>
            <a:lstStyle/>
            <a:p>
              <a:endParaRPr lang="zh-CN" altLang="en-US"/>
            </a:p>
          </p:txBody>
        </p:sp>
        <p:sp>
          <p:nvSpPr>
            <p:cNvPr id="405510" name="Rectangle 6"/>
            <p:cNvSpPr>
              <a:spLocks noChangeArrowheads="1"/>
            </p:cNvSpPr>
            <p:nvPr/>
          </p:nvSpPr>
          <p:spPr bwMode="auto">
            <a:xfrm>
              <a:off x="1297" y="905"/>
              <a:ext cx="1089" cy="2818"/>
            </a:xfrm>
            <a:prstGeom prst="rect">
              <a:avLst/>
            </a:prstGeom>
            <a:noFill/>
            <a:ln w="9525" algn="ctr">
              <a:noFill/>
              <a:miter lim="800000"/>
              <a:headEnd/>
              <a:tailEnd/>
            </a:ln>
            <a:effectLst/>
          </p:spPr>
          <p:txBody>
            <a:bodyPr>
              <a:spAutoFit/>
            </a:bodyPr>
            <a:lstStyle/>
            <a:p>
              <a:pPr algn="ctr">
                <a:lnSpc>
                  <a:spcPct val="120000"/>
                </a:lnSpc>
              </a:pPr>
              <a:r>
                <a:rPr lang="en-US" altLang="zh-CN" sz="1600" b="1">
                  <a:solidFill>
                    <a:srgbClr val="000000"/>
                  </a:solidFill>
                  <a:latin typeface="宋体" pitchFamily="2" charset="-122"/>
                </a:rPr>
                <a:t>3</a:t>
              </a:r>
              <a:r>
                <a:rPr lang="zh-CN" altLang="en-US" sz="1600" b="1">
                  <a:solidFill>
                    <a:srgbClr val="000000"/>
                  </a:solidFill>
                  <a:latin typeface="宋体" pitchFamily="2" charset="-122"/>
                </a:rPr>
                <a:t>年内离职</a:t>
              </a:r>
            </a:p>
            <a:p>
              <a:pPr algn="just">
                <a:lnSpc>
                  <a:spcPct val="120000"/>
                </a:lnSpc>
              </a:pPr>
              <a:endParaRPr lang="zh-CN" altLang="en-US" sz="1600" b="1">
                <a:solidFill>
                  <a:srgbClr val="000000"/>
                </a:solidFill>
                <a:latin typeface="宋体" pitchFamily="2" charset="-122"/>
              </a:endParaRPr>
            </a:p>
            <a:p>
              <a:pPr algn="just">
                <a:lnSpc>
                  <a:spcPct val="120000"/>
                </a:lnSpc>
              </a:pPr>
              <a:r>
                <a:rPr lang="en-US" altLang="zh-CN" sz="1600">
                  <a:solidFill>
                    <a:srgbClr val="000000"/>
                  </a:solidFill>
                  <a:latin typeface="宋体" pitchFamily="2" charset="-122"/>
                </a:rPr>
                <a:t>——</a:t>
              </a:r>
              <a:r>
                <a:rPr lang="zh-CN" altLang="en-US" sz="1600">
                  <a:solidFill>
                    <a:srgbClr val="000000"/>
                  </a:solidFill>
                  <a:latin typeface="宋体" pitchFamily="2" charset="-122"/>
                </a:rPr>
                <a:t>本计划执行起三年内所沉淀的股份为虚拟股权，</a:t>
              </a:r>
              <a:r>
                <a:rPr lang="en-US" altLang="zh-CN" sz="1600">
                  <a:solidFill>
                    <a:srgbClr val="000000"/>
                  </a:solidFill>
                  <a:latin typeface="宋体" pitchFamily="2" charset="-122"/>
                </a:rPr>
                <a:t>3</a:t>
              </a:r>
              <a:r>
                <a:rPr lang="zh-CN" altLang="en-US" sz="1600">
                  <a:solidFill>
                    <a:srgbClr val="000000"/>
                  </a:solidFill>
                  <a:latin typeface="宋体" pitchFamily="2" charset="-122"/>
                </a:rPr>
                <a:t>年期满前不许支取；</a:t>
              </a:r>
            </a:p>
            <a:p>
              <a:pPr algn="just">
                <a:lnSpc>
                  <a:spcPct val="120000"/>
                </a:lnSpc>
              </a:pPr>
              <a:r>
                <a:rPr lang="en-US" altLang="zh-CN" sz="1600">
                  <a:solidFill>
                    <a:srgbClr val="000000"/>
                  </a:solidFill>
                  <a:latin typeface="宋体" pitchFamily="2" charset="-122"/>
                </a:rPr>
                <a:t>——3</a:t>
              </a:r>
              <a:r>
                <a:rPr lang="zh-CN" altLang="en-US" sz="1600">
                  <a:solidFill>
                    <a:srgbClr val="000000"/>
                  </a:solidFill>
                  <a:latin typeface="宋体" pitchFamily="2" charset="-122"/>
                </a:rPr>
                <a:t>年内离开公司者，自动取消其股份所有权，其自购部分可按股本金兑现。</a:t>
              </a:r>
            </a:p>
          </p:txBody>
        </p:sp>
        <p:sp>
          <p:nvSpPr>
            <p:cNvPr id="405511" name="Rectangle 7"/>
            <p:cNvSpPr>
              <a:spLocks noChangeArrowheads="1"/>
            </p:cNvSpPr>
            <p:nvPr/>
          </p:nvSpPr>
          <p:spPr bwMode="auto">
            <a:xfrm>
              <a:off x="172" y="905"/>
              <a:ext cx="1043" cy="1243"/>
            </a:xfrm>
            <a:prstGeom prst="rect">
              <a:avLst/>
            </a:prstGeom>
            <a:noFill/>
            <a:ln w="9525" algn="ctr">
              <a:noFill/>
              <a:miter lim="800000"/>
              <a:headEnd/>
              <a:tailEnd/>
            </a:ln>
            <a:effectLst/>
          </p:spPr>
          <p:txBody>
            <a:bodyPr>
              <a:spAutoFit/>
            </a:bodyPr>
            <a:lstStyle/>
            <a:p>
              <a:pPr algn="ctr">
                <a:lnSpc>
                  <a:spcPct val="120000"/>
                </a:lnSpc>
              </a:pPr>
              <a:r>
                <a:rPr lang="zh-CN" altLang="en-US" sz="1600" b="1">
                  <a:solidFill>
                    <a:srgbClr val="000000"/>
                  </a:solidFill>
                  <a:latin typeface="宋体" pitchFamily="2" charset="-122"/>
                </a:rPr>
                <a:t>分红起点</a:t>
              </a:r>
            </a:p>
            <a:p>
              <a:pPr algn="just">
                <a:lnSpc>
                  <a:spcPct val="120000"/>
                </a:lnSpc>
              </a:pPr>
              <a:endParaRPr lang="zh-CN" altLang="en-US" sz="1600" b="1">
                <a:solidFill>
                  <a:srgbClr val="000000"/>
                </a:solidFill>
                <a:latin typeface="宋体" pitchFamily="2" charset="-122"/>
              </a:endParaRPr>
            </a:p>
            <a:p>
              <a:pPr algn="just">
                <a:lnSpc>
                  <a:spcPct val="120000"/>
                </a:lnSpc>
              </a:pPr>
              <a:r>
                <a:rPr lang="zh-CN" altLang="en-US" sz="1600">
                  <a:solidFill>
                    <a:srgbClr val="000000"/>
                  </a:solidFill>
                  <a:latin typeface="宋体" pitchFamily="2" charset="-122"/>
                </a:rPr>
                <a:t>当年沉淀的股份为红股，其分红权在当年就可执行。</a:t>
              </a:r>
            </a:p>
          </p:txBody>
        </p:sp>
        <p:sp>
          <p:nvSpPr>
            <p:cNvPr id="405512" name="Line 8"/>
            <p:cNvSpPr>
              <a:spLocks noChangeShapeType="1"/>
            </p:cNvSpPr>
            <p:nvPr/>
          </p:nvSpPr>
          <p:spPr bwMode="auto">
            <a:xfrm>
              <a:off x="2440" y="859"/>
              <a:ext cx="17" cy="3055"/>
            </a:xfrm>
            <a:prstGeom prst="line">
              <a:avLst/>
            </a:prstGeom>
            <a:noFill/>
            <a:ln w="9525">
              <a:solidFill>
                <a:schemeClr val="tx1"/>
              </a:solidFill>
              <a:round/>
              <a:headEnd/>
              <a:tailEnd/>
            </a:ln>
            <a:effectLst/>
          </p:spPr>
          <p:txBody>
            <a:bodyPr wrap="none"/>
            <a:lstStyle/>
            <a:p>
              <a:endParaRPr lang="zh-CN" altLang="en-US"/>
            </a:p>
          </p:txBody>
        </p:sp>
        <p:sp>
          <p:nvSpPr>
            <p:cNvPr id="405513" name="Rectangle 9"/>
            <p:cNvSpPr>
              <a:spLocks noChangeArrowheads="1"/>
            </p:cNvSpPr>
            <p:nvPr/>
          </p:nvSpPr>
          <p:spPr bwMode="auto">
            <a:xfrm>
              <a:off x="2504" y="896"/>
              <a:ext cx="1043" cy="2031"/>
            </a:xfrm>
            <a:prstGeom prst="rect">
              <a:avLst/>
            </a:prstGeom>
            <a:noFill/>
            <a:ln w="9525" algn="ctr">
              <a:noFill/>
              <a:miter lim="800000"/>
              <a:headEnd/>
              <a:tailEnd/>
            </a:ln>
            <a:effectLst/>
          </p:spPr>
          <p:txBody>
            <a:bodyPr>
              <a:spAutoFit/>
            </a:bodyPr>
            <a:lstStyle/>
            <a:p>
              <a:pPr algn="ctr">
                <a:lnSpc>
                  <a:spcPct val="120000"/>
                </a:lnSpc>
              </a:pPr>
              <a:r>
                <a:rPr lang="en-US" altLang="zh-CN" sz="1600" b="1">
                  <a:solidFill>
                    <a:srgbClr val="000000"/>
                  </a:solidFill>
                  <a:latin typeface="宋体" pitchFamily="2" charset="-122"/>
                </a:rPr>
                <a:t>3-6</a:t>
              </a:r>
              <a:r>
                <a:rPr lang="zh-CN" altLang="en-US" sz="1600" b="1">
                  <a:solidFill>
                    <a:srgbClr val="000000"/>
                  </a:solidFill>
                  <a:latin typeface="宋体" pitchFamily="2" charset="-122"/>
                </a:rPr>
                <a:t>年离职</a:t>
              </a:r>
            </a:p>
            <a:p>
              <a:pPr algn="just">
                <a:lnSpc>
                  <a:spcPct val="120000"/>
                </a:lnSpc>
              </a:pPr>
              <a:endParaRPr lang="zh-CN" altLang="en-US" sz="1600" b="1">
                <a:solidFill>
                  <a:srgbClr val="000000"/>
                </a:solidFill>
                <a:latin typeface="宋体" pitchFamily="2" charset="-122"/>
              </a:endParaRPr>
            </a:p>
            <a:p>
              <a:pPr algn="just">
                <a:lnSpc>
                  <a:spcPct val="120000"/>
                </a:lnSpc>
              </a:pPr>
              <a:r>
                <a:rPr lang="zh-CN" altLang="en-US" sz="1600">
                  <a:solidFill>
                    <a:srgbClr val="000000"/>
                  </a:solidFill>
                  <a:latin typeface="宋体" pitchFamily="2" charset="-122"/>
                </a:rPr>
                <a:t>员工所持有公司股份</a:t>
              </a:r>
              <a:r>
                <a:rPr lang="en-US" altLang="zh-CN" sz="1600">
                  <a:solidFill>
                    <a:srgbClr val="000000"/>
                  </a:solidFill>
                  <a:latin typeface="宋体" pitchFamily="2" charset="-122"/>
                </a:rPr>
                <a:t>4—6</a:t>
              </a:r>
              <a:r>
                <a:rPr lang="zh-CN" altLang="en-US" sz="1600">
                  <a:solidFill>
                    <a:srgbClr val="000000"/>
                  </a:solidFill>
                  <a:latin typeface="宋体" pitchFamily="2" charset="-122"/>
                </a:rPr>
                <a:t>年内为虚拟股份；期间离开公司，该股权自动取消，其自购部分可按股本金兑现</a:t>
              </a:r>
              <a:r>
                <a:rPr lang="en-US" altLang="zh-CN" sz="1600">
                  <a:solidFill>
                    <a:srgbClr val="000000"/>
                  </a:solidFill>
                  <a:latin typeface="宋体" pitchFamily="2" charset="-122"/>
                </a:rPr>
                <a:t>.</a:t>
              </a:r>
            </a:p>
          </p:txBody>
        </p:sp>
        <p:sp>
          <p:nvSpPr>
            <p:cNvPr id="405514" name="Line 10"/>
            <p:cNvSpPr>
              <a:spLocks noChangeShapeType="1"/>
            </p:cNvSpPr>
            <p:nvPr/>
          </p:nvSpPr>
          <p:spPr bwMode="auto">
            <a:xfrm flipH="1">
              <a:off x="3599" y="859"/>
              <a:ext cx="2" cy="3055"/>
            </a:xfrm>
            <a:prstGeom prst="line">
              <a:avLst/>
            </a:prstGeom>
            <a:noFill/>
            <a:ln w="9525">
              <a:solidFill>
                <a:schemeClr val="tx1"/>
              </a:solidFill>
              <a:round/>
              <a:headEnd/>
              <a:tailEnd/>
            </a:ln>
            <a:effectLst/>
          </p:spPr>
          <p:txBody>
            <a:bodyPr wrap="none"/>
            <a:lstStyle/>
            <a:p>
              <a:endParaRPr lang="zh-CN" altLang="en-US"/>
            </a:p>
          </p:txBody>
        </p:sp>
        <p:sp>
          <p:nvSpPr>
            <p:cNvPr id="405515" name="Rectangle 11"/>
            <p:cNvSpPr>
              <a:spLocks noChangeArrowheads="1"/>
            </p:cNvSpPr>
            <p:nvPr/>
          </p:nvSpPr>
          <p:spPr bwMode="auto">
            <a:xfrm>
              <a:off x="3619" y="896"/>
              <a:ext cx="2028" cy="3052"/>
            </a:xfrm>
            <a:prstGeom prst="rect">
              <a:avLst/>
            </a:prstGeom>
            <a:noFill/>
            <a:ln w="9525" algn="ctr">
              <a:noFill/>
              <a:miter lim="800000"/>
              <a:headEnd/>
              <a:tailEnd/>
            </a:ln>
            <a:effectLst/>
          </p:spPr>
          <p:txBody>
            <a:bodyPr>
              <a:spAutoFit/>
            </a:bodyPr>
            <a:lstStyle/>
            <a:p>
              <a:pPr algn="ctr">
                <a:lnSpc>
                  <a:spcPct val="120000"/>
                </a:lnSpc>
              </a:pPr>
              <a:r>
                <a:rPr lang="en-US" altLang="zh-CN" sz="1600" b="1">
                  <a:solidFill>
                    <a:srgbClr val="000000"/>
                  </a:solidFill>
                  <a:latin typeface="楷体_GB2312" pitchFamily="49" charset="-122"/>
                  <a:ea typeface="楷体_GB2312" pitchFamily="49" charset="-122"/>
                </a:rPr>
                <a:t>6</a:t>
              </a:r>
              <a:r>
                <a:rPr lang="zh-CN" altLang="en-US" sz="1600" b="1">
                  <a:solidFill>
                    <a:srgbClr val="000000"/>
                  </a:solidFill>
                  <a:latin typeface="楷体_GB2312" pitchFamily="49" charset="-122"/>
                  <a:ea typeface="楷体_GB2312" pitchFamily="49" charset="-122"/>
                </a:rPr>
                <a:t>年以上离职</a:t>
              </a:r>
            </a:p>
            <a:p>
              <a:pPr algn="just">
                <a:lnSpc>
                  <a:spcPct val="120000"/>
                </a:lnSpc>
              </a:pPr>
              <a:endParaRPr lang="zh-CN" altLang="en-US" sz="1600" b="1">
                <a:solidFill>
                  <a:srgbClr val="000000"/>
                </a:solidFill>
                <a:latin typeface="楷体_GB2312" pitchFamily="49" charset="-122"/>
                <a:ea typeface="楷体_GB2312" pitchFamily="49" charset="-122"/>
              </a:endParaRPr>
            </a:p>
            <a:p>
              <a:pPr algn="just">
                <a:lnSpc>
                  <a:spcPct val="120000"/>
                </a:lnSpc>
              </a:pPr>
              <a:r>
                <a:rPr lang="zh-CN" altLang="en-US" sz="1600" b="1">
                  <a:solidFill>
                    <a:srgbClr val="000000"/>
                  </a:solidFill>
                  <a:latin typeface="楷体_GB2312" pitchFamily="49" charset="-122"/>
                  <a:ea typeface="楷体_GB2312" pitchFamily="49" charset="-122"/>
                </a:rPr>
                <a:t>  </a:t>
              </a:r>
              <a:r>
                <a:rPr lang="zh-CN" altLang="en-US" sz="1400">
                  <a:solidFill>
                    <a:srgbClr val="000000"/>
                  </a:solidFill>
                  <a:latin typeface="宋体" pitchFamily="2" charset="-122"/>
                </a:rPr>
                <a:t>员工持有公司股份</a:t>
              </a:r>
              <a:r>
                <a:rPr lang="en-US" altLang="zh-CN" sz="1400">
                  <a:solidFill>
                    <a:srgbClr val="000000"/>
                  </a:solidFill>
                  <a:latin typeface="宋体" pitchFamily="2" charset="-122"/>
                </a:rPr>
                <a:t>6</a:t>
              </a:r>
              <a:r>
                <a:rPr lang="zh-CN" altLang="en-US" sz="1400">
                  <a:solidFill>
                    <a:srgbClr val="000000"/>
                  </a:solidFill>
                  <a:latin typeface="宋体" pitchFamily="2" charset="-122"/>
                </a:rPr>
                <a:t>年后，转为公司正式股份，股权归持有人个人所有。员工</a:t>
              </a:r>
              <a:r>
                <a:rPr lang="en-US" altLang="zh-CN" sz="1400">
                  <a:solidFill>
                    <a:srgbClr val="000000"/>
                  </a:solidFill>
                  <a:latin typeface="宋体" pitchFamily="2" charset="-122"/>
                </a:rPr>
                <a:t>6</a:t>
              </a:r>
              <a:r>
                <a:rPr lang="zh-CN" altLang="en-US" sz="1400">
                  <a:solidFill>
                    <a:srgbClr val="000000"/>
                  </a:solidFill>
                  <a:latin typeface="宋体" pitchFamily="2" charset="-122"/>
                </a:rPr>
                <a:t>年后离开公司，其所持股权不得带走，公司分以下</a:t>
              </a:r>
              <a:r>
                <a:rPr lang="zh-CN" altLang="en-US" sz="1400" b="1" u="sng">
                  <a:solidFill>
                    <a:srgbClr val="FF0000"/>
                  </a:solidFill>
                  <a:latin typeface="宋体" pitchFamily="2" charset="-122"/>
                </a:rPr>
                <a:t>三种情况</a:t>
              </a:r>
              <a:r>
                <a:rPr lang="zh-CN" altLang="en-US" sz="1400">
                  <a:solidFill>
                    <a:srgbClr val="000000"/>
                  </a:solidFill>
                  <a:latin typeface="宋体" pitchFamily="2" charset="-122"/>
                </a:rPr>
                <a:t>予以回购：</a:t>
              </a:r>
            </a:p>
            <a:p>
              <a:pPr algn="just">
                <a:lnSpc>
                  <a:spcPct val="120000"/>
                </a:lnSpc>
                <a:buClr>
                  <a:srgbClr val="FF0000"/>
                </a:buClr>
                <a:buFont typeface="Wingdings" pitchFamily="2" charset="2"/>
                <a:buNone/>
              </a:pPr>
              <a:r>
                <a:rPr lang="en-US" altLang="zh-CN" sz="1400">
                  <a:solidFill>
                    <a:srgbClr val="000000"/>
                  </a:solidFill>
                  <a:latin typeface="宋体" pitchFamily="2" charset="-122"/>
                </a:rPr>
                <a:t>——</a:t>
              </a:r>
              <a:r>
                <a:rPr lang="zh-CN" altLang="en-US" sz="1400">
                  <a:solidFill>
                    <a:srgbClr val="000000"/>
                  </a:solidFill>
                  <a:latin typeface="宋体" pitchFamily="2" charset="-122"/>
                </a:rPr>
                <a:t>员工离职且绩效考核称职 </a:t>
              </a:r>
            </a:p>
            <a:p>
              <a:pPr algn="just">
                <a:lnSpc>
                  <a:spcPct val="120000"/>
                </a:lnSpc>
                <a:buClr>
                  <a:srgbClr val="FF0000"/>
                </a:buClr>
                <a:buFont typeface="Wingdings" pitchFamily="2" charset="2"/>
                <a:buNone/>
              </a:pPr>
              <a:r>
                <a:rPr lang="zh-CN" altLang="en-US" sz="1400">
                  <a:solidFill>
                    <a:srgbClr val="000000"/>
                  </a:solidFill>
                  <a:latin typeface="宋体" pitchFamily="2" charset="-122"/>
                </a:rPr>
                <a:t>   （含）以上，按照当期股</a:t>
              </a:r>
            </a:p>
            <a:p>
              <a:pPr algn="just">
                <a:lnSpc>
                  <a:spcPct val="120000"/>
                </a:lnSpc>
                <a:buClr>
                  <a:srgbClr val="FF0000"/>
                </a:buClr>
                <a:buFont typeface="Wingdings" pitchFamily="2" charset="2"/>
                <a:buNone/>
              </a:pPr>
              <a:r>
                <a:rPr lang="zh-CN" altLang="en-US" sz="1400">
                  <a:solidFill>
                    <a:srgbClr val="000000"/>
                  </a:solidFill>
                  <a:latin typeface="宋体" pitchFamily="2" charset="-122"/>
                </a:rPr>
                <a:t>    价的</a:t>
              </a:r>
              <a:r>
                <a:rPr lang="en-US" altLang="zh-CN" sz="1400" b="1" u="sng">
                  <a:solidFill>
                    <a:srgbClr val="FF0000"/>
                  </a:solidFill>
                  <a:latin typeface="宋体" pitchFamily="2" charset="-122"/>
                </a:rPr>
                <a:t>100</a:t>
              </a:r>
              <a:r>
                <a:rPr lang="zh-CN" altLang="en-US" sz="1400" b="1" u="sng">
                  <a:solidFill>
                    <a:srgbClr val="FF0000"/>
                  </a:solidFill>
                  <a:latin typeface="宋体" pitchFamily="2" charset="-122"/>
                </a:rPr>
                <a:t>％</a:t>
              </a:r>
              <a:r>
                <a:rPr lang="zh-CN" altLang="en-US" sz="1400">
                  <a:solidFill>
                    <a:srgbClr val="000000"/>
                  </a:solidFill>
                  <a:latin typeface="宋体" pitchFamily="2" charset="-122"/>
                </a:rPr>
                <a:t>回购</a:t>
              </a:r>
            </a:p>
            <a:p>
              <a:pPr algn="just">
                <a:lnSpc>
                  <a:spcPct val="120000"/>
                </a:lnSpc>
                <a:buClr>
                  <a:srgbClr val="FF0000"/>
                </a:buClr>
                <a:buFont typeface="Wingdings" pitchFamily="2" charset="2"/>
                <a:buNone/>
              </a:pPr>
              <a:r>
                <a:rPr lang="en-US" altLang="zh-CN" sz="1400">
                  <a:solidFill>
                    <a:srgbClr val="000000"/>
                  </a:solidFill>
                  <a:latin typeface="宋体" pitchFamily="2" charset="-122"/>
                </a:rPr>
                <a:t>——</a:t>
              </a:r>
              <a:r>
                <a:rPr lang="zh-CN" altLang="en-US" sz="1400">
                  <a:solidFill>
                    <a:srgbClr val="000000"/>
                  </a:solidFill>
                  <a:latin typeface="宋体" pitchFamily="2" charset="-122"/>
                </a:rPr>
                <a:t>员工绩效考核不合格离职</a:t>
              </a:r>
              <a:r>
                <a:rPr lang="en-US" altLang="zh-CN" sz="1400">
                  <a:solidFill>
                    <a:srgbClr val="000000"/>
                  </a:solidFill>
                  <a:latin typeface="宋体" pitchFamily="2" charset="-122"/>
                </a:rPr>
                <a:t>,  </a:t>
              </a:r>
            </a:p>
            <a:p>
              <a:pPr algn="just">
                <a:lnSpc>
                  <a:spcPct val="120000"/>
                </a:lnSpc>
                <a:buClr>
                  <a:srgbClr val="FF0000"/>
                </a:buClr>
                <a:buFont typeface="Wingdings" pitchFamily="2" charset="2"/>
                <a:buNone/>
              </a:pPr>
              <a:r>
                <a:rPr lang="en-US" altLang="zh-CN" sz="1400">
                  <a:solidFill>
                    <a:srgbClr val="000000"/>
                  </a:solidFill>
                  <a:latin typeface="宋体" pitchFamily="2" charset="-122"/>
                </a:rPr>
                <a:t>    </a:t>
              </a:r>
              <a:r>
                <a:rPr lang="zh-CN" altLang="en-US" sz="1400">
                  <a:solidFill>
                    <a:srgbClr val="000000"/>
                  </a:solidFill>
                  <a:latin typeface="宋体" pitchFamily="2" charset="-122"/>
                </a:rPr>
                <a:t>按照当期股价的</a:t>
              </a:r>
              <a:r>
                <a:rPr lang="en-US" altLang="zh-CN" sz="1400" b="1" u="sng">
                  <a:solidFill>
                    <a:srgbClr val="FF0000"/>
                  </a:solidFill>
                  <a:latin typeface="宋体" pitchFamily="2" charset="-122"/>
                </a:rPr>
                <a:t>50</a:t>
              </a:r>
              <a:r>
                <a:rPr lang="zh-CN" altLang="en-US" sz="1400" b="1" u="sng">
                  <a:solidFill>
                    <a:srgbClr val="FF0000"/>
                  </a:solidFill>
                  <a:latin typeface="宋体" pitchFamily="2" charset="-122"/>
                </a:rPr>
                <a:t>％</a:t>
              </a:r>
              <a:r>
                <a:rPr lang="zh-CN" altLang="en-US" sz="1400">
                  <a:solidFill>
                    <a:srgbClr val="000000"/>
                  </a:solidFill>
                  <a:latin typeface="宋体" pitchFamily="2" charset="-122"/>
                </a:rPr>
                <a:t>回购</a:t>
              </a:r>
            </a:p>
            <a:p>
              <a:pPr algn="just">
                <a:lnSpc>
                  <a:spcPct val="120000"/>
                </a:lnSpc>
                <a:buClr>
                  <a:srgbClr val="FF0000"/>
                </a:buClr>
                <a:buFont typeface="Wingdings" pitchFamily="2" charset="2"/>
                <a:buNone/>
              </a:pPr>
              <a:r>
                <a:rPr lang="en-US" altLang="zh-CN" sz="1400">
                  <a:solidFill>
                    <a:srgbClr val="000000"/>
                  </a:solidFill>
                  <a:latin typeface="宋体" pitchFamily="2" charset="-122"/>
                </a:rPr>
                <a:t>——</a:t>
              </a:r>
              <a:r>
                <a:rPr lang="zh-CN" altLang="en-US" sz="1400">
                  <a:solidFill>
                    <a:srgbClr val="000000"/>
                  </a:solidFill>
                  <a:latin typeface="宋体" pitchFamily="2" charset="-122"/>
                </a:rPr>
                <a:t>因意外事故（如伤亡等），导</a:t>
              </a:r>
            </a:p>
            <a:p>
              <a:pPr algn="just">
                <a:lnSpc>
                  <a:spcPct val="120000"/>
                </a:lnSpc>
                <a:buClr>
                  <a:srgbClr val="FF0000"/>
                </a:buClr>
                <a:buFont typeface="Wingdings" pitchFamily="2" charset="2"/>
                <a:buNone/>
              </a:pPr>
              <a:r>
                <a:rPr lang="zh-CN" altLang="en-US" sz="1400">
                  <a:solidFill>
                    <a:srgbClr val="000000"/>
                  </a:solidFill>
                  <a:latin typeface="宋体" pitchFamily="2" charset="-122"/>
                </a:rPr>
                <a:t>    致员工无法在公司工作，公司</a:t>
              </a:r>
            </a:p>
            <a:p>
              <a:pPr algn="just">
                <a:lnSpc>
                  <a:spcPct val="120000"/>
                </a:lnSpc>
                <a:buClr>
                  <a:srgbClr val="FF0000"/>
                </a:buClr>
                <a:buFont typeface="Wingdings" pitchFamily="2" charset="2"/>
                <a:buNone/>
              </a:pPr>
              <a:r>
                <a:rPr lang="zh-CN" altLang="en-US" sz="1400">
                  <a:solidFill>
                    <a:srgbClr val="000000"/>
                  </a:solidFill>
                  <a:latin typeface="宋体" pitchFamily="2" charset="-122"/>
                </a:rPr>
                <a:t>    按当期股价</a:t>
              </a:r>
              <a:r>
                <a:rPr lang="en-US" altLang="zh-CN" sz="1400" b="1" u="sng">
                  <a:solidFill>
                    <a:srgbClr val="FF0000"/>
                  </a:solidFill>
                  <a:latin typeface="宋体" pitchFamily="2" charset="-122"/>
                </a:rPr>
                <a:t>100%</a:t>
              </a:r>
              <a:r>
                <a:rPr lang="zh-CN" altLang="en-US" sz="1400">
                  <a:solidFill>
                    <a:srgbClr val="000000"/>
                  </a:solidFill>
                  <a:latin typeface="宋体" pitchFamily="2" charset="-122"/>
                </a:rPr>
                <a:t>回购</a:t>
              </a:r>
            </a:p>
            <a:p>
              <a:pPr algn="just">
                <a:lnSpc>
                  <a:spcPct val="120000"/>
                </a:lnSpc>
                <a:buClr>
                  <a:srgbClr val="FF0000"/>
                </a:buClr>
                <a:buFont typeface="Wingdings" pitchFamily="2" charset="2"/>
                <a:buNone/>
              </a:pPr>
              <a:r>
                <a:rPr lang="en-US" altLang="zh-CN" sz="1400">
                  <a:solidFill>
                    <a:srgbClr val="000000"/>
                  </a:solidFill>
                  <a:latin typeface="宋体" pitchFamily="2" charset="-122"/>
                </a:rPr>
                <a:t>——</a:t>
              </a:r>
              <a:r>
                <a:rPr lang="zh-CN" altLang="en-US" sz="1400">
                  <a:solidFill>
                    <a:srgbClr val="000000"/>
                  </a:solidFill>
                  <a:latin typeface="宋体" pitchFamily="2" charset="-122"/>
                </a:rPr>
                <a:t>因公司原因被迫离职，按</a:t>
              </a:r>
            </a:p>
            <a:p>
              <a:pPr algn="just">
                <a:lnSpc>
                  <a:spcPct val="120000"/>
                </a:lnSpc>
                <a:buClr>
                  <a:srgbClr val="FF0000"/>
                </a:buClr>
                <a:buFont typeface="Wingdings" pitchFamily="2" charset="2"/>
                <a:buNone/>
              </a:pPr>
              <a:r>
                <a:rPr lang="zh-CN" altLang="en-US" sz="1400">
                  <a:solidFill>
                    <a:srgbClr val="000000"/>
                  </a:solidFill>
                  <a:latin typeface="宋体" pitchFamily="2" charset="-122"/>
                </a:rPr>
                <a:t>    照当期股价的</a:t>
              </a:r>
              <a:r>
                <a:rPr lang="en-US" altLang="zh-CN" sz="1400" b="1" u="sng">
                  <a:solidFill>
                    <a:srgbClr val="FF0000"/>
                  </a:solidFill>
                  <a:latin typeface="宋体" pitchFamily="2" charset="-122"/>
                </a:rPr>
                <a:t>100</a:t>
              </a:r>
              <a:r>
                <a:rPr lang="zh-CN" altLang="en-US" sz="1400" b="1" u="sng">
                  <a:solidFill>
                    <a:srgbClr val="FF0000"/>
                  </a:solidFill>
                  <a:latin typeface="宋体" pitchFamily="2" charset="-122"/>
                </a:rPr>
                <a:t>％</a:t>
              </a:r>
              <a:r>
                <a:rPr lang="zh-CN" altLang="en-US" sz="1400">
                  <a:solidFill>
                    <a:srgbClr val="000000"/>
                  </a:solidFill>
                  <a:latin typeface="宋体" pitchFamily="2" charset="-122"/>
                </a:rPr>
                <a:t>回购</a:t>
              </a:r>
            </a:p>
          </p:txBody>
        </p:sp>
        <p:sp>
          <p:nvSpPr>
            <p:cNvPr id="405518" name="Rectangle 14"/>
            <p:cNvSpPr>
              <a:spLocks noChangeArrowheads="1"/>
            </p:cNvSpPr>
            <p:nvPr/>
          </p:nvSpPr>
          <p:spPr bwMode="auto">
            <a:xfrm>
              <a:off x="136" y="861"/>
              <a:ext cx="1134" cy="318"/>
            </a:xfrm>
            <a:prstGeom prst="rect">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algn="ctr"/>
              <a:r>
                <a:rPr lang="zh-CN" altLang="en-US" b="1">
                  <a:latin typeface="宋体" pitchFamily="2" charset="-122"/>
                </a:rPr>
                <a:t>分红起点</a:t>
              </a:r>
            </a:p>
          </p:txBody>
        </p:sp>
        <p:sp>
          <p:nvSpPr>
            <p:cNvPr id="405519" name="Rectangle 15"/>
            <p:cNvSpPr>
              <a:spLocks noChangeArrowheads="1"/>
            </p:cNvSpPr>
            <p:nvPr/>
          </p:nvSpPr>
          <p:spPr bwMode="auto">
            <a:xfrm>
              <a:off x="2444" y="861"/>
              <a:ext cx="1179" cy="318"/>
            </a:xfrm>
            <a:prstGeom prst="rect">
              <a:avLst/>
            </a:prstGeom>
            <a:gradFill rotWithShape="1">
              <a:gsLst>
                <a:gs pos="0">
                  <a:schemeClr val="accent1"/>
                </a:gs>
                <a:gs pos="50000">
                  <a:schemeClr val="bg1"/>
                </a:gs>
                <a:gs pos="100000">
                  <a:schemeClr val="accent1"/>
                </a:gs>
              </a:gsLst>
              <a:lin ang="5400000" scaled="1"/>
            </a:gradFill>
            <a:ln w="9525" algn="ctr">
              <a:solidFill>
                <a:schemeClr val="tx1"/>
              </a:solidFill>
              <a:miter lim="800000"/>
              <a:headEnd/>
              <a:tailEnd/>
            </a:ln>
            <a:effectLst/>
          </p:spPr>
          <p:txBody>
            <a:bodyPr wrap="none" anchor="ctr"/>
            <a:lstStyle/>
            <a:p>
              <a:pPr algn="ctr"/>
              <a:r>
                <a:rPr lang="en-US" altLang="zh-CN" b="1">
                  <a:latin typeface="宋体" pitchFamily="2" charset="-122"/>
                </a:rPr>
                <a:t>4-6</a:t>
              </a:r>
              <a:r>
                <a:rPr lang="zh-CN" altLang="en-US" b="1">
                  <a:latin typeface="宋体" pitchFamily="2" charset="-122"/>
                </a:rPr>
                <a:t>年离职</a:t>
              </a:r>
            </a:p>
          </p:txBody>
        </p:sp>
        <p:sp>
          <p:nvSpPr>
            <p:cNvPr id="405520" name="Rectangle 16"/>
            <p:cNvSpPr>
              <a:spLocks noChangeArrowheads="1"/>
            </p:cNvSpPr>
            <p:nvPr/>
          </p:nvSpPr>
          <p:spPr bwMode="auto">
            <a:xfrm>
              <a:off x="1265" y="861"/>
              <a:ext cx="1179" cy="318"/>
            </a:xfrm>
            <a:prstGeom prst="rect">
              <a:avLst/>
            </a:prstGeom>
            <a:gradFill rotWithShape="1">
              <a:gsLst>
                <a:gs pos="0">
                  <a:schemeClr val="accent1"/>
                </a:gs>
                <a:gs pos="50000">
                  <a:schemeClr val="bg1"/>
                </a:gs>
                <a:gs pos="100000">
                  <a:schemeClr val="accent1"/>
                </a:gs>
              </a:gsLst>
              <a:lin ang="5400000" scaled="1"/>
            </a:gradFill>
            <a:ln w="9525" algn="ctr">
              <a:solidFill>
                <a:schemeClr val="tx1"/>
              </a:solidFill>
              <a:miter lim="800000"/>
              <a:headEnd/>
              <a:tailEnd/>
            </a:ln>
            <a:effectLst/>
          </p:spPr>
          <p:txBody>
            <a:bodyPr wrap="none" anchor="ctr"/>
            <a:lstStyle/>
            <a:p>
              <a:pPr algn="ctr"/>
              <a:r>
                <a:rPr lang="en-US" altLang="zh-CN" b="1">
                  <a:latin typeface="宋体" pitchFamily="2" charset="-122"/>
                </a:rPr>
                <a:t>3</a:t>
              </a:r>
              <a:r>
                <a:rPr lang="zh-CN" altLang="en-US" b="1">
                  <a:latin typeface="宋体" pitchFamily="2" charset="-122"/>
                </a:rPr>
                <a:t>年内离职</a:t>
              </a:r>
            </a:p>
          </p:txBody>
        </p:sp>
        <p:sp>
          <p:nvSpPr>
            <p:cNvPr id="405521" name="Rectangle 17"/>
            <p:cNvSpPr>
              <a:spLocks noChangeArrowheads="1"/>
            </p:cNvSpPr>
            <p:nvPr/>
          </p:nvSpPr>
          <p:spPr bwMode="auto">
            <a:xfrm>
              <a:off x="3599" y="861"/>
              <a:ext cx="2042" cy="318"/>
            </a:xfrm>
            <a:prstGeom prst="rect">
              <a:avLst/>
            </a:prstGeom>
            <a:gradFill rotWithShape="1">
              <a:gsLst>
                <a:gs pos="0">
                  <a:schemeClr val="accent1"/>
                </a:gs>
                <a:gs pos="50000">
                  <a:schemeClr val="bg1"/>
                </a:gs>
                <a:gs pos="100000">
                  <a:schemeClr val="accent1"/>
                </a:gs>
              </a:gsLst>
              <a:lin ang="5400000" scaled="1"/>
            </a:gradFill>
            <a:ln w="9525" algn="ctr">
              <a:solidFill>
                <a:schemeClr val="tx1"/>
              </a:solidFill>
              <a:miter lim="800000"/>
              <a:headEnd/>
              <a:tailEnd/>
            </a:ln>
            <a:effectLst/>
          </p:spPr>
          <p:txBody>
            <a:bodyPr wrap="none" anchor="ctr"/>
            <a:lstStyle/>
            <a:p>
              <a:pPr algn="ctr"/>
              <a:r>
                <a:rPr lang="en-US" altLang="zh-CN" b="1">
                  <a:latin typeface="宋体" pitchFamily="2" charset="-122"/>
                </a:rPr>
                <a:t>6</a:t>
              </a:r>
              <a:r>
                <a:rPr lang="zh-CN" altLang="en-US" b="1">
                  <a:latin typeface="宋体" pitchFamily="2" charset="-122"/>
                </a:rPr>
                <a:t>年以上离职</a:t>
              </a:r>
              <a:r>
                <a:rPr lang="zh-CN" altLang="en-US" b="1">
                  <a:latin typeface="楷体_GB2312" pitchFamily="49" charset="-122"/>
                  <a:ea typeface="楷体_GB2312" pitchFamily="49" charset="-122"/>
                </a:rPr>
                <a:t> </a:t>
              </a:r>
            </a:p>
          </p:txBody>
        </p:sp>
      </p:grpSp>
      <p:sp>
        <p:nvSpPr>
          <p:cNvPr id="405524" name="Rectangle 20"/>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限制性条款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AutoShape 3"/>
          <p:cNvSpPr>
            <a:spLocks noChangeArrowheads="1"/>
          </p:cNvSpPr>
          <p:nvPr/>
        </p:nvSpPr>
        <p:spPr bwMode="auto">
          <a:xfrm>
            <a:off x="827088" y="1341438"/>
            <a:ext cx="7488237" cy="4535487"/>
          </a:xfrm>
          <a:prstGeom prst="roundRect">
            <a:avLst>
              <a:gd name="adj" fmla="val 16667"/>
            </a:avLst>
          </a:prstGeom>
          <a:noFill/>
          <a:ln w="9525">
            <a:solidFill>
              <a:schemeClr val="tx1"/>
            </a:solidFill>
            <a:round/>
            <a:headEnd/>
            <a:tailEnd/>
          </a:ln>
          <a:effectLst/>
        </p:spPr>
        <p:txBody>
          <a:bodyPr/>
          <a:lstStyle/>
          <a:p>
            <a:pPr>
              <a:lnSpc>
                <a:spcPct val="105000"/>
              </a:lnSpc>
              <a:buFont typeface="Wingdings" pitchFamily="2" charset="2"/>
              <a:buChar char="v"/>
            </a:pPr>
            <a:r>
              <a:rPr lang="en-US" altLang="zh-CN" b="1">
                <a:solidFill>
                  <a:schemeClr val="accent2"/>
                </a:solidFill>
                <a:latin typeface="宋体" pitchFamily="2" charset="-122"/>
              </a:rPr>
              <a:t> </a:t>
            </a:r>
            <a:r>
              <a:rPr lang="zh-CN" altLang="en-US" b="1">
                <a:solidFill>
                  <a:schemeClr val="accent2"/>
                </a:solidFill>
                <a:latin typeface="宋体" pitchFamily="2" charset="-122"/>
              </a:rPr>
              <a:t>新进核心员工的持股</a:t>
            </a:r>
          </a:p>
          <a:p>
            <a:pPr algn="just">
              <a:lnSpc>
                <a:spcPct val="105000"/>
              </a:lnSpc>
            </a:pPr>
            <a:r>
              <a:rPr lang="zh-CN" altLang="en-US" b="1">
                <a:solidFill>
                  <a:srgbClr val="000000"/>
                </a:solidFill>
                <a:latin typeface="宋体" pitchFamily="2" charset="-122"/>
              </a:rPr>
              <a:t>    </a:t>
            </a:r>
            <a:r>
              <a:rPr lang="zh-CN" altLang="en-US">
                <a:solidFill>
                  <a:srgbClr val="000000"/>
                </a:solidFill>
                <a:latin typeface="宋体" pitchFamily="2" charset="-122"/>
              </a:rPr>
              <a:t>本方案面向未来，新进核心员工持股股份来源有四种方式：</a:t>
            </a:r>
          </a:p>
          <a:p>
            <a:pPr algn="just">
              <a:lnSpc>
                <a:spcPct val="105000"/>
              </a:lnSpc>
            </a:pPr>
            <a:r>
              <a:rPr lang="en-US" altLang="zh-CN">
                <a:solidFill>
                  <a:srgbClr val="000000"/>
                </a:solidFill>
                <a:latin typeface="宋体" pitchFamily="2" charset="-122"/>
              </a:rPr>
              <a:t>——</a:t>
            </a:r>
            <a:r>
              <a:rPr lang="zh-CN" altLang="en-US">
                <a:solidFill>
                  <a:srgbClr val="000000"/>
                </a:solidFill>
                <a:latin typeface="宋体" pitchFamily="2" charset="-122"/>
              </a:rPr>
              <a:t>预留股份部分</a:t>
            </a:r>
          </a:p>
          <a:p>
            <a:pPr algn="just">
              <a:lnSpc>
                <a:spcPct val="120000"/>
              </a:lnSpc>
            </a:pPr>
            <a:r>
              <a:rPr lang="en-US" altLang="zh-CN">
                <a:solidFill>
                  <a:srgbClr val="000000"/>
                </a:solidFill>
                <a:latin typeface="宋体" pitchFamily="2" charset="-122"/>
              </a:rPr>
              <a:t>——</a:t>
            </a:r>
            <a:r>
              <a:rPr lang="zh-CN" altLang="en-US">
                <a:solidFill>
                  <a:srgbClr val="000000"/>
                </a:solidFill>
                <a:latin typeface="宋体" pitchFamily="2" charset="-122"/>
              </a:rPr>
              <a:t>持股对象绩效考核不称职或未按期行权时预留下的股份</a:t>
            </a:r>
          </a:p>
          <a:p>
            <a:pPr algn="just">
              <a:lnSpc>
                <a:spcPct val="120000"/>
              </a:lnSpc>
            </a:pPr>
            <a:r>
              <a:rPr lang="en-US" altLang="zh-CN">
                <a:solidFill>
                  <a:srgbClr val="000000"/>
                </a:solidFill>
                <a:latin typeface="宋体" pitchFamily="2" charset="-122"/>
              </a:rPr>
              <a:t>——</a:t>
            </a:r>
            <a:r>
              <a:rPr lang="zh-CN" altLang="en-US">
                <a:solidFill>
                  <a:srgbClr val="000000"/>
                </a:solidFill>
                <a:latin typeface="宋体" pitchFamily="2" charset="-122"/>
              </a:rPr>
              <a:t>公司未来进行增资扩股：扩充部分的一定比例留做备用股份用于 </a:t>
            </a:r>
          </a:p>
          <a:p>
            <a:pPr algn="just">
              <a:lnSpc>
                <a:spcPct val="120000"/>
              </a:lnSpc>
            </a:pPr>
            <a:r>
              <a:rPr lang="zh-CN" altLang="en-US">
                <a:solidFill>
                  <a:srgbClr val="000000"/>
                </a:solidFill>
                <a:latin typeface="宋体" pitchFamily="2" charset="-122"/>
              </a:rPr>
              <a:t>    新进核心员工的持股   </a:t>
            </a:r>
          </a:p>
          <a:p>
            <a:pPr algn="just">
              <a:lnSpc>
                <a:spcPct val="120000"/>
              </a:lnSpc>
            </a:pPr>
            <a:r>
              <a:rPr lang="en-US" altLang="zh-CN">
                <a:solidFill>
                  <a:srgbClr val="000000"/>
                </a:solidFill>
                <a:latin typeface="宋体" pitchFamily="2" charset="-122"/>
              </a:rPr>
              <a:t>——</a:t>
            </a:r>
            <a:r>
              <a:rPr lang="zh-CN" altLang="en-US">
                <a:solidFill>
                  <a:srgbClr val="000000"/>
                </a:solidFill>
                <a:latin typeface="宋体" pitchFamily="2" charset="-122"/>
              </a:rPr>
              <a:t>公司现有股东的让渡</a:t>
            </a:r>
          </a:p>
          <a:p>
            <a:pPr algn="just">
              <a:lnSpc>
                <a:spcPct val="120000"/>
              </a:lnSpc>
            </a:pPr>
            <a:endParaRPr lang="zh-CN" altLang="en-US">
              <a:solidFill>
                <a:srgbClr val="000000"/>
              </a:solidFill>
              <a:latin typeface="宋体" pitchFamily="2" charset="-122"/>
            </a:endParaRPr>
          </a:p>
          <a:p>
            <a:pPr algn="just">
              <a:lnSpc>
                <a:spcPct val="120000"/>
              </a:lnSpc>
              <a:buFont typeface="Wingdings" pitchFamily="2" charset="2"/>
              <a:buChar char="v"/>
            </a:pPr>
            <a:r>
              <a:rPr lang="zh-CN" altLang="en-US" b="1">
                <a:solidFill>
                  <a:schemeClr val="accent2"/>
                </a:solidFill>
                <a:latin typeface="宋体" pitchFamily="2" charset="-122"/>
              </a:rPr>
              <a:t> 离职员工的股份回购</a:t>
            </a:r>
          </a:p>
          <a:p>
            <a:pPr>
              <a:lnSpc>
                <a:spcPct val="120000"/>
              </a:lnSpc>
            </a:pPr>
            <a:r>
              <a:rPr lang="en-US" altLang="zh-CN">
                <a:latin typeface="宋体" pitchFamily="2" charset="-122"/>
              </a:rPr>
              <a:t>——</a:t>
            </a:r>
            <a:r>
              <a:rPr lang="zh-CN" altLang="en-US">
                <a:latin typeface="宋体" pitchFamily="2" charset="-122"/>
              </a:rPr>
              <a:t>在确定持股对象的持股额度时，董事会根据公司资产评估结果确</a:t>
            </a:r>
          </a:p>
          <a:p>
            <a:pPr>
              <a:lnSpc>
                <a:spcPct val="120000"/>
              </a:lnSpc>
            </a:pPr>
            <a:r>
              <a:rPr lang="zh-CN" altLang="en-US">
                <a:latin typeface="宋体" pitchFamily="2" charset="-122"/>
              </a:rPr>
              <a:t>    定每股净资产额，以此作为员工购买公司股份时的价格</a:t>
            </a:r>
          </a:p>
          <a:p>
            <a:pPr>
              <a:lnSpc>
                <a:spcPct val="120000"/>
              </a:lnSpc>
            </a:pPr>
            <a:r>
              <a:rPr lang="en-US" altLang="zh-CN">
                <a:latin typeface="宋体" pitchFamily="2" charset="-122"/>
              </a:rPr>
              <a:t>——</a:t>
            </a:r>
            <a:r>
              <a:rPr lang="zh-CN" altLang="en-US">
                <a:latin typeface="宋体" pitchFamily="2" charset="-122"/>
              </a:rPr>
              <a:t>如公司上市，对于正式持有公司股份的员工的离职，公司享有优</a:t>
            </a:r>
          </a:p>
          <a:p>
            <a:pPr>
              <a:lnSpc>
                <a:spcPct val="120000"/>
              </a:lnSpc>
            </a:pPr>
            <a:r>
              <a:rPr lang="zh-CN" altLang="en-US">
                <a:latin typeface="宋体" pitchFamily="2" charset="-122"/>
              </a:rPr>
              <a:t>    先回购权</a:t>
            </a:r>
            <a:endParaRPr lang="zh-CN" altLang="en-US">
              <a:solidFill>
                <a:srgbClr val="000000"/>
              </a:solidFill>
              <a:latin typeface="楷体_GB2312" pitchFamily="49" charset="-122"/>
              <a:ea typeface="楷体_GB2312" pitchFamily="49" charset="-122"/>
            </a:endParaRPr>
          </a:p>
        </p:txBody>
      </p:sp>
      <p:sp>
        <p:nvSpPr>
          <p:cNvPr id="402438" name="Rectangle 6"/>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其他情况说明</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258888" y="1485900"/>
            <a:ext cx="6740525" cy="3887788"/>
            <a:chOff x="431" y="936"/>
            <a:chExt cx="4717" cy="2449"/>
          </a:xfrm>
        </p:grpSpPr>
        <p:sp>
          <p:nvSpPr>
            <p:cNvPr id="398339" name="Rectangle 3"/>
            <p:cNvSpPr>
              <a:spLocks noChangeArrowheads="1"/>
            </p:cNvSpPr>
            <p:nvPr/>
          </p:nvSpPr>
          <p:spPr bwMode="auto">
            <a:xfrm>
              <a:off x="431" y="1298"/>
              <a:ext cx="635" cy="318"/>
            </a:xfrm>
            <a:prstGeom prst="rect">
              <a:avLst/>
            </a:prstGeom>
            <a:gradFill rotWithShape="1">
              <a:gsLst>
                <a:gs pos="0">
                  <a:srgbClr val="FFFF00"/>
                </a:gs>
                <a:gs pos="50000">
                  <a:schemeClr val="bg1"/>
                </a:gs>
                <a:gs pos="100000">
                  <a:srgbClr val="FFFF00"/>
                </a:gs>
              </a:gsLst>
              <a:lin ang="5400000" scaled="1"/>
            </a:gradFill>
            <a:ln w="9525">
              <a:solidFill>
                <a:srgbClr val="FFCC00"/>
              </a:solid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latin typeface="宋体" pitchFamily="2" charset="-122"/>
                </a:rPr>
                <a:t>董事会</a:t>
              </a:r>
            </a:p>
          </p:txBody>
        </p:sp>
        <p:sp>
          <p:nvSpPr>
            <p:cNvPr id="398340" name="Rectangle 4"/>
            <p:cNvSpPr>
              <a:spLocks noChangeArrowheads="1"/>
            </p:cNvSpPr>
            <p:nvPr/>
          </p:nvSpPr>
          <p:spPr bwMode="auto">
            <a:xfrm>
              <a:off x="902" y="1933"/>
              <a:ext cx="907" cy="363"/>
            </a:xfrm>
            <a:prstGeom prst="rect">
              <a:avLst/>
            </a:prstGeom>
            <a:gradFill rotWithShape="1">
              <a:gsLst>
                <a:gs pos="0">
                  <a:srgbClr val="99CCFF"/>
                </a:gs>
                <a:gs pos="50000">
                  <a:schemeClr val="bg1"/>
                </a:gs>
                <a:gs pos="100000">
                  <a:srgbClr val="99CCFF"/>
                </a:gs>
              </a:gsLst>
              <a:lin ang="5400000" scaled="1"/>
            </a:gradFill>
            <a:ln w="9525" algn="ctr">
              <a:solidFill>
                <a:schemeClr val="accent2"/>
              </a:solid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latin typeface="宋体" pitchFamily="2" charset="-122"/>
                </a:rPr>
                <a:t>薪酬委员会</a:t>
              </a:r>
            </a:p>
            <a:p>
              <a:pPr algn="ctr"/>
              <a:r>
                <a:rPr lang="zh-CN" altLang="en-US" b="1">
                  <a:solidFill>
                    <a:srgbClr val="000000"/>
                  </a:solidFill>
                  <a:latin typeface="宋体" pitchFamily="2" charset="-122"/>
                </a:rPr>
                <a:t>（</a:t>
              </a:r>
              <a:r>
                <a:rPr lang="en-US" altLang="zh-CN" b="1">
                  <a:solidFill>
                    <a:srgbClr val="000000"/>
                  </a:solidFill>
                  <a:latin typeface="宋体" pitchFamily="2" charset="-122"/>
                </a:rPr>
                <a:t>3-5</a:t>
              </a:r>
              <a:r>
                <a:rPr lang="zh-CN" altLang="en-US" b="1">
                  <a:solidFill>
                    <a:srgbClr val="000000"/>
                  </a:solidFill>
                  <a:latin typeface="宋体" pitchFamily="2" charset="-122"/>
                </a:rPr>
                <a:t>人）</a:t>
              </a:r>
            </a:p>
          </p:txBody>
        </p:sp>
        <p:cxnSp>
          <p:nvCxnSpPr>
            <p:cNvPr id="398341" name="AutoShape 5"/>
            <p:cNvCxnSpPr>
              <a:cxnSpLocks noChangeShapeType="1"/>
              <a:stCxn id="398339" idx="2"/>
              <a:endCxn id="398340" idx="1"/>
            </p:cNvCxnSpPr>
            <p:nvPr/>
          </p:nvCxnSpPr>
          <p:spPr bwMode="auto">
            <a:xfrm rot="16200000" flipH="1">
              <a:off x="576" y="1789"/>
              <a:ext cx="499" cy="153"/>
            </a:xfrm>
            <a:prstGeom prst="bentConnector2">
              <a:avLst/>
            </a:prstGeom>
            <a:noFill/>
            <a:ln w="9525">
              <a:solidFill>
                <a:schemeClr val="accent2"/>
              </a:solidFill>
              <a:miter lim="800000"/>
              <a:headEnd/>
              <a:tailEnd type="triangle" w="med" len="med"/>
            </a:ln>
            <a:effectLst/>
          </p:spPr>
        </p:cxnSp>
        <p:sp>
          <p:nvSpPr>
            <p:cNvPr id="398342" name="Rectangle 6"/>
            <p:cNvSpPr>
              <a:spLocks noChangeArrowheads="1"/>
            </p:cNvSpPr>
            <p:nvPr/>
          </p:nvSpPr>
          <p:spPr bwMode="auto">
            <a:xfrm>
              <a:off x="2200" y="2251"/>
              <a:ext cx="771" cy="363"/>
            </a:xfrm>
            <a:prstGeom prst="rect">
              <a:avLst/>
            </a:prstGeom>
            <a:gradFill rotWithShape="1">
              <a:gsLst>
                <a:gs pos="0">
                  <a:srgbClr val="CCFF99"/>
                </a:gs>
                <a:gs pos="50000">
                  <a:schemeClr val="bg1"/>
                </a:gs>
                <a:gs pos="100000">
                  <a:srgbClr val="CCFF99"/>
                </a:gs>
              </a:gsLst>
              <a:lin ang="5400000" scaled="1"/>
            </a:gradFill>
            <a:ln w="9525" algn="ctr">
              <a:solidFill>
                <a:srgbClr val="00FF00"/>
              </a:solid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latin typeface="宋体" pitchFamily="2" charset="-122"/>
                </a:rPr>
                <a:t>内部</a:t>
              </a:r>
            </a:p>
            <a:p>
              <a:pPr algn="ctr"/>
              <a:r>
                <a:rPr lang="zh-CN" altLang="en-US" b="1">
                  <a:solidFill>
                    <a:srgbClr val="000000"/>
                  </a:solidFill>
                  <a:latin typeface="宋体" pitchFamily="2" charset="-122"/>
                </a:rPr>
                <a:t>薪酬专员</a:t>
              </a:r>
            </a:p>
          </p:txBody>
        </p:sp>
        <p:sp>
          <p:nvSpPr>
            <p:cNvPr id="398343" name="Rectangle 7"/>
            <p:cNvSpPr>
              <a:spLocks noChangeArrowheads="1"/>
            </p:cNvSpPr>
            <p:nvPr/>
          </p:nvSpPr>
          <p:spPr bwMode="auto">
            <a:xfrm>
              <a:off x="2200" y="1616"/>
              <a:ext cx="771" cy="363"/>
            </a:xfrm>
            <a:prstGeom prst="rect">
              <a:avLst/>
            </a:prstGeom>
            <a:gradFill rotWithShape="1">
              <a:gsLst>
                <a:gs pos="0">
                  <a:srgbClr val="CCFF99"/>
                </a:gs>
                <a:gs pos="50000">
                  <a:schemeClr val="bg1"/>
                </a:gs>
                <a:gs pos="100000">
                  <a:srgbClr val="CCFF99"/>
                </a:gs>
              </a:gsLst>
              <a:lin ang="5400000" scaled="1"/>
            </a:gradFill>
            <a:ln w="9525" algn="ctr">
              <a:solidFill>
                <a:srgbClr val="00FF00"/>
              </a:solidFill>
              <a:miter lim="800000"/>
              <a:headEnd/>
              <a:tailEnd/>
            </a:ln>
            <a:effectLst>
              <a:outerShdw dist="35921" dir="2700000" algn="ctr" rotWithShape="0">
                <a:schemeClr val="bg2"/>
              </a:outerShdw>
            </a:effectLst>
          </p:spPr>
          <p:txBody>
            <a:bodyPr wrap="none" anchor="ctr"/>
            <a:lstStyle/>
            <a:p>
              <a:pPr algn="ctr"/>
              <a:r>
                <a:rPr lang="zh-CN" altLang="en-US" b="1">
                  <a:solidFill>
                    <a:srgbClr val="000000"/>
                  </a:solidFill>
                  <a:latin typeface="宋体" pitchFamily="2" charset="-122"/>
                </a:rPr>
                <a:t>独立董事</a:t>
              </a:r>
            </a:p>
          </p:txBody>
        </p:sp>
        <p:cxnSp>
          <p:nvCxnSpPr>
            <p:cNvPr id="398344" name="AutoShape 8"/>
            <p:cNvCxnSpPr>
              <a:cxnSpLocks noChangeShapeType="1"/>
              <a:stCxn id="398340" idx="3"/>
              <a:endCxn id="398343" idx="1"/>
            </p:cNvCxnSpPr>
            <p:nvPr/>
          </p:nvCxnSpPr>
          <p:spPr bwMode="auto">
            <a:xfrm flipV="1">
              <a:off x="1809" y="1798"/>
              <a:ext cx="391" cy="317"/>
            </a:xfrm>
            <a:prstGeom prst="bentConnector3">
              <a:avLst>
                <a:gd name="adj1" fmla="val 49870"/>
              </a:avLst>
            </a:prstGeom>
            <a:noFill/>
            <a:ln w="9525">
              <a:solidFill>
                <a:schemeClr val="accent2"/>
              </a:solidFill>
              <a:miter lim="800000"/>
              <a:headEnd/>
              <a:tailEnd type="triangle" w="med" len="med"/>
            </a:ln>
            <a:effectLst/>
          </p:spPr>
        </p:cxnSp>
        <p:cxnSp>
          <p:nvCxnSpPr>
            <p:cNvPr id="398345" name="AutoShape 9"/>
            <p:cNvCxnSpPr>
              <a:cxnSpLocks noChangeShapeType="1"/>
              <a:stCxn id="398340" idx="3"/>
              <a:endCxn id="398342" idx="1"/>
            </p:cNvCxnSpPr>
            <p:nvPr/>
          </p:nvCxnSpPr>
          <p:spPr bwMode="auto">
            <a:xfrm>
              <a:off x="1809" y="2115"/>
              <a:ext cx="391" cy="318"/>
            </a:xfrm>
            <a:prstGeom prst="bentConnector3">
              <a:avLst>
                <a:gd name="adj1" fmla="val 49870"/>
              </a:avLst>
            </a:prstGeom>
            <a:noFill/>
            <a:ln w="9525">
              <a:solidFill>
                <a:schemeClr val="accent2"/>
              </a:solidFill>
              <a:miter lim="800000"/>
              <a:headEnd/>
              <a:tailEnd type="triangle" w="med" len="med"/>
            </a:ln>
            <a:effectLst/>
          </p:spPr>
        </p:cxnSp>
        <p:sp>
          <p:nvSpPr>
            <p:cNvPr id="398346" name="AutoShape 10"/>
            <p:cNvSpPr>
              <a:spLocks noChangeArrowheads="1"/>
            </p:cNvSpPr>
            <p:nvPr/>
          </p:nvSpPr>
          <p:spPr bwMode="auto">
            <a:xfrm>
              <a:off x="3379" y="936"/>
              <a:ext cx="1769" cy="2449"/>
            </a:xfrm>
            <a:prstGeom prst="roundRect">
              <a:avLst>
                <a:gd name="adj" fmla="val 16667"/>
              </a:avLst>
            </a:prstGeom>
            <a:noFill/>
            <a:ln w="9525">
              <a:solidFill>
                <a:schemeClr val="accent2"/>
              </a:solidFill>
              <a:round/>
              <a:headEnd/>
              <a:tailEnd/>
            </a:ln>
            <a:effectLst/>
          </p:spPr>
          <p:txBody>
            <a:bodyPr/>
            <a:lstStyle/>
            <a:p>
              <a:pPr algn="ctr"/>
              <a:r>
                <a:rPr lang="zh-CN" altLang="en-US" b="1" u="sng">
                  <a:solidFill>
                    <a:srgbClr val="000000"/>
                  </a:solidFill>
                </a:rPr>
                <a:t>主要职能</a:t>
              </a:r>
            </a:p>
            <a:p>
              <a:pPr algn="ctr"/>
              <a:endParaRPr lang="zh-CN" altLang="en-US" b="1" u="sng">
                <a:solidFill>
                  <a:srgbClr val="000000"/>
                </a:solidFill>
              </a:endParaRPr>
            </a:p>
            <a:p>
              <a:r>
                <a:rPr lang="zh-CN" altLang="en-US" sz="1600">
                  <a:solidFill>
                    <a:srgbClr val="FF0000"/>
                  </a:solidFill>
                </a:rPr>
                <a:t>第一：</a:t>
              </a:r>
              <a:r>
                <a:rPr lang="zh-CN" altLang="en-US" sz="1600">
                  <a:solidFill>
                    <a:srgbClr val="000000"/>
                  </a:solidFill>
                </a:rPr>
                <a:t>负责股权认购的管理（包括发放登</a:t>
              </a:r>
            </a:p>
            <a:p>
              <a:r>
                <a:rPr lang="zh-CN" altLang="en-US" sz="1600">
                  <a:solidFill>
                    <a:srgbClr val="000000"/>
                  </a:solidFill>
                </a:rPr>
                <a:t>记名册、净资产记帐、行权登记、红利分配等）</a:t>
              </a:r>
            </a:p>
            <a:p>
              <a:r>
                <a:rPr lang="zh-CN" altLang="en-US" sz="1600">
                  <a:solidFill>
                    <a:srgbClr val="FF0000"/>
                  </a:solidFill>
                </a:rPr>
                <a:t>第二：</a:t>
              </a:r>
              <a:r>
                <a:rPr lang="zh-CN" altLang="en-US" sz="1600">
                  <a:solidFill>
                    <a:srgbClr val="000000"/>
                  </a:solidFill>
                </a:rPr>
                <a:t>向董事会报告股权认购的执行情况</a:t>
              </a:r>
            </a:p>
            <a:p>
              <a:r>
                <a:rPr lang="zh-CN" altLang="en-US" sz="1600">
                  <a:solidFill>
                    <a:srgbClr val="FF0000"/>
                  </a:solidFill>
                </a:rPr>
                <a:t>第三：</a:t>
              </a:r>
              <a:r>
                <a:rPr lang="zh-CN" altLang="en-US" sz="1600">
                  <a:solidFill>
                    <a:srgbClr val="000000"/>
                  </a:solidFill>
                </a:rPr>
                <a:t>在董事会授权下根据认股权管理规则有权变更股权认购计划，甚至中止该计划</a:t>
              </a:r>
            </a:p>
          </p:txBody>
        </p:sp>
        <p:cxnSp>
          <p:nvCxnSpPr>
            <p:cNvPr id="398347" name="AutoShape 11"/>
            <p:cNvCxnSpPr>
              <a:cxnSpLocks noChangeShapeType="1"/>
              <a:stCxn id="398343" idx="3"/>
              <a:endCxn id="398346" idx="1"/>
            </p:cNvCxnSpPr>
            <p:nvPr/>
          </p:nvCxnSpPr>
          <p:spPr bwMode="auto">
            <a:xfrm>
              <a:off x="2971" y="1798"/>
              <a:ext cx="408" cy="363"/>
            </a:xfrm>
            <a:prstGeom prst="bentConnector3">
              <a:avLst>
                <a:gd name="adj1" fmla="val 49755"/>
              </a:avLst>
            </a:prstGeom>
            <a:noFill/>
            <a:ln w="9525">
              <a:solidFill>
                <a:schemeClr val="accent2"/>
              </a:solidFill>
              <a:miter lim="800000"/>
              <a:headEnd/>
              <a:tailEnd type="triangle" w="med" len="med"/>
            </a:ln>
            <a:effectLst/>
          </p:spPr>
        </p:cxnSp>
        <p:cxnSp>
          <p:nvCxnSpPr>
            <p:cNvPr id="398348" name="AutoShape 12"/>
            <p:cNvCxnSpPr>
              <a:cxnSpLocks noChangeShapeType="1"/>
              <a:stCxn id="398342" idx="3"/>
              <a:endCxn id="398346" idx="1"/>
            </p:cNvCxnSpPr>
            <p:nvPr/>
          </p:nvCxnSpPr>
          <p:spPr bwMode="auto">
            <a:xfrm flipV="1">
              <a:off x="2971" y="2161"/>
              <a:ext cx="408" cy="272"/>
            </a:xfrm>
            <a:prstGeom prst="bentConnector3">
              <a:avLst>
                <a:gd name="adj1" fmla="val 49755"/>
              </a:avLst>
            </a:prstGeom>
            <a:noFill/>
            <a:ln w="9525">
              <a:solidFill>
                <a:schemeClr val="accent2"/>
              </a:solidFill>
              <a:miter lim="800000"/>
              <a:headEnd/>
              <a:tailEnd type="triangle" w="med" len="med"/>
            </a:ln>
            <a:effectLst/>
          </p:spPr>
        </p:cxnSp>
        <p:sp>
          <p:nvSpPr>
            <p:cNvPr id="398349" name="Text Box 13"/>
            <p:cNvSpPr txBox="1">
              <a:spLocks noChangeArrowheads="1"/>
            </p:cNvSpPr>
            <p:nvPr/>
          </p:nvSpPr>
          <p:spPr bwMode="auto">
            <a:xfrm>
              <a:off x="794" y="2750"/>
              <a:ext cx="1263" cy="237"/>
            </a:xfrm>
            <a:prstGeom prst="rect">
              <a:avLst/>
            </a:prstGeom>
            <a:noFill/>
            <a:ln w="9525">
              <a:solidFill>
                <a:srgbClr val="993366"/>
              </a:solidFill>
              <a:miter lim="800000"/>
              <a:headEnd/>
              <a:tailEnd/>
            </a:ln>
            <a:effectLst/>
            <a:scene3d>
              <a:camera prst="legacyObliqueTopRight"/>
              <a:lightRig rig="legacyFlat3" dir="b"/>
            </a:scene3d>
            <a:sp3d extrusionH="430200" prstMaterial="legacyWireframe">
              <a:bevelT w="13500" h="13500" prst="angle"/>
              <a:bevelB w="13500" h="13500" prst="angle"/>
              <a:extrusionClr>
                <a:srgbClr val="993366"/>
              </a:extrusionClr>
            </a:sp3d>
          </p:spPr>
          <p:txBody>
            <a:bodyPr wrap="none">
              <a:spAutoFit/>
              <a:flatTx/>
            </a:bodyPr>
            <a:lstStyle/>
            <a:p>
              <a:pPr>
                <a:spcBef>
                  <a:spcPct val="50000"/>
                </a:spcBef>
              </a:pPr>
              <a:r>
                <a:rPr lang="zh-CN" altLang="en-US" b="1">
                  <a:solidFill>
                    <a:srgbClr val="FF3300"/>
                  </a:solidFill>
                  <a:latin typeface="宋体" pitchFamily="2" charset="-122"/>
                </a:rPr>
                <a:t>认股权管理机构</a:t>
              </a:r>
            </a:p>
          </p:txBody>
        </p:sp>
        <p:sp>
          <p:nvSpPr>
            <p:cNvPr id="398350" name="AutoShape 14"/>
            <p:cNvSpPr>
              <a:spLocks noChangeArrowheads="1"/>
            </p:cNvSpPr>
            <p:nvPr/>
          </p:nvSpPr>
          <p:spPr bwMode="auto">
            <a:xfrm>
              <a:off x="1293" y="2297"/>
              <a:ext cx="90" cy="453"/>
            </a:xfrm>
            <a:prstGeom prst="upArrow">
              <a:avLst>
                <a:gd name="adj1" fmla="val 50000"/>
                <a:gd name="adj2" fmla="val 125833"/>
              </a:avLst>
            </a:prstGeom>
            <a:gradFill rotWithShape="1">
              <a:gsLst>
                <a:gs pos="0">
                  <a:schemeClr val="accent2"/>
                </a:gs>
                <a:gs pos="100000">
                  <a:schemeClr val="bg1"/>
                </a:gs>
              </a:gsLst>
              <a:lin ang="5400000" scaled="1"/>
            </a:gradFill>
            <a:ln w="9525">
              <a:solidFill>
                <a:schemeClr val="accent2"/>
              </a:solidFill>
              <a:miter lim="800000"/>
              <a:headEnd/>
              <a:tailEnd/>
            </a:ln>
            <a:effectLst/>
          </p:spPr>
          <p:txBody>
            <a:bodyPr wrap="none" anchor="ctr"/>
            <a:lstStyle/>
            <a:p>
              <a:endParaRPr lang="zh-CN" altLang="en-US"/>
            </a:p>
          </p:txBody>
        </p:sp>
      </p:grpSp>
      <p:sp>
        <p:nvSpPr>
          <p:cNvPr id="398352" name="Rectangle 16"/>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认股权管理机构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a:spLocks noChangeArrowheads="1"/>
          </p:cNvSpPr>
          <p:nvPr/>
        </p:nvSpPr>
        <p:spPr bwMode="auto">
          <a:xfrm>
            <a:off x="0" y="3352800"/>
            <a:ext cx="9144000" cy="584775"/>
          </a:xfrm>
          <a:prstGeom prst="rect">
            <a:avLst/>
          </a:prstGeom>
          <a:solidFill>
            <a:schemeClr val="accent2"/>
          </a:solidFill>
          <a:ln w="9525">
            <a:noFill/>
            <a:miter lim="800000"/>
            <a:headEnd/>
            <a:tailEnd/>
          </a:ln>
        </p:spPr>
        <p:txBody>
          <a:bodyPr wrap="square">
            <a:spAutoFit/>
          </a:bodyPr>
          <a:lstStyle/>
          <a:p>
            <a:pPr algn="r"/>
            <a:r>
              <a:rPr lang="zh-CN" altLang="en-US" sz="3200" b="1" dirty="0" smtClean="0">
                <a:solidFill>
                  <a:schemeClr val="bg1"/>
                </a:solidFill>
                <a:latin typeface="微软雅黑" pitchFamily="34" charset="-122"/>
                <a:ea typeface="微软雅黑" pitchFamily="34" charset="-122"/>
              </a:rPr>
              <a:t>序</a:t>
            </a:r>
            <a:endParaRPr lang="zh-CN" altLang="en-US" sz="3200" b="1" dirty="0">
              <a:solidFill>
                <a:schemeClr val="bg1"/>
              </a:solidFill>
              <a:latin typeface="微软雅黑" pitchFamily="34" charset="-122"/>
              <a:ea typeface="微软雅黑"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2" name="Rectangle 32"/>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股权分配计划示意图</a:t>
            </a:r>
          </a:p>
        </p:txBody>
      </p:sp>
      <p:grpSp>
        <p:nvGrpSpPr>
          <p:cNvPr id="2" name="Group 34"/>
          <p:cNvGrpSpPr>
            <a:grpSpLocks/>
          </p:cNvGrpSpPr>
          <p:nvPr/>
        </p:nvGrpSpPr>
        <p:grpSpPr bwMode="auto">
          <a:xfrm>
            <a:off x="1158875" y="1273175"/>
            <a:ext cx="7073900" cy="4714875"/>
            <a:chOff x="730" y="802"/>
            <a:chExt cx="4714" cy="3052"/>
          </a:xfrm>
        </p:grpSpPr>
        <p:sp>
          <p:nvSpPr>
            <p:cNvPr id="399363" name="Line 3"/>
            <p:cNvSpPr>
              <a:spLocks noChangeShapeType="1"/>
            </p:cNvSpPr>
            <p:nvPr/>
          </p:nvSpPr>
          <p:spPr bwMode="auto">
            <a:xfrm flipV="1">
              <a:off x="1043" y="933"/>
              <a:ext cx="2" cy="2578"/>
            </a:xfrm>
            <a:prstGeom prst="line">
              <a:avLst/>
            </a:prstGeom>
            <a:noFill/>
            <a:ln w="19050">
              <a:solidFill>
                <a:schemeClr val="accent2"/>
              </a:solidFill>
              <a:round/>
              <a:headEnd/>
              <a:tailEnd type="triangle" w="med" len="med"/>
            </a:ln>
            <a:effectLst/>
          </p:spPr>
          <p:txBody>
            <a:bodyPr>
              <a:spAutoFit/>
            </a:bodyPr>
            <a:lstStyle/>
            <a:p>
              <a:endParaRPr lang="zh-CN" altLang="en-US"/>
            </a:p>
          </p:txBody>
        </p:sp>
        <p:sp>
          <p:nvSpPr>
            <p:cNvPr id="399364" name="Rectangle 4"/>
            <p:cNvSpPr>
              <a:spLocks noChangeArrowheads="1"/>
            </p:cNvSpPr>
            <p:nvPr/>
          </p:nvSpPr>
          <p:spPr bwMode="auto">
            <a:xfrm>
              <a:off x="732" y="802"/>
              <a:ext cx="286" cy="586"/>
            </a:xfrm>
            <a:prstGeom prst="rect">
              <a:avLst/>
            </a:prstGeom>
            <a:noFill/>
            <a:ln w="9525">
              <a:noFill/>
              <a:miter lim="800000"/>
              <a:headEnd/>
              <a:tailEnd/>
            </a:ln>
            <a:effectLst/>
          </p:spPr>
          <p:txBody>
            <a:bodyPr vert="eaVert" wrap="none" anchor="ctr">
              <a:spAutoFit/>
            </a:bodyPr>
            <a:lstStyle/>
            <a:p>
              <a:pPr algn="ctr"/>
              <a:r>
                <a:rPr lang="zh-CN" altLang="en-US" sz="1600">
                  <a:solidFill>
                    <a:srgbClr val="000000"/>
                  </a:solidFill>
                  <a:latin typeface="宋体" pitchFamily="2" charset="-122"/>
                </a:rPr>
                <a:t>公司价值</a:t>
              </a:r>
            </a:p>
          </p:txBody>
        </p:sp>
        <p:sp>
          <p:nvSpPr>
            <p:cNvPr id="399365" name="Rectangle 5"/>
            <p:cNvSpPr>
              <a:spLocks noChangeArrowheads="1"/>
            </p:cNvSpPr>
            <p:nvPr/>
          </p:nvSpPr>
          <p:spPr bwMode="auto">
            <a:xfrm>
              <a:off x="4644" y="3554"/>
              <a:ext cx="800" cy="218"/>
            </a:xfrm>
            <a:prstGeom prst="rect">
              <a:avLst/>
            </a:prstGeom>
            <a:noFill/>
            <a:ln w="9525">
              <a:noFill/>
              <a:miter lim="800000"/>
              <a:headEnd/>
              <a:tailEnd/>
            </a:ln>
            <a:effectLst/>
          </p:spPr>
          <p:txBody>
            <a:bodyPr wrap="none" anchor="ctr">
              <a:spAutoFit/>
            </a:bodyPr>
            <a:lstStyle/>
            <a:p>
              <a:pPr algn="ctr"/>
              <a:r>
                <a:rPr lang="zh-CN" altLang="en-US" sz="1600">
                  <a:solidFill>
                    <a:srgbClr val="000000"/>
                  </a:solidFill>
                  <a:latin typeface="宋体" pitchFamily="2" charset="-122"/>
                </a:rPr>
                <a:t>时间（年）</a:t>
              </a:r>
            </a:p>
          </p:txBody>
        </p:sp>
        <p:sp>
          <p:nvSpPr>
            <p:cNvPr id="399366" name="Rectangle 6"/>
            <p:cNvSpPr>
              <a:spLocks noChangeArrowheads="1"/>
            </p:cNvSpPr>
            <p:nvPr/>
          </p:nvSpPr>
          <p:spPr bwMode="auto">
            <a:xfrm>
              <a:off x="1235" y="3636"/>
              <a:ext cx="799" cy="218"/>
            </a:xfrm>
            <a:prstGeom prst="rect">
              <a:avLst/>
            </a:prstGeom>
            <a:noFill/>
            <a:ln w="9525" algn="ctr">
              <a:noFill/>
              <a:miter lim="800000"/>
              <a:headEnd/>
              <a:tailEnd/>
            </a:ln>
            <a:effectLst/>
          </p:spPr>
          <p:txBody>
            <a:bodyPr wrap="none" anchor="ctr">
              <a:spAutoFit/>
            </a:bodyPr>
            <a:lstStyle/>
            <a:p>
              <a:pPr algn="ctr"/>
              <a:r>
                <a:rPr lang="zh-CN" altLang="en-US" sz="1600">
                  <a:solidFill>
                    <a:srgbClr val="000000"/>
                  </a:solidFill>
                  <a:latin typeface="宋体" pitchFamily="2" charset="-122"/>
                </a:rPr>
                <a:t>行权开始日</a:t>
              </a:r>
            </a:p>
          </p:txBody>
        </p:sp>
        <p:sp>
          <p:nvSpPr>
            <p:cNvPr id="399367" name="Rectangle 7"/>
            <p:cNvSpPr>
              <a:spLocks noChangeArrowheads="1"/>
            </p:cNvSpPr>
            <p:nvPr/>
          </p:nvSpPr>
          <p:spPr bwMode="auto">
            <a:xfrm>
              <a:off x="2147" y="3636"/>
              <a:ext cx="799" cy="218"/>
            </a:xfrm>
            <a:prstGeom prst="rect">
              <a:avLst/>
            </a:prstGeom>
            <a:noFill/>
            <a:ln w="9525" algn="ctr">
              <a:noFill/>
              <a:miter lim="800000"/>
              <a:headEnd/>
              <a:tailEnd/>
            </a:ln>
            <a:effectLst/>
          </p:spPr>
          <p:txBody>
            <a:bodyPr wrap="none" anchor="ctr">
              <a:spAutoFit/>
            </a:bodyPr>
            <a:lstStyle/>
            <a:p>
              <a:pPr algn="ctr"/>
              <a:r>
                <a:rPr lang="zh-CN" altLang="en-US" sz="1600">
                  <a:solidFill>
                    <a:srgbClr val="000000"/>
                  </a:solidFill>
                  <a:latin typeface="宋体" pitchFamily="2" charset="-122"/>
                </a:rPr>
                <a:t>行权截止日</a:t>
              </a:r>
            </a:p>
          </p:txBody>
        </p:sp>
        <p:sp>
          <p:nvSpPr>
            <p:cNvPr id="399368" name="Rectangle 8"/>
            <p:cNvSpPr>
              <a:spLocks noChangeArrowheads="1"/>
            </p:cNvSpPr>
            <p:nvPr/>
          </p:nvSpPr>
          <p:spPr bwMode="auto">
            <a:xfrm>
              <a:off x="1494" y="3517"/>
              <a:ext cx="182" cy="197"/>
            </a:xfrm>
            <a:prstGeom prst="rect">
              <a:avLst/>
            </a:prstGeom>
            <a:noFill/>
            <a:ln w="9525" algn="ctr">
              <a:noFill/>
              <a:miter lim="800000"/>
              <a:headEnd/>
              <a:tailEnd/>
            </a:ln>
            <a:effectLst/>
          </p:spPr>
          <p:txBody>
            <a:bodyPr wrap="none" anchor="ctr">
              <a:spAutoFit/>
            </a:bodyPr>
            <a:lstStyle/>
            <a:p>
              <a:pPr algn="ctr"/>
              <a:r>
                <a:rPr lang="en-US" altLang="zh-CN" sz="1400" b="1">
                  <a:solidFill>
                    <a:srgbClr val="000000"/>
                  </a:solidFill>
                  <a:latin typeface="楷体_GB2312" pitchFamily="49" charset="-122"/>
                  <a:ea typeface="楷体_GB2312" pitchFamily="49" charset="-122"/>
                </a:rPr>
                <a:t>1</a:t>
              </a:r>
            </a:p>
          </p:txBody>
        </p:sp>
        <p:sp>
          <p:nvSpPr>
            <p:cNvPr id="399369" name="Rectangle 9"/>
            <p:cNvSpPr>
              <a:spLocks noChangeArrowheads="1"/>
            </p:cNvSpPr>
            <p:nvPr/>
          </p:nvSpPr>
          <p:spPr bwMode="auto">
            <a:xfrm>
              <a:off x="2406" y="3503"/>
              <a:ext cx="182" cy="197"/>
            </a:xfrm>
            <a:prstGeom prst="rect">
              <a:avLst/>
            </a:prstGeom>
            <a:noFill/>
            <a:ln w="9525">
              <a:noFill/>
              <a:miter lim="800000"/>
              <a:headEnd/>
              <a:tailEnd/>
            </a:ln>
            <a:effectLst/>
          </p:spPr>
          <p:txBody>
            <a:bodyPr wrap="none" anchor="ctr">
              <a:spAutoFit/>
            </a:bodyPr>
            <a:lstStyle/>
            <a:p>
              <a:pPr algn="ctr"/>
              <a:r>
                <a:rPr lang="en-US" altLang="zh-CN" sz="1400" b="1">
                  <a:solidFill>
                    <a:srgbClr val="000000"/>
                  </a:solidFill>
                  <a:latin typeface="楷体_GB2312" pitchFamily="49" charset="-122"/>
                  <a:ea typeface="楷体_GB2312" pitchFamily="49" charset="-122"/>
                </a:rPr>
                <a:t>4</a:t>
              </a:r>
            </a:p>
          </p:txBody>
        </p:sp>
        <p:sp>
          <p:nvSpPr>
            <p:cNvPr id="399370" name="Rectangle 10"/>
            <p:cNvSpPr>
              <a:spLocks noChangeArrowheads="1"/>
            </p:cNvSpPr>
            <p:nvPr/>
          </p:nvSpPr>
          <p:spPr bwMode="auto">
            <a:xfrm>
              <a:off x="3485" y="3503"/>
              <a:ext cx="182" cy="197"/>
            </a:xfrm>
            <a:prstGeom prst="rect">
              <a:avLst/>
            </a:prstGeom>
            <a:noFill/>
            <a:ln w="9525">
              <a:noFill/>
              <a:miter lim="800000"/>
              <a:headEnd/>
              <a:tailEnd/>
            </a:ln>
            <a:effectLst/>
          </p:spPr>
          <p:txBody>
            <a:bodyPr wrap="none" anchor="ctr">
              <a:spAutoFit/>
            </a:bodyPr>
            <a:lstStyle/>
            <a:p>
              <a:pPr algn="ctr"/>
              <a:r>
                <a:rPr lang="en-US" altLang="zh-CN" sz="1400" b="1">
                  <a:solidFill>
                    <a:srgbClr val="000000"/>
                  </a:solidFill>
                  <a:latin typeface="楷体_GB2312" pitchFamily="49" charset="-122"/>
                  <a:ea typeface="楷体_GB2312" pitchFamily="49" charset="-122"/>
                </a:rPr>
                <a:t>6</a:t>
              </a:r>
            </a:p>
          </p:txBody>
        </p:sp>
        <p:sp>
          <p:nvSpPr>
            <p:cNvPr id="399371" name="Line 11"/>
            <p:cNvSpPr>
              <a:spLocks noChangeShapeType="1"/>
            </p:cNvSpPr>
            <p:nvPr/>
          </p:nvSpPr>
          <p:spPr bwMode="auto">
            <a:xfrm>
              <a:off x="1043" y="3511"/>
              <a:ext cx="3984" cy="0"/>
            </a:xfrm>
            <a:prstGeom prst="line">
              <a:avLst/>
            </a:prstGeom>
            <a:noFill/>
            <a:ln w="19050">
              <a:solidFill>
                <a:schemeClr val="accent2"/>
              </a:solidFill>
              <a:round/>
              <a:headEnd/>
              <a:tailEnd type="triangle" w="med" len="med"/>
            </a:ln>
            <a:effectLst/>
          </p:spPr>
          <p:txBody>
            <a:bodyPr>
              <a:spAutoFit/>
            </a:bodyPr>
            <a:lstStyle/>
            <a:p>
              <a:endParaRPr lang="zh-CN" altLang="en-US"/>
            </a:p>
          </p:txBody>
        </p:sp>
        <p:sp>
          <p:nvSpPr>
            <p:cNvPr id="399372" name="Line 12"/>
            <p:cNvSpPr>
              <a:spLocks noChangeShapeType="1"/>
            </p:cNvSpPr>
            <p:nvPr/>
          </p:nvSpPr>
          <p:spPr bwMode="auto">
            <a:xfrm flipV="1">
              <a:off x="1043" y="1879"/>
              <a:ext cx="3744" cy="1056"/>
            </a:xfrm>
            <a:prstGeom prst="line">
              <a:avLst/>
            </a:prstGeom>
            <a:noFill/>
            <a:ln w="19050">
              <a:solidFill>
                <a:srgbClr val="FF6600"/>
              </a:solidFill>
              <a:round/>
              <a:headEnd/>
              <a:tailEnd type="triangle" w="med" len="med"/>
            </a:ln>
            <a:effectLst/>
          </p:spPr>
          <p:txBody>
            <a:bodyPr>
              <a:spAutoFit/>
            </a:bodyPr>
            <a:lstStyle/>
            <a:p>
              <a:endParaRPr lang="zh-CN" altLang="en-US"/>
            </a:p>
          </p:txBody>
        </p:sp>
        <p:sp>
          <p:nvSpPr>
            <p:cNvPr id="399373" name="AutoShape 13"/>
            <p:cNvSpPr>
              <a:spLocks/>
            </p:cNvSpPr>
            <p:nvPr/>
          </p:nvSpPr>
          <p:spPr bwMode="auto">
            <a:xfrm rot="4408183">
              <a:off x="1916" y="2091"/>
              <a:ext cx="144" cy="912"/>
            </a:xfrm>
            <a:prstGeom prst="leftBrace">
              <a:avLst>
                <a:gd name="adj1" fmla="val 52778"/>
                <a:gd name="adj2" fmla="val 50000"/>
              </a:avLst>
            </a:prstGeom>
            <a:noFill/>
            <a:ln w="9525">
              <a:solidFill>
                <a:srgbClr val="000000"/>
              </a:solidFill>
              <a:round/>
              <a:headEnd/>
              <a:tailEnd/>
            </a:ln>
            <a:effectLst/>
          </p:spPr>
          <p:txBody>
            <a:bodyPr anchor="ctr">
              <a:spAutoFit/>
            </a:bodyPr>
            <a:lstStyle/>
            <a:p>
              <a:endParaRPr lang="zh-CN" altLang="en-US"/>
            </a:p>
          </p:txBody>
        </p:sp>
        <p:sp>
          <p:nvSpPr>
            <p:cNvPr id="399374" name="AutoShape 14"/>
            <p:cNvSpPr>
              <a:spLocks noChangeArrowheads="1"/>
            </p:cNvSpPr>
            <p:nvPr/>
          </p:nvSpPr>
          <p:spPr bwMode="auto">
            <a:xfrm>
              <a:off x="1043" y="2839"/>
              <a:ext cx="48" cy="96"/>
            </a:xfrm>
            <a:prstGeom prst="flowChartConnector">
              <a:avLst/>
            </a:prstGeom>
            <a:solidFill>
              <a:srgbClr val="FF0000"/>
            </a:solidFill>
            <a:ln w="9525">
              <a:solidFill>
                <a:srgbClr val="000000"/>
              </a:solidFill>
              <a:round/>
              <a:headEnd/>
              <a:tailEnd/>
            </a:ln>
            <a:effectLst/>
          </p:spPr>
          <p:txBody>
            <a:bodyPr anchor="ctr">
              <a:spAutoFit/>
            </a:bodyPr>
            <a:lstStyle/>
            <a:p>
              <a:endParaRPr lang="zh-CN" altLang="en-US"/>
            </a:p>
          </p:txBody>
        </p:sp>
        <p:sp>
          <p:nvSpPr>
            <p:cNvPr id="399375" name="Rectangle 15"/>
            <p:cNvSpPr>
              <a:spLocks noChangeArrowheads="1"/>
            </p:cNvSpPr>
            <p:nvPr/>
          </p:nvSpPr>
          <p:spPr bwMode="auto">
            <a:xfrm rot="-976460">
              <a:off x="2798" y="2357"/>
              <a:ext cx="394" cy="218"/>
            </a:xfrm>
            <a:prstGeom prst="rect">
              <a:avLst/>
            </a:prstGeom>
            <a:noFill/>
            <a:ln w="9525">
              <a:noFill/>
              <a:miter lim="800000"/>
              <a:headEnd/>
              <a:tailEnd/>
            </a:ln>
            <a:effectLst/>
          </p:spPr>
          <p:txBody>
            <a:bodyPr wrap="none" anchor="ctr">
              <a:spAutoFit/>
            </a:bodyPr>
            <a:lstStyle/>
            <a:p>
              <a:pPr algn="ctr"/>
              <a:r>
                <a:rPr lang="zh-CN" altLang="en-US" sz="1600">
                  <a:solidFill>
                    <a:srgbClr val="000000"/>
                  </a:solidFill>
                  <a:latin typeface="宋体" pitchFamily="2" charset="-122"/>
                </a:rPr>
                <a:t>虚股</a:t>
              </a:r>
            </a:p>
          </p:txBody>
        </p:sp>
        <p:sp>
          <p:nvSpPr>
            <p:cNvPr id="399376" name="Rectangle 16"/>
            <p:cNvSpPr>
              <a:spLocks noChangeArrowheads="1"/>
            </p:cNvSpPr>
            <p:nvPr/>
          </p:nvSpPr>
          <p:spPr bwMode="auto">
            <a:xfrm>
              <a:off x="730" y="2577"/>
              <a:ext cx="285" cy="585"/>
            </a:xfrm>
            <a:prstGeom prst="rect">
              <a:avLst/>
            </a:prstGeom>
            <a:noFill/>
            <a:ln w="9525" algn="ctr">
              <a:noFill/>
              <a:miter lim="800000"/>
              <a:headEnd/>
              <a:tailEnd/>
            </a:ln>
            <a:effectLst/>
          </p:spPr>
          <p:txBody>
            <a:bodyPr vert="eaVert" wrap="none" anchor="ctr">
              <a:spAutoFit/>
            </a:bodyPr>
            <a:lstStyle/>
            <a:p>
              <a:pPr algn="ctr"/>
              <a:r>
                <a:rPr lang="zh-CN" altLang="en-US" sz="1600">
                  <a:solidFill>
                    <a:srgbClr val="000000"/>
                  </a:solidFill>
                  <a:latin typeface="宋体" pitchFamily="2" charset="-122"/>
                </a:rPr>
                <a:t>计划执行</a:t>
              </a:r>
            </a:p>
          </p:txBody>
        </p:sp>
        <p:sp>
          <p:nvSpPr>
            <p:cNvPr id="399377" name="Line 17"/>
            <p:cNvSpPr>
              <a:spLocks noChangeShapeType="1"/>
            </p:cNvSpPr>
            <p:nvPr/>
          </p:nvSpPr>
          <p:spPr bwMode="auto">
            <a:xfrm>
              <a:off x="1573" y="2085"/>
              <a:ext cx="0" cy="1440"/>
            </a:xfrm>
            <a:prstGeom prst="line">
              <a:avLst/>
            </a:prstGeom>
            <a:noFill/>
            <a:ln w="9525">
              <a:solidFill>
                <a:srgbClr val="000000"/>
              </a:solidFill>
              <a:prstDash val="dashDot"/>
              <a:round/>
              <a:headEnd/>
              <a:tailEnd/>
            </a:ln>
            <a:effectLst/>
          </p:spPr>
          <p:txBody>
            <a:bodyPr>
              <a:spAutoFit/>
            </a:bodyPr>
            <a:lstStyle/>
            <a:p>
              <a:endParaRPr lang="zh-CN" altLang="en-US"/>
            </a:p>
          </p:txBody>
        </p:sp>
        <p:sp>
          <p:nvSpPr>
            <p:cNvPr id="399378" name="Line 18"/>
            <p:cNvSpPr>
              <a:spLocks noChangeShapeType="1"/>
            </p:cNvSpPr>
            <p:nvPr/>
          </p:nvSpPr>
          <p:spPr bwMode="auto">
            <a:xfrm>
              <a:off x="2485" y="1927"/>
              <a:ext cx="0" cy="1584"/>
            </a:xfrm>
            <a:prstGeom prst="line">
              <a:avLst/>
            </a:prstGeom>
            <a:noFill/>
            <a:ln w="9525">
              <a:solidFill>
                <a:srgbClr val="000000"/>
              </a:solidFill>
              <a:prstDash val="dashDot"/>
              <a:round/>
              <a:headEnd/>
              <a:tailEnd/>
            </a:ln>
            <a:effectLst/>
          </p:spPr>
          <p:txBody>
            <a:bodyPr>
              <a:spAutoFit/>
            </a:bodyPr>
            <a:lstStyle/>
            <a:p>
              <a:endParaRPr lang="zh-CN" altLang="en-US"/>
            </a:p>
          </p:txBody>
        </p:sp>
        <p:sp>
          <p:nvSpPr>
            <p:cNvPr id="399379" name="Rectangle 19"/>
            <p:cNvSpPr>
              <a:spLocks noChangeArrowheads="1"/>
            </p:cNvSpPr>
            <p:nvPr/>
          </p:nvSpPr>
          <p:spPr bwMode="auto">
            <a:xfrm>
              <a:off x="4387" y="1666"/>
              <a:ext cx="800" cy="218"/>
            </a:xfrm>
            <a:prstGeom prst="rect">
              <a:avLst/>
            </a:prstGeom>
            <a:noFill/>
            <a:ln w="9525">
              <a:noFill/>
              <a:miter lim="800000"/>
              <a:headEnd/>
              <a:tailEnd/>
            </a:ln>
            <a:effectLst/>
          </p:spPr>
          <p:txBody>
            <a:bodyPr wrap="none" anchor="ctr">
              <a:spAutoFit/>
            </a:bodyPr>
            <a:lstStyle/>
            <a:p>
              <a:pPr algn="ctr"/>
              <a:r>
                <a:rPr lang="zh-CN" altLang="en-US" sz="1600">
                  <a:solidFill>
                    <a:srgbClr val="FF3300"/>
                  </a:solidFill>
                  <a:latin typeface="宋体" pitchFamily="2" charset="-122"/>
                </a:rPr>
                <a:t>公司价值线</a:t>
              </a:r>
            </a:p>
          </p:txBody>
        </p:sp>
        <p:sp>
          <p:nvSpPr>
            <p:cNvPr id="399380" name="Rectangle 20"/>
            <p:cNvSpPr>
              <a:spLocks noChangeArrowheads="1"/>
            </p:cNvSpPr>
            <p:nvPr/>
          </p:nvSpPr>
          <p:spPr bwMode="auto">
            <a:xfrm>
              <a:off x="2699" y="3307"/>
              <a:ext cx="603" cy="204"/>
            </a:xfrm>
            <a:prstGeom prst="rect">
              <a:avLst/>
            </a:prstGeom>
            <a:noFill/>
            <a:ln w="9525">
              <a:solidFill>
                <a:srgbClr val="000000"/>
              </a:solidFill>
              <a:miter lim="800000"/>
              <a:headEnd/>
              <a:tailEnd/>
            </a:ln>
            <a:effectLst/>
          </p:spPr>
          <p:txBody>
            <a:bodyPr wrap="none" anchor="ctr">
              <a:spAutoFit/>
            </a:bodyPr>
            <a:lstStyle/>
            <a:p>
              <a:pPr algn="ctr"/>
              <a:r>
                <a:rPr lang="zh-CN" altLang="en-US" sz="1400">
                  <a:solidFill>
                    <a:srgbClr val="000000"/>
                  </a:solidFill>
                  <a:latin typeface="宋体" pitchFamily="2" charset="-122"/>
                </a:rPr>
                <a:t>约束条件</a:t>
              </a:r>
            </a:p>
          </p:txBody>
        </p:sp>
        <p:sp>
          <p:nvSpPr>
            <p:cNvPr id="399381" name="AutoShape 21"/>
            <p:cNvSpPr>
              <a:spLocks/>
            </p:cNvSpPr>
            <p:nvPr/>
          </p:nvSpPr>
          <p:spPr bwMode="auto">
            <a:xfrm rot="4408183">
              <a:off x="2939" y="1723"/>
              <a:ext cx="159" cy="1045"/>
            </a:xfrm>
            <a:prstGeom prst="leftBrace">
              <a:avLst>
                <a:gd name="adj1" fmla="val 54769"/>
                <a:gd name="adj2" fmla="val 50000"/>
              </a:avLst>
            </a:prstGeom>
            <a:noFill/>
            <a:ln w="9525">
              <a:solidFill>
                <a:srgbClr val="000000"/>
              </a:solidFill>
              <a:round/>
              <a:headEnd/>
              <a:tailEnd/>
            </a:ln>
            <a:effectLst/>
          </p:spPr>
          <p:txBody>
            <a:bodyPr anchor="ctr">
              <a:spAutoFit/>
            </a:bodyPr>
            <a:lstStyle/>
            <a:p>
              <a:endParaRPr lang="zh-CN" altLang="en-US"/>
            </a:p>
          </p:txBody>
        </p:sp>
        <p:sp>
          <p:nvSpPr>
            <p:cNvPr id="399382" name="Rectangle 22"/>
            <p:cNvSpPr>
              <a:spLocks noChangeArrowheads="1"/>
            </p:cNvSpPr>
            <p:nvPr/>
          </p:nvSpPr>
          <p:spPr bwMode="auto">
            <a:xfrm>
              <a:off x="1813" y="3303"/>
              <a:ext cx="603" cy="204"/>
            </a:xfrm>
            <a:prstGeom prst="rect">
              <a:avLst/>
            </a:prstGeom>
            <a:noFill/>
            <a:ln w="9525">
              <a:solidFill>
                <a:srgbClr val="000000"/>
              </a:solidFill>
              <a:miter lim="800000"/>
              <a:headEnd/>
              <a:tailEnd/>
            </a:ln>
            <a:effectLst/>
          </p:spPr>
          <p:txBody>
            <a:bodyPr wrap="none" anchor="ctr">
              <a:spAutoFit/>
            </a:bodyPr>
            <a:lstStyle/>
            <a:p>
              <a:pPr algn="ctr"/>
              <a:r>
                <a:rPr lang="zh-CN" altLang="en-US" sz="1400">
                  <a:solidFill>
                    <a:srgbClr val="000000"/>
                  </a:solidFill>
                  <a:latin typeface="宋体" pitchFamily="2" charset="-122"/>
                </a:rPr>
                <a:t>约束条件</a:t>
              </a:r>
            </a:p>
          </p:txBody>
        </p:sp>
        <p:sp>
          <p:nvSpPr>
            <p:cNvPr id="399383" name="Rectangle 23"/>
            <p:cNvSpPr>
              <a:spLocks noChangeArrowheads="1"/>
            </p:cNvSpPr>
            <p:nvPr/>
          </p:nvSpPr>
          <p:spPr bwMode="auto">
            <a:xfrm rot="-976460">
              <a:off x="1838" y="2646"/>
              <a:ext cx="394" cy="217"/>
            </a:xfrm>
            <a:prstGeom prst="rect">
              <a:avLst/>
            </a:prstGeom>
            <a:noFill/>
            <a:ln w="9525">
              <a:noFill/>
              <a:miter lim="800000"/>
              <a:headEnd/>
              <a:tailEnd/>
            </a:ln>
            <a:effectLst/>
          </p:spPr>
          <p:txBody>
            <a:bodyPr wrap="none" anchor="ctr">
              <a:spAutoFit/>
            </a:bodyPr>
            <a:lstStyle/>
            <a:p>
              <a:pPr algn="ctr"/>
              <a:r>
                <a:rPr lang="zh-CN" altLang="en-US" sz="1600">
                  <a:solidFill>
                    <a:srgbClr val="000000"/>
                  </a:solidFill>
                  <a:latin typeface="宋体" pitchFamily="2" charset="-122"/>
                </a:rPr>
                <a:t>虚股</a:t>
              </a:r>
            </a:p>
          </p:txBody>
        </p:sp>
        <p:sp>
          <p:nvSpPr>
            <p:cNvPr id="399384" name="Line 24"/>
            <p:cNvSpPr>
              <a:spLocks noChangeShapeType="1"/>
            </p:cNvSpPr>
            <p:nvPr/>
          </p:nvSpPr>
          <p:spPr bwMode="auto">
            <a:xfrm>
              <a:off x="3589" y="1941"/>
              <a:ext cx="0" cy="1584"/>
            </a:xfrm>
            <a:prstGeom prst="line">
              <a:avLst/>
            </a:prstGeom>
            <a:noFill/>
            <a:ln w="9525">
              <a:solidFill>
                <a:srgbClr val="000000"/>
              </a:solidFill>
              <a:prstDash val="dashDot"/>
              <a:round/>
              <a:headEnd/>
              <a:tailEnd/>
            </a:ln>
            <a:effectLst/>
          </p:spPr>
          <p:txBody>
            <a:bodyPr>
              <a:spAutoFit/>
            </a:bodyPr>
            <a:lstStyle/>
            <a:p>
              <a:endParaRPr lang="zh-CN" altLang="en-US"/>
            </a:p>
          </p:txBody>
        </p:sp>
        <p:sp>
          <p:nvSpPr>
            <p:cNvPr id="399385" name="Rectangle 25"/>
            <p:cNvSpPr>
              <a:spLocks noChangeArrowheads="1"/>
            </p:cNvSpPr>
            <p:nvPr/>
          </p:nvSpPr>
          <p:spPr bwMode="auto">
            <a:xfrm rot="-976460">
              <a:off x="3795" y="2069"/>
              <a:ext cx="393" cy="218"/>
            </a:xfrm>
            <a:prstGeom prst="rect">
              <a:avLst/>
            </a:prstGeom>
            <a:noFill/>
            <a:ln w="9525">
              <a:noFill/>
              <a:miter lim="800000"/>
              <a:headEnd/>
              <a:tailEnd/>
            </a:ln>
            <a:effectLst/>
          </p:spPr>
          <p:txBody>
            <a:bodyPr wrap="none" anchor="ctr">
              <a:spAutoFit/>
            </a:bodyPr>
            <a:lstStyle/>
            <a:p>
              <a:pPr algn="ctr"/>
              <a:r>
                <a:rPr lang="zh-CN" altLang="en-US" sz="1600">
                  <a:solidFill>
                    <a:srgbClr val="000000"/>
                  </a:solidFill>
                  <a:latin typeface="宋体" pitchFamily="2" charset="-122"/>
                </a:rPr>
                <a:t>实股</a:t>
              </a:r>
            </a:p>
          </p:txBody>
        </p:sp>
        <p:sp>
          <p:nvSpPr>
            <p:cNvPr id="399386" name="AutoShape 26"/>
            <p:cNvSpPr>
              <a:spLocks noChangeArrowheads="1"/>
            </p:cNvSpPr>
            <p:nvPr/>
          </p:nvSpPr>
          <p:spPr bwMode="auto">
            <a:xfrm>
              <a:off x="2018" y="1343"/>
              <a:ext cx="721" cy="681"/>
            </a:xfrm>
            <a:prstGeom prst="wedgeRectCallout">
              <a:avLst>
                <a:gd name="adj1" fmla="val -43481"/>
                <a:gd name="adj2" fmla="val 102866"/>
              </a:avLst>
            </a:prstGeom>
            <a:noFill/>
            <a:ln w="9525" algn="ctr">
              <a:solidFill>
                <a:schemeClr val="accent2"/>
              </a:solidFill>
              <a:miter lim="800000"/>
              <a:headEnd/>
              <a:tailEnd/>
            </a:ln>
            <a:effectLst/>
          </p:spPr>
          <p:txBody>
            <a:bodyPr/>
            <a:lstStyle/>
            <a:p>
              <a:pPr algn="ctr"/>
              <a:endParaRPr lang="en-US" altLang="zh-CN" sz="1600" b="1">
                <a:solidFill>
                  <a:srgbClr val="FF6600"/>
                </a:solidFill>
                <a:latin typeface="宋体" pitchFamily="2" charset="-122"/>
              </a:endParaRPr>
            </a:p>
            <a:p>
              <a:pPr algn="ctr"/>
              <a:endParaRPr lang="en-US" altLang="zh-CN" sz="1600">
                <a:latin typeface="宋体" pitchFamily="2" charset="-122"/>
              </a:endParaRPr>
            </a:p>
            <a:p>
              <a:pPr algn="ctr"/>
              <a:r>
                <a:rPr lang="zh-CN" altLang="en-US" sz="1600">
                  <a:latin typeface="宋体" pitchFamily="2" charset="-122"/>
                </a:rPr>
                <a:t>绩效年薪</a:t>
              </a:r>
            </a:p>
            <a:p>
              <a:pPr algn="ctr"/>
              <a:r>
                <a:rPr lang="zh-CN" altLang="en-US" sz="1600">
                  <a:latin typeface="宋体" pitchFamily="2" charset="-122"/>
                </a:rPr>
                <a:t>个人资金</a:t>
              </a:r>
            </a:p>
          </p:txBody>
        </p:sp>
        <p:sp>
          <p:nvSpPr>
            <p:cNvPr id="399387" name="Rectangle 27"/>
            <p:cNvSpPr>
              <a:spLocks noChangeArrowheads="1"/>
            </p:cNvSpPr>
            <p:nvPr/>
          </p:nvSpPr>
          <p:spPr bwMode="auto">
            <a:xfrm>
              <a:off x="2018" y="1340"/>
              <a:ext cx="698" cy="218"/>
            </a:xfrm>
            <a:prstGeom prst="rect">
              <a:avLst/>
            </a:prstGeom>
            <a:noFill/>
            <a:ln w="9525">
              <a:noFill/>
              <a:miter lim="800000"/>
              <a:headEnd/>
              <a:tailEnd/>
            </a:ln>
            <a:effectLst/>
          </p:spPr>
          <p:txBody>
            <a:bodyPr anchor="ctr" anchorCtr="1">
              <a:spAutoFit/>
            </a:bodyPr>
            <a:lstStyle/>
            <a:p>
              <a:r>
                <a:rPr lang="zh-CN" altLang="en-US" sz="1600" b="1">
                  <a:solidFill>
                    <a:srgbClr val="FF6600"/>
                  </a:solidFill>
                  <a:latin typeface="宋体" pitchFamily="2" charset="-122"/>
                </a:rPr>
                <a:t>资金来源</a:t>
              </a:r>
            </a:p>
          </p:txBody>
        </p:sp>
        <p:sp>
          <p:nvSpPr>
            <p:cNvPr id="399388" name="AutoShape 28"/>
            <p:cNvSpPr>
              <a:spLocks noChangeArrowheads="1"/>
            </p:cNvSpPr>
            <p:nvPr/>
          </p:nvSpPr>
          <p:spPr bwMode="auto">
            <a:xfrm>
              <a:off x="1111" y="1798"/>
              <a:ext cx="795" cy="698"/>
            </a:xfrm>
            <a:prstGeom prst="wedgeRectCallout">
              <a:avLst>
                <a:gd name="adj1" fmla="val -55912"/>
                <a:gd name="adj2" fmla="val 113676"/>
              </a:avLst>
            </a:prstGeom>
            <a:noFill/>
            <a:ln w="9525" algn="ctr">
              <a:solidFill>
                <a:schemeClr val="accent2"/>
              </a:solidFill>
              <a:miter lim="800000"/>
              <a:headEnd/>
              <a:tailEnd/>
            </a:ln>
            <a:effectLst/>
          </p:spPr>
          <p:txBody>
            <a:bodyPr>
              <a:spAutoFit/>
            </a:bodyPr>
            <a:lstStyle/>
            <a:p>
              <a:pPr algn="ctr"/>
              <a:r>
                <a:rPr lang="zh-CN" altLang="en-US" sz="1600">
                  <a:latin typeface="宋体" pitchFamily="2" charset="-122"/>
                </a:rPr>
                <a:t>授予时间</a:t>
              </a:r>
            </a:p>
            <a:p>
              <a:pPr algn="ctr"/>
              <a:r>
                <a:rPr lang="zh-CN" altLang="en-US" sz="1600">
                  <a:latin typeface="宋体" pitchFamily="2" charset="-122"/>
                </a:rPr>
                <a:t>授予对象</a:t>
              </a:r>
            </a:p>
            <a:p>
              <a:pPr algn="ctr"/>
              <a:r>
                <a:rPr lang="zh-CN" altLang="en-US" sz="1600">
                  <a:latin typeface="宋体" pitchFamily="2" charset="-122"/>
                </a:rPr>
                <a:t>授予数量</a:t>
              </a:r>
            </a:p>
            <a:p>
              <a:pPr algn="ctr"/>
              <a:r>
                <a:rPr lang="zh-CN" altLang="en-US" sz="1600">
                  <a:latin typeface="宋体" pitchFamily="2" charset="-122"/>
                </a:rPr>
                <a:t>股份来源</a:t>
              </a:r>
            </a:p>
          </p:txBody>
        </p:sp>
        <p:sp>
          <p:nvSpPr>
            <p:cNvPr id="399389" name="AutoShape 29"/>
            <p:cNvSpPr>
              <a:spLocks noChangeArrowheads="1"/>
            </p:cNvSpPr>
            <p:nvPr/>
          </p:nvSpPr>
          <p:spPr bwMode="auto">
            <a:xfrm>
              <a:off x="3725" y="1309"/>
              <a:ext cx="652" cy="540"/>
            </a:xfrm>
            <a:prstGeom prst="wedgeRectCallout">
              <a:avLst>
                <a:gd name="adj1" fmla="val -9356"/>
                <a:gd name="adj2" fmla="val 100190"/>
              </a:avLst>
            </a:prstGeom>
            <a:noFill/>
            <a:ln w="9525" algn="ctr">
              <a:solidFill>
                <a:schemeClr val="accent2"/>
              </a:solidFill>
              <a:miter lim="800000"/>
              <a:headEnd/>
              <a:tailEnd/>
            </a:ln>
            <a:effectLst/>
          </p:spPr>
          <p:txBody>
            <a:bodyPr>
              <a:spAutoFit/>
            </a:bodyPr>
            <a:lstStyle/>
            <a:p>
              <a:pPr algn="ctr"/>
              <a:r>
                <a:rPr lang="zh-CN" altLang="en-US" sz="1600">
                  <a:latin typeface="宋体" pitchFamily="2" charset="-122"/>
                </a:rPr>
                <a:t>公司股份转让与回购</a:t>
              </a:r>
            </a:p>
          </p:txBody>
        </p:sp>
        <p:sp>
          <p:nvSpPr>
            <p:cNvPr id="399393" name="Line 33"/>
            <p:cNvSpPr>
              <a:spLocks noChangeShapeType="1"/>
            </p:cNvSpPr>
            <p:nvPr/>
          </p:nvSpPr>
          <p:spPr bwMode="auto">
            <a:xfrm>
              <a:off x="2018" y="1616"/>
              <a:ext cx="721" cy="0"/>
            </a:xfrm>
            <a:prstGeom prst="line">
              <a:avLst/>
            </a:prstGeom>
            <a:noFill/>
            <a:ln w="9525">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684213" y="1484313"/>
            <a:ext cx="7716837" cy="4164012"/>
            <a:chOff x="428" y="953"/>
            <a:chExt cx="4861" cy="2623"/>
          </a:xfrm>
        </p:grpSpPr>
        <p:sp>
          <p:nvSpPr>
            <p:cNvPr id="407555" name="AutoShape 3"/>
            <p:cNvSpPr>
              <a:spLocks noChangeArrowheads="1"/>
            </p:cNvSpPr>
            <p:nvPr/>
          </p:nvSpPr>
          <p:spPr bwMode="auto">
            <a:xfrm>
              <a:off x="4189" y="1476"/>
              <a:ext cx="1100" cy="680"/>
            </a:xfrm>
            <a:prstGeom prst="flowChartDecision">
              <a:avLst/>
            </a:prstGeom>
            <a:gradFill rotWithShape="1">
              <a:gsLst>
                <a:gs pos="0">
                  <a:srgbClr val="CCFF99"/>
                </a:gs>
                <a:gs pos="50000">
                  <a:schemeClr val="bg1"/>
                </a:gs>
                <a:gs pos="100000">
                  <a:srgbClr val="CCFF99"/>
                </a:gs>
              </a:gsLst>
              <a:lin ang="5400000" scaled="1"/>
            </a:gradFill>
            <a:ln w="9525" algn="ctr">
              <a:solidFill>
                <a:srgbClr val="99CC00"/>
              </a:solidFill>
              <a:miter lim="800000"/>
              <a:headEnd/>
              <a:tailEnd/>
            </a:ln>
            <a:effectLst>
              <a:outerShdw dist="35921" dir="2700000" algn="ctr" rotWithShape="0">
                <a:schemeClr val="bg2"/>
              </a:outerShdw>
            </a:effectLst>
          </p:spPr>
          <p:txBody>
            <a:bodyPr anchor="ctr">
              <a:spAutoFit/>
            </a:bodyPr>
            <a:lstStyle/>
            <a:p>
              <a:pPr algn="ctr"/>
              <a:r>
                <a:rPr lang="zh-CN" altLang="en-US" sz="1600" b="1">
                  <a:solidFill>
                    <a:srgbClr val="000000"/>
                  </a:solidFill>
                  <a:ea typeface="楷体_GB2312" pitchFamily="49" charset="-122"/>
                </a:rPr>
                <a:t>逐年</a:t>
              </a:r>
            </a:p>
            <a:p>
              <a:pPr algn="ctr"/>
              <a:r>
                <a:rPr lang="zh-CN" altLang="en-US" sz="1600" b="1">
                  <a:solidFill>
                    <a:srgbClr val="000000"/>
                  </a:solidFill>
                  <a:ea typeface="楷体_GB2312" pitchFamily="49" charset="-122"/>
                </a:rPr>
                <a:t>沉淀</a:t>
              </a:r>
            </a:p>
          </p:txBody>
        </p:sp>
        <p:sp>
          <p:nvSpPr>
            <p:cNvPr id="407557" name="AutoShape 5"/>
            <p:cNvSpPr>
              <a:spLocks noChangeArrowheads="1"/>
            </p:cNvSpPr>
            <p:nvPr/>
          </p:nvSpPr>
          <p:spPr bwMode="auto">
            <a:xfrm>
              <a:off x="428" y="1550"/>
              <a:ext cx="864" cy="526"/>
            </a:xfrm>
            <a:prstGeom prst="flowChartProcess">
              <a:avLst/>
            </a:prstGeom>
            <a:gradFill rotWithShape="1">
              <a:gsLst>
                <a:gs pos="0">
                  <a:srgbClr val="99CCFF"/>
                </a:gs>
                <a:gs pos="50000">
                  <a:schemeClr val="bg1"/>
                </a:gs>
                <a:gs pos="100000">
                  <a:srgbClr val="99CCFF"/>
                </a:gs>
              </a:gsLst>
              <a:lin ang="5400000" scaled="1"/>
            </a:gradFill>
            <a:ln w="9525">
              <a:solidFill>
                <a:schemeClr val="accent2"/>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授予范围与持股资格</a:t>
              </a:r>
            </a:p>
            <a:p>
              <a:pPr algn="ctr"/>
              <a:r>
                <a:rPr lang="zh-CN" altLang="en-US" sz="1600">
                  <a:solidFill>
                    <a:srgbClr val="000000"/>
                  </a:solidFill>
                </a:rPr>
                <a:t>认定</a:t>
              </a:r>
            </a:p>
          </p:txBody>
        </p:sp>
        <p:sp>
          <p:nvSpPr>
            <p:cNvPr id="407558" name="AutoShape 6"/>
            <p:cNvSpPr>
              <a:spLocks noChangeArrowheads="1"/>
            </p:cNvSpPr>
            <p:nvPr/>
          </p:nvSpPr>
          <p:spPr bwMode="auto">
            <a:xfrm>
              <a:off x="2987" y="2754"/>
              <a:ext cx="864" cy="372"/>
            </a:xfrm>
            <a:prstGeom prst="flowChartProcess">
              <a:avLst/>
            </a:prstGeom>
            <a:gradFill rotWithShape="1">
              <a:gsLst>
                <a:gs pos="0">
                  <a:srgbClr val="FFFF99"/>
                </a:gs>
                <a:gs pos="50000">
                  <a:schemeClr val="bg1"/>
                </a:gs>
                <a:gs pos="100000">
                  <a:srgbClr val="FFFF99"/>
                </a:gs>
              </a:gsLst>
              <a:lin ang="5400000" scaled="1"/>
            </a:gradFill>
            <a:ln w="9525" algn="ctr">
              <a:solidFill>
                <a:srgbClr val="FFCC00"/>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确定实际</a:t>
              </a:r>
            </a:p>
            <a:p>
              <a:pPr algn="ctr"/>
              <a:r>
                <a:rPr lang="zh-CN" altLang="en-US" sz="1600">
                  <a:solidFill>
                    <a:srgbClr val="000000"/>
                  </a:solidFill>
                </a:rPr>
                <a:t>持股数量</a:t>
              </a:r>
            </a:p>
          </p:txBody>
        </p:sp>
        <p:sp>
          <p:nvSpPr>
            <p:cNvPr id="407559" name="AutoShape 7"/>
            <p:cNvSpPr>
              <a:spLocks noChangeArrowheads="1"/>
            </p:cNvSpPr>
            <p:nvPr/>
          </p:nvSpPr>
          <p:spPr bwMode="auto">
            <a:xfrm>
              <a:off x="1634" y="1550"/>
              <a:ext cx="864" cy="526"/>
            </a:xfrm>
            <a:prstGeom prst="flowChartProcess">
              <a:avLst/>
            </a:prstGeom>
            <a:gradFill rotWithShape="1">
              <a:gsLst>
                <a:gs pos="0">
                  <a:srgbClr val="99CCFF"/>
                </a:gs>
                <a:gs pos="50000">
                  <a:schemeClr val="bg1"/>
                </a:gs>
                <a:gs pos="100000">
                  <a:srgbClr val="99CCFF"/>
                </a:gs>
              </a:gsLst>
              <a:lin ang="5400000" scaled="1"/>
            </a:gradFill>
            <a:ln w="9525" algn="ctr">
              <a:solidFill>
                <a:schemeClr val="accent2"/>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确定持股比例与应持股数量</a:t>
              </a:r>
            </a:p>
          </p:txBody>
        </p:sp>
        <p:sp>
          <p:nvSpPr>
            <p:cNvPr id="407560" name="AutoShape 8"/>
            <p:cNvSpPr>
              <a:spLocks noChangeArrowheads="1"/>
            </p:cNvSpPr>
            <p:nvPr/>
          </p:nvSpPr>
          <p:spPr bwMode="auto">
            <a:xfrm>
              <a:off x="1634" y="2739"/>
              <a:ext cx="864" cy="372"/>
            </a:xfrm>
            <a:prstGeom prst="flowChartProcess">
              <a:avLst/>
            </a:prstGeom>
            <a:gradFill rotWithShape="1">
              <a:gsLst>
                <a:gs pos="0">
                  <a:srgbClr val="FFFF99"/>
                </a:gs>
                <a:gs pos="50000">
                  <a:schemeClr val="bg1"/>
                </a:gs>
                <a:gs pos="100000">
                  <a:srgbClr val="FFFF99"/>
                </a:gs>
              </a:gsLst>
              <a:lin ang="5400000" scaled="1"/>
            </a:gradFill>
            <a:ln w="9525" algn="ctr">
              <a:solidFill>
                <a:srgbClr val="FFCC00"/>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正式</a:t>
              </a:r>
            </a:p>
            <a:p>
              <a:pPr algn="ctr"/>
              <a:r>
                <a:rPr lang="zh-CN" altLang="en-US" sz="1600">
                  <a:solidFill>
                    <a:srgbClr val="000000"/>
                  </a:solidFill>
                </a:rPr>
                <a:t>持有股份</a:t>
              </a:r>
            </a:p>
          </p:txBody>
        </p:sp>
        <p:sp>
          <p:nvSpPr>
            <p:cNvPr id="407561" name="AutoShape 9"/>
            <p:cNvSpPr>
              <a:spLocks noChangeArrowheads="1"/>
            </p:cNvSpPr>
            <p:nvPr/>
          </p:nvSpPr>
          <p:spPr bwMode="auto">
            <a:xfrm>
              <a:off x="4302" y="2752"/>
              <a:ext cx="864" cy="372"/>
            </a:xfrm>
            <a:prstGeom prst="flowChartProcess">
              <a:avLst/>
            </a:prstGeom>
            <a:gradFill rotWithShape="1">
              <a:gsLst>
                <a:gs pos="0">
                  <a:srgbClr val="FFFF99"/>
                </a:gs>
                <a:gs pos="50000">
                  <a:schemeClr val="bg1"/>
                </a:gs>
                <a:gs pos="100000">
                  <a:srgbClr val="FFFF99"/>
                </a:gs>
              </a:gsLst>
              <a:lin ang="5400000" scaled="1"/>
            </a:gradFill>
            <a:ln w="9525">
              <a:solidFill>
                <a:srgbClr val="FFCC00"/>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沉淀</a:t>
              </a:r>
            </a:p>
            <a:p>
              <a:pPr algn="ctr"/>
              <a:r>
                <a:rPr lang="zh-CN" altLang="en-US" sz="1600">
                  <a:solidFill>
                    <a:srgbClr val="000000"/>
                  </a:solidFill>
                </a:rPr>
                <a:t>完全</a:t>
              </a:r>
            </a:p>
          </p:txBody>
        </p:sp>
        <p:sp>
          <p:nvSpPr>
            <p:cNvPr id="407562" name="AutoShape 10"/>
            <p:cNvSpPr>
              <a:spLocks noChangeArrowheads="1"/>
            </p:cNvSpPr>
            <p:nvPr/>
          </p:nvSpPr>
          <p:spPr bwMode="auto">
            <a:xfrm>
              <a:off x="428" y="2739"/>
              <a:ext cx="864" cy="372"/>
            </a:xfrm>
            <a:prstGeom prst="flowChartProcess">
              <a:avLst/>
            </a:prstGeom>
            <a:gradFill rotWithShape="1">
              <a:gsLst>
                <a:gs pos="0">
                  <a:schemeClr val="bg1"/>
                </a:gs>
                <a:gs pos="50000">
                  <a:srgbClr val="CCFFCC"/>
                </a:gs>
                <a:gs pos="100000">
                  <a:schemeClr val="bg1"/>
                </a:gs>
              </a:gsLst>
              <a:lin ang="5400000" scaled="1"/>
            </a:gradFill>
            <a:ln w="9525">
              <a:solidFill>
                <a:srgbClr val="993366"/>
              </a:solidFill>
              <a:miter lim="800000"/>
              <a:headEnd/>
              <a:tailEnd/>
            </a:ln>
            <a:effectLst>
              <a:outerShdw dist="35921" dir="2700000" algn="ctr" rotWithShape="0">
                <a:schemeClr val="bg2"/>
              </a:outerShdw>
            </a:effectLst>
          </p:spPr>
          <p:txBody>
            <a:bodyPr anchor="ctr">
              <a:spAutoFit/>
            </a:bodyPr>
            <a:lstStyle/>
            <a:p>
              <a:pPr algn="ctr"/>
              <a:r>
                <a:rPr lang="zh-CN" altLang="en-US" sz="1600" b="1">
                  <a:solidFill>
                    <a:srgbClr val="FF3300"/>
                  </a:solidFill>
                </a:rPr>
                <a:t>股份转让</a:t>
              </a:r>
            </a:p>
            <a:p>
              <a:pPr algn="ctr"/>
              <a:r>
                <a:rPr lang="zh-CN" altLang="en-US" sz="1600" b="1">
                  <a:solidFill>
                    <a:srgbClr val="FF3300"/>
                  </a:solidFill>
                </a:rPr>
                <a:t>与回购</a:t>
              </a:r>
            </a:p>
          </p:txBody>
        </p:sp>
        <p:sp>
          <p:nvSpPr>
            <p:cNvPr id="407563" name="AutoShape 11"/>
            <p:cNvSpPr>
              <a:spLocks noChangeArrowheads="1"/>
            </p:cNvSpPr>
            <p:nvPr/>
          </p:nvSpPr>
          <p:spPr bwMode="auto">
            <a:xfrm>
              <a:off x="1292" y="1762"/>
              <a:ext cx="342" cy="144"/>
            </a:xfrm>
            <a:prstGeom prst="rightArrow">
              <a:avLst>
                <a:gd name="adj1" fmla="val 50000"/>
                <a:gd name="adj2" fmla="val 59375"/>
              </a:avLst>
            </a:prstGeom>
            <a:gradFill rotWithShape="1">
              <a:gsLst>
                <a:gs pos="0">
                  <a:srgbClr val="FFFFFF"/>
                </a:gs>
                <a:gs pos="100000">
                  <a:srgbClr val="00FF00"/>
                </a:gs>
              </a:gsLst>
              <a:lin ang="0" scaled="1"/>
            </a:gradFill>
            <a:ln w="9525">
              <a:noFill/>
              <a:miter lim="800000"/>
              <a:headEnd/>
              <a:tailEnd/>
            </a:ln>
            <a:effectLst/>
          </p:spPr>
          <p:txBody>
            <a:bodyPr anchor="ctr">
              <a:spAutoFit/>
            </a:bodyPr>
            <a:lstStyle/>
            <a:p>
              <a:endParaRPr lang="zh-CN" altLang="en-US"/>
            </a:p>
          </p:txBody>
        </p:sp>
        <p:sp>
          <p:nvSpPr>
            <p:cNvPr id="407564" name="AutoShape 12"/>
            <p:cNvSpPr>
              <a:spLocks noChangeArrowheads="1"/>
            </p:cNvSpPr>
            <p:nvPr/>
          </p:nvSpPr>
          <p:spPr bwMode="auto">
            <a:xfrm>
              <a:off x="2498" y="1775"/>
              <a:ext cx="513" cy="131"/>
            </a:xfrm>
            <a:prstGeom prst="rightArrow">
              <a:avLst>
                <a:gd name="adj1" fmla="val 50000"/>
                <a:gd name="adj2" fmla="val 97901"/>
              </a:avLst>
            </a:prstGeom>
            <a:gradFill rotWithShape="1">
              <a:gsLst>
                <a:gs pos="0">
                  <a:srgbClr val="FFFFFF"/>
                </a:gs>
                <a:gs pos="100000">
                  <a:srgbClr val="00FF00"/>
                </a:gs>
              </a:gsLst>
              <a:lin ang="0" scaled="1"/>
            </a:gradFill>
            <a:ln w="9525" algn="ctr">
              <a:noFill/>
              <a:miter lim="800000"/>
              <a:headEnd/>
              <a:tailEnd/>
            </a:ln>
            <a:effectLst/>
          </p:spPr>
          <p:txBody>
            <a:bodyPr anchor="ctr">
              <a:spAutoFit/>
            </a:bodyPr>
            <a:lstStyle/>
            <a:p>
              <a:endParaRPr lang="zh-CN" altLang="en-US"/>
            </a:p>
          </p:txBody>
        </p:sp>
        <p:sp>
          <p:nvSpPr>
            <p:cNvPr id="407565" name="AutoShape 13"/>
            <p:cNvSpPr>
              <a:spLocks noChangeArrowheads="1"/>
            </p:cNvSpPr>
            <p:nvPr/>
          </p:nvSpPr>
          <p:spPr bwMode="auto">
            <a:xfrm>
              <a:off x="3877" y="1759"/>
              <a:ext cx="318" cy="131"/>
            </a:xfrm>
            <a:prstGeom prst="rightArrow">
              <a:avLst>
                <a:gd name="adj1" fmla="val 50000"/>
                <a:gd name="adj2" fmla="val 60687"/>
              </a:avLst>
            </a:prstGeom>
            <a:gradFill rotWithShape="1">
              <a:gsLst>
                <a:gs pos="0">
                  <a:srgbClr val="FFFFFF"/>
                </a:gs>
                <a:gs pos="100000">
                  <a:srgbClr val="00FF00"/>
                </a:gs>
              </a:gsLst>
              <a:lin ang="0" scaled="1"/>
            </a:gradFill>
            <a:ln w="9525" algn="ctr">
              <a:noFill/>
              <a:miter lim="800000"/>
              <a:headEnd/>
              <a:tailEnd/>
            </a:ln>
            <a:effectLst/>
          </p:spPr>
          <p:txBody>
            <a:bodyPr anchor="ctr">
              <a:spAutoFit/>
            </a:bodyPr>
            <a:lstStyle/>
            <a:p>
              <a:endParaRPr lang="zh-CN" altLang="en-US"/>
            </a:p>
          </p:txBody>
        </p:sp>
        <p:sp>
          <p:nvSpPr>
            <p:cNvPr id="407566" name="AutoShape 14"/>
            <p:cNvSpPr>
              <a:spLocks noChangeArrowheads="1"/>
            </p:cNvSpPr>
            <p:nvPr/>
          </p:nvSpPr>
          <p:spPr bwMode="auto">
            <a:xfrm>
              <a:off x="3850" y="2841"/>
              <a:ext cx="392" cy="136"/>
            </a:xfrm>
            <a:prstGeom prst="leftArrow">
              <a:avLst>
                <a:gd name="adj1" fmla="val 50000"/>
                <a:gd name="adj2" fmla="val 72059"/>
              </a:avLst>
            </a:prstGeom>
            <a:gradFill rotWithShape="1">
              <a:gsLst>
                <a:gs pos="0">
                  <a:srgbClr val="00FF00"/>
                </a:gs>
                <a:gs pos="100000">
                  <a:srgbClr val="FFFFFF"/>
                </a:gs>
              </a:gsLst>
              <a:lin ang="0" scaled="1"/>
            </a:gradFill>
            <a:ln w="9525" algn="ctr">
              <a:noFill/>
              <a:miter lim="800000"/>
              <a:headEnd/>
              <a:tailEnd/>
            </a:ln>
            <a:effectLst/>
          </p:spPr>
          <p:txBody>
            <a:bodyPr anchor="ctr">
              <a:spAutoFit/>
            </a:bodyPr>
            <a:lstStyle/>
            <a:p>
              <a:endParaRPr lang="zh-CN" altLang="en-US"/>
            </a:p>
          </p:txBody>
        </p:sp>
        <p:sp>
          <p:nvSpPr>
            <p:cNvPr id="407567" name="AutoShape 15"/>
            <p:cNvSpPr>
              <a:spLocks noChangeArrowheads="1"/>
            </p:cNvSpPr>
            <p:nvPr/>
          </p:nvSpPr>
          <p:spPr bwMode="auto">
            <a:xfrm>
              <a:off x="2498" y="2835"/>
              <a:ext cx="480" cy="144"/>
            </a:xfrm>
            <a:prstGeom prst="leftArrow">
              <a:avLst>
                <a:gd name="adj1" fmla="val 50000"/>
                <a:gd name="adj2" fmla="val 83333"/>
              </a:avLst>
            </a:prstGeom>
            <a:gradFill rotWithShape="1">
              <a:gsLst>
                <a:gs pos="0">
                  <a:srgbClr val="00FF00"/>
                </a:gs>
                <a:gs pos="100000">
                  <a:srgbClr val="FFFFFF"/>
                </a:gs>
              </a:gsLst>
              <a:lin ang="0" scaled="1"/>
            </a:gradFill>
            <a:ln w="9525" algn="ctr">
              <a:noFill/>
              <a:miter lim="800000"/>
              <a:headEnd/>
              <a:tailEnd/>
            </a:ln>
            <a:effectLst/>
          </p:spPr>
          <p:txBody>
            <a:bodyPr anchor="ctr">
              <a:spAutoFit/>
            </a:bodyPr>
            <a:lstStyle/>
            <a:p>
              <a:endParaRPr lang="zh-CN" altLang="en-US"/>
            </a:p>
          </p:txBody>
        </p:sp>
        <p:sp>
          <p:nvSpPr>
            <p:cNvPr id="407568" name="AutoShape 16"/>
            <p:cNvSpPr>
              <a:spLocks noChangeArrowheads="1"/>
            </p:cNvSpPr>
            <p:nvPr/>
          </p:nvSpPr>
          <p:spPr bwMode="auto">
            <a:xfrm>
              <a:off x="1292" y="2835"/>
              <a:ext cx="342" cy="144"/>
            </a:xfrm>
            <a:prstGeom prst="leftArrow">
              <a:avLst>
                <a:gd name="adj1" fmla="val 50000"/>
                <a:gd name="adj2" fmla="val 59375"/>
              </a:avLst>
            </a:prstGeom>
            <a:gradFill rotWithShape="1">
              <a:gsLst>
                <a:gs pos="0">
                  <a:srgbClr val="00FF00"/>
                </a:gs>
                <a:gs pos="100000">
                  <a:srgbClr val="FFFFFF"/>
                </a:gs>
              </a:gsLst>
              <a:lin ang="0" scaled="1"/>
            </a:gradFill>
            <a:ln w="9525" algn="ctr">
              <a:noFill/>
              <a:miter lim="800000"/>
              <a:headEnd/>
              <a:tailEnd/>
            </a:ln>
            <a:effectLst/>
          </p:spPr>
          <p:txBody>
            <a:bodyPr anchor="ctr">
              <a:spAutoFit/>
            </a:bodyPr>
            <a:lstStyle/>
            <a:p>
              <a:endParaRPr lang="zh-CN" altLang="en-US"/>
            </a:p>
          </p:txBody>
        </p:sp>
        <p:sp>
          <p:nvSpPr>
            <p:cNvPr id="407569" name="AutoShape 17"/>
            <p:cNvSpPr>
              <a:spLocks noChangeArrowheads="1"/>
            </p:cNvSpPr>
            <p:nvPr/>
          </p:nvSpPr>
          <p:spPr bwMode="auto">
            <a:xfrm>
              <a:off x="4659" y="2156"/>
              <a:ext cx="150" cy="594"/>
            </a:xfrm>
            <a:prstGeom prst="downArrow">
              <a:avLst>
                <a:gd name="adj1" fmla="val 50000"/>
                <a:gd name="adj2" fmla="val 99000"/>
              </a:avLst>
            </a:prstGeom>
            <a:gradFill rotWithShape="1">
              <a:gsLst>
                <a:gs pos="0">
                  <a:srgbClr val="FFFFFF"/>
                </a:gs>
                <a:gs pos="100000">
                  <a:srgbClr val="00FF00"/>
                </a:gs>
              </a:gsLst>
              <a:lin ang="5400000" scaled="1"/>
            </a:gradFill>
            <a:ln w="9525">
              <a:noFill/>
              <a:miter lim="800000"/>
              <a:headEnd/>
              <a:tailEnd/>
            </a:ln>
            <a:effectLst/>
          </p:spPr>
          <p:txBody>
            <a:bodyPr anchor="ctr">
              <a:spAutoFit/>
            </a:bodyPr>
            <a:lstStyle/>
            <a:p>
              <a:endParaRPr lang="zh-CN" altLang="en-US"/>
            </a:p>
          </p:txBody>
        </p:sp>
        <p:sp>
          <p:nvSpPr>
            <p:cNvPr id="407570" name="AutoShape 18"/>
            <p:cNvSpPr>
              <a:spLocks noChangeArrowheads="1"/>
            </p:cNvSpPr>
            <p:nvPr/>
          </p:nvSpPr>
          <p:spPr bwMode="auto">
            <a:xfrm>
              <a:off x="3403" y="1344"/>
              <a:ext cx="112" cy="199"/>
            </a:xfrm>
            <a:prstGeom prst="downArrow">
              <a:avLst>
                <a:gd name="adj1" fmla="val 50000"/>
                <a:gd name="adj2" fmla="val 44420"/>
              </a:avLst>
            </a:prstGeom>
            <a:gradFill rotWithShape="1">
              <a:gsLst>
                <a:gs pos="0">
                  <a:srgbClr val="FFFFFF"/>
                </a:gs>
                <a:gs pos="100000">
                  <a:srgbClr val="00FF00"/>
                </a:gs>
              </a:gsLst>
              <a:lin ang="5400000" scaled="1"/>
            </a:gradFill>
            <a:ln w="9525" algn="ctr">
              <a:noFill/>
              <a:miter lim="800000"/>
              <a:headEnd/>
              <a:tailEnd/>
            </a:ln>
            <a:effectLst/>
          </p:spPr>
          <p:txBody>
            <a:bodyPr anchor="ctr">
              <a:spAutoFit/>
            </a:bodyPr>
            <a:lstStyle/>
            <a:p>
              <a:endParaRPr lang="zh-CN" altLang="en-US"/>
            </a:p>
          </p:txBody>
        </p:sp>
        <p:sp>
          <p:nvSpPr>
            <p:cNvPr id="407571" name="AutoShape 19"/>
            <p:cNvSpPr>
              <a:spLocks noChangeArrowheads="1"/>
            </p:cNvSpPr>
            <p:nvPr/>
          </p:nvSpPr>
          <p:spPr bwMode="auto">
            <a:xfrm>
              <a:off x="2104" y="3204"/>
              <a:ext cx="1412" cy="372"/>
            </a:xfrm>
            <a:prstGeom prst="flowChartDecision">
              <a:avLst/>
            </a:prstGeom>
            <a:gradFill rotWithShape="1">
              <a:gsLst>
                <a:gs pos="0">
                  <a:srgbClr val="CCFF99"/>
                </a:gs>
                <a:gs pos="50000">
                  <a:schemeClr val="bg1"/>
                </a:gs>
                <a:gs pos="100000">
                  <a:srgbClr val="CCFF99"/>
                </a:gs>
              </a:gsLst>
              <a:lin ang="5400000" scaled="1"/>
            </a:gradFill>
            <a:ln w="9525" algn="ctr">
              <a:solidFill>
                <a:srgbClr val="99CC00"/>
              </a:solidFill>
              <a:miter lim="800000"/>
              <a:headEnd/>
              <a:tailEnd/>
            </a:ln>
            <a:effectLst>
              <a:outerShdw dist="35921" dir="2700000" algn="ctr" rotWithShape="0">
                <a:schemeClr val="bg2"/>
              </a:outerShdw>
            </a:effectLst>
          </p:spPr>
          <p:txBody>
            <a:bodyPr anchor="ctr">
              <a:spAutoFit/>
            </a:bodyPr>
            <a:lstStyle/>
            <a:p>
              <a:pPr algn="ctr"/>
              <a:r>
                <a:rPr lang="zh-CN" altLang="en-US" sz="1600" b="1">
                  <a:solidFill>
                    <a:srgbClr val="000000"/>
                  </a:solidFill>
                  <a:ea typeface="楷体_GB2312" pitchFamily="49" charset="-122"/>
                </a:rPr>
                <a:t>董事会决议</a:t>
              </a:r>
            </a:p>
          </p:txBody>
        </p:sp>
        <p:sp>
          <p:nvSpPr>
            <p:cNvPr id="407572" name="AutoShape 20"/>
            <p:cNvSpPr>
              <a:spLocks noChangeArrowheads="1"/>
            </p:cNvSpPr>
            <p:nvPr/>
          </p:nvSpPr>
          <p:spPr bwMode="auto">
            <a:xfrm flipH="1">
              <a:off x="2739" y="2940"/>
              <a:ext cx="136" cy="264"/>
            </a:xfrm>
            <a:prstGeom prst="upArrow">
              <a:avLst>
                <a:gd name="adj1" fmla="val 50000"/>
                <a:gd name="adj2" fmla="val 48529"/>
              </a:avLst>
            </a:prstGeom>
            <a:gradFill rotWithShape="1">
              <a:gsLst>
                <a:gs pos="0">
                  <a:srgbClr val="00FF00"/>
                </a:gs>
                <a:gs pos="100000">
                  <a:srgbClr val="FFFFFF"/>
                </a:gs>
              </a:gsLst>
              <a:lin ang="5400000" scaled="1"/>
            </a:gradFill>
            <a:ln w="9525">
              <a:noFill/>
              <a:miter lim="800000"/>
              <a:headEnd/>
              <a:tailEnd/>
            </a:ln>
            <a:effectLst/>
          </p:spPr>
          <p:txBody>
            <a:bodyPr anchor="ctr">
              <a:spAutoFit/>
            </a:bodyPr>
            <a:lstStyle/>
            <a:p>
              <a:endParaRPr lang="zh-CN" altLang="en-US"/>
            </a:p>
          </p:txBody>
        </p:sp>
        <p:sp>
          <p:nvSpPr>
            <p:cNvPr id="407573" name="AutoShape 21"/>
            <p:cNvSpPr>
              <a:spLocks noChangeArrowheads="1"/>
            </p:cNvSpPr>
            <p:nvPr/>
          </p:nvSpPr>
          <p:spPr bwMode="auto">
            <a:xfrm>
              <a:off x="3040" y="953"/>
              <a:ext cx="798" cy="218"/>
            </a:xfrm>
            <a:prstGeom prst="flowChartProcess">
              <a:avLst/>
            </a:prstGeom>
            <a:gradFill rotWithShape="1">
              <a:gsLst>
                <a:gs pos="0">
                  <a:srgbClr val="99CCFF"/>
                </a:gs>
                <a:gs pos="50000">
                  <a:schemeClr val="bg1"/>
                </a:gs>
                <a:gs pos="100000">
                  <a:srgbClr val="99CCFF"/>
                </a:gs>
              </a:gsLst>
              <a:lin ang="5400000" scaled="1"/>
            </a:gradFill>
            <a:ln w="9525">
              <a:solidFill>
                <a:schemeClr val="accent2"/>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绩效年薪</a:t>
              </a:r>
            </a:p>
          </p:txBody>
        </p:sp>
        <p:sp>
          <p:nvSpPr>
            <p:cNvPr id="407575" name="AutoShape 23"/>
            <p:cNvSpPr>
              <a:spLocks noChangeArrowheads="1"/>
            </p:cNvSpPr>
            <p:nvPr/>
          </p:nvSpPr>
          <p:spPr bwMode="auto">
            <a:xfrm>
              <a:off x="4150" y="2273"/>
              <a:ext cx="509" cy="295"/>
            </a:xfrm>
            <a:prstGeom prst="hexagon">
              <a:avLst>
                <a:gd name="adj" fmla="val 43136"/>
                <a:gd name="vf" fmla="val 115470"/>
              </a:avLst>
            </a:prstGeom>
            <a:gradFill rotWithShape="1">
              <a:gsLst>
                <a:gs pos="0">
                  <a:srgbClr val="CC99FF"/>
                </a:gs>
                <a:gs pos="50000">
                  <a:srgbClr val="FFFFFF"/>
                </a:gs>
                <a:gs pos="100000">
                  <a:srgbClr val="CC99FF"/>
                </a:gs>
              </a:gsLst>
              <a:lin ang="5400000" scaled="1"/>
            </a:gradFill>
            <a:ln w="9525">
              <a:solidFill>
                <a:srgbClr val="993366"/>
              </a:solidFill>
              <a:miter lim="800000"/>
              <a:headEnd/>
              <a:tailEnd/>
            </a:ln>
            <a:effectLst>
              <a:outerShdw dist="35921" dir="2700000" algn="ctr" rotWithShape="0">
                <a:schemeClr val="bg2"/>
              </a:outerShdw>
            </a:effectLst>
          </p:spPr>
          <p:txBody>
            <a:bodyPr wrap="none" anchor="ctr">
              <a:spAutoFit/>
            </a:bodyPr>
            <a:lstStyle/>
            <a:p>
              <a:pPr algn="ctr"/>
              <a:r>
                <a:rPr lang="zh-CN" altLang="en-US" sz="1600" b="1">
                  <a:solidFill>
                    <a:srgbClr val="FF3300"/>
                  </a:solidFill>
                  <a:ea typeface="楷体_GB2312" pitchFamily="49" charset="-122"/>
                </a:rPr>
                <a:t>分红</a:t>
              </a:r>
            </a:p>
          </p:txBody>
        </p:sp>
        <p:sp>
          <p:nvSpPr>
            <p:cNvPr id="407576" name="AutoShape 24"/>
            <p:cNvSpPr>
              <a:spLocks noChangeArrowheads="1"/>
            </p:cNvSpPr>
            <p:nvPr/>
          </p:nvSpPr>
          <p:spPr bwMode="auto">
            <a:xfrm>
              <a:off x="2739" y="2638"/>
              <a:ext cx="136" cy="227"/>
            </a:xfrm>
            <a:prstGeom prst="downArrow">
              <a:avLst>
                <a:gd name="adj1" fmla="val 50000"/>
                <a:gd name="adj2" fmla="val 41728"/>
              </a:avLst>
            </a:prstGeom>
            <a:gradFill rotWithShape="1">
              <a:gsLst>
                <a:gs pos="0">
                  <a:srgbClr val="FFFFFF"/>
                </a:gs>
                <a:gs pos="100000">
                  <a:srgbClr val="00FF00"/>
                </a:gs>
              </a:gsLst>
              <a:lin ang="5400000" scaled="1"/>
            </a:gradFill>
            <a:ln w="9525" algn="ctr">
              <a:noFill/>
              <a:miter lim="800000"/>
              <a:headEnd/>
              <a:tailEnd/>
            </a:ln>
            <a:effectLst/>
          </p:spPr>
          <p:txBody>
            <a:bodyPr anchor="ctr">
              <a:spAutoFit/>
            </a:bodyPr>
            <a:lstStyle/>
            <a:p>
              <a:endParaRPr lang="zh-CN" altLang="en-US"/>
            </a:p>
          </p:txBody>
        </p:sp>
        <p:sp>
          <p:nvSpPr>
            <p:cNvPr id="407577" name="AutoShape 25"/>
            <p:cNvSpPr>
              <a:spLocks noChangeArrowheads="1"/>
            </p:cNvSpPr>
            <p:nvPr/>
          </p:nvSpPr>
          <p:spPr bwMode="auto">
            <a:xfrm>
              <a:off x="2223" y="2287"/>
              <a:ext cx="1180" cy="372"/>
            </a:xfrm>
            <a:prstGeom prst="flowChartDecision">
              <a:avLst/>
            </a:prstGeom>
            <a:gradFill rotWithShape="1">
              <a:gsLst>
                <a:gs pos="0">
                  <a:srgbClr val="CCFF99"/>
                </a:gs>
                <a:gs pos="50000">
                  <a:schemeClr val="bg1"/>
                </a:gs>
                <a:gs pos="100000">
                  <a:srgbClr val="CCFF99"/>
                </a:gs>
              </a:gsLst>
              <a:lin ang="5400000" scaled="1"/>
            </a:gradFill>
            <a:ln w="9525">
              <a:solidFill>
                <a:srgbClr val="99CC00"/>
              </a:solidFill>
              <a:miter lim="800000"/>
              <a:headEnd/>
              <a:tailEnd/>
            </a:ln>
            <a:effectLst>
              <a:outerShdw dist="35921" dir="2700000" algn="ctr" rotWithShape="0">
                <a:schemeClr val="bg2"/>
              </a:outerShdw>
            </a:effectLst>
          </p:spPr>
          <p:txBody>
            <a:bodyPr anchor="ctr">
              <a:spAutoFit/>
            </a:bodyPr>
            <a:lstStyle/>
            <a:p>
              <a:pPr algn="ctr"/>
              <a:r>
                <a:rPr lang="zh-CN" altLang="en-US" sz="1600" b="1">
                  <a:solidFill>
                    <a:srgbClr val="000000"/>
                  </a:solidFill>
                  <a:ea typeface="楷体_GB2312" pitchFamily="49" charset="-122"/>
                </a:rPr>
                <a:t>等待期</a:t>
              </a:r>
            </a:p>
          </p:txBody>
        </p:sp>
        <p:sp>
          <p:nvSpPr>
            <p:cNvPr id="407578" name="AutoShape 26"/>
            <p:cNvSpPr>
              <a:spLocks noChangeArrowheads="1"/>
            </p:cNvSpPr>
            <p:nvPr/>
          </p:nvSpPr>
          <p:spPr bwMode="auto">
            <a:xfrm>
              <a:off x="3040" y="1171"/>
              <a:ext cx="798" cy="218"/>
            </a:xfrm>
            <a:prstGeom prst="flowChartProcess">
              <a:avLst/>
            </a:prstGeom>
            <a:gradFill rotWithShape="1">
              <a:gsLst>
                <a:gs pos="0">
                  <a:srgbClr val="99CCFF"/>
                </a:gs>
                <a:gs pos="50000">
                  <a:schemeClr val="bg1"/>
                </a:gs>
                <a:gs pos="100000">
                  <a:srgbClr val="99CCFF"/>
                </a:gs>
              </a:gsLst>
              <a:lin ang="5400000" scaled="1"/>
            </a:gradFill>
            <a:ln w="9525">
              <a:solidFill>
                <a:schemeClr val="accent2"/>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个人资金</a:t>
              </a:r>
            </a:p>
          </p:txBody>
        </p:sp>
        <p:sp>
          <p:nvSpPr>
            <p:cNvPr id="407580" name="AutoShape 28"/>
            <p:cNvSpPr>
              <a:spLocks noChangeArrowheads="1"/>
            </p:cNvSpPr>
            <p:nvPr/>
          </p:nvSpPr>
          <p:spPr bwMode="auto">
            <a:xfrm>
              <a:off x="3009" y="1548"/>
              <a:ext cx="864" cy="526"/>
            </a:xfrm>
            <a:prstGeom prst="flowChartProcess">
              <a:avLst/>
            </a:prstGeom>
            <a:gradFill rotWithShape="1">
              <a:gsLst>
                <a:gs pos="0">
                  <a:srgbClr val="99CCFF"/>
                </a:gs>
                <a:gs pos="50000">
                  <a:schemeClr val="bg1"/>
                </a:gs>
                <a:gs pos="100000">
                  <a:srgbClr val="99CCFF"/>
                </a:gs>
              </a:gsLst>
              <a:lin ang="5400000" scaled="1"/>
            </a:gradFill>
            <a:ln w="9525" algn="ctr">
              <a:solidFill>
                <a:schemeClr val="accent2"/>
              </a:solidFill>
              <a:miter lim="800000"/>
              <a:headEnd/>
              <a:tailEnd/>
            </a:ln>
            <a:effectLst>
              <a:outerShdw dist="35921" dir="2700000" algn="ctr" rotWithShape="0">
                <a:schemeClr val="bg2"/>
              </a:outerShdw>
            </a:effectLst>
          </p:spPr>
          <p:txBody>
            <a:bodyPr anchor="ctr">
              <a:spAutoFit/>
            </a:bodyPr>
            <a:lstStyle/>
            <a:p>
              <a:pPr algn="ctr"/>
              <a:r>
                <a:rPr lang="zh-CN" altLang="en-US" sz="1600">
                  <a:solidFill>
                    <a:srgbClr val="000000"/>
                  </a:solidFill>
                </a:rPr>
                <a:t>确定股份来源与购股资金来源</a:t>
              </a:r>
            </a:p>
          </p:txBody>
        </p:sp>
      </p:grpSp>
      <p:sp>
        <p:nvSpPr>
          <p:cNvPr id="407581" name="Rectangle 29"/>
          <p:cNvSpPr>
            <a:spLocks noChangeArrowheads="1"/>
          </p:cNvSpPr>
          <p:nvPr/>
        </p:nvSpPr>
        <p:spPr bwMode="auto">
          <a:xfrm>
            <a:off x="3016250" y="765175"/>
            <a:ext cx="3081338" cy="431800"/>
          </a:xfrm>
          <a:prstGeom prst="rect">
            <a:avLst/>
          </a:prstGeom>
          <a:noFill/>
          <a:ln w="9525">
            <a:solidFill>
              <a:schemeClr val="tx1"/>
            </a:solidFill>
            <a:miter lim="800000"/>
            <a:headEnd/>
            <a:tailEnd/>
          </a:ln>
          <a:effectLst/>
        </p:spPr>
        <p:txBody>
          <a:bodyPr/>
          <a:lstStyle/>
          <a:p>
            <a:pPr marL="342900" indent="-342900" algn="ctr">
              <a:lnSpc>
                <a:spcPct val="110000"/>
              </a:lnSpc>
              <a:spcBef>
                <a:spcPct val="20000"/>
              </a:spcBef>
            </a:pPr>
            <a:r>
              <a:rPr kumimoji="0" lang="zh-CN" altLang="en-US" sz="2000">
                <a:latin typeface="Arial" pitchFamily="34" charset="0"/>
              </a:rPr>
              <a:t>股权分配计划操作流程</a:t>
            </a:r>
          </a:p>
        </p:txBody>
      </p:sp>
      <p:sp>
        <p:nvSpPr>
          <p:cNvPr id="407583" name="Rectangle 31"/>
          <p:cNvSpPr>
            <a:spLocks noChangeArrowheads="1"/>
          </p:cNvSpPr>
          <p:nvPr/>
        </p:nvSpPr>
        <p:spPr bwMode="auto">
          <a:xfrm>
            <a:off x="3779838" y="5803900"/>
            <a:ext cx="1584325" cy="504825"/>
          </a:xfrm>
          <a:prstGeom prst="rect">
            <a:avLst/>
          </a:prstGeom>
          <a:noFill/>
          <a:ln w="9525">
            <a:noFill/>
            <a:miter lim="800000"/>
            <a:headEnd/>
            <a:tailEnd/>
          </a:ln>
          <a:effectLst/>
        </p:spPr>
        <p:txBody>
          <a:bodyPr wrap="none" anchor="ctr"/>
          <a:lstStyle/>
          <a:p>
            <a:pPr algn="ctr"/>
            <a:r>
              <a:rPr lang="en-US" altLang="zh-CN" sz="2000" b="1"/>
              <a:t>——</a:t>
            </a:r>
            <a:r>
              <a:rPr lang="zh-CN" altLang="en-US" sz="2000" b="1"/>
              <a:t>完</a:t>
            </a:r>
            <a:r>
              <a:rPr lang="en-US" altLang="zh-CN" sz="2000" b="1"/>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2362200" y="2590800"/>
            <a:ext cx="4419600" cy="114300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eaLnBrk="0" hangingPunct="0">
              <a:defRPr/>
            </a:pPr>
            <a:r>
              <a:rPr lang="en-US" altLang="zh-CN" sz="3200" b="1" dirty="0">
                <a:latin typeface="微软雅黑" pitchFamily="34" charset="-122"/>
                <a:ea typeface="微软雅黑" pitchFamily="34" charset="-122"/>
              </a:rPr>
              <a:t>THE END </a:t>
            </a:r>
          </a:p>
          <a:p>
            <a:pPr algn="ctr" eaLnBrk="0" hangingPunct="0">
              <a:defRPr/>
            </a:pPr>
            <a:r>
              <a:rPr lang="zh-CN" altLang="en-US" sz="2800" b="1" dirty="0">
                <a:latin typeface="微软雅黑" pitchFamily="34" charset="-122"/>
                <a:ea typeface="微软雅黑" pitchFamily="34" charset="-122"/>
              </a:rPr>
              <a:t>谢谢观看</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038600" y="376535"/>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序</a:t>
            </a:r>
            <a:endParaRPr lang="zh-CN" altLang="en-US" sz="2400" b="1" dirty="0">
              <a:solidFill>
                <a:schemeClr val="bg1"/>
              </a:solidFill>
              <a:latin typeface="微软雅黑" pitchFamily="34" charset="-122"/>
              <a:ea typeface="微软雅黑" pitchFamily="34" charset="-122"/>
            </a:endParaRPr>
          </a:p>
        </p:txBody>
      </p:sp>
      <p:sp>
        <p:nvSpPr>
          <p:cNvPr id="7" name="TextBox 6"/>
          <p:cNvSpPr txBox="1"/>
          <p:nvPr/>
        </p:nvSpPr>
        <p:spPr>
          <a:xfrm>
            <a:off x="416302" y="1752600"/>
            <a:ext cx="8422898" cy="1077218"/>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投资界新芽</a:t>
            </a:r>
            <a:r>
              <a:rPr lang="en-US" altLang="zh-CN" sz="1600" dirty="0" smtClean="0">
                <a:latin typeface="微软雅黑" pitchFamily="34" charset="-122"/>
                <a:ea typeface="微软雅黑" pitchFamily="34" charset="-122"/>
              </a:rPr>
              <a:t>&amp;</a:t>
            </a:r>
            <a:r>
              <a:rPr lang="zh-CN" altLang="en-US" sz="1600" dirty="0" smtClean="0">
                <a:latin typeface="微软雅黑" pitchFamily="34" charset="-122"/>
                <a:ea typeface="微软雅黑" pitchFamily="34" charset="-122"/>
              </a:rPr>
              <a:t>投资圈</a:t>
            </a:r>
            <a:r>
              <a:rPr lang="en-US" altLang="zh-CN" sz="1600" dirty="0" smtClean="0">
                <a:latin typeface="微软雅黑" pitchFamily="34" charset="-122"/>
                <a:ea typeface="微软雅黑" pitchFamily="34" charset="-122"/>
              </a:rPr>
              <a:t>9</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日编者按：本文作者为天使投资人丁辰灵。本文认为，中国式的众募和美国既有相似之处，也有不同之处。美国传统的</a:t>
            </a:r>
            <a:r>
              <a:rPr lang="en-US" altLang="zh-CN" sz="1600" dirty="0" smtClean="0">
                <a:latin typeface="微软雅黑" pitchFamily="34" charset="-122"/>
                <a:ea typeface="微软雅黑" pitchFamily="34" charset="-122"/>
              </a:rPr>
              <a:t>VCPE</a:t>
            </a:r>
            <a:r>
              <a:rPr lang="zh-CN" altLang="en-US" sz="1600" dirty="0" smtClean="0">
                <a:latin typeface="微软雅黑" pitchFamily="34" charset="-122"/>
                <a:ea typeface="微软雅黑" pitchFamily="34" charset="-122"/>
              </a:rPr>
              <a:t>模式已经阻碍了创新，所以才有众募平台的蓬勃发展。相比较美国人，中国人其实更缺机会。美国人可以有大把相对稳妥的投资渠道和产品进行选择，而中国人投资机会稀少，所以中国人爱赌。。</a:t>
            </a:r>
            <a:endParaRPr lang="zh-CN" altLang="en-US" sz="1600" dirty="0">
              <a:latin typeface="微软雅黑" pitchFamily="34" charset="-122"/>
              <a:ea typeface="微软雅黑" pitchFamily="34" charset="-122"/>
            </a:endParaRPr>
          </a:p>
        </p:txBody>
      </p:sp>
      <p:sp>
        <p:nvSpPr>
          <p:cNvPr id="13" name="TextBox 12"/>
          <p:cNvSpPr txBox="1"/>
          <p:nvPr/>
        </p:nvSpPr>
        <p:spPr>
          <a:xfrm>
            <a:off x="416302" y="3178076"/>
            <a:ext cx="8422898" cy="2308324"/>
          </a:xfrm>
          <a:prstGeom prst="rect">
            <a:avLst/>
          </a:prstGeom>
          <a:noFill/>
        </p:spPr>
        <p:txBody>
          <a:bodyPr wrap="square" rtlCol="0">
            <a:spAutoFit/>
          </a:bodyPr>
          <a:lstStyle/>
          <a:p>
            <a:pPr latinLnBrk="0"/>
            <a:r>
              <a:rPr lang="zh-CN" altLang="en-US" sz="1600" dirty="0" smtClean="0">
                <a:latin typeface="微软雅黑" pitchFamily="34" charset="-122"/>
                <a:ea typeface="微软雅黑" pitchFamily="34" charset="-122"/>
              </a:rPr>
              <a:t>众募的概念被人所熟知最早是由于美国的</a:t>
            </a:r>
            <a:r>
              <a:rPr lang="en-US" altLang="zh-CN" sz="1600" dirty="0" err="1" smtClean="0">
                <a:latin typeface="微软雅黑" pitchFamily="34" charset="-122"/>
                <a:ea typeface="微软雅黑" pitchFamily="34" charset="-122"/>
              </a:rPr>
              <a:t>Kickstarter</a:t>
            </a:r>
            <a:r>
              <a:rPr lang="zh-CN" altLang="en-US" sz="1600" dirty="0" smtClean="0">
                <a:latin typeface="微软雅黑" pitchFamily="34" charset="-122"/>
                <a:ea typeface="微软雅黑" pitchFamily="34" charset="-122"/>
              </a:rPr>
              <a:t>这一众募平台的兴起， 玩法很简单。 由创业者或者创意人把自己的产品原型或创意提交到平台，发起募集资金的活动，感兴趣的人可以捐献指定数目的资金，然后在项目完成后，得到一定的回馈，如这个项目制造出来的产品。有了这种平台的帮助，任何想法的人都可以启动一个新产品的设计生产。</a:t>
            </a:r>
          </a:p>
          <a:p>
            <a:pPr latinLnBrk="0"/>
            <a:r>
              <a:rPr lang="zh-CN" altLang="en-US" sz="1600" dirty="0" smtClean="0">
                <a:latin typeface="微软雅黑" pitchFamily="34" charset="-122"/>
                <a:ea typeface="微软雅黑" pitchFamily="34" charset="-122"/>
              </a:rPr>
              <a:t>　　在国内，类似的产品创意式众筹平台也雨后春笋般的成长起来，如点名时间，积木，</a:t>
            </a:r>
            <a:r>
              <a:rPr lang="en-US" altLang="zh-CN" sz="1600" dirty="0" err="1" smtClean="0">
                <a:latin typeface="微软雅黑" pitchFamily="34" charset="-122"/>
                <a:ea typeface="微软雅黑" pitchFamily="34" charset="-122"/>
              </a:rPr>
              <a:t>Jue.So</a:t>
            </a:r>
            <a:r>
              <a:rPr lang="zh-CN" altLang="en-US" sz="1600" dirty="0" smtClean="0">
                <a:latin typeface="微软雅黑" pitchFamily="34" charset="-122"/>
                <a:ea typeface="微软雅黑" pitchFamily="34" charset="-122"/>
              </a:rPr>
              <a:t>等。但因为中美国情差异，国内产品创意式众筹网站成规模的很少，平台上往往人少、钱少、创意少。反而，创业股权式的众筹在中国反而有了不少案例，也获得了社会的极大关注。对于绝大部分创业者来讲，创业股权式众筹的先锋式尝试可以帮助他们有效的找到资金。我们下面就这两年国内出现的三个众筹案例进行分析</a:t>
            </a:r>
            <a:endParaRPr lang="zh-CN" altLang="en-US" sz="1600"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a:spLocks noChangeArrowheads="1"/>
          </p:cNvSpPr>
          <p:nvPr/>
        </p:nvSpPr>
        <p:spPr bwMode="auto">
          <a:xfrm>
            <a:off x="0" y="3657600"/>
            <a:ext cx="9144000" cy="584775"/>
          </a:xfrm>
          <a:prstGeom prst="rect">
            <a:avLst/>
          </a:prstGeom>
          <a:solidFill>
            <a:schemeClr val="accent2"/>
          </a:solidFill>
          <a:ln w="9525">
            <a:noFill/>
            <a:miter lim="800000"/>
            <a:headEnd/>
            <a:tailEnd/>
          </a:ln>
        </p:spPr>
        <p:txBody>
          <a:bodyPr wrap="square">
            <a:spAutoFit/>
          </a:bodyPr>
          <a:lstStyle/>
          <a:p>
            <a:pPr algn="r"/>
            <a:r>
              <a:rPr lang="zh-CN" altLang="en-US" sz="3200" b="1" dirty="0" smtClean="0">
                <a:solidFill>
                  <a:schemeClr val="bg1"/>
                </a:solidFill>
                <a:latin typeface="微软雅黑" pitchFamily="34" charset="-122"/>
                <a:ea typeface="微软雅黑" pitchFamily="34" charset="-122"/>
              </a:rPr>
              <a:t>案例分析</a:t>
            </a:r>
            <a:endParaRPr lang="zh-CN" altLang="en-US" sz="3200" b="1" dirty="0">
              <a:solidFill>
                <a:schemeClr val="bg1"/>
              </a:solidFill>
              <a:latin typeface="微软雅黑" pitchFamily="34" charset="-122"/>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3"/>
          <p:cNvSpPr txBox="1">
            <a:spLocks noChangeArrowheads="1"/>
          </p:cNvSpPr>
          <p:nvPr/>
        </p:nvSpPr>
        <p:spPr bwMode="auto">
          <a:xfrm>
            <a:off x="0" y="1524000"/>
            <a:ext cx="3323346" cy="369332"/>
          </a:xfrm>
          <a:prstGeom prst="rect">
            <a:avLst/>
          </a:prstGeom>
          <a:solidFill>
            <a:schemeClr val="accent2"/>
          </a:solidFill>
          <a:ln w="9525">
            <a:noFill/>
            <a:miter lim="800000"/>
            <a:headEnd/>
            <a:tailEnd/>
          </a:ln>
        </p:spPr>
        <p:txBody>
          <a:bodyPr wrap="none">
            <a:spAutoFit/>
          </a:bodyPr>
          <a:lstStyle/>
          <a:p>
            <a:r>
              <a:rPr lang="zh-CN" altLang="en-US" b="1" dirty="0" smtClean="0">
                <a:solidFill>
                  <a:schemeClr val="bg1"/>
                </a:solidFill>
                <a:latin typeface="微软雅黑" pitchFamily="34" charset="-122"/>
                <a:ea typeface="微软雅黑" pitchFamily="34" charset="-122"/>
              </a:rPr>
              <a:t>案例一：凭证式众筹 美微创投</a:t>
            </a:r>
            <a:endParaRPr lang="zh-CN" altLang="en-US" b="1" dirty="0">
              <a:solidFill>
                <a:schemeClr val="bg1"/>
              </a:solidFill>
              <a:latin typeface="微软雅黑" pitchFamily="34" charset="-122"/>
              <a:ea typeface="微软雅黑" pitchFamily="34" charset="-122"/>
            </a:endParaRPr>
          </a:p>
        </p:txBody>
      </p:sp>
      <p:sp>
        <p:nvSpPr>
          <p:cNvPr id="7172" name="TextBox 4"/>
          <p:cNvSpPr txBox="1">
            <a:spLocks noChangeArrowheads="1"/>
          </p:cNvSpPr>
          <p:nvPr/>
        </p:nvSpPr>
        <p:spPr bwMode="auto">
          <a:xfrm>
            <a:off x="533400" y="2590800"/>
            <a:ext cx="7924800" cy="2677656"/>
          </a:xfrm>
          <a:prstGeom prst="rect">
            <a:avLst/>
          </a:prstGeom>
          <a:noFill/>
          <a:ln w="9525">
            <a:noFill/>
            <a:miter lim="800000"/>
            <a:headEnd/>
            <a:tailEnd/>
          </a:ln>
        </p:spPr>
        <p:txBody>
          <a:bodyPr wrap="square">
            <a:spAutoFit/>
          </a:bodyPr>
          <a:lstStyle/>
          <a:p>
            <a:pPr latinLnBrk="0"/>
            <a:r>
              <a:rPr lang="en-US" altLang="zh-CN" sz="1400" dirty="0" smtClean="0">
                <a:latin typeface="微软雅黑" pitchFamily="34" charset="-122"/>
                <a:ea typeface="微软雅黑" pitchFamily="34" charset="-122"/>
              </a:rPr>
              <a:t>2012</a:t>
            </a:r>
            <a:r>
              <a:rPr lang="zh-CN" altLang="en-US" sz="1400" dirty="0" smtClean="0">
                <a:latin typeface="微软雅黑" pitchFamily="34" charset="-122"/>
                <a:ea typeface="微软雅黑" pitchFamily="34" charset="-122"/>
              </a:rPr>
              <a:t>年</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月</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日，淘宝出现了一家店铺，名为“美微会员卡在线直营店”。淘宝店店主是美微传媒的创始人朱江，原来在多家互联网公司担任高管。</a:t>
            </a:r>
          </a:p>
          <a:p>
            <a:pPr latinLnBrk="0"/>
            <a:r>
              <a:rPr lang="zh-CN" altLang="en-US" sz="1400" dirty="0" smtClean="0">
                <a:latin typeface="微软雅黑" pitchFamily="34" charset="-122"/>
                <a:ea typeface="微软雅黑" pitchFamily="34" charset="-122"/>
              </a:rPr>
              <a:t>　　消费者可通过在淘宝店拍下相应金额会员卡， 但这不是简单的会员卡，购买者除了能够享有“订阅电子杂志”的权益，还可以拥有美微传媒的原始股份</a:t>
            </a:r>
            <a:r>
              <a:rPr lang="en-US" altLang="zh-CN" sz="1400" dirty="0" smtClean="0">
                <a:latin typeface="微软雅黑" pitchFamily="34" charset="-122"/>
                <a:ea typeface="微软雅黑" pitchFamily="34" charset="-122"/>
              </a:rPr>
              <a:t>100</a:t>
            </a:r>
            <a:r>
              <a:rPr lang="zh-CN" altLang="en-US" sz="1400" dirty="0" smtClean="0">
                <a:latin typeface="微软雅黑" pitchFamily="34" charset="-122"/>
                <a:ea typeface="微软雅黑" pitchFamily="34" charset="-122"/>
              </a:rPr>
              <a:t>股。</a:t>
            </a:r>
          </a:p>
          <a:p>
            <a:pPr latinLnBrk="0"/>
            <a:r>
              <a:rPr lang="zh-CN" altLang="en-US" sz="1400" dirty="0" smtClean="0">
                <a:latin typeface="微软雅黑" pitchFamily="34" charset="-122"/>
                <a:ea typeface="微软雅黑" pitchFamily="34" charset="-122"/>
              </a:rPr>
              <a:t>　　从</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月</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日到</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月</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日中午</a:t>
            </a:r>
            <a:r>
              <a:rPr lang="en-US" altLang="zh-CN" sz="1400" dirty="0" smtClean="0">
                <a:latin typeface="微软雅黑" pitchFamily="34" charset="-122"/>
                <a:ea typeface="微软雅黑" pitchFamily="34" charset="-122"/>
              </a:rPr>
              <a:t>12:00</a:t>
            </a:r>
            <a:r>
              <a:rPr lang="zh-CN" altLang="en-US" sz="1400" dirty="0" smtClean="0">
                <a:latin typeface="微软雅黑" pitchFamily="34" charset="-122"/>
                <a:ea typeface="微软雅黑" pitchFamily="34" charset="-122"/>
              </a:rPr>
              <a:t>，共有美微传媒进行了两轮募集，一共</a:t>
            </a:r>
            <a:r>
              <a:rPr lang="en-US" altLang="zh-CN" sz="1400" dirty="0" smtClean="0">
                <a:latin typeface="微软雅黑" pitchFamily="34" charset="-122"/>
                <a:ea typeface="微软雅黑" pitchFamily="34" charset="-122"/>
              </a:rPr>
              <a:t>1191</a:t>
            </a:r>
            <a:r>
              <a:rPr lang="zh-CN" altLang="en-US" sz="1400" dirty="0" smtClean="0">
                <a:latin typeface="微软雅黑" pitchFamily="34" charset="-122"/>
                <a:ea typeface="微软雅黑" pitchFamily="34" charset="-122"/>
              </a:rPr>
              <a:t>名会员参与了认购，总数为</a:t>
            </a:r>
            <a:r>
              <a:rPr lang="en-US" altLang="zh-CN" sz="1400" dirty="0" smtClean="0">
                <a:latin typeface="微软雅黑" pitchFamily="34" charset="-122"/>
                <a:ea typeface="微软雅黑" pitchFamily="34" charset="-122"/>
              </a:rPr>
              <a:t>68</a:t>
            </a:r>
            <a:r>
              <a:rPr lang="zh-CN" altLang="en-US" sz="1400" dirty="0" smtClean="0">
                <a:latin typeface="微软雅黑" pitchFamily="34" charset="-122"/>
                <a:ea typeface="微软雅黑" pitchFamily="34" charset="-122"/>
              </a:rPr>
              <a:t>万股，总金额人民币</a:t>
            </a:r>
            <a:r>
              <a:rPr lang="en-US" altLang="zh-CN" sz="1400" dirty="0" smtClean="0">
                <a:latin typeface="微软雅黑" pitchFamily="34" charset="-122"/>
                <a:ea typeface="微软雅黑" pitchFamily="34" charset="-122"/>
              </a:rPr>
              <a:t>81.6</a:t>
            </a:r>
            <a:r>
              <a:rPr lang="zh-CN" altLang="en-US" sz="1400" dirty="0" smtClean="0">
                <a:latin typeface="微软雅黑" pitchFamily="34" charset="-122"/>
                <a:ea typeface="微软雅黑" pitchFamily="34" charset="-122"/>
              </a:rPr>
              <a:t>万元。至此，美微传媒两次一共募集资金</a:t>
            </a:r>
            <a:r>
              <a:rPr lang="en-US" altLang="zh-CN" sz="1400" dirty="0" smtClean="0">
                <a:latin typeface="微软雅黑" pitchFamily="34" charset="-122"/>
                <a:ea typeface="微软雅黑" pitchFamily="34" charset="-122"/>
              </a:rPr>
              <a:t>120.37</a:t>
            </a:r>
            <a:r>
              <a:rPr lang="zh-CN" altLang="en-US" sz="1400" dirty="0" smtClean="0">
                <a:latin typeface="微软雅黑" pitchFamily="34" charset="-122"/>
                <a:ea typeface="微软雅黑" pitchFamily="34" charset="-122"/>
              </a:rPr>
              <a:t>万元。</a:t>
            </a:r>
          </a:p>
          <a:p>
            <a:pPr latinLnBrk="0"/>
            <a:r>
              <a:rPr lang="zh-CN" altLang="en-US" sz="1400" dirty="0" smtClean="0">
                <a:latin typeface="微软雅黑" pitchFamily="34" charset="-122"/>
                <a:ea typeface="微软雅黑" pitchFamily="34" charset="-122"/>
              </a:rPr>
              <a:t>　　美微传媒的众募式试水在网络上引起了巨大的争议，很多人认为有非法集资嫌疑，果然还未等交易全部完成，美微的淘宝店铺就于</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月</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日被淘宝官方关闭，阿里对外宣称淘宝平台不准许公开募股。</a:t>
            </a:r>
          </a:p>
          <a:p>
            <a:pPr latinLnBrk="0"/>
            <a:r>
              <a:rPr lang="zh-CN" altLang="en-US" sz="1400" dirty="0" smtClean="0">
                <a:latin typeface="微软雅黑" pitchFamily="34" charset="-122"/>
                <a:ea typeface="微软雅黑" pitchFamily="34" charset="-122"/>
              </a:rPr>
              <a:t>　　而证监会也约谈了朱江，最后宣布该融资行为不合规，美微传媒不得不像所有购买凭证的投资者全额退款。按照证券法，向不特定对象发行证券，或者向特定对象发行证券累计超过</a:t>
            </a:r>
            <a:r>
              <a:rPr lang="en-US" altLang="zh-CN" sz="1400" dirty="0" smtClean="0">
                <a:latin typeface="微软雅黑" pitchFamily="34" charset="-122"/>
                <a:ea typeface="微软雅黑" pitchFamily="34" charset="-122"/>
              </a:rPr>
              <a:t>200</a:t>
            </a:r>
            <a:r>
              <a:rPr lang="zh-CN" altLang="en-US" sz="1400" dirty="0" smtClean="0">
                <a:latin typeface="微软雅黑" pitchFamily="34" charset="-122"/>
                <a:ea typeface="微软雅黑" pitchFamily="34" charset="-122"/>
              </a:rPr>
              <a:t>人的，都属于公开发行，都需要经过证券监管部门的核准才可</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4"/>
          <p:cNvSpPr txBox="1">
            <a:spLocks noChangeArrowheads="1"/>
          </p:cNvSpPr>
          <p:nvPr/>
        </p:nvSpPr>
        <p:spPr bwMode="auto">
          <a:xfrm>
            <a:off x="533400" y="2590800"/>
            <a:ext cx="7924800" cy="1877437"/>
          </a:xfrm>
          <a:prstGeom prst="rect">
            <a:avLst/>
          </a:prstGeom>
          <a:noFill/>
          <a:ln w="9525">
            <a:noFill/>
            <a:miter lim="800000"/>
            <a:headEnd/>
            <a:tailEnd/>
          </a:ln>
        </p:spPr>
        <p:txBody>
          <a:bodyPr wrap="square">
            <a:spAutoFit/>
          </a:bodyPr>
          <a:lstStyle/>
          <a:p>
            <a:r>
              <a:rPr lang="zh-CN" altLang="en-US" sz="1600" b="1" dirty="0" smtClean="0">
                <a:latin typeface="微软雅黑" pitchFamily="34" charset="-122"/>
                <a:ea typeface="微软雅黑" pitchFamily="34" charset="-122"/>
              </a:rPr>
              <a:t>案例点评：</a:t>
            </a:r>
            <a:endParaRPr lang="en-US" altLang="zh-CN" sz="1600" b="1" dirty="0" smtClean="0">
              <a:latin typeface="微软雅黑" pitchFamily="34" charset="-122"/>
              <a:ea typeface="微软雅黑" pitchFamily="34" charset="-122"/>
            </a:endParaRPr>
          </a:p>
          <a:p>
            <a:endParaRPr lang="zh-CN" altLang="en-US" sz="1600" b="1"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　　在淘宝上通过卖凭证和股权捆绑的形式来进行募资，可以说是美微创投的一个尝试，虽然说因为有非法集资的嫌疑最后被证监会叫停，但依旧不乏可以借鉴的闪光点。主要闪光点包括了：门槛低；即使几百块也可购买。但主要问题在于在中国在目前受政策限制。建议在长远政策放开之前，以相对小范围的方式合规式的筹集资金。比如股东不超过</a:t>
            </a:r>
            <a:r>
              <a:rPr lang="en-US" altLang="zh-CN" sz="1400" dirty="0" smtClean="0">
                <a:latin typeface="微软雅黑" pitchFamily="34" charset="-122"/>
                <a:ea typeface="微软雅黑" pitchFamily="34" charset="-122"/>
              </a:rPr>
              <a:t>200</a:t>
            </a:r>
            <a:r>
              <a:rPr lang="zh-CN" altLang="en-US" sz="1400" dirty="0" smtClean="0">
                <a:latin typeface="微软雅黑" pitchFamily="34" charset="-122"/>
                <a:ea typeface="微软雅黑" pitchFamily="34" charset="-122"/>
              </a:rPr>
              <a:t>人，比如从淘宝这样的公开平台转移到相对更小的圈子。如果希望筹措到足够资金，可设立最低门槛，并提供符合最低门槛的相应服务和产品以吸引投资者。该模式比较适合大众式的文化，传媒，创意服务或产品。</a:t>
            </a: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3"/>
          <p:cNvSpPr txBox="1">
            <a:spLocks noChangeArrowheads="1"/>
          </p:cNvSpPr>
          <p:nvPr/>
        </p:nvSpPr>
        <p:spPr bwMode="auto">
          <a:xfrm>
            <a:off x="0" y="1524000"/>
            <a:ext cx="3183885" cy="369332"/>
          </a:xfrm>
          <a:prstGeom prst="rect">
            <a:avLst/>
          </a:prstGeom>
          <a:solidFill>
            <a:schemeClr val="accent2"/>
          </a:solidFill>
          <a:ln w="9525">
            <a:noFill/>
            <a:miter lim="800000"/>
            <a:headEnd/>
            <a:tailEnd/>
          </a:ln>
        </p:spPr>
        <p:txBody>
          <a:bodyPr wrap="none">
            <a:spAutoFit/>
          </a:bodyPr>
          <a:lstStyle/>
          <a:p>
            <a:r>
              <a:rPr lang="zh-CN" altLang="en-US" b="1" dirty="0" smtClean="0">
                <a:solidFill>
                  <a:schemeClr val="bg1"/>
                </a:solidFill>
                <a:latin typeface="微软雅黑" pitchFamily="34" charset="-122"/>
                <a:ea typeface="微软雅黑" pitchFamily="34" charset="-122"/>
              </a:rPr>
              <a:t>案例二：会籍式众筹 </a:t>
            </a:r>
            <a:r>
              <a:rPr lang="en-US" altLang="zh-CN" b="1" dirty="0" smtClean="0">
                <a:solidFill>
                  <a:schemeClr val="bg1"/>
                </a:solidFill>
                <a:latin typeface="微软雅黑" pitchFamily="34" charset="-122"/>
                <a:ea typeface="微软雅黑" pitchFamily="34" charset="-122"/>
              </a:rPr>
              <a:t>3W</a:t>
            </a:r>
            <a:r>
              <a:rPr lang="zh-CN" altLang="en-US" b="1" dirty="0" smtClean="0">
                <a:solidFill>
                  <a:schemeClr val="bg1"/>
                </a:solidFill>
                <a:latin typeface="微软雅黑" pitchFamily="34" charset="-122"/>
                <a:ea typeface="微软雅黑" pitchFamily="34" charset="-122"/>
              </a:rPr>
              <a:t>咖啡</a:t>
            </a:r>
            <a:endParaRPr lang="zh-CN" altLang="en-US" b="1" dirty="0">
              <a:solidFill>
                <a:schemeClr val="bg1"/>
              </a:solidFill>
              <a:latin typeface="微软雅黑" pitchFamily="34" charset="-122"/>
              <a:ea typeface="微软雅黑" pitchFamily="34" charset="-122"/>
            </a:endParaRPr>
          </a:p>
        </p:txBody>
      </p:sp>
      <p:sp>
        <p:nvSpPr>
          <p:cNvPr id="7172" name="TextBox 4"/>
          <p:cNvSpPr txBox="1">
            <a:spLocks noChangeArrowheads="1"/>
          </p:cNvSpPr>
          <p:nvPr/>
        </p:nvSpPr>
        <p:spPr bwMode="auto">
          <a:xfrm>
            <a:off x="533400" y="2590800"/>
            <a:ext cx="7924800" cy="2893100"/>
          </a:xfrm>
          <a:prstGeom prst="rect">
            <a:avLst/>
          </a:prstGeom>
          <a:noFill/>
          <a:ln w="9525">
            <a:noFill/>
            <a:miter lim="800000"/>
            <a:headEnd/>
            <a:tailEnd/>
          </a:ln>
        </p:spPr>
        <p:txBody>
          <a:bodyPr wrap="square">
            <a:spAutoFit/>
          </a:bodyPr>
          <a:lstStyle/>
          <a:p>
            <a:pPr latinLnBrk="0"/>
            <a:r>
              <a:rPr lang="zh-CN" altLang="en-US" sz="1400" dirty="0" smtClean="0">
                <a:latin typeface="微软雅黑" pitchFamily="34" charset="-122"/>
                <a:ea typeface="微软雅黑" pitchFamily="34" charset="-122"/>
              </a:rPr>
              <a:t>互联网分析师许单单这两年风光无限，从分析师转型成为知名创投平台</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咖啡的创始人。</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咖啡采用的就是众筹模式，向社会公众进行资金募集，每个人</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股，每股</a:t>
            </a:r>
            <a:r>
              <a:rPr lang="en-US" altLang="zh-CN" sz="1400" dirty="0" smtClean="0">
                <a:latin typeface="微软雅黑" pitchFamily="34" charset="-122"/>
                <a:ea typeface="微软雅黑" pitchFamily="34" charset="-122"/>
              </a:rPr>
              <a:t>6000</a:t>
            </a:r>
            <a:r>
              <a:rPr lang="zh-CN" altLang="en-US" sz="1400" dirty="0" smtClean="0">
                <a:latin typeface="微软雅黑" pitchFamily="34" charset="-122"/>
                <a:ea typeface="微软雅黑" pitchFamily="34" charset="-122"/>
              </a:rPr>
              <a:t>元，相当于一个人</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万。那时正是玩微博最火热的时候，很快</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咖啡汇集了一大帮知名投资人、创业者、企业高级管理人员，其中包括沈南鹏、徐小平、曾李青等数百位知名人士，股东阵容堪称华丽，</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咖啡引爆了中国众筹式创业咖啡在</a:t>
            </a:r>
            <a:r>
              <a:rPr lang="en-US" altLang="zh-CN" sz="1400" dirty="0" smtClean="0">
                <a:latin typeface="微软雅黑" pitchFamily="34" charset="-122"/>
                <a:ea typeface="微软雅黑" pitchFamily="34" charset="-122"/>
              </a:rPr>
              <a:t>2012</a:t>
            </a:r>
            <a:r>
              <a:rPr lang="zh-CN" altLang="en-US" sz="1400" dirty="0" smtClean="0">
                <a:latin typeface="微软雅黑" pitchFamily="34" charset="-122"/>
                <a:ea typeface="微软雅黑" pitchFamily="34" charset="-122"/>
              </a:rPr>
              <a:t>年的流行。几乎每个城市都出现了众筹式的</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咖啡。</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很快以创业咖啡为契机，将品牌衍生到了创业孵化器等领域。</a:t>
            </a:r>
            <a:endParaRPr lang="en-US" altLang="zh-CN" sz="1400"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的游戏规则很简单，不是所有人都可以成为</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的股东，也就是说不是你有</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万就可以参与投资的，股东必须符合一定的条件。</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强调的是互联网创业和投资圈的顶级圈子。而没有人是会为了</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万未来可以带来的分红来投资的，更多是</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给股东的价值回报在于圈子和人脉价值。试想如果投资人在</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中找到了一个好项目，那么多少个</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万就赚回来了。同样，创业者花</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万就可以认识大批同样优秀的创业者和投资人，既有人脉价值，也有学习价值。很多顶级企业家和投资人的智慧不是区区</a:t>
            </a:r>
            <a:r>
              <a:rPr lang="en-US" altLang="zh-CN" sz="1400" dirty="0" smtClean="0">
                <a:latin typeface="微软雅黑" pitchFamily="34" charset="-122"/>
                <a:ea typeface="微软雅黑" pitchFamily="34" charset="-122"/>
              </a:rPr>
              <a:t>6</a:t>
            </a:r>
            <a:r>
              <a:rPr lang="zh-CN" altLang="en-US" sz="1400" dirty="0" smtClean="0">
                <a:latin typeface="微软雅黑" pitchFamily="34" charset="-122"/>
                <a:ea typeface="微软雅黑" pitchFamily="34" charset="-122"/>
              </a:rPr>
              <a:t>万可以买的。</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4"/>
          <p:cNvSpPr txBox="1">
            <a:spLocks noChangeArrowheads="1"/>
          </p:cNvSpPr>
          <p:nvPr/>
        </p:nvSpPr>
        <p:spPr bwMode="auto">
          <a:xfrm>
            <a:off x="533400" y="2590800"/>
            <a:ext cx="7924800" cy="3170099"/>
          </a:xfrm>
          <a:prstGeom prst="rect">
            <a:avLst/>
          </a:prstGeom>
          <a:noFill/>
          <a:ln w="9525">
            <a:noFill/>
            <a:miter lim="800000"/>
            <a:headEnd/>
            <a:tailEnd/>
          </a:ln>
        </p:spPr>
        <p:txBody>
          <a:bodyPr wrap="square">
            <a:spAutoFit/>
          </a:bodyPr>
          <a:lstStyle/>
          <a:p>
            <a:pPr latinLnBrk="0"/>
            <a:r>
              <a:rPr lang="zh-CN" altLang="en-US" sz="1600" dirty="0" smtClean="0">
                <a:latin typeface="微软雅黑" pitchFamily="34" charset="-122"/>
                <a:ea typeface="微软雅黑" pitchFamily="34" charset="-122"/>
              </a:rPr>
              <a:t>案例点评：</a:t>
            </a:r>
            <a:endParaRPr lang="en-US" altLang="zh-CN" sz="1600" dirty="0" smtClean="0">
              <a:latin typeface="微软雅黑" pitchFamily="34" charset="-122"/>
              <a:ea typeface="微软雅黑" pitchFamily="34" charset="-122"/>
            </a:endParaRPr>
          </a:p>
          <a:p>
            <a:pPr latinLnBrk="0"/>
            <a:endParaRPr lang="zh-CN" altLang="en-US" sz="16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会籍式的众筹方式在中国去年创业咖啡的热潮中表现的淋漓尽致。会籍式的众筹适合在同一个圈子的人共同出资做一件大家想做的事情。比如</a:t>
            </a:r>
            <a:r>
              <a:rPr lang="en-US" altLang="zh-CN" sz="1400" dirty="0" smtClean="0">
                <a:latin typeface="微软雅黑" pitchFamily="34" charset="-122"/>
                <a:ea typeface="微软雅黑" pitchFamily="34" charset="-122"/>
              </a:rPr>
              <a:t>3W</a:t>
            </a:r>
            <a:r>
              <a:rPr lang="zh-CN" altLang="en-US" sz="1400" dirty="0" smtClean="0">
                <a:latin typeface="微软雅黑" pitchFamily="34" charset="-122"/>
                <a:ea typeface="微软雅黑" pitchFamily="34" charset="-122"/>
              </a:rPr>
              <a:t>这样开办一个有固定场地的咖啡馆方便进行交流。其实会籍式众筹股权俱乐部在英国的</a:t>
            </a:r>
            <a:r>
              <a:rPr lang="en-US" altLang="zh-CN" sz="1400" dirty="0" smtClean="0">
                <a:latin typeface="微软雅黑" pitchFamily="34" charset="-122"/>
                <a:ea typeface="微软雅黑" pitchFamily="34" charset="-122"/>
              </a:rPr>
              <a:t>M1NT Club</a:t>
            </a:r>
            <a:r>
              <a:rPr lang="zh-CN" altLang="en-US" sz="1400" dirty="0" smtClean="0">
                <a:latin typeface="微软雅黑" pitchFamily="34" charset="-122"/>
                <a:ea typeface="微软雅黑" pitchFamily="34" charset="-122"/>
              </a:rPr>
              <a:t>也表现的淋漓精致。</a:t>
            </a:r>
            <a:r>
              <a:rPr lang="en-US" altLang="zh-CN" sz="1400" dirty="0" smtClean="0">
                <a:latin typeface="微软雅黑" pitchFamily="34" charset="-122"/>
                <a:ea typeface="微软雅黑" pitchFamily="34" charset="-122"/>
              </a:rPr>
              <a:t>M1NT</a:t>
            </a:r>
            <a:r>
              <a:rPr lang="zh-CN" altLang="en-US" sz="1400" dirty="0" smtClean="0">
                <a:latin typeface="微软雅黑" pitchFamily="34" charset="-122"/>
                <a:ea typeface="微软雅黑" pitchFamily="34" charset="-122"/>
              </a:rPr>
              <a:t>在英国有很多明星股东会员，并且很装</a:t>
            </a:r>
            <a:r>
              <a:rPr lang="en-US" altLang="zh-CN" sz="1400" dirty="0" smtClean="0">
                <a:latin typeface="微软雅黑" pitchFamily="34" charset="-122"/>
                <a:ea typeface="微软雅黑" pitchFamily="34" charset="-122"/>
              </a:rPr>
              <a:t>B</a:t>
            </a:r>
            <a:r>
              <a:rPr lang="zh-CN" altLang="en-US" sz="1400" dirty="0" smtClean="0">
                <a:latin typeface="微软雅黑" pitchFamily="34" charset="-122"/>
                <a:ea typeface="微软雅黑" pitchFamily="34" charset="-122"/>
              </a:rPr>
              <a:t>的设立了诸多门槛，曾经拒绝过著名球星贝克汉姆，理由是当初小贝在皇马踢球，常驻西班牙，不常驻英国，因此不符合条件。后来</a:t>
            </a:r>
            <a:r>
              <a:rPr lang="en-US" altLang="zh-CN" sz="1400" dirty="0" smtClean="0">
                <a:latin typeface="微软雅黑" pitchFamily="34" charset="-122"/>
                <a:ea typeface="微软雅黑" pitchFamily="34" charset="-122"/>
              </a:rPr>
              <a:t>M1NT</a:t>
            </a:r>
            <a:r>
              <a:rPr lang="zh-CN" altLang="en-US" sz="1400" dirty="0" smtClean="0">
                <a:latin typeface="微软雅黑" pitchFamily="34" charset="-122"/>
                <a:ea typeface="微软雅黑" pitchFamily="34" charset="-122"/>
              </a:rPr>
              <a:t>在上海开办了俱乐部，也吸引了</a:t>
            </a:r>
            <a:r>
              <a:rPr lang="en-US" altLang="zh-CN" sz="1400" dirty="0" smtClean="0">
                <a:latin typeface="微软雅黑" pitchFamily="34" charset="-122"/>
                <a:ea typeface="微软雅黑" pitchFamily="34" charset="-122"/>
              </a:rPr>
              <a:t>500</a:t>
            </a:r>
            <a:r>
              <a:rPr lang="zh-CN" altLang="en-US" sz="1400" dirty="0" smtClean="0">
                <a:latin typeface="微软雅黑" pitchFamily="34" charset="-122"/>
                <a:ea typeface="微软雅黑" pitchFamily="34" charset="-122"/>
              </a:rPr>
              <a:t>个上海地区的富豪股东，主要以老外圈为主。</a:t>
            </a:r>
            <a:endParaRPr lang="en-US" altLang="zh-CN" sz="1400" dirty="0" smtClean="0">
              <a:latin typeface="微软雅黑" pitchFamily="34" charset="-122"/>
              <a:ea typeface="微软雅黑" pitchFamily="34" charset="-122"/>
            </a:endParaRPr>
          </a:p>
          <a:p>
            <a:pPr latinLnBrk="0"/>
            <a:endParaRPr lang="zh-CN" altLang="en-US" sz="1400" dirty="0" smtClean="0">
              <a:latin typeface="微软雅黑" pitchFamily="34" charset="-122"/>
              <a:ea typeface="微软雅黑" pitchFamily="34" charset="-122"/>
            </a:endParaRPr>
          </a:p>
          <a:p>
            <a:pPr latinLnBrk="0"/>
            <a:r>
              <a:rPr lang="zh-CN" altLang="en-US" sz="1400" dirty="0" smtClean="0">
                <a:latin typeface="微软雅黑" pitchFamily="34" charset="-122"/>
                <a:ea typeface="微软雅黑" pitchFamily="34" charset="-122"/>
              </a:rPr>
              <a:t>　　创业咖啡注定赚钱不易，但这和会籍式众筹模式无关。实际上，完全可以用会籍式众筹模式来开餐厅，酒吧，美容院等高端服务性场所。这是因为现在圈子文化盛行，加上目前很多服务场所的服务质量都不尽如意。比如食品，可能用地沟油。通过众筹方式吸引圈子中有资源和人脉的人投资，不仅是筹措资金，更重要是锁定了一批忠实客户。而投资人也完全可以在不需经营的前提下拥有自己的会所，餐厅，美容院等，不仅可以赚钱，还可以在自己朋友面前拥有更高的社会地位。</a:t>
            </a:r>
            <a:endParaRPr lang="zh-CN" altLang="en-US" sz="1400" dirty="0">
              <a:latin typeface="微软雅黑" pitchFamily="34" charset="-122"/>
              <a:ea typeface="微软雅黑" pitchFamily="34" charset="-122"/>
            </a:endParaRPr>
          </a:p>
        </p:txBody>
      </p:sp>
      <p:sp>
        <p:nvSpPr>
          <p:cNvPr id="6" name="TextBox 6"/>
          <p:cNvSpPr txBox="1">
            <a:spLocks noChangeArrowheads="1"/>
          </p:cNvSpPr>
          <p:nvPr/>
        </p:nvSpPr>
        <p:spPr bwMode="auto">
          <a:xfrm>
            <a:off x="4038600" y="376238"/>
            <a:ext cx="5105400" cy="461665"/>
          </a:xfrm>
          <a:prstGeom prst="rect">
            <a:avLst/>
          </a:prstGeom>
          <a:noFill/>
          <a:ln w="9525">
            <a:noFill/>
            <a:miter lim="800000"/>
            <a:headEnd/>
            <a:tailEnd/>
          </a:ln>
        </p:spPr>
        <p:txBody>
          <a:bodyPr>
            <a:spAutoFit/>
          </a:bodyPr>
          <a:lstStyle/>
          <a:p>
            <a:pPr algn="r"/>
            <a:r>
              <a:rPr lang="zh-CN" altLang="en-US" sz="2400" b="1" dirty="0" smtClean="0">
                <a:solidFill>
                  <a:schemeClr val="bg1"/>
                </a:solidFill>
                <a:latin typeface="微软雅黑" pitchFamily="34" charset="-122"/>
                <a:ea typeface="微软雅黑" pitchFamily="34" charset="-122"/>
              </a:rPr>
              <a:t>案例分析</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10.xml><?xml version="1.0" encoding="utf-8"?>
<p:tagLst xmlns:a="http://schemas.openxmlformats.org/drawingml/2006/main" xmlns:r="http://schemas.openxmlformats.org/officeDocument/2006/relationships" xmlns:p="http://schemas.openxmlformats.org/presentationml/2006/main">
  <p:tag name="LTOP" val=" 221"/>
  <p:tag name="LLEFT" val=" 86"/>
</p:tagLst>
</file>

<file path=ppt/tags/tag11.xml><?xml version="1.0" encoding="utf-8"?>
<p:tagLst xmlns:a="http://schemas.openxmlformats.org/drawingml/2006/main" xmlns:r="http://schemas.openxmlformats.org/officeDocument/2006/relationships" xmlns:p="http://schemas.openxmlformats.org/presentationml/2006/main">
  <p:tag name="LTOP" val=" 221"/>
  <p:tag name="LLEFT" val=" 230.875"/>
</p:tagLst>
</file>

<file path=ppt/tags/tag12.xml><?xml version="1.0" encoding="utf-8"?>
<p:tagLst xmlns:a="http://schemas.openxmlformats.org/drawingml/2006/main" xmlns:r="http://schemas.openxmlformats.org/officeDocument/2006/relationships" xmlns:p="http://schemas.openxmlformats.org/presentationml/2006/main">
  <p:tag name="LTOP" val=" 221"/>
  <p:tag name="LLEFT" val=" 376.875"/>
</p:tagLst>
</file>

<file path=ppt/tags/tag13.xml><?xml version="1.0" encoding="utf-8"?>
<p:tagLst xmlns:a="http://schemas.openxmlformats.org/drawingml/2006/main" xmlns:r="http://schemas.openxmlformats.org/officeDocument/2006/relationships" xmlns:p="http://schemas.openxmlformats.org/presentationml/2006/main">
  <p:tag name="LTOP" val=" 221"/>
  <p:tag name="LLEFT" val=" 521.625"/>
</p:tagLst>
</file>

<file path=ppt/tags/tag14.xml><?xml version="1.0" encoding="utf-8"?>
<p:tagLst xmlns:a="http://schemas.openxmlformats.org/drawingml/2006/main" xmlns:r="http://schemas.openxmlformats.org/officeDocument/2006/relationships" xmlns:p="http://schemas.openxmlformats.org/presentationml/2006/main">
  <p:tag name="LTOP" val=" 181.75"/>
  <p:tag name="LLEFT" val=" 99.125"/>
</p:tagLst>
</file>

<file path=ppt/tags/tag15.xml><?xml version="1.0" encoding="utf-8"?>
<p:tagLst xmlns:a="http://schemas.openxmlformats.org/drawingml/2006/main" xmlns:r="http://schemas.openxmlformats.org/officeDocument/2006/relationships" xmlns:p="http://schemas.openxmlformats.org/presentationml/2006/main">
  <p:tag name="LTOP" val=" 193.75"/>
  <p:tag name="LLEFT" val=" 102.25"/>
</p:tagLst>
</file>

<file path=ppt/tags/tag16.xml><?xml version="1.0" encoding="utf-8"?>
<p:tagLst xmlns:a="http://schemas.openxmlformats.org/drawingml/2006/main" xmlns:r="http://schemas.openxmlformats.org/officeDocument/2006/relationships" xmlns:p="http://schemas.openxmlformats.org/presentationml/2006/main">
  <p:tag name="LTOP" val=" 379.75"/>
  <p:tag name="LLEFT" val=" 79.625"/>
</p:tagLst>
</file>

<file path=ppt/tags/tag17.xml><?xml version="1.0" encoding="utf-8"?>
<p:tagLst xmlns:a="http://schemas.openxmlformats.org/drawingml/2006/main" xmlns:r="http://schemas.openxmlformats.org/officeDocument/2006/relationships" xmlns:p="http://schemas.openxmlformats.org/presentationml/2006/main">
  <p:tag name="LTOP" val=" 405.25"/>
  <p:tag name="LLEFT" val=" 80.125"/>
</p:tagLst>
</file>

<file path=ppt/tags/tag18.xml><?xml version="1.0" encoding="utf-8"?>
<p:tagLst xmlns:a="http://schemas.openxmlformats.org/drawingml/2006/main" xmlns:r="http://schemas.openxmlformats.org/officeDocument/2006/relationships" xmlns:p="http://schemas.openxmlformats.org/presentationml/2006/main">
  <p:tag name="LTOP" val=" 384.125"/>
  <p:tag name="LLEFT" val=" 106"/>
</p:tagLst>
</file>

<file path=ppt/tags/tag19.xml><?xml version="1.0" encoding="utf-8"?>
<p:tagLst xmlns:a="http://schemas.openxmlformats.org/drawingml/2006/main" xmlns:r="http://schemas.openxmlformats.org/officeDocument/2006/relationships" xmlns:p="http://schemas.openxmlformats.org/presentationml/2006/main">
  <p:tag name="LTOP" val=" 412.125"/>
  <p:tag name="LLEFT" val=" 86"/>
</p:tagLst>
</file>

<file path=ppt/tags/tag2.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3.xml><?xml version="1.0" encoding="utf-8"?>
<p:tagLst xmlns:a="http://schemas.openxmlformats.org/drawingml/2006/main" xmlns:r="http://schemas.openxmlformats.org/officeDocument/2006/relationships" xmlns:p="http://schemas.openxmlformats.org/presentationml/2006/main">
  <p:tag name="LTOP" val=" 150.875"/>
  <p:tag name="LLEFT" val=" 79.625"/>
</p:tagLst>
</file>

<file path=ppt/tags/tag4.xml><?xml version="1.0" encoding="utf-8"?>
<p:tagLst xmlns:a="http://schemas.openxmlformats.org/drawingml/2006/main" xmlns:r="http://schemas.openxmlformats.org/officeDocument/2006/relationships" xmlns:p="http://schemas.openxmlformats.org/presentationml/2006/main">
  <p:tag name="LTOP" val=" 214.125"/>
  <p:tag name="LLEFT" val=" 80.125"/>
</p:tagLst>
</file>

<file path=ppt/tags/tag5.xml><?xml version="1.0" encoding="utf-8"?>
<p:tagLst xmlns:a="http://schemas.openxmlformats.org/drawingml/2006/main" xmlns:r="http://schemas.openxmlformats.org/officeDocument/2006/relationships" xmlns:p="http://schemas.openxmlformats.org/presentationml/2006/main">
  <p:tag name="LTOP" val=" 214.125"/>
  <p:tag name="LLEFT" val=" 225.625"/>
</p:tagLst>
</file>

<file path=ppt/tags/tag6.xml><?xml version="1.0" encoding="utf-8"?>
<p:tagLst xmlns:a="http://schemas.openxmlformats.org/drawingml/2006/main" xmlns:r="http://schemas.openxmlformats.org/officeDocument/2006/relationships" xmlns:p="http://schemas.openxmlformats.org/presentationml/2006/main">
  <p:tag name="LTOP" val=" 214.125"/>
  <p:tag name="LLEFT" val=" 371"/>
</p:tagLst>
</file>

<file path=ppt/tags/tag7.xml><?xml version="1.0" encoding="utf-8"?>
<p:tagLst xmlns:a="http://schemas.openxmlformats.org/drawingml/2006/main" xmlns:r="http://schemas.openxmlformats.org/officeDocument/2006/relationships" xmlns:p="http://schemas.openxmlformats.org/presentationml/2006/main">
  <p:tag name="LTOP" val=" 214.125"/>
  <p:tag name="LLEFT" val=" 516.5"/>
</p:tagLst>
</file>

<file path=ppt/tags/tag8.xml><?xml version="1.0" encoding="utf-8"?>
<p:tagLst xmlns:a="http://schemas.openxmlformats.org/drawingml/2006/main" xmlns:r="http://schemas.openxmlformats.org/officeDocument/2006/relationships" xmlns:p="http://schemas.openxmlformats.org/presentationml/2006/main">
  <p:tag name="LTOP" val=" 112"/>
  <p:tag name="LLEFT" val=" 271.125"/>
</p:tagLst>
</file>

<file path=ppt/tags/tag9.xml><?xml version="1.0" encoding="utf-8"?>
<p:tagLst xmlns:a="http://schemas.openxmlformats.org/drawingml/2006/main" xmlns:r="http://schemas.openxmlformats.org/officeDocument/2006/relationships" xmlns:p="http://schemas.openxmlformats.org/presentationml/2006/main">
  <p:tag name="LTOP" val=" 140.125"/>
  <p:tag name="LLEFT" val=" 278.125"/>
</p:tagLst>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6600"/>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文库上传PPT模板">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6600"/>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13025</TotalTime>
  <Pages>0</Pages>
  <Words>2334</Words>
  <Characters>0</Characters>
  <Application>Microsoft Office PowerPoint</Application>
  <DocSecurity>0</DocSecurity>
  <PresentationFormat>全屏显示(4:3)</PresentationFormat>
  <Lines>0</Lines>
  <Paragraphs>290</Paragraphs>
  <Slides>32</Slides>
  <Notes>0</Notes>
  <HiddenSlides>0</HiddenSlides>
  <MMClips>0</MMClips>
  <ScaleCrop>false</ScaleCrop>
  <HeadingPairs>
    <vt:vector size="4" baseType="variant">
      <vt:variant>
        <vt:lpstr>主题</vt:lpstr>
      </vt:variant>
      <vt:variant>
        <vt:i4>3</vt:i4>
      </vt:variant>
      <vt:variant>
        <vt:lpstr>幻灯片标题</vt:lpstr>
      </vt:variant>
      <vt:variant>
        <vt:i4>32</vt:i4>
      </vt:variant>
    </vt:vector>
  </HeadingPairs>
  <TitlesOfParts>
    <vt:vector size="35" baseType="lpstr">
      <vt:lpstr>1_自定义设计方案</vt:lpstr>
      <vt:lpstr>文库上传PPT模板</vt:lpstr>
      <vt:lpstr>华丽</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年薪制员工股权激励方案</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Manager/>
  <Company>nai</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nicole</dc:creator>
  <cp:keywords/>
  <dc:description/>
  <cp:lastModifiedBy>Lenovo-G470e</cp:lastModifiedBy>
  <cp:revision>1902</cp:revision>
  <dcterms:created xsi:type="dcterms:W3CDTF">2013-01-03T13:21:46Z</dcterms:created>
  <dcterms:modified xsi:type="dcterms:W3CDTF">2016-01-30T12:08:57Z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2052-8.1.0.3260</vt:lpwstr>
  </property>
</Properties>
</file>