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 id="2147483728" r:id="rId2"/>
  </p:sldMasterIdLst>
  <p:notesMasterIdLst>
    <p:notesMasterId r:id="rId55"/>
  </p:notesMasterIdLst>
  <p:handoutMasterIdLst>
    <p:handoutMasterId r:id="rId56"/>
  </p:handoutMasterIdLst>
  <p:sldIdLst>
    <p:sldId id="706" r:id="rId3"/>
    <p:sldId id="2269" r:id="rId4"/>
    <p:sldId id="2228" r:id="rId5"/>
    <p:sldId id="837" r:id="rId6"/>
    <p:sldId id="2266" r:id="rId7"/>
    <p:sldId id="2343" r:id="rId8"/>
    <p:sldId id="2345" r:id="rId9"/>
    <p:sldId id="2348" r:id="rId10"/>
    <p:sldId id="2344" r:id="rId11"/>
    <p:sldId id="2349" r:id="rId12"/>
    <p:sldId id="2296" r:id="rId13"/>
    <p:sldId id="2347" r:id="rId14"/>
    <p:sldId id="2346" r:id="rId15"/>
    <p:sldId id="2353" r:id="rId16"/>
    <p:sldId id="2350" r:id="rId17"/>
    <p:sldId id="2354" r:id="rId18"/>
    <p:sldId id="2355" r:id="rId19"/>
    <p:sldId id="2356" r:id="rId20"/>
    <p:sldId id="2351" r:id="rId21"/>
    <p:sldId id="2352" r:id="rId22"/>
    <p:sldId id="2358" r:id="rId23"/>
    <p:sldId id="2359" r:id="rId24"/>
    <p:sldId id="2360" r:id="rId25"/>
    <p:sldId id="2361" r:id="rId26"/>
    <p:sldId id="2365" r:id="rId27"/>
    <p:sldId id="2362" r:id="rId28"/>
    <p:sldId id="2366" r:id="rId29"/>
    <p:sldId id="2380" r:id="rId30"/>
    <p:sldId id="2390" r:id="rId31"/>
    <p:sldId id="2381" r:id="rId32"/>
    <p:sldId id="2391" r:id="rId33"/>
    <p:sldId id="2363" r:id="rId34"/>
    <p:sldId id="2367" r:id="rId35"/>
    <p:sldId id="2364" r:id="rId36"/>
    <p:sldId id="2312" r:id="rId37"/>
    <p:sldId id="2368" r:id="rId38"/>
    <p:sldId id="2371" r:id="rId39"/>
    <p:sldId id="2373" r:id="rId40"/>
    <p:sldId id="2374" r:id="rId41"/>
    <p:sldId id="2375" r:id="rId42"/>
    <p:sldId id="2376" r:id="rId43"/>
    <p:sldId id="2378" r:id="rId44"/>
    <p:sldId id="2382" r:id="rId45"/>
    <p:sldId id="2263" r:id="rId46"/>
    <p:sldId id="2385" r:id="rId47"/>
    <p:sldId id="2369" r:id="rId48"/>
    <p:sldId id="2379" r:id="rId49"/>
    <p:sldId id="2392" r:id="rId50"/>
    <p:sldId id="2393" r:id="rId51"/>
    <p:sldId id="2370" r:id="rId52"/>
    <p:sldId id="2384" r:id="rId53"/>
    <p:sldId id="2158" r:id="rId54"/>
  </p:sldIdLst>
  <p:sldSz cx="10059988" cy="7773988"/>
  <p:notesSz cx="6645275" cy="9775825"/>
  <p:custDataLst>
    <p:tags r:id="rId57"/>
  </p:custDataLst>
  <p:defaultTextStyle>
    <a:defPPr>
      <a:defRPr lang="zh-CN"/>
    </a:defPPr>
    <a:lvl1pPr algn="r" defTabSz="282556" rtl="0" fontAlgn="base">
      <a:lnSpc>
        <a:spcPct val="110000"/>
      </a:lnSpc>
      <a:spcBef>
        <a:spcPct val="0"/>
      </a:spcBef>
      <a:spcAft>
        <a:spcPct val="40000"/>
      </a:spcAft>
      <a:buSzPct val="80000"/>
      <a:buFont typeface="Times New Roman" pitchFamily="18" charset="0"/>
      <a:buChar char="•"/>
      <a:defRPr sz="1400" kern="1200">
        <a:solidFill>
          <a:schemeClr val="tx1"/>
        </a:solidFill>
        <a:latin typeface="Arial" charset="0"/>
        <a:ea typeface="楷体_GB2312" pitchFamily="49" charset="-122"/>
        <a:cs typeface="+mn-cs"/>
      </a:defRPr>
    </a:lvl1pPr>
    <a:lvl2pPr marL="457169" algn="r" defTabSz="282556" rtl="0" fontAlgn="base">
      <a:lnSpc>
        <a:spcPct val="110000"/>
      </a:lnSpc>
      <a:spcBef>
        <a:spcPct val="0"/>
      </a:spcBef>
      <a:spcAft>
        <a:spcPct val="40000"/>
      </a:spcAft>
      <a:buSzPct val="80000"/>
      <a:buFont typeface="Times New Roman" pitchFamily="18" charset="0"/>
      <a:buChar char="•"/>
      <a:defRPr sz="1400" kern="1200">
        <a:solidFill>
          <a:schemeClr val="tx1"/>
        </a:solidFill>
        <a:latin typeface="Arial" charset="0"/>
        <a:ea typeface="楷体_GB2312" pitchFamily="49" charset="-122"/>
        <a:cs typeface="+mn-cs"/>
      </a:defRPr>
    </a:lvl2pPr>
    <a:lvl3pPr marL="914339" algn="r" defTabSz="282556" rtl="0" fontAlgn="base">
      <a:lnSpc>
        <a:spcPct val="110000"/>
      </a:lnSpc>
      <a:spcBef>
        <a:spcPct val="0"/>
      </a:spcBef>
      <a:spcAft>
        <a:spcPct val="40000"/>
      </a:spcAft>
      <a:buSzPct val="80000"/>
      <a:buFont typeface="Times New Roman" pitchFamily="18" charset="0"/>
      <a:buChar char="•"/>
      <a:defRPr sz="1400" kern="1200">
        <a:solidFill>
          <a:schemeClr val="tx1"/>
        </a:solidFill>
        <a:latin typeface="Arial" charset="0"/>
        <a:ea typeface="楷体_GB2312" pitchFamily="49" charset="-122"/>
        <a:cs typeface="+mn-cs"/>
      </a:defRPr>
    </a:lvl3pPr>
    <a:lvl4pPr marL="1371508" algn="r" defTabSz="282556" rtl="0" fontAlgn="base">
      <a:lnSpc>
        <a:spcPct val="110000"/>
      </a:lnSpc>
      <a:spcBef>
        <a:spcPct val="0"/>
      </a:spcBef>
      <a:spcAft>
        <a:spcPct val="40000"/>
      </a:spcAft>
      <a:buSzPct val="80000"/>
      <a:buFont typeface="Times New Roman" pitchFamily="18" charset="0"/>
      <a:buChar char="•"/>
      <a:defRPr sz="1400" kern="1200">
        <a:solidFill>
          <a:schemeClr val="tx1"/>
        </a:solidFill>
        <a:latin typeface="Arial" charset="0"/>
        <a:ea typeface="楷体_GB2312" pitchFamily="49" charset="-122"/>
        <a:cs typeface="+mn-cs"/>
      </a:defRPr>
    </a:lvl4pPr>
    <a:lvl5pPr marL="1828678" algn="r" defTabSz="282556" rtl="0" fontAlgn="base">
      <a:lnSpc>
        <a:spcPct val="110000"/>
      </a:lnSpc>
      <a:spcBef>
        <a:spcPct val="0"/>
      </a:spcBef>
      <a:spcAft>
        <a:spcPct val="40000"/>
      </a:spcAft>
      <a:buSzPct val="80000"/>
      <a:buFont typeface="Times New Roman" pitchFamily="18" charset="0"/>
      <a:buChar char="•"/>
      <a:defRPr sz="1400" kern="1200">
        <a:solidFill>
          <a:schemeClr val="tx1"/>
        </a:solidFill>
        <a:latin typeface="Arial" charset="0"/>
        <a:ea typeface="楷体_GB2312" pitchFamily="49" charset="-122"/>
        <a:cs typeface="+mn-cs"/>
      </a:defRPr>
    </a:lvl5pPr>
    <a:lvl6pPr marL="2285847" algn="l" defTabSz="914339" rtl="0" eaLnBrk="1" latinLnBrk="0" hangingPunct="1">
      <a:defRPr sz="1400" kern="1200">
        <a:solidFill>
          <a:schemeClr val="tx1"/>
        </a:solidFill>
        <a:latin typeface="Arial" charset="0"/>
        <a:ea typeface="楷体_GB2312" pitchFamily="49" charset="-122"/>
        <a:cs typeface="+mn-cs"/>
      </a:defRPr>
    </a:lvl6pPr>
    <a:lvl7pPr marL="2743017" algn="l" defTabSz="914339" rtl="0" eaLnBrk="1" latinLnBrk="0" hangingPunct="1">
      <a:defRPr sz="1400" kern="1200">
        <a:solidFill>
          <a:schemeClr val="tx1"/>
        </a:solidFill>
        <a:latin typeface="Arial" charset="0"/>
        <a:ea typeface="楷体_GB2312" pitchFamily="49" charset="-122"/>
        <a:cs typeface="+mn-cs"/>
      </a:defRPr>
    </a:lvl7pPr>
    <a:lvl8pPr marL="3200185" algn="l" defTabSz="914339" rtl="0" eaLnBrk="1" latinLnBrk="0" hangingPunct="1">
      <a:defRPr sz="1400" kern="1200">
        <a:solidFill>
          <a:schemeClr val="tx1"/>
        </a:solidFill>
        <a:latin typeface="Arial" charset="0"/>
        <a:ea typeface="楷体_GB2312" pitchFamily="49" charset="-122"/>
        <a:cs typeface="+mn-cs"/>
      </a:defRPr>
    </a:lvl8pPr>
    <a:lvl9pPr marL="3657355" algn="l" defTabSz="914339" rtl="0" eaLnBrk="1" latinLnBrk="0" hangingPunct="1">
      <a:defRPr sz="1400" kern="1200">
        <a:solidFill>
          <a:schemeClr val="tx1"/>
        </a:solidFill>
        <a:latin typeface="Arial" charset="0"/>
        <a:ea typeface="楷体_GB2312" pitchFamily="49" charset="-122"/>
        <a:cs typeface="+mn-cs"/>
      </a:defRPr>
    </a:lvl9pPr>
  </p:defaultTextStyle>
  <p:extLst>
    <p:ext uri="{EFAFB233-063F-42B5-8137-9DF3F51BA10A}">
      <p15:sldGuideLst xmlns:p15="http://schemas.microsoft.com/office/powerpoint/2012/main">
        <p15:guide id="1" orient="horz" pos="860">
          <p15:clr>
            <a:srgbClr val="A4A3A4"/>
          </p15:clr>
        </p15:guide>
        <p15:guide id="2" orient="horz" pos="1950">
          <p15:clr>
            <a:srgbClr val="A4A3A4"/>
          </p15:clr>
        </p15:guide>
        <p15:guide id="3" orient="horz" pos="4444">
          <p15:clr>
            <a:srgbClr val="A4A3A4"/>
          </p15:clr>
        </p15:guide>
        <p15:guide id="4" orient="horz" pos="1177">
          <p15:clr>
            <a:srgbClr val="A4A3A4"/>
          </p15:clr>
        </p15:guide>
        <p15:guide id="5" orient="horz" pos="543">
          <p15:clr>
            <a:srgbClr val="A4A3A4"/>
          </p15:clr>
        </p15:guide>
        <p15:guide id="6" orient="horz" pos="1087">
          <p15:clr>
            <a:srgbClr val="A4A3A4"/>
          </p15:clr>
        </p15:guide>
        <p15:guide id="7" pos="6071">
          <p15:clr>
            <a:srgbClr val="A4A3A4"/>
          </p15:clr>
        </p15:guide>
        <p15:guide id="8" pos="265">
          <p15:clr>
            <a:srgbClr val="A4A3A4"/>
          </p15:clr>
        </p15:guide>
        <p15:guide id="9" pos="3169">
          <p15:clr>
            <a:srgbClr val="A4A3A4"/>
          </p15:clr>
        </p15:guide>
        <p15:guide id="10" pos="1354">
          <p15:clr>
            <a:srgbClr val="A4A3A4"/>
          </p15:clr>
        </p15:guide>
        <p15:guide id="11" pos="3077">
          <p15:clr>
            <a:srgbClr val="A4A3A4"/>
          </p15:clr>
        </p15:guide>
        <p15:guide id="12" pos="3259">
          <p15:clr>
            <a:srgbClr val="A4A3A4"/>
          </p15:clr>
        </p15:guide>
      </p15:sldGuideLst>
    </p:ext>
    <p:ext uri="{2D200454-40CA-4A62-9FC3-DE9A4176ACB9}">
      <p15:notesGuideLst xmlns:p15="http://schemas.microsoft.com/office/powerpoint/2012/main">
        <p15:guide id="1" orient="horz" pos="3079">
          <p15:clr>
            <a:srgbClr val="A4A3A4"/>
          </p15:clr>
        </p15:guide>
        <p15:guide id="2" pos="209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用户" initials="微软用户"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006699"/>
    <a:srgbClr val="5A8CC8"/>
    <a:srgbClr val="EAEAEA"/>
    <a:srgbClr val="CC3300"/>
    <a:srgbClr val="1C4020"/>
    <a:srgbClr val="D4ECD7"/>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0" autoAdjust="0"/>
    <p:restoredTop sz="99491" autoAdjust="0"/>
  </p:normalViewPr>
  <p:slideViewPr>
    <p:cSldViewPr>
      <p:cViewPr varScale="1">
        <p:scale>
          <a:sx n="66" d="100"/>
          <a:sy n="66" d="100"/>
        </p:scale>
        <p:origin x="1158" y="60"/>
      </p:cViewPr>
      <p:guideLst>
        <p:guide orient="horz" pos="860"/>
        <p:guide orient="horz" pos="1950"/>
        <p:guide orient="horz" pos="4444"/>
        <p:guide orient="horz" pos="1177"/>
        <p:guide orient="horz" pos="543"/>
        <p:guide orient="horz" pos="1087"/>
        <p:guide pos="6071"/>
        <p:guide pos="265"/>
        <p:guide pos="3169"/>
        <p:guide pos="1354"/>
        <p:guide pos="3077"/>
        <p:guide pos="32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987"/>
    </p:cViewPr>
  </p:sorterViewPr>
  <p:notesViewPr>
    <p:cSldViewPr>
      <p:cViewPr varScale="1">
        <p:scale>
          <a:sx n="37" d="100"/>
          <a:sy n="37" d="100"/>
        </p:scale>
        <p:origin x="-1598" y="-86"/>
      </p:cViewPr>
      <p:guideLst>
        <p:guide orient="horz" pos="3079"/>
        <p:guide pos="209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gs" Target="tags/tag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5"/>
    </mc:Choice>
    <mc:Fallback>
      <c:style val="15"/>
    </mc:Fallback>
  </mc:AlternateContent>
  <c:chart>
    <c:autoTitleDeleted val="1"/>
    <c:plotArea>
      <c:layout/>
      <c:pieChart>
        <c:varyColors val="1"/>
        <c:ser>
          <c:idx val="0"/>
          <c:order val="0"/>
          <c:tx>
            <c:strRef>
              <c:f>Sheet1!$B$1</c:f>
              <c:strCache>
                <c:ptCount val="1"/>
                <c:pt idx="0">
                  <c:v>销售额</c:v>
                </c:pt>
              </c:strCache>
            </c:strRef>
          </c:tx>
          <c:dLbls>
            <c:dLbl>
              <c:idx val="1"/>
              <c:layout/>
              <c:tx>
                <c:rich>
                  <a:bodyPr/>
                  <a:lstStyle/>
                  <a:p>
                    <a:r>
                      <a:rPr lang="zh-CN" altLang="en-US" smtClean="0"/>
                      <a:t>军用</a:t>
                    </a:r>
                    <a:r>
                      <a:rPr lang="en-US" altLang="zh-CN" smtClean="0"/>
                      <a:t>, </a:t>
                    </a:r>
                    <a:r>
                      <a:rPr lang="en-US" altLang="zh-CN" dirty="0"/>
                      <a:t>6%</a:t>
                    </a:r>
                  </a:p>
                </c:rich>
              </c:tx>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showLegendKey val="0"/>
            <c:showVal val="1"/>
            <c:showCatName val="1"/>
            <c:showSerName val="0"/>
            <c:showPercent val="0"/>
            <c:showBubbleSize val="0"/>
            <c:showLeaderLines val="1"/>
            <c:extLst>
              <c:ext xmlns:c15="http://schemas.microsoft.com/office/drawing/2012/chart" uri="{CE6537A1-D6FC-4f65-9D91-7224C49458BB}">
                <c15:layout/>
              </c:ext>
            </c:extLst>
          </c:dLbls>
          <c:cat>
            <c:strRef>
              <c:f>Sheet1!$A$2:$A$5</c:f>
              <c:strCache>
                <c:ptCount val="4"/>
                <c:pt idx="0">
                  <c:v>商用飞机</c:v>
                </c:pt>
                <c:pt idx="1">
                  <c:v>军用飞机</c:v>
                </c:pt>
                <c:pt idx="2">
                  <c:v>工业</c:v>
                </c:pt>
                <c:pt idx="3">
                  <c:v>新兴市场</c:v>
                </c:pt>
              </c:strCache>
            </c:strRef>
          </c:cat>
          <c:val>
            <c:numRef>
              <c:f>Sheet1!$B$2:$B$5</c:f>
              <c:numCache>
                <c:formatCode>0%</c:formatCode>
                <c:ptCount val="4"/>
                <c:pt idx="0">
                  <c:v>0.5</c:v>
                </c:pt>
                <c:pt idx="1">
                  <c:v>6.0000000000000032E-2</c:v>
                </c:pt>
                <c:pt idx="2">
                  <c:v>0.43000000000000022</c:v>
                </c:pt>
                <c:pt idx="3">
                  <c:v>1.0000000000000005E-2</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5"/>
    </mc:Choice>
    <mc:Fallback>
      <c:style val="15"/>
    </mc:Fallback>
  </mc:AlternateContent>
  <c:chart>
    <c:autoTitleDeleted val="1"/>
    <c:plotArea>
      <c:layout/>
      <c:pieChart>
        <c:varyColors val="1"/>
        <c:ser>
          <c:idx val="0"/>
          <c:order val="0"/>
          <c:tx>
            <c:strRef>
              <c:f>Sheet1!$B$1</c:f>
              <c:strCache>
                <c:ptCount val="1"/>
                <c:pt idx="0">
                  <c:v>销售额</c:v>
                </c:pt>
              </c:strCache>
            </c:strRef>
          </c:tx>
          <c:dLbls>
            <c:dLbl>
              <c:idx val="7"/>
              <c:layout>
                <c:manualLayout>
                  <c:x val="0.16577272567260043"/>
                  <c:y val="0"/>
                </c:manualLayout>
              </c:layout>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showLegendKey val="0"/>
            <c:showVal val="1"/>
            <c:showCatName val="1"/>
            <c:showSerName val="0"/>
            <c:showPercent val="0"/>
            <c:showBubbleSize val="0"/>
            <c:showLeaderLines val="1"/>
            <c:extLst>
              <c:ext xmlns:c15="http://schemas.microsoft.com/office/drawing/2012/chart" uri="{CE6537A1-D6FC-4f65-9D91-7224C49458BB}">
                <c15:layout/>
              </c:ext>
            </c:extLst>
          </c:dLbls>
          <c:cat>
            <c:strRef>
              <c:f>Sheet1!$A$2:$A$9</c:f>
              <c:strCache>
                <c:ptCount val="8"/>
                <c:pt idx="0">
                  <c:v>化工</c:v>
                </c:pt>
                <c:pt idx="1">
                  <c:v>航空航天</c:v>
                </c:pt>
                <c:pt idx="2">
                  <c:v>体育休闲</c:v>
                </c:pt>
                <c:pt idx="3">
                  <c:v>冶金</c:v>
                </c:pt>
                <c:pt idx="4">
                  <c:v>真空制盐</c:v>
                </c:pt>
                <c:pt idx="5">
                  <c:v>电力</c:v>
                </c:pt>
                <c:pt idx="6">
                  <c:v>医药</c:v>
                </c:pt>
                <c:pt idx="7">
                  <c:v>其他</c:v>
                </c:pt>
              </c:strCache>
            </c:strRef>
          </c:cat>
          <c:val>
            <c:numRef>
              <c:f>Sheet1!$B$2:$B$9</c:f>
              <c:numCache>
                <c:formatCode>0.00%</c:formatCode>
                <c:ptCount val="8"/>
                <c:pt idx="0">
                  <c:v>0.52300000000000002</c:v>
                </c:pt>
                <c:pt idx="1">
                  <c:v>9.7000000000000003E-2</c:v>
                </c:pt>
                <c:pt idx="2">
                  <c:v>7.8000000000000014E-2</c:v>
                </c:pt>
                <c:pt idx="3">
                  <c:v>6.7000000000000004E-2</c:v>
                </c:pt>
                <c:pt idx="4">
                  <c:v>6.1000000000000013E-2</c:v>
                </c:pt>
                <c:pt idx="5">
                  <c:v>3.9000000000000014E-2</c:v>
                </c:pt>
                <c:pt idx="6">
                  <c:v>2.9000000000000001E-2</c:v>
                </c:pt>
                <c:pt idx="7">
                  <c:v>0.10600000000000002</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1"/>
    </mc:Choice>
    <mc:Fallback>
      <c:style val="11"/>
    </mc:Fallback>
  </mc:AlternateContent>
  <c:chart>
    <c:title>
      <c:tx>
        <c:rich>
          <a:bodyPr/>
          <a:lstStyle/>
          <a:p>
            <a:pPr algn="l">
              <a:defRPr sz="1600"/>
            </a:pPr>
            <a:r>
              <a:rPr lang="zh-CN" sz="1600" dirty="0"/>
              <a:t>全球钛材需求预测</a:t>
            </a:r>
          </a:p>
        </c:rich>
      </c:tx>
      <c:layout>
        <c:manualLayout>
          <c:xMode val="edge"/>
          <c:yMode val="edge"/>
          <c:x val="0.36828542158629007"/>
          <c:y val="2.812400410928538E-2"/>
        </c:manualLayout>
      </c:layout>
      <c:overlay val="0"/>
    </c:title>
    <c:autoTitleDeleted val="0"/>
    <c:plotArea>
      <c:layout/>
      <c:barChart>
        <c:barDir val="col"/>
        <c:grouping val="stacked"/>
        <c:varyColors val="0"/>
        <c:ser>
          <c:idx val="0"/>
          <c:order val="0"/>
          <c:tx>
            <c:strRef>
              <c:f>Sheet1!$A$2</c:f>
              <c:strCache>
                <c:ptCount val="1"/>
                <c:pt idx="0">
                  <c:v>工业/消费品</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Sheet1!$B$1:$K$1</c:f>
              <c:strCache>
                <c:ptCount val="10"/>
                <c:pt idx="0">
                  <c:v>2004</c:v>
                </c:pt>
                <c:pt idx="1">
                  <c:v>2005</c:v>
                </c:pt>
                <c:pt idx="2">
                  <c:v>2006</c:v>
                </c:pt>
                <c:pt idx="3">
                  <c:v>2007</c:v>
                </c:pt>
                <c:pt idx="4">
                  <c:v>2008</c:v>
                </c:pt>
                <c:pt idx="5">
                  <c:v>2009</c:v>
                </c:pt>
                <c:pt idx="6">
                  <c:v>2010</c:v>
                </c:pt>
                <c:pt idx="7">
                  <c:v>2011</c:v>
                </c:pt>
                <c:pt idx="8">
                  <c:v>2012</c:v>
                </c:pt>
                <c:pt idx="9">
                  <c:v>2013</c:v>
                </c:pt>
              </c:strCache>
            </c:strRef>
          </c:cat>
          <c:val>
            <c:numRef>
              <c:f>Sheet1!$B$2:$K$2</c:f>
              <c:numCache>
                <c:formatCode>General</c:formatCode>
                <c:ptCount val="10"/>
                <c:pt idx="0">
                  <c:v>81</c:v>
                </c:pt>
                <c:pt idx="1">
                  <c:v>85</c:v>
                </c:pt>
                <c:pt idx="2">
                  <c:v>89</c:v>
                </c:pt>
                <c:pt idx="3">
                  <c:v>94</c:v>
                </c:pt>
                <c:pt idx="4">
                  <c:v>98</c:v>
                </c:pt>
                <c:pt idx="5">
                  <c:v>92</c:v>
                </c:pt>
                <c:pt idx="6">
                  <c:v>91</c:v>
                </c:pt>
                <c:pt idx="7">
                  <c:v>97</c:v>
                </c:pt>
                <c:pt idx="8">
                  <c:v>102</c:v>
                </c:pt>
                <c:pt idx="9">
                  <c:v>107</c:v>
                </c:pt>
              </c:numCache>
            </c:numRef>
          </c:val>
        </c:ser>
        <c:ser>
          <c:idx val="1"/>
          <c:order val="1"/>
          <c:tx>
            <c:strRef>
              <c:f>Sheet1!$A$3</c:f>
              <c:strCache>
                <c:ptCount val="1"/>
                <c:pt idx="0">
                  <c:v>民用航空</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Sheet1!$B$1:$K$1</c:f>
              <c:strCache>
                <c:ptCount val="10"/>
                <c:pt idx="0">
                  <c:v>2004</c:v>
                </c:pt>
                <c:pt idx="1">
                  <c:v>2005</c:v>
                </c:pt>
                <c:pt idx="2">
                  <c:v>2006</c:v>
                </c:pt>
                <c:pt idx="3">
                  <c:v>2007</c:v>
                </c:pt>
                <c:pt idx="4">
                  <c:v>2008</c:v>
                </c:pt>
                <c:pt idx="5">
                  <c:v>2009</c:v>
                </c:pt>
                <c:pt idx="6">
                  <c:v>2010</c:v>
                </c:pt>
                <c:pt idx="7">
                  <c:v>2011</c:v>
                </c:pt>
                <c:pt idx="8">
                  <c:v>2012</c:v>
                </c:pt>
                <c:pt idx="9">
                  <c:v>2013</c:v>
                </c:pt>
              </c:strCache>
            </c:strRef>
          </c:cat>
          <c:val>
            <c:numRef>
              <c:f>Sheet1!$B$3:$K$3</c:f>
              <c:numCache>
                <c:formatCode>General</c:formatCode>
                <c:ptCount val="10"/>
                <c:pt idx="0">
                  <c:v>34</c:v>
                </c:pt>
                <c:pt idx="1">
                  <c:v>45</c:v>
                </c:pt>
                <c:pt idx="2">
                  <c:v>67</c:v>
                </c:pt>
                <c:pt idx="3">
                  <c:v>62</c:v>
                </c:pt>
                <c:pt idx="4">
                  <c:v>64</c:v>
                </c:pt>
                <c:pt idx="5">
                  <c:v>61</c:v>
                </c:pt>
                <c:pt idx="6">
                  <c:v>70</c:v>
                </c:pt>
                <c:pt idx="7">
                  <c:v>84</c:v>
                </c:pt>
                <c:pt idx="8">
                  <c:v>97</c:v>
                </c:pt>
                <c:pt idx="9">
                  <c:v>107</c:v>
                </c:pt>
              </c:numCache>
            </c:numRef>
          </c:val>
        </c:ser>
        <c:ser>
          <c:idx val="2"/>
          <c:order val="2"/>
          <c:tx>
            <c:strRef>
              <c:f>Sheet1!$A$4</c:f>
              <c:strCache>
                <c:ptCount val="1"/>
                <c:pt idx="0">
                  <c:v>国防</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Sheet1!$B$1:$K$1</c:f>
              <c:strCache>
                <c:ptCount val="10"/>
                <c:pt idx="0">
                  <c:v>2004</c:v>
                </c:pt>
                <c:pt idx="1">
                  <c:v>2005</c:v>
                </c:pt>
                <c:pt idx="2">
                  <c:v>2006</c:v>
                </c:pt>
                <c:pt idx="3">
                  <c:v>2007</c:v>
                </c:pt>
                <c:pt idx="4">
                  <c:v>2008</c:v>
                </c:pt>
                <c:pt idx="5">
                  <c:v>2009</c:v>
                </c:pt>
                <c:pt idx="6">
                  <c:v>2010</c:v>
                </c:pt>
                <c:pt idx="7">
                  <c:v>2011</c:v>
                </c:pt>
                <c:pt idx="8">
                  <c:v>2012</c:v>
                </c:pt>
                <c:pt idx="9">
                  <c:v>2013</c:v>
                </c:pt>
              </c:strCache>
            </c:strRef>
          </c:cat>
          <c:val>
            <c:numRef>
              <c:f>Sheet1!$B$4:$K$4</c:f>
              <c:numCache>
                <c:formatCode>General</c:formatCode>
                <c:ptCount val="10"/>
                <c:pt idx="0">
                  <c:v>23</c:v>
                </c:pt>
                <c:pt idx="1">
                  <c:v>24</c:v>
                </c:pt>
                <c:pt idx="2">
                  <c:v>25</c:v>
                </c:pt>
                <c:pt idx="3">
                  <c:v>27</c:v>
                </c:pt>
                <c:pt idx="4">
                  <c:v>27</c:v>
                </c:pt>
                <c:pt idx="5">
                  <c:v>26</c:v>
                </c:pt>
                <c:pt idx="6">
                  <c:v>26</c:v>
                </c:pt>
                <c:pt idx="7">
                  <c:v>27</c:v>
                </c:pt>
                <c:pt idx="8">
                  <c:v>31</c:v>
                </c:pt>
                <c:pt idx="9">
                  <c:v>32</c:v>
                </c:pt>
              </c:numCache>
            </c:numRef>
          </c:val>
        </c:ser>
        <c:dLbls>
          <c:showLegendKey val="0"/>
          <c:showVal val="0"/>
          <c:showCatName val="0"/>
          <c:showSerName val="0"/>
          <c:showPercent val="0"/>
          <c:showBubbleSize val="0"/>
        </c:dLbls>
        <c:gapWidth val="75"/>
        <c:overlap val="100"/>
        <c:axId val="262002384"/>
        <c:axId val="262003952"/>
      </c:barChart>
      <c:catAx>
        <c:axId val="262002384"/>
        <c:scaling>
          <c:orientation val="minMax"/>
        </c:scaling>
        <c:delete val="0"/>
        <c:axPos val="b"/>
        <c:numFmt formatCode="General" sourceLinked="0"/>
        <c:majorTickMark val="none"/>
        <c:minorTickMark val="none"/>
        <c:tickLblPos val="nextTo"/>
        <c:crossAx val="262003952"/>
        <c:crosses val="autoZero"/>
        <c:auto val="1"/>
        <c:lblAlgn val="ctr"/>
        <c:lblOffset val="100"/>
        <c:noMultiLvlLbl val="0"/>
      </c:catAx>
      <c:valAx>
        <c:axId val="262003952"/>
        <c:scaling>
          <c:orientation val="minMax"/>
        </c:scaling>
        <c:delete val="0"/>
        <c:axPos val="l"/>
        <c:majorGridlines/>
        <c:numFmt formatCode="General" sourceLinked="1"/>
        <c:majorTickMark val="none"/>
        <c:minorTickMark val="none"/>
        <c:tickLblPos val="nextTo"/>
        <c:crossAx val="262002384"/>
        <c:crosses val="autoZero"/>
        <c:crossBetween val="between"/>
      </c:valAx>
    </c:plotArea>
    <c:legend>
      <c:legendPos val="b"/>
      <c:overlay val="0"/>
    </c:legend>
    <c:plotVisOnly val="1"/>
    <c:dispBlanksAs val="gap"/>
    <c:showDLblsOverMax val="0"/>
  </c:chart>
  <c:txPr>
    <a:bodyPr/>
    <a:lstStyle/>
    <a:p>
      <a:pPr>
        <a:defRPr sz="1800"/>
      </a:pPr>
      <a:endParaRPr lang="zh-CN"/>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dt="2011-06-28T10:35:01.390" idx="4">
    <p:pos x="3920" y="1118"/>
    <p:text>待讨论补充</p:text>
  </p:cm>
  <p:cm authorId="0" dt="2011-06-28T21:41:53.968" idx="6">
    <p:pos x="4685" y="3009"/>
    <p:text>估计何时可以取得</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1-06-27T12:42:47.500" idx="1">
    <p:pos x="3327" y="1291"/>
    <p:text>待添加</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1-06-27T17:45:35.656" idx="3">
    <p:pos x="3413" y="1805"/>
    <p:text>单位待确认。吨？万吨？亿美元？亿人民币？</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1-06-28T22:58:23.968" idx="7">
    <p:pos x="2287" y="516"/>
    <p:text>待修正，建议2010年根据经营报表计算相应比率</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1-06-28T23:00:41.812" idx="8">
    <p:pos x="2785" y="3172"/>
    <p:text>待根据经营数据调整</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1-06-28T12:14:18.578" idx="5">
    <p:pos x="1900" y="516"/>
    <p:text>待添加2013年数据，2010年度需调整为审计数据</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1-06-28T23:59:28.375" idx="9">
    <p:pos x="1900" y="516"/>
    <p:text>与胡总等公司管理层沟通后修改并细化。
</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1-06-30T23:06:29.062" idx="10">
    <p:pos x="2141" y="4453"/>
    <p:text>需讨论</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78138" cy="488950"/>
          </a:xfrm>
          <a:prstGeom prst="rect">
            <a:avLst/>
          </a:prstGeom>
          <a:noFill/>
          <a:ln w="9525">
            <a:noFill/>
            <a:miter lim="800000"/>
            <a:headEnd/>
            <a:tailEnd/>
          </a:ln>
        </p:spPr>
        <p:txBody>
          <a:bodyPr vert="horz" wrap="square" lIns="90051" tIns="45026" rIns="90051" bIns="45026" numCol="1" anchor="t" anchorCtr="0" compatLnSpc="1">
            <a:prstTxWarp prst="textNoShape">
              <a:avLst/>
            </a:prstTxWarp>
          </a:bodyPr>
          <a:lstStyle>
            <a:lvl1pPr algn="l" defTabSz="277813">
              <a:lnSpc>
                <a:spcPct val="100000"/>
              </a:lnSpc>
              <a:spcBef>
                <a:spcPct val="30000"/>
              </a:spcBef>
              <a:spcAft>
                <a:spcPct val="10000"/>
              </a:spcAft>
              <a:buSzTx/>
              <a:buFontTx/>
              <a:buNone/>
              <a:defRPr kumimoji="1" sz="800" smtClean="0">
                <a:latin typeface="Arial" pitchFamily="34" charset="0"/>
              </a:defRPr>
            </a:lvl1pPr>
          </a:lstStyle>
          <a:p>
            <a:pPr>
              <a:defRPr/>
            </a:pPr>
            <a:endParaRPr lang="en-US" altLang="zh-CN"/>
          </a:p>
        </p:txBody>
      </p:sp>
      <p:sp>
        <p:nvSpPr>
          <p:cNvPr id="3075" name="Rectangle 3"/>
          <p:cNvSpPr>
            <a:spLocks noGrp="1" noChangeArrowheads="1"/>
          </p:cNvSpPr>
          <p:nvPr>
            <p:ph type="dt" sz="quarter" idx="1"/>
          </p:nvPr>
        </p:nvSpPr>
        <p:spPr bwMode="auto">
          <a:xfrm>
            <a:off x="3767138" y="0"/>
            <a:ext cx="2878137" cy="488950"/>
          </a:xfrm>
          <a:prstGeom prst="rect">
            <a:avLst/>
          </a:prstGeom>
          <a:noFill/>
          <a:ln w="9525">
            <a:noFill/>
            <a:miter lim="800000"/>
            <a:headEnd/>
            <a:tailEnd/>
          </a:ln>
        </p:spPr>
        <p:txBody>
          <a:bodyPr vert="horz" wrap="square" lIns="90051" tIns="45026" rIns="90051" bIns="45026" numCol="1" anchor="t" anchorCtr="0" compatLnSpc="1">
            <a:prstTxWarp prst="textNoShape">
              <a:avLst/>
            </a:prstTxWarp>
          </a:bodyPr>
          <a:lstStyle>
            <a:lvl1pPr defTabSz="277813">
              <a:lnSpc>
                <a:spcPct val="100000"/>
              </a:lnSpc>
              <a:spcBef>
                <a:spcPct val="30000"/>
              </a:spcBef>
              <a:spcAft>
                <a:spcPct val="10000"/>
              </a:spcAft>
              <a:buSzTx/>
              <a:buFontTx/>
              <a:buNone/>
              <a:defRPr kumimoji="1" sz="800" smtClean="0">
                <a:latin typeface="Arial" pitchFamily="34" charset="0"/>
              </a:defRPr>
            </a:lvl1pPr>
          </a:lstStyle>
          <a:p>
            <a:pPr>
              <a:defRPr/>
            </a:pPr>
            <a:endParaRPr lang="en-US" altLang="zh-CN"/>
          </a:p>
        </p:txBody>
      </p:sp>
      <p:sp>
        <p:nvSpPr>
          <p:cNvPr id="3076" name="Rectangle 4"/>
          <p:cNvSpPr>
            <a:spLocks noGrp="1" noChangeArrowheads="1"/>
          </p:cNvSpPr>
          <p:nvPr>
            <p:ph type="ftr" sz="quarter" idx="2"/>
          </p:nvPr>
        </p:nvSpPr>
        <p:spPr bwMode="auto">
          <a:xfrm>
            <a:off x="0" y="9286875"/>
            <a:ext cx="2878138" cy="488950"/>
          </a:xfrm>
          <a:prstGeom prst="rect">
            <a:avLst/>
          </a:prstGeom>
          <a:noFill/>
          <a:ln w="9525">
            <a:noFill/>
            <a:miter lim="800000"/>
            <a:headEnd/>
            <a:tailEnd/>
          </a:ln>
        </p:spPr>
        <p:txBody>
          <a:bodyPr vert="horz" wrap="square" lIns="90051" tIns="45026" rIns="90051" bIns="45026" numCol="1" anchor="b" anchorCtr="0" compatLnSpc="1">
            <a:prstTxWarp prst="textNoShape">
              <a:avLst/>
            </a:prstTxWarp>
          </a:bodyPr>
          <a:lstStyle>
            <a:lvl1pPr algn="l" defTabSz="277813">
              <a:lnSpc>
                <a:spcPct val="100000"/>
              </a:lnSpc>
              <a:spcBef>
                <a:spcPct val="30000"/>
              </a:spcBef>
              <a:spcAft>
                <a:spcPct val="10000"/>
              </a:spcAft>
              <a:buSzTx/>
              <a:buFontTx/>
              <a:buNone/>
              <a:defRPr kumimoji="1" sz="800" smtClean="0">
                <a:latin typeface="Arial" pitchFamily="34"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767138" y="9286875"/>
            <a:ext cx="2878137" cy="488950"/>
          </a:xfrm>
          <a:prstGeom prst="rect">
            <a:avLst/>
          </a:prstGeom>
          <a:noFill/>
          <a:ln w="9525">
            <a:noFill/>
            <a:miter lim="800000"/>
            <a:headEnd/>
            <a:tailEnd/>
          </a:ln>
        </p:spPr>
        <p:txBody>
          <a:bodyPr vert="horz" wrap="square" lIns="90051" tIns="45026" rIns="90051" bIns="45026" numCol="1" anchor="b" anchorCtr="0" compatLnSpc="1">
            <a:prstTxWarp prst="textNoShape">
              <a:avLst/>
            </a:prstTxWarp>
          </a:bodyPr>
          <a:lstStyle>
            <a:lvl1pPr defTabSz="277813">
              <a:lnSpc>
                <a:spcPct val="100000"/>
              </a:lnSpc>
              <a:spcBef>
                <a:spcPct val="30000"/>
              </a:spcBef>
              <a:spcAft>
                <a:spcPct val="10000"/>
              </a:spcAft>
              <a:buSzTx/>
              <a:buFontTx/>
              <a:buNone/>
              <a:defRPr kumimoji="1" sz="800" smtClean="0">
                <a:latin typeface="Arial" pitchFamily="34" charset="0"/>
              </a:defRPr>
            </a:lvl1pPr>
          </a:lstStyle>
          <a:p>
            <a:pPr>
              <a:defRPr/>
            </a:pPr>
            <a:fld id="{6D653CF8-AFA4-485D-BEE8-FB587AFFC29E}" type="slidenum">
              <a:rPr lang="en-US" altLang="zh-CN"/>
              <a:pPr>
                <a:defRPr/>
              </a:pPr>
              <a:t>‹#›</a:t>
            </a:fld>
            <a:endParaRPr lang="en-US" altLang="zh-CN"/>
          </a:p>
        </p:txBody>
      </p:sp>
    </p:spTree>
    <p:extLst>
      <p:ext uri="{BB962C8B-B14F-4D97-AF65-F5344CB8AC3E}">
        <p14:creationId xmlns:p14="http://schemas.microsoft.com/office/powerpoint/2010/main" val="3077875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878138" cy="488950"/>
          </a:xfrm>
          <a:prstGeom prst="rect">
            <a:avLst/>
          </a:prstGeom>
          <a:noFill/>
          <a:ln w="9525">
            <a:noFill/>
            <a:miter lim="800000"/>
            <a:headEnd/>
            <a:tailEnd/>
          </a:ln>
        </p:spPr>
        <p:txBody>
          <a:bodyPr vert="horz" wrap="square" lIns="90051" tIns="45026" rIns="90051" bIns="45026" numCol="1" anchor="t" anchorCtr="0" compatLnSpc="1">
            <a:prstTxWarp prst="textNoShape">
              <a:avLst/>
            </a:prstTxWarp>
          </a:bodyPr>
          <a:lstStyle>
            <a:lvl1pPr algn="l" defTabSz="277813">
              <a:lnSpc>
                <a:spcPct val="100000"/>
              </a:lnSpc>
              <a:spcBef>
                <a:spcPct val="30000"/>
              </a:spcBef>
              <a:spcAft>
                <a:spcPct val="10000"/>
              </a:spcAft>
              <a:buSzTx/>
              <a:buFontTx/>
              <a:buNone/>
              <a:defRPr kumimoji="1" sz="800" smtClean="0">
                <a:latin typeface="Arial" pitchFamily="34" charset="0"/>
              </a:defRPr>
            </a:lvl1pPr>
          </a:lstStyle>
          <a:p>
            <a:pPr>
              <a:defRPr/>
            </a:pPr>
            <a:endParaRPr lang="en-US" altLang="zh-CN"/>
          </a:p>
        </p:txBody>
      </p:sp>
      <p:sp>
        <p:nvSpPr>
          <p:cNvPr id="2051" name="Rectangle 3"/>
          <p:cNvSpPr>
            <a:spLocks noGrp="1" noChangeArrowheads="1"/>
          </p:cNvSpPr>
          <p:nvPr>
            <p:ph type="dt" idx="1"/>
          </p:nvPr>
        </p:nvSpPr>
        <p:spPr bwMode="auto">
          <a:xfrm>
            <a:off x="3767138" y="0"/>
            <a:ext cx="2878137" cy="488950"/>
          </a:xfrm>
          <a:prstGeom prst="rect">
            <a:avLst/>
          </a:prstGeom>
          <a:noFill/>
          <a:ln w="9525">
            <a:noFill/>
            <a:miter lim="800000"/>
            <a:headEnd/>
            <a:tailEnd/>
          </a:ln>
        </p:spPr>
        <p:txBody>
          <a:bodyPr vert="horz" wrap="square" lIns="90051" tIns="45026" rIns="90051" bIns="45026" numCol="1" anchor="t" anchorCtr="0" compatLnSpc="1">
            <a:prstTxWarp prst="textNoShape">
              <a:avLst/>
            </a:prstTxWarp>
          </a:bodyPr>
          <a:lstStyle>
            <a:lvl1pPr defTabSz="277813">
              <a:lnSpc>
                <a:spcPct val="100000"/>
              </a:lnSpc>
              <a:spcBef>
                <a:spcPct val="30000"/>
              </a:spcBef>
              <a:spcAft>
                <a:spcPct val="10000"/>
              </a:spcAft>
              <a:buSzTx/>
              <a:buFontTx/>
              <a:buNone/>
              <a:defRPr kumimoji="1" sz="800" smtClean="0">
                <a:latin typeface="Arial" pitchFamily="34" charset="0"/>
              </a:defRPr>
            </a:lvl1pPr>
          </a:lstStyle>
          <a:p>
            <a:pPr>
              <a:defRPr/>
            </a:pPr>
            <a:endParaRPr lang="en-US" altLang="zh-CN"/>
          </a:p>
        </p:txBody>
      </p:sp>
      <p:sp>
        <p:nvSpPr>
          <p:cNvPr id="47108" name="Rectangle 4"/>
          <p:cNvSpPr>
            <a:spLocks noGrp="1" noRot="1" noChangeAspect="1" noChangeArrowheads="1"/>
          </p:cNvSpPr>
          <p:nvPr>
            <p:ph type="sldImg" idx="2"/>
          </p:nvPr>
        </p:nvSpPr>
        <p:spPr bwMode="auto">
          <a:xfrm>
            <a:off x="957263" y="735013"/>
            <a:ext cx="4743450" cy="3665537"/>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885825" y="4638675"/>
            <a:ext cx="4873625" cy="4402138"/>
          </a:xfrm>
          <a:prstGeom prst="rect">
            <a:avLst/>
          </a:prstGeom>
          <a:noFill/>
          <a:ln w="9525">
            <a:noFill/>
            <a:miter lim="800000"/>
            <a:headEnd/>
            <a:tailEnd/>
          </a:ln>
        </p:spPr>
        <p:txBody>
          <a:bodyPr vert="horz" wrap="square" lIns="90051" tIns="45026" rIns="90051" bIns="45026"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286875"/>
            <a:ext cx="2878138" cy="488950"/>
          </a:xfrm>
          <a:prstGeom prst="rect">
            <a:avLst/>
          </a:prstGeom>
          <a:noFill/>
          <a:ln w="9525">
            <a:noFill/>
            <a:miter lim="800000"/>
            <a:headEnd/>
            <a:tailEnd/>
          </a:ln>
        </p:spPr>
        <p:txBody>
          <a:bodyPr vert="horz" wrap="square" lIns="90051" tIns="45026" rIns="90051" bIns="45026" numCol="1" anchor="b" anchorCtr="0" compatLnSpc="1">
            <a:prstTxWarp prst="textNoShape">
              <a:avLst/>
            </a:prstTxWarp>
          </a:bodyPr>
          <a:lstStyle>
            <a:lvl1pPr algn="l" defTabSz="277813">
              <a:lnSpc>
                <a:spcPct val="100000"/>
              </a:lnSpc>
              <a:spcBef>
                <a:spcPct val="30000"/>
              </a:spcBef>
              <a:spcAft>
                <a:spcPct val="10000"/>
              </a:spcAft>
              <a:buSzTx/>
              <a:buFontTx/>
              <a:buNone/>
              <a:defRPr kumimoji="1" sz="800" smtClean="0">
                <a:latin typeface="Arial" pitchFamily="34" charset="0"/>
              </a:defRPr>
            </a:lvl1pPr>
          </a:lstStyle>
          <a:p>
            <a:pPr>
              <a:defRPr/>
            </a:pPr>
            <a:endParaRPr lang="en-US" altLang="zh-CN"/>
          </a:p>
        </p:txBody>
      </p:sp>
      <p:sp>
        <p:nvSpPr>
          <p:cNvPr id="2055" name="Rectangle 7"/>
          <p:cNvSpPr>
            <a:spLocks noGrp="1" noChangeArrowheads="1"/>
          </p:cNvSpPr>
          <p:nvPr>
            <p:ph type="sldNum" sz="quarter" idx="5"/>
          </p:nvPr>
        </p:nvSpPr>
        <p:spPr bwMode="auto">
          <a:xfrm>
            <a:off x="3767138" y="9286875"/>
            <a:ext cx="2878137" cy="488950"/>
          </a:xfrm>
          <a:prstGeom prst="rect">
            <a:avLst/>
          </a:prstGeom>
          <a:noFill/>
          <a:ln w="9525">
            <a:noFill/>
            <a:miter lim="800000"/>
            <a:headEnd/>
            <a:tailEnd/>
          </a:ln>
        </p:spPr>
        <p:txBody>
          <a:bodyPr vert="horz" wrap="square" lIns="90051" tIns="45026" rIns="90051" bIns="45026" numCol="1" anchor="b" anchorCtr="0" compatLnSpc="1">
            <a:prstTxWarp prst="textNoShape">
              <a:avLst/>
            </a:prstTxWarp>
          </a:bodyPr>
          <a:lstStyle>
            <a:lvl1pPr defTabSz="277813">
              <a:lnSpc>
                <a:spcPct val="100000"/>
              </a:lnSpc>
              <a:spcBef>
                <a:spcPct val="30000"/>
              </a:spcBef>
              <a:spcAft>
                <a:spcPct val="10000"/>
              </a:spcAft>
              <a:buSzTx/>
              <a:buFontTx/>
              <a:buNone/>
              <a:defRPr kumimoji="1" sz="800" smtClean="0">
                <a:latin typeface="Arial" pitchFamily="34" charset="0"/>
              </a:defRPr>
            </a:lvl1pPr>
          </a:lstStyle>
          <a:p>
            <a:pPr>
              <a:defRPr/>
            </a:pPr>
            <a:fld id="{3845081B-2CED-44A2-BD0F-478E76EE9BD4}" type="slidenum">
              <a:rPr lang="en-US" altLang="zh-CN"/>
              <a:pPr>
                <a:defRPr/>
              </a:pPr>
              <a:t>‹#›</a:t>
            </a:fld>
            <a:endParaRPr lang="en-US" altLang="zh-CN"/>
          </a:p>
        </p:txBody>
      </p:sp>
    </p:spTree>
    <p:extLst>
      <p:ext uri="{BB962C8B-B14F-4D97-AF65-F5344CB8AC3E}">
        <p14:creationId xmlns:p14="http://schemas.microsoft.com/office/powerpoint/2010/main" val="88041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169"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339"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508"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678"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5847" algn="l" defTabSz="914339" rtl="0" eaLnBrk="1" latinLnBrk="0" hangingPunct="1">
      <a:defRPr sz="1200" kern="1200">
        <a:solidFill>
          <a:schemeClr val="tx1"/>
        </a:solidFill>
        <a:latin typeface="+mn-lt"/>
        <a:ea typeface="+mn-ea"/>
        <a:cs typeface="+mn-cs"/>
      </a:defRPr>
    </a:lvl6pPr>
    <a:lvl7pPr marL="2743017" algn="l" defTabSz="914339" rtl="0" eaLnBrk="1" latinLnBrk="0" hangingPunct="1">
      <a:defRPr sz="1200" kern="1200">
        <a:solidFill>
          <a:schemeClr val="tx1"/>
        </a:solidFill>
        <a:latin typeface="+mn-lt"/>
        <a:ea typeface="+mn-ea"/>
        <a:cs typeface="+mn-cs"/>
      </a:defRPr>
    </a:lvl7pPr>
    <a:lvl8pPr marL="3200185" algn="l" defTabSz="914339" rtl="0" eaLnBrk="1" latinLnBrk="0" hangingPunct="1">
      <a:defRPr sz="1200" kern="1200">
        <a:solidFill>
          <a:schemeClr val="tx1"/>
        </a:solidFill>
        <a:latin typeface="+mn-lt"/>
        <a:ea typeface="+mn-ea"/>
        <a:cs typeface="+mn-cs"/>
      </a:defRPr>
    </a:lvl8pPr>
    <a:lvl9pPr marL="3657355" algn="l" defTabSz="91433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049601D-176F-4C79-855A-1FE2BAB3E361}" type="slidenum">
              <a:rPr lang="en-US" altLang="zh-CN">
                <a:latin typeface="Arial" charset="0"/>
              </a:rPr>
              <a:pPr/>
              <a:t>0</a:t>
            </a:fld>
            <a:endParaRPr lang="en-US" altLang="zh-CN">
              <a:latin typeface="Arial" charset="0"/>
            </a:endParaRPr>
          </a:p>
        </p:txBody>
      </p:sp>
      <p:sp>
        <p:nvSpPr>
          <p:cNvPr id="48131" name="Rectangle 2"/>
          <p:cNvSpPr>
            <a:spLocks noGrp="1" noRot="1" noChangeAspect="1" noChangeArrowheads="1" noTextEdit="1"/>
          </p:cNvSpPr>
          <p:nvPr>
            <p:ph type="sldImg"/>
          </p:nvPr>
        </p:nvSpPr>
        <p:spPr>
          <a:xfrm>
            <a:off x="957263" y="735013"/>
            <a:ext cx="4743450" cy="3665537"/>
          </a:xfrm>
          <a:ln/>
        </p:spPr>
      </p:sp>
      <p:sp>
        <p:nvSpPr>
          <p:cNvPr id="481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55101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xfrm>
            <a:off x="954088" y="735013"/>
            <a:ext cx="4741862" cy="3665537"/>
          </a:xfrm>
          <a:ln/>
        </p:spPr>
      </p:sp>
      <p:sp>
        <p:nvSpPr>
          <p:cNvPr id="221187" name="Rectangle 3"/>
          <p:cNvSpPr>
            <a:spLocks noGrp="1" noChangeArrowheads="1"/>
          </p:cNvSpPr>
          <p:nvPr>
            <p:ph type="body" idx="1"/>
          </p:nvPr>
        </p:nvSpPr>
        <p:spPr>
          <a:xfrm>
            <a:off x="887413" y="4643438"/>
            <a:ext cx="4870450" cy="4397375"/>
          </a:xfrm>
          <a:noFill/>
          <a:ln/>
        </p:spPr>
        <p:txBody>
          <a:bodyPr/>
          <a:lstStyle/>
          <a:p>
            <a:endParaRPr lang="zh-CN" altLang="en-US" smtClean="0"/>
          </a:p>
        </p:txBody>
      </p:sp>
    </p:spTree>
    <p:extLst>
      <p:ext uri="{BB962C8B-B14F-4D97-AF65-F5344CB8AC3E}">
        <p14:creationId xmlns:p14="http://schemas.microsoft.com/office/powerpoint/2010/main" val="85347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954088" y="735013"/>
            <a:ext cx="4741862" cy="3665537"/>
          </a:xfrm>
          <a:ln/>
        </p:spPr>
      </p:sp>
      <p:sp>
        <p:nvSpPr>
          <p:cNvPr id="162819" name="Rectangle 3"/>
          <p:cNvSpPr>
            <a:spLocks noGrp="1" noChangeArrowheads="1"/>
          </p:cNvSpPr>
          <p:nvPr>
            <p:ph type="body" idx="1"/>
          </p:nvPr>
        </p:nvSpPr>
        <p:spPr>
          <a:xfrm>
            <a:off x="887413" y="4643438"/>
            <a:ext cx="4870450" cy="4397375"/>
          </a:xfrm>
          <a:noFill/>
          <a:ln/>
        </p:spPr>
        <p:txBody>
          <a:bodyPr/>
          <a:lstStyle/>
          <a:p>
            <a:endParaRPr lang="zh-CN" altLang="en-US" smtClean="0"/>
          </a:p>
        </p:txBody>
      </p:sp>
    </p:spTree>
    <p:extLst>
      <p:ext uri="{BB962C8B-B14F-4D97-AF65-F5344CB8AC3E}">
        <p14:creationId xmlns:p14="http://schemas.microsoft.com/office/powerpoint/2010/main" val="3553406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txBox="1">
            <a:spLocks noGrp="1" noChangeArrowheads="1"/>
          </p:cNvSpPr>
          <p:nvPr/>
        </p:nvSpPr>
        <p:spPr bwMode="auto">
          <a:xfrm>
            <a:off x="3767138" y="9286875"/>
            <a:ext cx="2878137" cy="488950"/>
          </a:xfrm>
          <a:prstGeom prst="rect">
            <a:avLst/>
          </a:prstGeom>
          <a:noFill/>
          <a:ln w="9525">
            <a:noFill/>
            <a:miter lim="800000"/>
            <a:headEnd/>
            <a:tailEnd/>
          </a:ln>
        </p:spPr>
        <p:txBody>
          <a:bodyPr lIns="90051" tIns="45026" rIns="90051" bIns="45026" anchor="b"/>
          <a:lstStyle/>
          <a:p>
            <a:pPr defTabSz="277813">
              <a:lnSpc>
                <a:spcPct val="100000"/>
              </a:lnSpc>
              <a:spcBef>
                <a:spcPct val="30000"/>
              </a:spcBef>
              <a:spcAft>
                <a:spcPct val="10000"/>
              </a:spcAft>
              <a:buSzTx/>
              <a:buFontTx/>
              <a:buNone/>
            </a:pPr>
            <a:fld id="{FADADD93-CDBA-45B8-A3D3-31C7F53574D4}" type="slidenum">
              <a:rPr kumimoji="1" lang="en-US" altLang="zh-CN" sz="800"/>
              <a:pPr defTabSz="277813">
                <a:lnSpc>
                  <a:spcPct val="100000"/>
                </a:lnSpc>
                <a:spcBef>
                  <a:spcPct val="30000"/>
                </a:spcBef>
                <a:spcAft>
                  <a:spcPct val="10000"/>
                </a:spcAft>
                <a:buSzTx/>
                <a:buFontTx/>
                <a:buNone/>
              </a:pPr>
              <a:t>4</a:t>
            </a:fld>
            <a:endParaRPr kumimoji="1" lang="en-US" altLang="zh-CN" sz="800"/>
          </a:p>
        </p:txBody>
      </p:sp>
      <p:sp>
        <p:nvSpPr>
          <p:cNvPr id="217091" name="Rectangle 2"/>
          <p:cNvSpPr>
            <a:spLocks noGrp="1" noRot="1" noChangeAspect="1" noChangeArrowheads="1" noTextEdit="1"/>
          </p:cNvSpPr>
          <p:nvPr>
            <p:ph type="sldImg"/>
          </p:nvPr>
        </p:nvSpPr>
        <p:spPr>
          <a:xfrm>
            <a:off x="962025" y="735013"/>
            <a:ext cx="4740275" cy="3663950"/>
          </a:xfrm>
          <a:ln/>
        </p:spPr>
      </p:sp>
      <p:sp>
        <p:nvSpPr>
          <p:cNvPr id="217092" name="Rectangle 3"/>
          <p:cNvSpPr>
            <a:spLocks noGrp="1" noChangeArrowheads="1"/>
          </p:cNvSpPr>
          <p:nvPr>
            <p:ph type="body" idx="1"/>
          </p:nvPr>
        </p:nvSpPr>
        <p:spPr>
          <a:noFill/>
          <a:ln/>
        </p:spPr>
        <p:txBody>
          <a:bodyPr/>
          <a:lstStyle/>
          <a:p>
            <a:pPr eaLnBrk="1" hangingPunct="1"/>
            <a:endParaRPr lang="en-US" altLang="zh-CN" smtClean="0"/>
          </a:p>
        </p:txBody>
      </p:sp>
    </p:spTree>
    <p:extLst>
      <p:ext uri="{BB962C8B-B14F-4D97-AF65-F5344CB8AC3E}">
        <p14:creationId xmlns:p14="http://schemas.microsoft.com/office/powerpoint/2010/main" val="308995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txBox="1">
            <a:spLocks noGrp="1" noChangeArrowheads="1"/>
          </p:cNvSpPr>
          <p:nvPr/>
        </p:nvSpPr>
        <p:spPr bwMode="auto">
          <a:xfrm>
            <a:off x="3767138" y="9286875"/>
            <a:ext cx="2878137" cy="488950"/>
          </a:xfrm>
          <a:prstGeom prst="rect">
            <a:avLst/>
          </a:prstGeom>
          <a:noFill/>
          <a:ln w="9525">
            <a:noFill/>
            <a:miter lim="800000"/>
            <a:headEnd/>
            <a:tailEnd/>
          </a:ln>
        </p:spPr>
        <p:txBody>
          <a:bodyPr lIns="90051" tIns="45026" rIns="90051" bIns="45026" anchor="b"/>
          <a:lstStyle/>
          <a:p>
            <a:pPr defTabSz="277813">
              <a:lnSpc>
                <a:spcPct val="100000"/>
              </a:lnSpc>
              <a:spcBef>
                <a:spcPct val="30000"/>
              </a:spcBef>
              <a:spcAft>
                <a:spcPct val="10000"/>
              </a:spcAft>
              <a:buSzTx/>
              <a:buFontTx/>
              <a:buNone/>
            </a:pPr>
            <a:fld id="{5560AA20-612F-4B87-A8E1-888CB23C0954}" type="slidenum">
              <a:rPr kumimoji="1" lang="en-US" altLang="zh-CN" sz="800"/>
              <a:pPr defTabSz="277813">
                <a:lnSpc>
                  <a:spcPct val="100000"/>
                </a:lnSpc>
                <a:spcBef>
                  <a:spcPct val="30000"/>
                </a:spcBef>
                <a:spcAft>
                  <a:spcPct val="10000"/>
                </a:spcAft>
                <a:buSzTx/>
                <a:buFontTx/>
                <a:buNone/>
              </a:pPr>
              <a:t>10</a:t>
            </a:fld>
            <a:endParaRPr kumimoji="1" lang="en-US" altLang="zh-CN" sz="800"/>
          </a:p>
        </p:txBody>
      </p:sp>
      <p:sp>
        <p:nvSpPr>
          <p:cNvPr id="321539" name="Rectangle 2"/>
          <p:cNvSpPr>
            <a:spLocks noGrp="1" noRot="1" noChangeAspect="1" noChangeArrowheads="1" noTextEdit="1"/>
          </p:cNvSpPr>
          <p:nvPr>
            <p:ph type="sldImg"/>
          </p:nvPr>
        </p:nvSpPr>
        <p:spPr>
          <a:xfrm>
            <a:off x="962025" y="735013"/>
            <a:ext cx="4740275" cy="3663950"/>
          </a:xfrm>
          <a:ln/>
        </p:spPr>
      </p:sp>
      <p:sp>
        <p:nvSpPr>
          <p:cNvPr id="321540" name="Rectangle 3"/>
          <p:cNvSpPr>
            <a:spLocks noGrp="1" noChangeArrowheads="1"/>
          </p:cNvSpPr>
          <p:nvPr>
            <p:ph type="body" idx="1"/>
          </p:nvPr>
        </p:nvSpPr>
        <p:spPr>
          <a:noFill/>
          <a:ln/>
        </p:spPr>
        <p:txBody>
          <a:bodyPr/>
          <a:lstStyle/>
          <a:p>
            <a:pPr eaLnBrk="1" hangingPunct="1"/>
            <a:endParaRPr lang="en-US" altLang="zh-CN" smtClean="0"/>
          </a:p>
        </p:txBody>
      </p:sp>
    </p:spTree>
    <p:extLst>
      <p:ext uri="{BB962C8B-B14F-4D97-AF65-F5344CB8AC3E}">
        <p14:creationId xmlns:p14="http://schemas.microsoft.com/office/powerpoint/2010/main" val="1446969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noChangeArrowheads="1"/>
          </p:cNvSpPr>
          <p:nvPr/>
        </p:nvSpPr>
        <p:spPr bwMode="auto">
          <a:xfrm>
            <a:off x="3767138" y="9286875"/>
            <a:ext cx="2878137" cy="488950"/>
          </a:xfrm>
          <a:prstGeom prst="rect">
            <a:avLst/>
          </a:prstGeom>
          <a:noFill/>
          <a:ln w="9525">
            <a:noFill/>
            <a:miter lim="800000"/>
            <a:headEnd/>
            <a:tailEnd/>
          </a:ln>
        </p:spPr>
        <p:txBody>
          <a:bodyPr lIns="90051" tIns="45026" rIns="90051" bIns="45026" anchor="b"/>
          <a:lstStyle/>
          <a:p>
            <a:pPr defTabSz="277813">
              <a:lnSpc>
                <a:spcPct val="100000"/>
              </a:lnSpc>
              <a:spcBef>
                <a:spcPct val="30000"/>
              </a:spcBef>
              <a:spcAft>
                <a:spcPct val="10000"/>
              </a:spcAft>
              <a:buSzTx/>
              <a:buFontTx/>
              <a:buNone/>
            </a:pPr>
            <a:fld id="{76971379-2F1F-4E07-AF48-E53EBCD033E6}" type="slidenum">
              <a:rPr kumimoji="1" lang="en-US" altLang="zh-CN" sz="800"/>
              <a:pPr defTabSz="277813">
                <a:lnSpc>
                  <a:spcPct val="100000"/>
                </a:lnSpc>
                <a:spcBef>
                  <a:spcPct val="30000"/>
                </a:spcBef>
                <a:spcAft>
                  <a:spcPct val="10000"/>
                </a:spcAft>
                <a:buSzTx/>
                <a:buFontTx/>
                <a:buNone/>
              </a:pPr>
              <a:t>20</a:t>
            </a:fld>
            <a:endParaRPr kumimoji="1" lang="en-US" altLang="zh-CN" sz="800"/>
          </a:p>
        </p:txBody>
      </p:sp>
      <p:sp>
        <p:nvSpPr>
          <p:cNvPr id="308227" name="Rectangle 2"/>
          <p:cNvSpPr>
            <a:spLocks noGrp="1" noRot="1" noChangeAspect="1" noChangeArrowheads="1" noTextEdit="1"/>
          </p:cNvSpPr>
          <p:nvPr>
            <p:ph type="sldImg"/>
          </p:nvPr>
        </p:nvSpPr>
        <p:spPr>
          <a:xfrm>
            <a:off x="962025" y="735013"/>
            <a:ext cx="4740275" cy="3663950"/>
          </a:xfrm>
          <a:ln/>
        </p:spPr>
      </p:sp>
      <p:sp>
        <p:nvSpPr>
          <p:cNvPr id="308228" name="Rectangle 3"/>
          <p:cNvSpPr>
            <a:spLocks noGrp="1" noChangeArrowheads="1"/>
          </p:cNvSpPr>
          <p:nvPr>
            <p:ph type="body" idx="1"/>
          </p:nvPr>
        </p:nvSpPr>
        <p:spPr>
          <a:noFill/>
          <a:ln/>
        </p:spPr>
        <p:txBody>
          <a:bodyPr/>
          <a:lstStyle/>
          <a:p>
            <a:pPr eaLnBrk="1" hangingPunct="1"/>
            <a:endParaRPr lang="en-US" altLang="zh-CN" smtClean="0"/>
          </a:p>
        </p:txBody>
      </p:sp>
    </p:spTree>
    <p:extLst>
      <p:ext uri="{BB962C8B-B14F-4D97-AF65-F5344CB8AC3E}">
        <p14:creationId xmlns:p14="http://schemas.microsoft.com/office/powerpoint/2010/main" val="1812002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txBox="1">
            <a:spLocks noGrp="1" noChangeArrowheads="1"/>
          </p:cNvSpPr>
          <p:nvPr/>
        </p:nvSpPr>
        <p:spPr bwMode="auto">
          <a:xfrm>
            <a:off x="3767138" y="9286875"/>
            <a:ext cx="2878137" cy="488950"/>
          </a:xfrm>
          <a:prstGeom prst="rect">
            <a:avLst/>
          </a:prstGeom>
          <a:noFill/>
          <a:ln w="9525">
            <a:noFill/>
            <a:miter lim="800000"/>
            <a:headEnd/>
            <a:tailEnd/>
          </a:ln>
        </p:spPr>
        <p:txBody>
          <a:bodyPr lIns="90051" tIns="45026" rIns="90051" bIns="45026" anchor="b"/>
          <a:lstStyle/>
          <a:p>
            <a:pPr defTabSz="277813">
              <a:lnSpc>
                <a:spcPct val="100000"/>
              </a:lnSpc>
              <a:spcBef>
                <a:spcPct val="30000"/>
              </a:spcBef>
              <a:spcAft>
                <a:spcPct val="10000"/>
              </a:spcAft>
              <a:buSzTx/>
              <a:buFontTx/>
              <a:buNone/>
            </a:pPr>
            <a:fld id="{EADD82F9-1437-4E30-852E-BE37830CC7AE}" type="slidenum">
              <a:rPr kumimoji="1" lang="en-US" altLang="zh-CN" sz="800"/>
              <a:pPr defTabSz="277813">
                <a:lnSpc>
                  <a:spcPct val="100000"/>
                </a:lnSpc>
                <a:spcBef>
                  <a:spcPct val="30000"/>
                </a:spcBef>
                <a:spcAft>
                  <a:spcPct val="10000"/>
                </a:spcAft>
                <a:buSzTx/>
                <a:buFontTx/>
                <a:buNone/>
              </a:pPr>
              <a:t>34</a:t>
            </a:fld>
            <a:endParaRPr kumimoji="1" lang="en-US" altLang="zh-CN" sz="800"/>
          </a:p>
        </p:txBody>
      </p:sp>
      <p:sp>
        <p:nvSpPr>
          <p:cNvPr id="351235" name="Rectangle 2"/>
          <p:cNvSpPr>
            <a:spLocks noGrp="1" noRot="1" noChangeAspect="1" noChangeArrowheads="1" noTextEdit="1"/>
          </p:cNvSpPr>
          <p:nvPr>
            <p:ph type="sldImg"/>
          </p:nvPr>
        </p:nvSpPr>
        <p:spPr>
          <a:xfrm>
            <a:off x="962025" y="735013"/>
            <a:ext cx="4740275" cy="3663950"/>
          </a:xfrm>
          <a:ln/>
        </p:spPr>
      </p:sp>
      <p:sp>
        <p:nvSpPr>
          <p:cNvPr id="351236" name="Rectangle 3"/>
          <p:cNvSpPr>
            <a:spLocks noGrp="1" noChangeArrowheads="1"/>
          </p:cNvSpPr>
          <p:nvPr>
            <p:ph type="body" idx="1"/>
          </p:nvPr>
        </p:nvSpPr>
        <p:spPr>
          <a:noFill/>
          <a:ln/>
        </p:spPr>
        <p:txBody>
          <a:bodyPr/>
          <a:lstStyle/>
          <a:p>
            <a:pPr eaLnBrk="1" hangingPunct="1"/>
            <a:endParaRPr lang="en-US" altLang="zh-CN" smtClean="0"/>
          </a:p>
        </p:txBody>
      </p:sp>
    </p:spTree>
    <p:extLst>
      <p:ext uri="{BB962C8B-B14F-4D97-AF65-F5344CB8AC3E}">
        <p14:creationId xmlns:p14="http://schemas.microsoft.com/office/powerpoint/2010/main" val="4063177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3767138" y="9286875"/>
            <a:ext cx="2878137" cy="488950"/>
          </a:xfrm>
          <a:prstGeom prst="rect">
            <a:avLst/>
          </a:prstGeom>
          <a:noFill/>
          <a:ln w="9525">
            <a:noFill/>
            <a:miter lim="800000"/>
            <a:headEnd/>
            <a:tailEnd/>
          </a:ln>
        </p:spPr>
        <p:txBody>
          <a:bodyPr lIns="90051" tIns="45026" rIns="90051" bIns="45026" anchor="b"/>
          <a:lstStyle/>
          <a:p>
            <a:pPr defTabSz="277813">
              <a:lnSpc>
                <a:spcPct val="100000"/>
              </a:lnSpc>
              <a:spcBef>
                <a:spcPct val="30000"/>
              </a:spcBef>
              <a:spcAft>
                <a:spcPct val="10000"/>
              </a:spcAft>
              <a:buSzTx/>
              <a:buFontTx/>
              <a:buNone/>
            </a:pPr>
            <a:fld id="{AA32CFFC-C07C-4BE3-98EA-4D88B705CCCA}" type="slidenum">
              <a:rPr kumimoji="1" lang="en-US" altLang="zh-CN" sz="800"/>
              <a:pPr defTabSz="277813">
                <a:lnSpc>
                  <a:spcPct val="100000"/>
                </a:lnSpc>
                <a:spcBef>
                  <a:spcPct val="30000"/>
                </a:spcBef>
                <a:spcAft>
                  <a:spcPct val="10000"/>
                </a:spcAft>
                <a:buSzTx/>
                <a:buFontTx/>
                <a:buNone/>
              </a:pPr>
              <a:t>43</a:t>
            </a:fld>
            <a:endParaRPr kumimoji="1" lang="en-US" altLang="zh-CN" sz="800"/>
          </a:p>
        </p:txBody>
      </p:sp>
      <p:sp>
        <p:nvSpPr>
          <p:cNvPr id="210947" name="Rectangle 2"/>
          <p:cNvSpPr>
            <a:spLocks noGrp="1" noRot="1" noChangeAspect="1" noChangeArrowheads="1" noTextEdit="1"/>
          </p:cNvSpPr>
          <p:nvPr>
            <p:ph type="sldImg"/>
          </p:nvPr>
        </p:nvSpPr>
        <p:spPr>
          <a:xfrm>
            <a:off x="962025" y="735013"/>
            <a:ext cx="4740275" cy="3663950"/>
          </a:xfrm>
          <a:ln/>
        </p:spPr>
      </p:sp>
      <p:sp>
        <p:nvSpPr>
          <p:cNvPr id="210948" name="Rectangle 3"/>
          <p:cNvSpPr>
            <a:spLocks noGrp="1" noChangeArrowheads="1"/>
          </p:cNvSpPr>
          <p:nvPr>
            <p:ph type="body" idx="1"/>
          </p:nvPr>
        </p:nvSpPr>
        <p:spPr>
          <a:noFill/>
          <a:ln/>
        </p:spPr>
        <p:txBody>
          <a:bodyPr/>
          <a:lstStyle/>
          <a:p>
            <a:pPr eaLnBrk="1" hangingPunct="1"/>
            <a:endParaRPr lang="en-US" altLang="zh-CN" smtClean="0"/>
          </a:p>
        </p:txBody>
      </p:sp>
    </p:spTree>
    <p:extLst>
      <p:ext uri="{BB962C8B-B14F-4D97-AF65-F5344CB8AC3E}">
        <p14:creationId xmlns:p14="http://schemas.microsoft.com/office/powerpoint/2010/main" val="124928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212" name="Rectangle 20"/>
          <p:cNvSpPr>
            <a:spLocks noGrp="1" noChangeArrowheads="1"/>
          </p:cNvSpPr>
          <p:nvPr>
            <p:ph type="ctrTitle"/>
          </p:nvPr>
        </p:nvSpPr>
        <p:spPr>
          <a:xfrm>
            <a:off x="406400" y="3109912"/>
            <a:ext cx="5543550" cy="690562"/>
          </a:xfrm>
        </p:spPr>
        <p:txBody>
          <a:bodyPr/>
          <a:lstStyle>
            <a:lvl1pPr>
              <a:defRPr sz="2700"/>
            </a:lvl1pPr>
          </a:lstStyle>
          <a:p>
            <a:r>
              <a:rPr lang="zh-CN" altLang="en-US"/>
              <a:t>单击此处编辑章节名</a:t>
            </a:r>
          </a:p>
        </p:txBody>
      </p:sp>
      <p:sp>
        <p:nvSpPr>
          <p:cNvPr id="8213" name="Rectangle 21"/>
          <p:cNvSpPr>
            <a:spLocks noGrp="1" noChangeArrowheads="1"/>
          </p:cNvSpPr>
          <p:nvPr>
            <p:ph type="subTitle" idx="1"/>
          </p:nvPr>
        </p:nvSpPr>
        <p:spPr>
          <a:xfrm>
            <a:off x="406400" y="2678112"/>
            <a:ext cx="3867150" cy="431801"/>
          </a:xfrm>
        </p:spPr>
        <p:txBody>
          <a:bodyPr/>
          <a:lstStyle>
            <a:lvl1pPr marL="0" indent="0">
              <a:buFont typeface="Wingdings" pitchFamily="2" charset="2"/>
              <a:buNone/>
              <a:defRPr sz="1400" b="1"/>
            </a:lvl1pPr>
          </a:lstStyle>
          <a:p>
            <a:r>
              <a:rPr lang="zh-CN" altLang="en-US"/>
              <a:t>单击此处编辑章节号</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fld id="{9997FA6B-D259-4431-8A95-63A6AF67C04F}" type="slidenum">
              <a:rPr lang="en-US" altLang="zh-CN"/>
              <a:pPr/>
              <a:t>‹#›</a:t>
            </a:fld>
            <a:endParaRPr lang="en-US" altLang="zh-CN"/>
          </a:p>
        </p:txBody>
      </p:sp>
      <p:pic>
        <p:nvPicPr>
          <p:cNvPr id="5" name="Picture 12"/>
          <p:cNvPicPr>
            <a:picLocks noChangeAspect="1" noChangeArrowheads="1"/>
          </p:cNvPicPr>
          <p:nvPr userDrawn="1"/>
        </p:nvPicPr>
        <p:blipFill>
          <a:blip r:embed="rId2" cstate="print"/>
          <a:srcRect/>
          <a:stretch>
            <a:fillRect/>
          </a:stretch>
        </p:blipFill>
        <p:spPr bwMode="auto">
          <a:xfrm>
            <a:off x="0" y="7067318"/>
            <a:ext cx="1069554" cy="706670"/>
          </a:xfrm>
          <a:prstGeom prst="rect">
            <a:avLst/>
          </a:prstGeom>
          <a:noFill/>
          <a:ln w="9525" cap="flat" cmpd="sng" algn="ctr">
            <a:noFill/>
            <a:prstDash val="solid"/>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31075" y="573088"/>
            <a:ext cx="2306638" cy="64087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6401" y="573088"/>
            <a:ext cx="6772275" cy="64087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fld id="{C2A1CBBA-681F-48E8-B506-B2ED4AFBD134}" type="slidenum">
              <a:rPr lang="en-US" altLang="zh-CN"/>
              <a:pPr/>
              <a:t>‹#›</a:t>
            </a:fld>
            <a:endParaRPr lang="en-US" altLang="zh-CN"/>
          </a:p>
        </p:txBody>
      </p:sp>
      <p:pic>
        <p:nvPicPr>
          <p:cNvPr id="5" name="Picture 12"/>
          <p:cNvPicPr>
            <a:picLocks noChangeAspect="1" noChangeArrowheads="1"/>
          </p:cNvPicPr>
          <p:nvPr userDrawn="1"/>
        </p:nvPicPr>
        <p:blipFill>
          <a:blip r:embed="rId2" cstate="print"/>
          <a:srcRect/>
          <a:stretch>
            <a:fillRect/>
          </a:stretch>
        </p:blipFill>
        <p:spPr bwMode="auto">
          <a:xfrm>
            <a:off x="0" y="7067318"/>
            <a:ext cx="1069554" cy="706670"/>
          </a:xfrm>
          <a:prstGeom prst="rect">
            <a:avLst/>
          </a:prstGeom>
          <a:noFill/>
          <a:ln w="9525" cap="flat" cmpd="sng" algn="ctr">
            <a:noFill/>
            <a:prstDash val="solid"/>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20688" y="573088"/>
            <a:ext cx="9180512" cy="7921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06401" y="2014538"/>
            <a:ext cx="9231313" cy="4967287"/>
          </a:xfrm>
        </p:spPr>
        <p:txBody>
          <a:bodyPr/>
          <a:lstStyle/>
          <a:p>
            <a:pPr lvl="0"/>
            <a:endParaRPr lang="zh-CN" altLang="en-US" noProof="0" smtClean="0"/>
          </a:p>
        </p:txBody>
      </p:sp>
      <p:sp>
        <p:nvSpPr>
          <p:cNvPr id="4" name="Rectangle 6"/>
          <p:cNvSpPr>
            <a:spLocks noGrp="1" noChangeArrowheads="1"/>
          </p:cNvSpPr>
          <p:nvPr>
            <p:ph type="sldNum" sz="quarter" idx="10"/>
          </p:nvPr>
        </p:nvSpPr>
        <p:spPr>
          <a:ln/>
        </p:spPr>
        <p:txBody>
          <a:bodyPr/>
          <a:lstStyle>
            <a:lvl1pPr>
              <a:defRPr/>
            </a:lvl1pPr>
          </a:lstStyle>
          <a:p>
            <a:fld id="{9EDF091A-714A-4316-B93D-8ECC1182EF89}" type="slidenum">
              <a:rPr lang="en-US" altLang="zh-CN"/>
              <a:pPr/>
              <a:t>‹#›</a:t>
            </a:fld>
            <a:endParaRPr lang="en-US" altLang="zh-CN"/>
          </a:p>
        </p:txBody>
      </p:sp>
      <p:pic>
        <p:nvPicPr>
          <p:cNvPr id="5" name="Picture 12"/>
          <p:cNvPicPr>
            <a:picLocks noChangeAspect="1" noChangeArrowheads="1"/>
          </p:cNvPicPr>
          <p:nvPr userDrawn="1"/>
        </p:nvPicPr>
        <p:blipFill>
          <a:blip r:embed="rId2" cstate="print"/>
          <a:srcRect/>
          <a:stretch>
            <a:fillRect/>
          </a:stretch>
        </p:blipFill>
        <p:spPr bwMode="auto">
          <a:xfrm>
            <a:off x="0" y="7067318"/>
            <a:ext cx="1069554" cy="706670"/>
          </a:xfrm>
          <a:prstGeom prst="rect">
            <a:avLst/>
          </a:prstGeom>
          <a:noFill/>
          <a:ln w="9525" cap="flat" cmpd="sng" algn="ctr">
            <a:noFill/>
            <a:prstDash val="solid"/>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20688" y="573088"/>
            <a:ext cx="9180512" cy="7921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06401" y="2014538"/>
            <a:ext cx="9231313" cy="4967287"/>
          </a:xfrm>
        </p:spPr>
        <p:txBody>
          <a:bodyPr/>
          <a:lstStyle/>
          <a:p>
            <a:pPr lvl="0"/>
            <a:endParaRPr lang="zh-CN" altLang="en-US" noProof="0" smtClean="0"/>
          </a:p>
        </p:txBody>
      </p:sp>
      <p:sp>
        <p:nvSpPr>
          <p:cNvPr id="4" name="Rectangle 6"/>
          <p:cNvSpPr>
            <a:spLocks noGrp="1" noChangeArrowheads="1"/>
          </p:cNvSpPr>
          <p:nvPr>
            <p:ph type="sldNum" sz="quarter" idx="10"/>
          </p:nvPr>
        </p:nvSpPr>
        <p:spPr>
          <a:ln/>
        </p:spPr>
        <p:txBody>
          <a:bodyPr/>
          <a:lstStyle>
            <a:lvl1pPr>
              <a:defRPr/>
            </a:lvl1pPr>
          </a:lstStyle>
          <a:p>
            <a:fld id="{078C6082-DC2A-4E74-91C3-5D401728C862}" type="slidenum">
              <a:rPr lang="en-US" altLang="zh-CN"/>
              <a:pPr/>
              <a:t>‹#›</a:t>
            </a:fld>
            <a:endParaRPr lang="en-US" altLang="zh-CN"/>
          </a:p>
        </p:txBody>
      </p:sp>
      <p:pic>
        <p:nvPicPr>
          <p:cNvPr id="5" name="Picture 12"/>
          <p:cNvPicPr>
            <a:picLocks noChangeAspect="1" noChangeArrowheads="1"/>
          </p:cNvPicPr>
          <p:nvPr userDrawn="1"/>
        </p:nvPicPr>
        <p:blipFill>
          <a:blip r:embed="rId2" cstate="print"/>
          <a:srcRect/>
          <a:stretch>
            <a:fillRect/>
          </a:stretch>
        </p:blipFill>
        <p:spPr bwMode="auto">
          <a:xfrm>
            <a:off x="0" y="7067318"/>
            <a:ext cx="1069554" cy="706670"/>
          </a:xfrm>
          <a:prstGeom prst="rect">
            <a:avLst/>
          </a:prstGeom>
          <a:noFill/>
          <a:ln w="9525" cap="flat" cmpd="sng" algn="ctr">
            <a:noFill/>
            <a:prstDash val="solid"/>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6401" y="573088"/>
            <a:ext cx="9231313" cy="640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a:xfrm>
            <a:off x="5461001" y="6983414"/>
            <a:ext cx="4321175" cy="342900"/>
          </a:xfrm>
        </p:spPr>
        <p:txBody>
          <a:bodyPr/>
          <a:lstStyle>
            <a:lvl1pPr>
              <a:defRPr/>
            </a:lvl1pPr>
          </a:lstStyle>
          <a:p>
            <a:fld id="{7DE6C6FC-BFD7-4EBD-8787-43A4B5E0C553}" type="slidenum">
              <a:rPr lang="en-US" altLang="zh-CN"/>
              <a:pPr/>
              <a:t>‹#›</a:t>
            </a:fld>
            <a:endParaRPr lang="en-US" altLang="zh-CN"/>
          </a:p>
        </p:txBody>
      </p:sp>
      <p:pic>
        <p:nvPicPr>
          <p:cNvPr id="4" name="Picture 12"/>
          <p:cNvPicPr>
            <a:picLocks noChangeAspect="1" noChangeArrowheads="1"/>
          </p:cNvPicPr>
          <p:nvPr userDrawn="1"/>
        </p:nvPicPr>
        <p:blipFill>
          <a:blip r:embed="rId2" cstate="print"/>
          <a:srcRect/>
          <a:stretch>
            <a:fillRect/>
          </a:stretch>
        </p:blipFill>
        <p:spPr bwMode="auto">
          <a:xfrm>
            <a:off x="0" y="7067318"/>
            <a:ext cx="1069554" cy="706670"/>
          </a:xfrm>
          <a:prstGeom prst="rect">
            <a:avLst/>
          </a:prstGeom>
          <a:noFill/>
          <a:ln w="9525" cap="flat" cmpd="sng" algn="ctr">
            <a:noFill/>
            <a:prstDash val="solid"/>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20688" y="573088"/>
            <a:ext cx="9180512" cy="792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06401" y="2014538"/>
            <a:ext cx="4538663"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5097463" y="2014538"/>
            <a:ext cx="4540249" cy="4967287"/>
          </a:xfrm>
        </p:spPr>
        <p:txBody>
          <a:bodyPr/>
          <a:lstStyle/>
          <a:p>
            <a:endParaRPr lang="zh-CN" altLang="en-US"/>
          </a:p>
        </p:txBody>
      </p:sp>
      <p:sp>
        <p:nvSpPr>
          <p:cNvPr id="5" name="灯片编号占位符 4"/>
          <p:cNvSpPr>
            <a:spLocks noGrp="1"/>
          </p:cNvSpPr>
          <p:nvPr>
            <p:ph type="sldNum" sz="quarter" idx="10"/>
          </p:nvPr>
        </p:nvSpPr>
        <p:spPr>
          <a:xfrm>
            <a:off x="5461001" y="6983414"/>
            <a:ext cx="4321175" cy="342900"/>
          </a:xfrm>
        </p:spPr>
        <p:txBody>
          <a:bodyPr/>
          <a:lstStyle>
            <a:lvl1pPr>
              <a:defRPr/>
            </a:lvl1pPr>
          </a:lstStyle>
          <a:p>
            <a:fld id="{D1D09D79-E876-4971-ABAE-95C46CD1021D}" type="slidenum">
              <a:rPr lang="en-US" altLang="zh-CN"/>
              <a:pPr/>
              <a:t>‹#›</a:t>
            </a:fld>
            <a:endParaRPr lang="en-US" altLang="zh-CN"/>
          </a:p>
        </p:txBody>
      </p:sp>
      <p:pic>
        <p:nvPicPr>
          <p:cNvPr id="6" name="Picture 12"/>
          <p:cNvPicPr>
            <a:picLocks noChangeAspect="1" noChangeArrowheads="1"/>
          </p:cNvPicPr>
          <p:nvPr userDrawn="1"/>
        </p:nvPicPr>
        <p:blipFill>
          <a:blip r:embed="rId2" cstate="print"/>
          <a:srcRect/>
          <a:stretch>
            <a:fillRect/>
          </a:stretch>
        </p:blipFill>
        <p:spPr bwMode="auto">
          <a:xfrm>
            <a:off x="0" y="7067318"/>
            <a:ext cx="1069554" cy="706670"/>
          </a:xfrm>
          <a:prstGeom prst="rect">
            <a:avLst/>
          </a:prstGeom>
          <a:noFill/>
          <a:ln w="9525" cap="flat" cmpd="sng" algn="ctr">
            <a:noFill/>
            <a:prstDash val="solid"/>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4064" y="2414589"/>
            <a:ext cx="8551862" cy="166687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09714" y="4405313"/>
            <a:ext cx="7040562" cy="1985962"/>
          </a:xfrm>
        </p:spPr>
        <p:txBody>
          <a:bodyPr/>
          <a:lstStyle>
            <a:lvl1pPr marL="0" indent="0" algn="ctr">
              <a:buNone/>
              <a:defRPr/>
            </a:lvl1pPr>
            <a:lvl2pPr marL="457169" indent="0" algn="ctr">
              <a:buNone/>
              <a:defRPr/>
            </a:lvl2pPr>
            <a:lvl3pPr marL="914339" indent="0" algn="ctr">
              <a:buNone/>
              <a:defRPr/>
            </a:lvl3pPr>
            <a:lvl4pPr marL="1371508" indent="0" algn="ctr">
              <a:buNone/>
              <a:defRPr/>
            </a:lvl4pPr>
            <a:lvl5pPr marL="1828678" indent="0" algn="ctr">
              <a:buNone/>
              <a:defRPr/>
            </a:lvl5pPr>
            <a:lvl6pPr marL="2285847" indent="0" algn="ctr">
              <a:buNone/>
              <a:defRPr/>
            </a:lvl6pPr>
            <a:lvl7pPr marL="2743017" indent="0" algn="ctr">
              <a:buNone/>
              <a:defRPr/>
            </a:lvl7pPr>
            <a:lvl8pPr marL="3200185" indent="0" algn="ctr">
              <a:buNone/>
              <a:defRPr/>
            </a:lvl8pPr>
            <a:lvl9pPr marL="3657355"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a:xfrm>
            <a:off x="5461001" y="6983414"/>
            <a:ext cx="4321175" cy="342900"/>
          </a:xfrm>
        </p:spPr>
        <p:txBody>
          <a:bodyPr/>
          <a:lstStyle>
            <a:lvl1pPr>
              <a:defRPr/>
            </a:lvl1pPr>
          </a:lstStyle>
          <a:p>
            <a:fld id="{07559B22-B3C6-4E76-BFE4-7410E7A9C9D6}"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20688" y="573088"/>
            <a:ext cx="9180512" cy="792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06401" y="2014538"/>
            <a:ext cx="4538663"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97463" y="2014538"/>
            <a:ext cx="4540249"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5461001" y="6983414"/>
            <a:ext cx="4321175" cy="342900"/>
          </a:xfrm>
        </p:spPr>
        <p:txBody>
          <a:bodyPr/>
          <a:lstStyle>
            <a:lvl1pPr>
              <a:defRPr/>
            </a:lvl1pPr>
          </a:lstStyle>
          <a:p>
            <a:fld id="{B13132F4-FEAD-4CCA-8F44-605EA5F8F597}" type="slidenum">
              <a:rPr lang="en-US" altLang="zh-CN"/>
              <a:pPr/>
              <a:t>‹#›</a:t>
            </a:fld>
            <a:endParaRPr lang="en-US" altLang="zh-CN"/>
          </a:p>
        </p:txBody>
      </p:sp>
      <p:pic>
        <p:nvPicPr>
          <p:cNvPr id="6" name="Picture 12"/>
          <p:cNvPicPr>
            <a:picLocks noChangeAspect="1" noChangeArrowheads="1"/>
          </p:cNvPicPr>
          <p:nvPr userDrawn="1"/>
        </p:nvPicPr>
        <p:blipFill>
          <a:blip r:embed="rId2" cstate="print"/>
          <a:srcRect/>
          <a:stretch>
            <a:fillRect/>
          </a:stretch>
        </p:blipFill>
        <p:spPr bwMode="auto">
          <a:xfrm>
            <a:off x="0" y="7067318"/>
            <a:ext cx="1069554" cy="706670"/>
          </a:xfrm>
          <a:prstGeom prst="rect">
            <a:avLst/>
          </a:prstGeom>
          <a:noFill/>
          <a:ln w="9525" cap="flat" cmpd="sng" algn="ctr">
            <a:noFill/>
            <a:prstDash val="solid"/>
            <a:miter lim="800000"/>
            <a:headEnd/>
            <a:tailEnd/>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57499" y="1272271"/>
            <a:ext cx="7544991" cy="2706500"/>
          </a:xfrm>
        </p:spPr>
        <p:txBody>
          <a:bodyPr anchor="b"/>
          <a:lstStyle>
            <a:lvl1pPr algn="ctr">
              <a:defRPr sz="4951"/>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57499" y="4083144"/>
            <a:ext cx="7544991" cy="1876914"/>
          </a:xfrm>
        </p:spPr>
        <p:txBody>
          <a:bodyPr/>
          <a:lstStyle>
            <a:lvl1pPr marL="0" indent="0" algn="ctr">
              <a:buNone/>
              <a:defRPr sz="1980"/>
            </a:lvl1pPr>
            <a:lvl2pPr marL="377236" indent="0" algn="ctr">
              <a:buNone/>
              <a:defRPr sz="1650"/>
            </a:lvl2pPr>
            <a:lvl3pPr marL="754471" indent="0" algn="ctr">
              <a:buNone/>
              <a:defRPr sz="1485"/>
            </a:lvl3pPr>
            <a:lvl4pPr marL="1131707" indent="0" algn="ctr">
              <a:buNone/>
              <a:defRPr sz="1320"/>
            </a:lvl4pPr>
            <a:lvl5pPr marL="1508943" indent="0" algn="ctr">
              <a:buNone/>
              <a:defRPr sz="1320"/>
            </a:lvl5pPr>
            <a:lvl6pPr marL="1886179" indent="0" algn="ctr">
              <a:buNone/>
              <a:defRPr sz="1320"/>
            </a:lvl6pPr>
            <a:lvl7pPr marL="2263414" indent="0" algn="ctr">
              <a:buNone/>
              <a:defRPr sz="1320"/>
            </a:lvl7pPr>
            <a:lvl8pPr marL="2640650" indent="0" algn="ctr">
              <a:buNone/>
              <a:defRPr sz="1320"/>
            </a:lvl8pPr>
            <a:lvl9pPr marL="3017886" indent="0" algn="ctr">
              <a:buNone/>
              <a:defRPr sz="132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6AA0E78-6872-4857-A1F3-0543914D3311}" type="datetimeFigureOut">
              <a:rPr lang="zh-CN" altLang="en-US" smtClean="0"/>
              <a:t>2015/8/15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A314E1-A166-4725-B5CB-D9DBE1CBFA36}" type="slidenum">
              <a:rPr lang="zh-CN" altLang="en-US" smtClean="0"/>
              <a:t>‹#›</a:t>
            </a:fld>
            <a:endParaRPr lang="zh-CN" altLang="en-US"/>
          </a:p>
        </p:txBody>
      </p:sp>
    </p:spTree>
    <p:extLst>
      <p:ext uri="{BB962C8B-B14F-4D97-AF65-F5344CB8AC3E}">
        <p14:creationId xmlns:p14="http://schemas.microsoft.com/office/powerpoint/2010/main" val="3866086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AA0E78-6872-4857-A1F3-0543914D3311}" type="datetimeFigureOut">
              <a:rPr lang="zh-CN" altLang="en-US" smtClean="0"/>
              <a:t>2015/8/15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1DEA9E-BEE9-4E32-83E8-991AD7715CE7}" type="slidenum">
              <a:rPr lang="en-US" altLang="zh-CN" smtClean="0"/>
              <a:pPr/>
              <a:t>‹#›</a:t>
            </a:fld>
            <a:endParaRPr lang="en-US" altLang="zh-CN"/>
          </a:p>
        </p:txBody>
      </p:sp>
    </p:spTree>
    <p:extLst>
      <p:ext uri="{BB962C8B-B14F-4D97-AF65-F5344CB8AC3E}">
        <p14:creationId xmlns:p14="http://schemas.microsoft.com/office/powerpoint/2010/main" val="217465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fld id="{471DEA9E-BEE9-4E32-83E8-991AD7715CE7}" type="slidenum">
              <a:rPr lang="en-US" altLang="zh-CN"/>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6384" y="1938100"/>
            <a:ext cx="8676740" cy="3233762"/>
          </a:xfrm>
        </p:spPr>
        <p:txBody>
          <a:bodyPr anchor="b"/>
          <a:lstStyle>
            <a:lvl1pPr>
              <a:defRPr sz="4951"/>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86384" y="5202455"/>
            <a:ext cx="8676740" cy="1700559"/>
          </a:xfrm>
        </p:spPr>
        <p:txBody>
          <a:bodyPr/>
          <a:lstStyle>
            <a:lvl1pPr marL="0" indent="0">
              <a:buNone/>
              <a:defRPr sz="1980">
                <a:solidFill>
                  <a:schemeClr val="tx1">
                    <a:tint val="75000"/>
                  </a:schemeClr>
                </a:solidFill>
              </a:defRPr>
            </a:lvl1pPr>
            <a:lvl2pPr marL="377236" indent="0">
              <a:buNone/>
              <a:defRPr sz="1650">
                <a:solidFill>
                  <a:schemeClr val="tx1">
                    <a:tint val="75000"/>
                  </a:schemeClr>
                </a:solidFill>
              </a:defRPr>
            </a:lvl2pPr>
            <a:lvl3pPr marL="754471" indent="0">
              <a:buNone/>
              <a:defRPr sz="1485">
                <a:solidFill>
                  <a:schemeClr val="tx1">
                    <a:tint val="75000"/>
                  </a:schemeClr>
                </a:solidFill>
              </a:defRPr>
            </a:lvl3pPr>
            <a:lvl4pPr marL="1131707" indent="0">
              <a:buNone/>
              <a:defRPr sz="1320">
                <a:solidFill>
                  <a:schemeClr val="tx1">
                    <a:tint val="75000"/>
                  </a:schemeClr>
                </a:solidFill>
              </a:defRPr>
            </a:lvl4pPr>
            <a:lvl5pPr marL="1508943" indent="0">
              <a:buNone/>
              <a:defRPr sz="1320">
                <a:solidFill>
                  <a:schemeClr val="tx1">
                    <a:tint val="75000"/>
                  </a:schemeClr>
                </a:solidFill>
              </a:defRPr>
            </a:lvl5pPr>
            <a:lvl6pPr marL="1886179" indent="0">
              <a:buNone/>
              <a:defRPr sz="1320">
                <a:solidFill>
                  <a:schemeClr val="tx1">
                    <a:tint val="75000"/>
                  </a:schemeClr>
                </a:solidFill>
              </a:defRPr>
            </a:lvl6pPr>
            <a:lvl7pPr marL="2263414" indent="0">
              <a:buNone/>
              <a:defRPr sz="1320">
                <a:solidFill>
                  <a:schemeClr val="tx1">
                    <a:tint val="75000"/>
                  </a:schemeClr>
                </a:solidFill>
              </a:defRPr>
            </a:lvl7pPr>
            <a:lvl8pPr marL="2640650" indent="0">
              <a:buNone/>
              <a:defRPr sz="1320">
                <a:solidFill>
                  <a:schemeClr val="tx1">
                    <a:tint val="75000"/>
                  </a:schemeClr>
                </a:solidFill>
              </a:defRPr>
            </a:lvl8pPr>
            <a:lvl9pPr marL="3017886" indent="0">
              <a:buNone/>
              <a:defRPr sz="132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6AA0E78-6872-4857-A1F3-0543914D3311}" type="datetimeFigureOut">
              <a:rPr lang="zh-CN" altLang="en-US" smtClean="0"/>
              <a:t>2015/8/15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27E983-0175-4EF1-B0FE-9833A57C6E4C}" type="slidenum">
              <a:rPr lang="en-US" altLang="zh-CN" smtClean="0"/>
              <a:pPr/>
              <a:t>‹#›</a:t>
            </a:fld>
            <a:endParaRPr lang="en-US" altLang="zh-CN"/>
          </a:p>
        </p:txBody>
      </p:sp>
    </p:spTree>
    <p:extLst>
      <p:ext uri="{BB962C8B-B14F-4D97-AF65-F5344CB8AC3E}">
        <p14:creationId xmlns:p14="http://schemas.microsoft.com/office/powerpoint/2010/main" val="869147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91624" y="2069464"/>
            <a:ext cx="4275495" cy="493252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92869" y="2069464"/>
            <a:ext cx="4275495" cy="493252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AA0E78-6872-4857-A1F3-0543914D3311}" type="datetimeFigureOut">
              <a:rPr lang="zh-CN" altLang="en-US" smtClean="0"/>
              <a:t>2015/8/15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B08509-4188-452C-82B8-6DF0D133CFC2}" type="slidenum">
              <a:rPr lang="en-US" altLang="zh-CN" smtClean="0"/>
              <a:pPr/>
              <a:t>‹#›</a:t>
            </a:fld>
            <a:endParaRPr lang="en-US" altLang="zh-CN"/>
          </a:p>
        </p:txBody>
      </p:sp>
    </p:spTree>
    <p:extLst>
      <p:ext uri="{BB962C8B-B14F-4D97-AF65-F5344CB8AC3E}">
        <p14:creationId xmlns:p14="http://schemas.microsoft.com/office/powerpoint/2010/main" val="3013153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2934" y="413893"/>
            <a:ext cx="8676740" cy="150261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92935" y="1905707"/>
            <a:ext cx="4255846" cy="933958"/>
          </a:xfrm>
        </p:spPr>
        <p:txBody>
          <a:bodyPr anchor="b"/>
          <a:lstStyle>
            <a:lvl1pPr marL="0" indent="0">
              <a:buNone/>
              <a:defRPr sz="1980" b="1"/>
            </a:lvl1pPr>
            <a:lvl2pPr marL="377236" indent="0">
              <a:buNone/>
              <a:defRPr sz="1650" b="1"/>
            </a:lvl2pPr>
            <a:lvl3pPr marL="754471" indent="0">
              <a:buNone/>
              <a:defRPr sz="1485" b="1"/>
            </a:lvl3pPr>
            <a:lvl4pPr marL="1131707" indent="0">
              <a:buNone/>
              <a:defRPr sz="1320" b="1"/>
            </a:lvl4pPr>
            <a:lvl5pPr marL="1508943" indent="0">
              <a:buNone/>
              <a:defRPr sz="1320" b="1"/>
            </a:lvl5pPr>
            <a:lvl6pPr marL="1886179" indent="0">
              <a:buNone/>
              <a:defRPr sz="1320" b="1"/>
            </a:lvl6pPr>
            <a:lvl7pPr marL="2263414" indent="0">
              <a:buNone/>
              <a:defRPr sz="1320" b="1"/>
            </a:lvl7pPr>
            <a:lvl8pPr marL="2640650" indent="0">
              <a:buNone/>
              <a:defRPr sz="1320" b="1"/>
            </a:lvl8pPr>
            <a:lvl9pPr marL="3017886" indent="0">
              <a:buNone/>
              <a:defRPr sz="1320" b="1"/>
            </a:lvl9pPr>
          </a:lstStyle>
          <a:p>
            <a:pPr lvl="0"/>
            <a:r>
              <a:rPr lang="zh-CN" altLang="en-US" smtClean="0"/>
              <a:t>单击此处编辑母版文本样式</a:t>
            </a:r>
          </a:p>
        </p:txBody>
      </p:sp>
      <p:sp>
        <p:nvSpPr>
          <p:cNvPr id="4" name="内容占位符 3"/>
          <p:cNvSpPr>
            <a:spLocks noGrp="1"/>
          </p:cNvSpPr>
          <p:nvPr>
            <p:ph sz="half" idx="2"/>
          </p:nvPr>
        </p:nvSpPr>
        <p:spPr>
          <a:xfrm>
            <a:off x="692935" y="2839665"/>
            <a:ext cx="4255846" cy="4176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92869" y="1905707"/>
            <a:ext cx="4276805" cy="933958"/>
          </a:xfrm>
        </p:spPr>
        <p:txBody>
          <a:bodyPr anchor="b"/>
          <a:lstStyle>
            <a:lvl1pPr marL="0" indent="0">
              <a:buNone/>
              <a:defRPr sz="1980" b="1"/>
            </a:lvl1pPr>
            <a:lvl2pPr marL="377236" indent="0">
              <a:buNone/>
              <a:defRPr sz="1650" b="1"/>
            </a:lvl2pPr>
            <a:lvl3pPr marL="754471" indent="0">
              <a:buNone/>
              <a:defRPr sz="1485" b="1"/>
            </a:lvl3pPr>
            <a:lvl4pPr marL="1131707" indent="0">
              <a:buNone/>
              <a:defRPr sz="1320" b="1"/>
            </a:lvl4pPr>
            <a:lvl5pPr marL="1508943" indent="0">
              <a:buNone/>
              <a:defRPr sz="1320" b="1"/>
            </a:lvl5pPr>
            <a:lvl6pPr marL="1886179" indent="0">
              <a:buNone/>
              <a:defRPr sz="1320" b="1"/>
            </a:lvl6pPr>
            <a:lvl7pPr marL="2263414" indent="0">
              <a:buNone/>
              <a:defRPr sz="1320" b="1"/>
            </a:lvl7pPr>
            <a:lvl8pPr marL="2640650" indent="0">
              <a:buNone/>
              <a:defRPr sz="1320" b="1"/>
            </a:lvl8pPr>
            <a:lvl9pPr marL="3017886" indent="0">
              <a:buNone/>
              <a:defRPr sz="1320" b="1"/>
            </a:lvl9pPr>
          </a:lstStyle>
          <a:p>
            <a:pPr lvl="0"/>
            <a:r>
              <a:rPr lang="zh-CN" altLang="en-US" smtClean="0"/>
              <a:t>单击此处编辑母版文本样式</a:t>
            </a:r>
          </a:p>
        </p:txBody>
      </p:sp>
      <p:sp>
        <p:nvSpPr>
          <p:cNvPr id="6" name="内容占位符 5"/>
          <p:cNvSpPr>
            <a:spLocks noGrp="1"/>
          </p:cNvSpPr>
          <p:nvPr>
            <p:ph sz="quarter" idx="4"/>
          </p:nvPr>
        </p:nvSpPr>
        <p:spPr>
          <a:xfrm>
            <a:off x="5092869" y="2839665"/>
            <a:ext cx="4276805" cy="4176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AA0E78-6872-4857-A1F3-0543914D3311}" type="datetimeFigureOut">
              <a:rPr lang="zh-CN" altLang="en-US" smtClean="0"/>
              <a:t>2015/8/15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437376-A1C0-429F-BC83-E1E0727AD8EF}" type="slidenum">
              <a:rPr lang="en-US" altLang="zh-CN" smtClean="0"/>
              <a:pPr/>
              <a:t>‹#›</a:t>
            </a:fld>
            <a:endParaRPr lang="en-US" altLang="zh-CN"/>
          </a:p>
        </p:txBody>
      </p:sp>
    </p:spTree>
    <p:extLst>
      <p:ext uri="{BB962C8B-B14F-4D97-AF65-F5344CB8AC3E}">
        <p14:creationId xmlns:p14="http://schemas.microsoft.com/office/powerpoint/2010/main" val="23388817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AA0E78-6872-4857-A1F3-0543914D3311}" type="datetimeFigureOut">
              <a:rPr lang="zh-CN" altLang="en-US" smtClean="0"/>
              <a:t>2015/8/15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AA8B4F-8BDF-47CB-A1A3-D8D74CA0AA61}" type="slidenum">
              <a:rPr lang="en-US" altLang="zh-CN" smtClean="0"/>
              <a:pPr/>
              <a:t>‹#›</a:t>
            </a:fld>
            <a:endParaRPr lang="en-US" altLang="zh-CN"/>
          </a:p>
        </p:txBody>
      </p:sp>
    </p:spTree>
    <p:extLst>
      <p:ext uri="{BB962C8B-B14F-4D97-AF65-F5344CB8AC3E}">
        <p14:creationId xmlns:p14="http://schemas.microsoft.com/office/powerpoint/2010/main" val="40490917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AA0E78-6872-4857-A1F3-0543914D3311}" type="datetimeFigureOut">
              <a:rPr lang="zh-CN" altLang="en-US" smtClean="0"/>
              <a:t>2015/8/15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03E8E9-2EF0-4B48-BC25-C1327B1BB22A}" type="slidenum">
              <a:rPr lang="en-US" altLang="zh-CN" smtClean="0"/>
              <a:pPr/>
              <a:t>‹#›</a:t>
            </a:fld>
            <a:endParaRPr lang="en-US" altLang="zh-CN"/>
          </a:p>
        </p:txBody>
      </p:sp>
    </p:spTree>
    <p:extLst>
      <p:ext uri="{BB962C8B-B14F-4D97-AF65-F5344CB8AC3E}">
        <p14:creationId xmlns:p14="http://schemas.microsoft.com/office/powerpoint/2010/main" val="2466797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2935" y="518266"/>
            <a:ext cx="3244608" cy="1813931"/>
          </a:xfrm>
        </p:spPr>
        <p:txBody>
          <a:bodyPr anchor="b"/>
          <a:lstStyle>
            <a:lvl1pPr>
              <a:defRPr sz="264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76805" y="1119311"/>
            <a:ext cx="5092869" cy="5524570"/>
          </a:xfr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92935" y="2332197"/>
            <a:ext cx="3244608" cy="4320682"/>
          </a:xfrm>
        </p:spPr>
        <p:txBody>
          <a:bodyPr/>
          <a:lstStyle>
            <a:lvl1pPr marL="0" indent="0">
              <a:buNone/>
              <a:defRPr sz="1320"/>
            </a:lvl1pPr>
            <a:lvl2pPr marL="377236" indent="0">
              <a:buNone/>
              <a:defRPr sz="1155"/>
            </a:lvl2pPr>
            <a:lvl3pPr marL="754471" indent="0">
              <a:buNone/>
              <a:defRPr sz="990"/>
            </a:lvl3pPr>
            <a:lvl4pPr marL="1131707" indent="0">
              <a:buNone/>
              <a:defRPr sz="825"/>
            </a:lvl4pPr>
            <a:lvl5pPr marL="1508943" indent="0">
              <a:buNone/>
              <a:defRPr sz="825"/>
            </a:lvl5pPr>
            <a:lvl6pPr marL="1886179" indent="0">
              <a:buNone/>
              <a:defRPr sz="825"/>
            </a:lvl6pPr>
            <a:lvl7pPr marL="2263414" indent="0">
              <a:buNone/>
              <a:defRPr sz="825"/>
            </a:lvl7pPr>
            <a:lvl8pPr marL="2640650" indent="0">
              <a:buNone/>
              <a:defRPr sz="825"/>
            </a:lvl8pPr>
            <a:lvl9pPr marL="3017886" indent="0">
              <a:buNone/>
              <a:defRPr sz="82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AA0E78-6872-4857-A1F3-0543914D3311}" type="datetimeFigureOut">
              <a:rPr lang="zh-CN" altLang="en-US" smtClean="0"/>
              <a:t>2015/8/15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31156A-770D-4BFA-8032-5C49E1FAF934}" type="slidenum">
              <a:rPr lang="en-US" altLang="zh-CN" smtClean="0"/>
              <a:pPr/>
              <a:t>‹#›</a:t>
            </a:fld>
            <a:endParaRPr lang="en-US" altLang="zh-CN"/>
          </a:p>
        </p:txBody>
      </p:sp>
      <p:pic>
        <p:nvPicPr>
          <p:cNvPr id="8" name="Picture 12"/>
          <p:cNvPicPr>
            <a:picLocks noChangeAspect="1" noChangeArrowheads="1"/>
          </p:cNvPicPr>
          <p:nvPr userDrawn="1"/>
        </p:nvPicPr>
        <p:blipFill>
          <a:blip r:embed="rId2" cstate="print"/>
          <a:srcRect/>
          <a:stretch>
            <a:fillRect/>
          </a:stretch>
        </p:blipFill>
        <p:spPr bwMode="auto">
          <a:xfrm>
            <a:off x="0" y="7067318"/>
            <a:ext cx="1069554" cy="706670"/>
          </a:xfrm>
          <a:prstGeom prst="rect">
            <a:avLst/>
          </a:prstGeom>
          <a:noFill/>
          <a:ln w="9525" cap="flat" cmpd="sng" algn="ctr">
            <a:noFill/>
            <a:prstDash val="solid"/>
            <a:miter lim="800000"/>
            <a:headEnd/>
            <a:tailEnd/>
          </a:ln>
        </p:spPr>
      </p:pic>
    </p:spTree>
    <p:extLst>
      <p:ext uri="{BB962C8B-B14F-4D97-AF65-F5344CB8AC3E}">
        <p14:creationId xmlns:p14="http://schemas.microsoft.com/office/powerpoint/2010/main" val="4275067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2935" y="518266"/>
            <a:ext cx="3244608" cy="1813931"/>
          </a:xfrm>
        </p:spPr>
        <p:txBody>
          <a:bodyPr anchor="b"/>
          <a:lstStyle>
            <a:lvl1pPr>
              <a:defRPr sz="264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276805" y="1119311"/>
            <a:ext cx="5092869" cy="5524570"/>
          </a:xfrm>
        </p:spPr>
        <p:txBody>
          <a:bodyPr/>
          <a:lstStyle>
            <a:lvl1pPr marL="0" indent="0">
              <a:buNone/>
              <a:defRPr sz="2640"/>
            </a:lvl1pPr>
            <a:lvl2pPr marL="377236" indent="0">
              <a:buNone/>
              <a:defRPr sz="2310"/>
            </a:lvl2pPr>
            <a:lvl3pPr marL="754471" indent="0">
              <a:buNone/>
              <a:defRPr sz="1980"/>
            </a:lvl3pPr>
            <a:lvl4pPr marL="1131707" indent="0">
              <a:buNone/>
              <a:defRPr sz="1650"/>
            </a:lvl4pPr>
            <a:lvl5pPr marL="1508943" indent="0">
              <a:buNone/>
              <a:defRPr sz="1650"/>
            </a:lvl5pPr>
            <a:lvl6pPr marL="1886179" indent="0">
              <a:buNone/>
              <a:defRPr sz="1650"/>
            </a:lvl6pPr>
            <a:lvl7pPr marL="2263414" indent="0">
              <a:buNone/>
              <a:defRPr sz="1650"/>
            </a:lvl7pPr>
            <a:lvl8pPr marL="2640650" indent="0">
              <a:buNone/>
              <a:defRPr sz="1650"/>
            </a:lvl8pPr>
            <a:lvl9pPr marL="3017886" indent="0">
              <a:buNone/>
              <a:defRPr sz="1650"/>
            </a:lvl9pPr>
          </a:lstStyle>
          <a:p>
            <a:endParaRPr lang="zh-CN" altLang="en-US"/>
          </a:p>
        </p:txBody>
      </p:sp>
      <p:sp>
        <p:nvSpPr>
          <p:cNvPr id="4" name="文本占位符 3"/>
          <p:cNvSpPr>
            <a:spLocks noGrp="1"/>
          </p:cNvSpPr>
          <p:nvPr>
            <p:ph type="body" sz="half" idx="2"/>
          </p:nvPr>
        </p:nvSpPr>
        <p:spPr>
          <a:xfrm>
            <a:off x="692935" y="2332197"/>
            <a:ext cx="3244608" cy="4320682"/>
          </a:xfrm>
        </p:spPr>
        <p:txBody>
          <a:bodyPr/>
          <a:lstStyle>
            <a:lvl1pPr marL="0" indent="0">
              <a:buNone/>
              <a:defRPr sz="1320"/>
            </a:lvl1pPr>
            <a:lvl2pPr marL="377236" indent="0">
              <a:buNone/>
              <a:defRPr sz="1155"/>
            </a:lvl2pPr>
            <a:lvl3pPr marL="754471" indent="0">
              <a:buNone/>
              <a:defRPr sz="990"/>
            </a:lvl3pPr>
            <a:lvl4pPr marL="1131707" indent="0">
              <a:buNone/>
              <a:defRPr sz="825"/>
            </a:lvl4pPr>
            <a:lvl5pPr marL="1508943" indent="0">
              <a:buNone/>
              <a:defRPr sz="825"/>
            </a:lvl5pPr>
            <a:lvl6pPr marL="1886179" indent="0">
              <a:buNone/>
              <a:defRPr sz="825"/>
            </a:lvl6pPr>
            <a:lvl7pPr marL="2263414" indent="0">
              <a:buNone/>
              <a:defRPr sz="825"/>
            </a:lvl7pPr>
            <a:lvl8pPr marL="2640650" indent="0">
              <a:buNone/>
              <a:defRPr sz="825"/>
            </a:lvl8pPr>
            <a:lvl9pPr marL="3017886" indent="0">
              <a:buNone/>
              <a:defRPr sz="82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AA0E78-6872-4857-A1F3-0543914D3311}" type="datetimeFigureOut">
              <a:rPr lang="zh-CN" altLang="en-US" smtClean="0"/>
              <a:t>2015/8/15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0D9402-9335-4049-BF8E-F6592A21D398}" type="slidenum">
              <a:rPr lang="en-US" altLang="zh-CN" smtClean="0"/>
              <a:pPr/>
              <a:t>‹#›</a:t>
            </a:fld>
            <a:endParaRPr lang="en-US" altLang="zh-CN"/>
          </a:p>
        </p:txBody>
      </p:sp>
      <p:pic>
        <p:nvPicPr>
          <p:cNvPr id="8" name="Picture 12"/>
          <p:cNvPicPr>
            <a:picLocks noChangeAspect="1" noChangeArrowheads="1"/>
          </p:cNvPicPr>
          <p:nvPr userDrawn="1"/>
        </p:nvPicPr>
        <p:blipFill>
          <a:blip r:embed="rId2" cstate="print"/>
          <a:srcRect/>
          <a:stretch>
            <a:fillRect/>
          </a:stretch>
        </p:blipFill>
        <p:spPr bwMode="auto">
          <a:xfrm>
            <a:off x="0" y="7067318"/>
            <a:ext cx="1069554" cy="706670"/>
          </a:xfrm>
          <a:prstGeom prst="rect">
            <a:avLst/>
          </a:prstGeom>
          <a:noFill/>
          <a:ln w="9525" cap="flat" cmpd="sng" algn="ctr">
            <a:noFill/>
            <a:prstDash val="solid"/>
            <a:miter lim="800000"/>
            <a:headEnd/>
            <a:tailEnd/>
          </a:ln>
        </p:spPr>
      </p:pic>
    </p:spTree>
    <p:extLst>
      <p:ext uri="{BB962C8B-B14F-4D97-AF65-F5344CB8AC3E}">
        <p14:creationId xmlns:p14="http://schemas.microsoft.com/office/powerpoint/2010/main" val="3809191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AA0E78-6872-4857-A1F3-0543914D3311}" type="datetimeFigureOut">
              <a:rPr lang="zh-CN" altLang="en-US" smtClean="0"/>
              <a:t>2015/8/15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97FA6B-D259-4431-8A95-63A6AF67C04F}" type="slidenum">
              <a:rPr lang="en-US" altLang="zh-CN" smtClean="0"/>
              <a:pPr/>
              <a:t>‹#›</a:t>
            </a:fld>
            <a:endParaRPr lang="en-US" altLang="zh-CN"/>
          </a:p>
        </p:txBody>
      </p:sp>
      <p:pic>
        <p:nvPicPr>
          <p:cNvPr id="7" name="Picture 12"/>
          <p:cNvPicPr>
            <a:picLocks noChangeAspect="1" noChangeArrowheads="1"/>
          </p:cNvPicPr>
          <p:nvPr userDrawn="1"/>
        </p:nvPicPr>
        <p:blipFill>
          <a:blip r:embed="rId2" cstate="print"/>
          <a:srcRect/>
          <a:stretch>
            <a:fillRect/>
          </a:stretch>
        </p:blipFill>
        <p:spPr bwMode="auto">
          <a:xfrm>
            <a:off x="0" y="7067318"/>
            <a:ext cx="1069554" cy="706670"/>
          </a:xfrm>
          <a:prstGeom prst="rect">
            <a:avLst/>
          </a:prstGeom>
          <a:noFill/>
          <a:ln w="9525" cap="flat" cmpd="sng" algn="ctr">
            <a:noFill/>
            <a:prstDash val="solid"/>
            <a:miter lim="800000"/>
            <a:headEnd/>
            <a:tailEnd/>
          </a:ln>
        </p:spPr>
      </p:pic>
    </p:spTree>
    <p:extLst>
      <p:ext uri="{BB962C8B-B14F-4D97-AF65-F5344CB8AC3E}">
        <p14:creationId xmlns:p14="http://schemas.microsoft.com/office/powerpoint/2010/main" val="31570178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99179" y="413893"/>
            <a:ext cx="2169185" cy="658809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91624" y="413893"/>
            <a:ext cx="6381805" cy="658809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AA0E78-6872-4857-A1F3-0543914D3311}" type="datetimeFigureOut">
              <a:rPr lang="zh-CN" altLang="en-US" smtClean="0"/>
              <a:t>2015/8/15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2A729A-A59B-4E1F-B9D2-8A566AD41CCA}" type="slidenum">
              <a:rPr lang="en-US" altLang="zh-CN" smtClean="0"/>
              <a:pPr/>
              <a:t>‹#›</a:t>
            </a:fld>
            <a:endParaRPr lang="en-US" altLang="zh-CN"/>
          </a:p>
        </p:txBody>
      </p:sp>
    </p:spTree>
    <p:extLst>
      <p:ext uri="{BB962C8B-B14F-4D97-AF65-F5344CB8AC3E}">
        <p14:creationId xmlns:p14="http://schemas.microsoft.com/office/powerpoint/2010/main" val="262188803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5338" y="4995865"/>
            <a:ext cx="8550275" cy="1543049"/>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95338" y="3295652"/>
            <a:ext cx="8550275" cy="1700213"/>
          </a:xfrm>
        </p:spPr>
        <p:txBody>
          <a:bodyPr anchor="b"/>
          <a:lstStyle>
            <a:lvl1pPr marL="0" indent="0">
              <a:buNone/>
              <a:defRPr sz="2000"/>
            </a:lvl1pPr>
            <a:lvl2pPr marL="457169" indent="0">
              <a:buNone/>
              <a:defRPr sz="1700"/>
            </a:lvl2pPr>
            <a:lvl3pPr marL="914339" indent="0">
              <a:buNone/>
              <a:defRPr sz="1600"/>
            </a:lvl3pPr>
            <a:lvl4pPr marL="1371508" indent="0">
              <a:buNone/>
              <a:defRPr sz="1400"/>
            </a:lvl4pPr>
            <a:lvl5pPr marL="1828678" indent="0">
              <a:buNone/>
              <a:defRPr sz="1400"/>
            </a:lvl5pPr>
            <a:lvl6pPr marL="2285847" indent="0">
              <a:buNone/>
              <a:defRPr sz="1400"/>
            </a:lvl6pPr>
            <a:lvl7pPr marL="2743017" indent="0">
              <a:buNone/>
              <a:defRPr sz="1400"/>
            </a:lvl7pPr>
            <a:lvl8pPr marL="3200185" indent="0">
              <a:buNone/>
              <a:defRPr sz="1400"/>
            </a:lvl8pPr>
            <a:lvl9pPr marL="3657355"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fld id="{A127E983-0175-4EF1-B0FE-9833A57C6E4C}"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6401" y="2014538"/>
            <a:ext cx="4538663" cy="4967287"/>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97463" y="2014538"/>
            <a:ext cx="4540249" cy="4967287"/>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fld id="{F5B08509-4188-452C-82B8-6DF0D133CFC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3238" y="311151"/>
            <a:ext cx="9053512" cy="1295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3239" y="1739899"/>
            <a:ext cx="4445000" cy="725488"/>
          </a:xfrm>
        </p:spPr>
        <p:txBody>
          <a:bodyPr anchor="b"/>
          <a:lstStyle>
            <a:lvl1pPr marL="0" indent="0">
              <a:buNone/>
              <a:defRPr sz="2400" b="1"/>
            </a:lvl1pPr>
            <a:lvl2pPr marL="457169" indent="0">
              <a:buNone/>
              <a:defRPr sz="2000" b="1"/>
            </a:lvl2pPr>
            <a:lvl3pPr marL="914339" indent="0">
              <a:buNone/>
              <a:defRPr sz="1700" b="1"/>
            </a:lvl3pPr>
            <a:lvl4pPr marL="1371508" indent="0">
              <a:buNone/>
              <a:defRPr sz="1600" b="1"/>
            </a:lvl4pPr>
            <a:lvl5pPr marL="1828678" indent="0">
              <a:buNone/>
              <a:defRPr sz="1600" b="1"/>
            </a:lvl5pPr>
            <a:lvl6pPr marL="2285847" indent="0">
              <a:buNone/>
              <a:defRPr sz="1600" b="1"/>
            </a:lvl6pPr>
            <a:lvl7pPr marL="2743017" indent="0">
              <a:buNone/>
              <a:defRPr sz="1600" b="1"/>
            </a:lvl7pPr>
            <a:lvl8pPr marL="3200185" indent="0">
              <a:buNone/>
              <a:defRPr sz="1600" b="1"/>
            </a:lvl8pPr>
            <a:lvl9pPr marL="3657355"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3239" y="2465389"/>
            <a:ext cx="4445000" cy="4478337"/>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10164" y="1739899"/>
            <a:ext cx="4446587" cy="725488"/>
          </a:xfrm>
        </p:spPr>
        <p:txBody>
          <a:bodyPr anchor="b"/>
          <a:lstStyle>
            <a:lvl1pPr marL="0" indent="0">
              <a:buNone/>
              <a:defRPr sz="2400" b="1"/>
            </a:lvl1pPr>
            <a:lvl2pPr marL="457169" indent="0">
              <a:buNone/>
              <a:defRPr sz="2000" b="1"/>
            </a:lvl2pPr>
            <a:lvl3pPr marL="914339" indent="0">
              <a:buNone/>
              <a:defRPr sz="1700" b="1"/>
            </a:lvl3pPr>
            <a:lvl4pPr marL="1371508" indent="0">
              <a:buNone/>
              <a:defRPr sz="1600" b="1"/>
            </a:lvl4pPr>
            <a:lvl5pPr marL="1828678" indent="0">
              <a:buNone/>
              <a:defRPr sz="1600" b="1"/>
            </a:lvl5pPr>
            <a:lvl6pPr marL="2285847" indent="0">
              <a:buNone/>
              <a:defRPr sz="1600" b="1"/>
            </a:lvl6pPr>
            <a:lvl7pPr marL="2743017" indent="0">
              <a:buNone/>
              <a:defRPr sz="1600" b="1"/>
            </a:lvl7pPr>
            <a:lvl8pPr marL="3200185" indent="0">
              <a:buNone/>
              <a:defRPr sz="1600" b="1"/>
            </a:lvl8pPr>
            <a:lvl9pPr marL="3657355"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10164" y="2465389"/>
            <a:ext cx="4446587" cy="4478337"/>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fld id="{51437376-A1C0-429F-BC83-E1E0727AD8EF}"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fld id="{9CAA8B4F-8BDF-47CB-A1A3-D8D74CA0AA61}"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BC03E8E9-2EF0-4B48-BC25-C1327B1BB22A}"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3239" y="309563"/>
            <a:ext cx="3309937" cy="1317626"/>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33827" y="309564"/>
            <a:ext cx="5622925" cy="6634161"/>
          </a:xfrm>
        </p:spPr>
        <p:txBody>
          <a:bodyPr/>
          <a:lstStyle>
            <a:lvl1pPr>
              <a:defRPr sz="32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3239" y="1627189"/>
            <a:ext cx="3309937" cy="5316537"/>
          </a:xfrm>
        </p:spPr>
        <p:txBody>
          <a:bodyPr/>
          <a:lstStyle>
            <a:lvl1pPr marL="0" indent="0">
              <a:buNone/>
              <a:defRPr sz="1400"/>
            </a:lvl1pPr>
            <a:lvl2pPr marL="457169" indent="0">
              <a:buNone/>
              <a:defRPr sz="1200"/>
            </a:lvl2pPr>
            <a:lvl3pPr marL="914339" indent="0">
              <a:buNone/>
              <a:defRPr sz="1000"/>
            </a:lvl3pPr>
            <a:lvl4pPr marL="1371508" indent="0">
              <a:buNone/>
              <a:defRPr sz="900"/>
            </a:lvl4pPr>
            <a:lvl5pPr marL="1828678" indent="0">
              <a:buNone/>
              <a:defRPr sz="900"/>
            </a:lvl5pPr>
            <a:lvl6pPr marL="2285847" indent="0">
              <a:buNone/>
              <a:defRPr sz="900"/>
            </a:lvl6pPr>
            <a:lvl7pPr marL="2743017" indent="0">
              <a:buNone/>
              <a:defRPr sz="900"/>
            </a:lvl7pPr>
            <a:lvl8pPr marL="3200185" indent="0">
              <a:buNone/>
              <a:defRPr sz="900"/>
            </a:lvl8pPr>
            <a:lvl9pPr marL="3657355"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BB31156A-770D-4BFA-8032-5C49E1FAF934}" type="slidenum">
              <a:rPr lang="en-US" altLang="zh-CN"/>
              <a:pPr/>
              <a:t>‹#›</a:t>
            </a:fld>
            <a:endParaRPr lang="en-US" altLang="zh-CN"/>
          </a:p>
        </p:txBody>
      </p:sp>
      <p:pic>
        <p:nvPicPr>
          <p:cNvPr id="6" name="Picture 12"/>
          <p:cNvPicPr>
            <a:picLocks noChangeAspect="1" noChangeArrowheads="1"/>
          </p:cNvPicPr>
          <p:nvPr userDrawn="1"/>
        </p:nvPicPr>
        <p:blipFill>
          <a:blip r:embed="rId2" cstate="print"/>
          <a:srcRect/>
          <a:stretch>
            <a:fillRect/>
          </a:stretch>
        </p:blipFill>
        <p:spPr bwMode="auto">
          <a:xfrm>
            <a:off x="0" y="7067318"/>
            <a:ext cx="1069554" cy="706670"/>
          </a:xfrm>
          <a:prstGeom prst="rect">
            <a:avLst/>
          </a:prstGeom>
          <a:noFill/>
          <a:ln w="9525" cap="flat" cmpd="sng" algn="ctr">
            <a:noFill/>
            <a:prstDash val="solid"/>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1676" y="5441951"/>
            <a:ext cx="6035675" cy="6429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71676" y="695326"/>
            <a:ext cx="6035675" cy="4664075"/>
          </a:xfrm>
        </p:spPr>
        <p:txBody>
          <a:bodyPr/>
          <a:lstStyle>
            <a:lvl1pPr marL="0" indent="0">
              <a:buNone/>
              <a:defRPr sz="3200"/>
            </a:lvl1pPr>
            <a:lvl2pPr marL="457169" indent="0">
              <a:buNone/>
              <a:defRPr sz="2700"/>
            </a:lvl2pPr>
            <a:lvl3pPr marL="914339" indent="0">
              <a:buNone/>
              <a:defRPr sz="2400"/>
            </a:lvl3pPr>
            <a:lvl4pPr marL="1371508" indent="0">
              <a:buNone/>
              <a:defRPr sz="2000"/>
            </a:lvl4pPr>
            <a:lvl5pPr marL="1828678" indent="0">
              <a:buNone/>
              <a:defRPr sz="2000"/>
            </a:lvl5pPr>
            <a:lvl6pPr marL="2285847" indent="0">
              <a:buNone/>
              <a:defRPr sz="2000"/>
            </a:lvl6pPr>
            <a:lvl7pPr marL="2743017" indent="0">
              <a:buNone/>
              <a:defRPr sz="2000"/>
            </a:lvl7pPr>
            <a:lvl8pPr marL="3200185" indent="0">
              <a:buNone/>
              <a:defRPr sz="2000"/>
            </a:lvl8pPr>
            <a:lvl9pPr marL="3657355" indent="0">
              <a:buNone/>
              <a:defRPr sz="2000"/>
            </a:lvl9pPr>
          </a:lstStyle>
          <a:p>
            <a:pPr lvl="0"/>
            <a:endParaRPr lang="zh-CN" altLang="en-US" noProof="0" smtClean="0"/>
          </a:p>
        </p:txBody>
      </p:sp>
      <p:sp>
        <p:nvSpPr>
          <p:cNvPr id="4" name="文本占位符 3"/>
          <p:cNvSpPr>
            <a:spLocks noGrp="1"/>
          </p:cNvSpPr>
          <p:nvPr>
            <p:ph type="body" sz="half" idx="2"/>
          </p:nvPr>
        </p:nvSpPr>
        <p:spPr>
          <a:xfrm>
            <a:off x="1971676" y="6084890"/>
            <a:ext cx="6035675" cy="911224"/>
          </a:xfrm>
        </p:spPr>
        <p:txBody>
          <a:bodyPr/>
          <a:lstStyle>
            <a:lvl1pPr marL="0" indent="0">
              <a:buNone/>
              <a:defRPr sz="1400"/>
            </a:lvl1pPr>
            <a:lvl2pPr marL="457169" indent="0">
              <a:buNone/>
              <a:defRPr sz="1200"/>
            </a:lvl2pPr>
            <a:lvl3pPr marL="914339" indent="0">
              <a:buNone/>
              <a:defRPr sz="1000"/>
            </a:lvl3pPr>
            <a:lvl4pPr marL="1371508" indent="0">
              <a:buNone/>
              <a:defRPr sz="900"/>
            </a:lvl4pPr>
            <a:lvl5pPr marL="1828678" indent="0">
              <a:buNone/>
              <a:defRPr sz="900"/>
            </a:lvl5pPr>
            <a:lvl6pPr marL="2285847" indent="0">
              <a:buNone/>
              <a:defRPr sz="900"/>
            </a:lvl6pPr>
            <a:lvl7pPr marL="2743017" indent="0">
              <a:buNone/>
              <a:defRPr sz="900"/>
            </a:lvl7pPr>
            <a:lvl8pPr marL="3200185" indent="0">
              <a:buNone/>
              <a:defRPr sz="900"/>
            </a:lvl8pPr>
            <a:lvl9pPr marL="3657355"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F20D9402-9335-4049-BF8E-F6592A21D398}" type="slidenum">
              <a:rPr lang="en-US" altLang="zh-CN"/>
              <a:pPr/>
              <a:t>‹#›</a:t>
            </a:fld>
            <a:endParaRPr lang="en-US" altLang="zh-CN"/>
          </a:p>
        </p:txBody>
      </p:sp>
      <p:pic>
        <p:nvPicPr>
          <p:cNvPr id="6" name="Picture 12"/>
          <p:cNvPicPr>
            <a:picLocks noChangeAspect="1" noChangeArrowheads="1"/>
          </p:cNvPicPr>
          <p:nvPr userDrawn="1"/>
        </p:nvPicPr>
        <p:blipFill>
          <a:blip r:embed="rId2" cstate="print"/>
          <a:srcRect/>
          <a:stretch>
            <a:fillRect/>
          </a:stretch>
        </p:blipFill>
        <p:spPr bwMode="auto">
          <a:xfrm>
            <a:off x="0" y="7067318"/>
            <a:ext cx="1069554" cy="706670"/>
          </a:xfrm>
          <a:prstGeom prst="rect">
            <a:avLst/>
          </a:prstGeom>
          <a:noFill/>
          <a:ln w="9525" cap="flat" cmpd="sng" algn="ctr">
            <a:noFill/>
            <a:prstDash val="solid"/>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20688" y="573088"/>
            <a:ext cx="9180512" cy="792162"/>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p>
            <a:pPr lvl="0"/>
            <a:r>
              <a:rPr lang="zh-CN" altLang="zh-CN" smtClean="0"/>
              <a:t>单击编辑</a:t>
            </a:r>
            <a:r>
              <a:rPr lang="zh-CN" altLang="en-US" smtClean="0"/>
              <a:t>母版标题样式</a:t>
            </a:r>
          </a:p>
        </p:txBody>
      </p:sp>
      <p:sp>
        <p:nvSpPr>
          <p:cNvPr id="1030" name="Rectangle 6"/>
          <p:cNvSpPr>
            <a:spLocks noGrp="1" noChangeArrowheads="1"/>
          </p:cNvSpPr>
          <p:nvPr>
            <p:ph type="sldNum" sz="quarter" idx="4"/>
          </p:nvPr>
        </p:nvSpPr>
        <p:spPr bwMode="auto">
          <a:xfrm>
            <a:off x="5461001" y="6983414"/>
            <a:ext cx="4321175" cy="342900"/>
          </a:xfrm>
          <a:prstGeom prst="rect">
            <a:avLst/>
          </a:prstGeom>
          <a:noFill/>
          <a:ln w="9525">
            <a:noFill/>
            <a:miter lim="800000"/>
            <a:headEnd/>
            <a:tailEnd/>
          </a:ln>
        </p:spPr>
        <p:txBody>
          <a:bodyPr vert="horz" wrap="square" lIns="101894" tIns="50947" rIns="101894" bIns="50947" numCol="1" anchor="b" anchorCtr="0" compatLnSpc="1">
            <a:prstTxWarp prst="textNoShape">
              <a:avLst/>
            </a:prstTxWarp>
          </a:bodyPr>
          <a:lstStyle>
            <a:lvl1pPr>
              <a:lnSpc>
                <a:spcPct val="100000"/>
              </a:lnSpc>
              <a:spcBef>
                <a:spcPct val="50000"/>
              </a:spcBef>
              <a:spcAft>
                <a:spcPct val="10000"/>
              </a:spcAft>
              <a:buSzTx/>
              <a:buFontTx/>
              <a:buNone/>
              <a:defRPr kumimoji="1" sz="1000"/>
            </a:lvl1pPr>
          </a:lstStyle>
          <a:p>
            <a:fld id="{2C2A729A-A59B-4E1F-B9D2-8A566AD41CCA}" type="slidenum">
              <a:rPr lang="en-US" altLang="zh-CN"/>
              <a:pPr/>
              <a:t>‹#›</a:t>
            </a:fld>
            <a:endParaRPr lang="en-US" altLang="zh-CN"/>
          </a:p>
        </p:txBody>
      </p:sp>
      <p:sp>
        <p:nvSpPr>
          <p:cNvPr id="5124" name="Rectangle 1034"/>
          <p:cNvSpPr>
            <a:spLocks noGrp="1" noChangeArrowheads="1"/>
          </p:cNvSpPr>
          <p:nvPr>
            <p:ph type="body" idx="1"/>
          </p:nvPr>
        </p:nvSpPr>
        <p:spPr bwMode="auto">
          <a:xfrm>
            <a:off x="406401" y="2014538"/>
            <a:ext cx="9231313" cy="4967287"/>
          </a:xfrm>
          <a:prstGeom prst="rect">
            <a:avLst/>
          </a:prstGeom>
          <a:noFill/>
          <a:ln w="9525">
            <a:noFill/>
            <a:miter lim="800000"/>
            <a:headEnd/>
            <a:tailEnd/>
          </a:ln>
        </p:spPr>
        <p:txBody>
          <a:bodyPr vert="horz" wrap="square" lIns="101894" tIns="50947" rIns="101894" bIns="50947" numCol="1" anchor="t" anchorCtr="0" compatLnSpc="1">
            <a:prstTxWarp prst="textNoShape">
              <a:avLst/>
            </a:prstTxWarp>
          </a:bodyPr>
          <a:lstStyle/>
          <a:p>
            <a:pPr lvl="0"/>
            <a:r>
              <a:rPr lang="zh-CN" altLang="en-US" smtClean="0"/>
              <a:t>单击编辑母版文本样式</a:t>
            </a:r>
          </a:p>
          <a:p>
            <a:pPr lvl="1"/>
            <a:r>
              <a:rPr lang="zh-CN" altLang="en-US" smtClean="0"/>
              <a:t>第二级</a:t>
            </a:r>
          </a:p>
        </p:txBody>
      </p:sp>
      <p:pic>
        <p:nvPicPr>
          <p:cNvPr id="7" name="Picture 12"/>
          <p:cNvPicPr>
            <a:picLocks noChangeAspect="1" noChangeArrowheads="1"/>
          </p:cNvPicPr>
          <p:nvPr/>
        </p:nvPicPr>
        <p:blipFill>
          <a:blip r:embed="rId19" cstate="print"/>
          <a:srcRect/>
          <a:stretch>
            <a:fillRect/>
          </a:stretch>
        </p:blipFill>
        <p:spPr bwMode="auto">
          <a:xfrm>
            <a:off x="8846418" y="83980"/>
            <a:ext cx="1069554" cy="706670"/>
          </a:xfrm>
          <a:prstGeom prst="rect">
            <a:avLst/>
          </a:prstGeom>
          <a:noFill/>
          <a:ln w="9525" cap="flat" cmpd="sng" algn="ctr">
            <a:noFill/>
            <a:prstDash val="solid"/>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74" r:id="rId2"/>
    <p:sldLayoutId id="2147483673" r:id="rId3"/>
    <p:sldLayoutId id="2147483672" r:id="rId4"/>
    <p:sldLayoutId id="2147483671" r:id="rId5"/>
    <p:sldLayoutId id="2147483670" r:id="rId6"/>
    <p:sldLayoutId id="2147483669" r:id="rId7"/>
    <p:sldLayoutId id="2147483668" r:id="rId8"/>
    <p:sldLayoutId id="2147483667" r:id="rId9"/>
    <p:sldLayoutId id="2147483666" r:id="rId10"/>
    <p:sldLayoutId id="2147483665" r:id="rId11"/>
    <p:sldLayoutId id="2147483664" r:id="rId12"/>
    <p:sldLayoutId id="2147483663" r:id="rId13"/>
    <p:sldLayoutId id="2147483675" r:id="rId14"/>
    <p:sldLayoutId id="2147483676" r:id="rId15"/>
    <p:sldLayoutId id="2147483677" r:id="rId16"/>
    <p:sldLayoutId id="2147483678" r:id="rId17"/>
  </p:sldLayoutIdLst>
  <p:hf hdr="0" ftr="0" dt="0"/>
  <p:txStyles>
    <p:titleStyle>
      <a:lvl1pPr algn="l" defTabSz="892115" rtl="0" eaLnBrk="0" fontAlgn="base" hangingPunct="0">
        <a:lnSpc>
          <a:spcPts val="2188"/>
        </a:lnSpc>
        <a:spcBef>
          <a:spcPct val="0"/>
        </a:spcBef>
        <a:spcAft>
          <a:spcPct val="0"/>
        </a:spcAft>
        <a:defRPr sz="2400" b="1">
          <a:solidFill>
            <a:schemeClr val="tx1"/>
          </a:solidFill>
          <a:latin typeface="楷体_GB2312" pitchFamily="49" charset="-122"/>
          <a:ea typeface="+mj-ea"/>
          <a:cs typeface="+mj-cs"/>
        </a:defRPr>
      </a:lvl1pPr>
      <a:lvl2pPr algn="l" defTabSz="892115" rtl="0" eaLnBrk="0" fontAlgn="base" hangingPunct="0">
        <a:lnSpc>
          <a:spcPts val="2188"/>
        </a:lnSpc>
        <a:spcBef>
          <a:spcPct val="0"/>
        </a:spcBef>
        <a:spcAft>
          <a:spcPct val="0"/>
        </a:spcAft>
        <a:defRPr sz="2400" b="1">
          <a:solidFill>
            <a:schemeClr val="tx1"/>
          </a:solidFill>
          <a:latin typeface="楷体_GB2312" pitchFamily="49" charset="-122"/>
          <a:ea typeface="楷体_GB2312" pitchFamily="49" charset="-122"/>
        </a:defRPr>
      </a:lvl2pPr>
      <a:lvl3pPr algn="l" defTabSz="892115" rtl="0" eaLnBrk="0" fontAlgn="base" hangingPunct="0">
        <a:lnSpc>
          <a:spcPts val="2188"/>
        </a:lnSpc>
        <a:spcBef>
          <a:spcPct val="0"/>
        </a:spcBef>
        <a:spcAft>
          <a:spcPct val="0"/>
        </a:spcAft>
        <a:defRPr sz="2400" b="1">
          <a:solidFill>
            <a:schemeClr val="tx1"/>
          </a:solidFill>
          <a:latin typeface="楷体_GB2312" pitchFamily="49" charset="-122"/>
          <a:ea typeface="楷体_GB2312" pitchFamily="49" charset="-122"/>
        </a:defRPr>
      </a:lvl3pPr>
      <a:lvl4pPr algn="l" defTabSz="892115" rtl="0" eaLnBrk="0" fontAlgn="base" hangingPunct="0">
        <a:lnSpc>
          <a:spcPts val="2188"/>
        </a:lnSpc>
        <a:spcBef>
          <a:spcPct val="0"/>
        </a:spcBef>
        <a:spcAft>
          <a:spcPct val="0"/>
        </a:spcAft>
        <a:defRPr sz="2400" b="1">
          <a:solidFill>
            <a:schemeClr val="tx1"/>
          </a:solidFill>
          <a:latin typeface="楷体_GB2312" pitchFamily="49" charset="-122"/>
          <a:ea typeface="楷体_GB2312" pitchFamily="49" charset="-122"/>
        </a:defRPr>
      </a:lvl4pPr>
      <a:lvl5pPr algn="l" defTabSz="892115" rtl="0" eaLnBrk="0" fontAlgn="base" hangingPunct="0">
        <a:lnSpc>
          <a:spcPts val="2188"/>
        </a:lnSpc>
        <a:spcBef>
          <a:spcPct val="0"/>
        </a:spcBef>
        <a:spcAft>
          <a:spcPct val="0"/>
        </a:spcAft>
        <a:defRPr sz="2400" b="1">
          <a:solidFill>
            <a:schemeClr val="tx1"/>
          </a:solidFill>
          <a:latin typeface="楷体_GB2312" pitchFamily="49" charset="-122"/>
          <a:ea typeface="楷体_GB2312" pitchFamily="49" charset="-122"/>
        </a:defRPr>
      </a:lvl5pPr>
      <a:lvl6pPr marL="457169" algn="l" defTabSz="1019107" rtl="0" fontAlgn="base">
        <a:spcBef>
          <a:spcPct val="0"/>
        </a:spcBef>
        <a:spcAft>
          <a:spcPct val="0"/>
        </a:spcAft>
        <a:defRPr kumimoji="1" sz="2400" b="1">
          <a:solidFill>
            <a:schemeClr val="tx2"/>
          </a:solidFill>
          <a:latin typeface="Arial" pitchFamily="34" charset="0"/>
          <a:ea typeface="楷体_GB2312" pitchFamily="49" charset="-122"/>
        </a:defRPr>
      </a:lvl6pPr>
      <a:lvl7pPr marL="914339" algn="l" defTabSz="1019107" rtl="0" fontAlgn="base">
        <a:spcBef>
          <a:spcPct val="0"/>
        </a:spcBef>
        <a:spcAft>
          <a:spcPct val="0"/>
        </a:spcAft>
        <a:defRPr kumimoji="1" sz="2400" b="1">
          <a:solidFill>
            <a:schemeClr val="tx2"/>
          </a:solidFill>
          <a:latin typeface="Arial" pitchFamily="34" charset="0"/>
          <a:ea typeface="楷体_GB2312" pitchFamily="49" charset="-122"/>
        </a:defRPr>
      </a:lvl7pPr>
      <a:lvl8pPr marL="1371508" algn="l" defTabSz="1019107" rtl="0" fontAlgn="base">
        <a:spcBef>
          <a:spcPct val="0"/>
        </a:spcBef>
        <a:spcAft>
          <a:spcPct val="0"/>
        </a:spcAft>
        <a:defRPr kumimoji="1" sz="2400" b="1">
          <a:solidFill>
            <a:schemeClr val="tx2"/>
          </a:solidFill>
          <a:latin typeface="Arial" pitchFamily="34" charset="0"/>
          <a:ea typeface="楷体_GB2312" pitchFamily="49" charset="-122"/>
        </a:defRPr>
      </a:lvl8pPr>
      <a:lvl9pPr marL="1828678" algn="l" defTabSz="1019107" rtl="0" fontAlgn="base">
        <a:spcBef>
          <a:spcPct val="0"/>
        </a:spcBef>
        <a:spcAft>
          <a:spcPct val="0"/>
        </a:spcAft>
        <a:defRPr kumimoji="1" sz="2400" b="1">
          <a:solidFill>
            <a:schemeClr val="tx2"/>
          </a:solidFill>
          <a:latin typeface="Arial" pitchFamily="34" charset="0"/>
          <a:ea typeface="楷体_GB2312" pitchFamily="49" charset="-122"/>
        </a:defRPr>
      </a:lvl9pPr>
    </p:titleStyle>
    <p:bodyStyle>
      <a:lvl1pPr marL="176201" indent="-176201" algn="just" defTabSz="1019107" rtl="0" eaLnBrk="0" fontAlgn="base" hangingPunct="0">
        <a:lnSpc>
          <a:spcPct val="110000"/>
        </a:lnSpc>
        <a:spcBef>
          <a:spcPct val="0"/>
        </a:spcBef>
        <a:spcAft>
          <a:spcPct val="40000"/>
        </a:spcAft>
        <a:buSzPct val="80000"/>
        <a:buFont typeface="Wingdings" pitchFamily="2" charset="2"/>
        <a:buChar char="n"/>
        <a:defRPr kumimoji="1" sz="1200">
          <a:solidFill>
            <a:schemeClr val="tx1"/>
          </a:solidFill>
          <a:latin typeface="+mn-lt"/>
          <a:ea typeface="+mn-ea"/>
          <a:cs typeface="+mn-cs"/>
        </a:defRPr>
      </a:lvl1pPr>
      <a:lvl2pPr marL="530189" indent="-174613" algn="just" defTabSz="1019107" rtl="0" eaLnBrk="0" fontAlgn="base" hangingPunct="0">
        <a:lnSpc>
          <a:spcPct val="110000"/>
        </a:lnSpc>
        <a:spcBef>
          <a:spcPct val="0"/>
        </a:spcBef>
        <a:spcAft>
          <a:spcPct val="40000"/>
        </a:spcAft>
        <a:buSzPct val="80000"/>
        <a:buFont typeface="Arial" charset="0"/>
        <a:buChar char="–"/>
        <a:defRPr kumimoji="1" sz="1200">
          <a:solidFill>
            <a:schemeClr val="tx1"/>
          </a:solidFill>
          <a:latin typeface="+mn-lt"/>
          <a:ea typeface="+mn-ea"/>
        </a:defRPr>
      </a:lvl2pPr>
      <a:lvl3pPr marL="1014345" indent="-201599" algn="l" defTabSz="1019107" rtl="0" eaLnBrk="0" fontAlgn="base" hangingPunct="0">
        <a:lnSpc>
          <a:spcPct val="110000"/>
        </a:lnSpc>
        <a:spcBef>
          <a:spcPct val="0"/>
        </a:spcBef>
        <a:spcAft>
          <a:spcPct val="40000"/>
        </a:spcAft>
        <a:buClr>
          <a:schemeClr val="tx1"/>
        </a:buClr>
        <a:buSzPct val="80000"/>
        <a:buFont typeface="宋体" pitchFamily="2" charset="-122"/>
        <a:buChar char="•"/>
        <a:defRPr kumimoji="1" sz="1200">
          <a:solidFill>
            <a:schemeClr val="tx1"/>
          </a:solidFill>
          <a:latin typeface="+mn-lt"/>
          <a:ea typeface="+mn-ea"/>
        </a:defRPr>
      </a:lvl3pPr>
      <a:lvl4pPr marL="1782643" indent="-253982" algn="l" defTabSz="1019107" rtl="0" eaLnBrk="0" fontAlgn="base" hangingPunct="0">
        <a:spcBef>
          <a:spcPct val="20000"/>
        </a:spcBef>
        <a:spcAft>
          <a:spcPct val="0"/>
        </a:spcAft>
        <a:buChar char="–"/>
        <a:defRPr kumimoji="1" sz="2200">
          <a:solidFill>
            <a:schemeClr val="tx1"/>
          </a:solidFill>
          <a:latin typeface="Times New Roman" pitchFamily="18" charset="0"/>
          <a:ea typeface="+mn-ea"/>
        </a:defRPr>
      </a:lvl4pPr>
      <a:lvl5pPr marL="2292197" indent="-253982" algn="l" defTabSz="1019107" rtl="0" eaLnBrk="0" fontAlgn="base" hangingPunct="0">
        <a:spcBef>
          <a:spcPct val="20000"/>
        </a:spcBef>
        <a:spcAft>
          <a:spcPct val="0"/>
        </a:spcAft>
        <a:buChar char="»"/>
        <a:defRPr kumimoji="1" sz="2200">
          <a:solidFill>
            <a:schemeClr val="tx1"/>
          </a:solidFill>
          <a:latin typeface="Times New Roman" pitchFamily="18" charset="0"/>
          <a:ea typeface="+mn-ea"/>
        </a:defRPr>
      </a:lvl5pPr>
      <a:lvl6pPr marL="2749366" indent="-253982" algn="l" defTabSz="1019107" rtl="0" fontAlgn="base">
        <a:spcBef>
          <a:spcPct val="20000"/>
        </a:spcBef>
        <a:spcAft>
          <a:spcPct val="0"/>
        </a:spcAft>
        <a:buChar char="»"/>
        <a:defRPr kumimoji="1" sz="2200">
          <a:solidFill>
            <a:schemeClr val="tx1"/>
          </a:solidFill>
          <a:latin typeface="Times New Roman" pitchFamily="18" charset="0"/>
          <a:ea typeface="+mn-ea"/>
        </a:defRPr>
      </a:lvl6pPr>
      <a:lvl7pPr marL="3206535" indent="-253982" algn="l" defTabSz="1019107" rtl="0" fontAlgn="base">
        <a:spcBef>
          <a:spcPct val="20000"/>
        </a:spcBef>
        <a:spcAft>
          <a:spcPct val="0"/>
        </a:spcAft>
        <a:buChar char="»"/>
        <a:defRPr kumimoji="1" sz="2200">
          <a:solidFill>
            <a:schemeClr val="tx1"/>
          </a:solidFill>
          <a:latin typeface="Times New Roman" pitchFamily="18" charset="0"/>
          <a:ea typeface="+mn-ea"/>
        </a:defRPr>
      </a:lvl7pPr>
      <a:lvl8pPr marL="3663704" indent="-253982" algn="l" defTabSz="1019107" rtl="0" fontAlgn="base">
        <a:spcBef>
          <a:spcPct val="20000"/>
        </a:spcBef>
        <a:spcAft>
          <a:spcPct val="0"/>
        </a:spcAft>
        <a:buChar char="»"/>
        <a:defRPr kumimoji="1" sz="2200">
          <a:solidFill>
            <a:schemeClr val="tx1"/>
          </a:solidFill>
          <a:latin typeface="Times New Roman" pitchFamily="18" charset="0"/>
          <a:ea typeface="+mn-ea"/>
        </a:defRPr>
      </a:lvl8pPr>
      <a:lvl9pPr marL="4120874" indent="-253982" algn="l" defTabSz="1019107" rtl="0" fontAlgn="base">
        <a:spcBef>
          <a:spcPct val="20000"/>
        </a:spcBef>
        <a:spcAft>
          <a:spcPct val="0"/>
        </a:spcAft>
        <a:buChar char="»"/>
        <a:defRPr kumimoji="1" sz="2200">
          <a:solidFill>
            <a:schemeClr val="tx1"/>
          </a:solidFill>
          <a:latin typeface="Times New Roman" pitchFamily="18" charset="0"/>
          <a:ea typeface="+mn-ea"/>
        </a:defRPr>
      </a:lvl9pPr>
    </p:bodyStyle>
    <p:otherStyle>
      <a:defPPr>
        <a:defRPr lang="zh-CN"/>
      </a:defPPr>
      <a:lvl1pPr marL="0" algn="l" defTabSz="914339" rtl="0" eaLnBrk="1" latinLnBrk="0" hangingPunct="1">
        <a:defRPr sz="1700" kern="1200">
          <a:solidFill>
            <a:schemeClr val="tx1"/>
          </a:solidFill>
          <a:latin typeface="+mn-lt"/>
          <a:ea typeface="+mn-ea"/>
          <a:cs typeface="+mn-cs"/>
        </a:defRPr>
      </a:lvl1pPr>
      <a:lvl2pPr marL="457169" algn="l" defTabSz="914339" rtl="0" eaLnBrk="1" latinLnBrk="0" hangingPunct="1">
        <a:defRPr sz="1700" kern="1200">
          <a:solidFill>
            <a:schemeClr val="tx1"/>
          </a:solidFill>
          <a:latin typeface="+mn-lt"/>
          <a:ea typeface="+mn-ea"/>
          <a:cs typeface="+mn-cs"/>
        </a:defRPr>
      </a:lvl2pPr>
      <a:lvl3pPr marL="914339" algn="l" defTabSz="914339" rtl="0" eaLnBrk="1" latinLnBrk="0" hangingPunct="1">
        <a:defRPr sz="1700" kern="1200">
          <a:solidFill>
            <a:schemeClr val="tx1"/>
          </a:solidFill>
          <a:latin typeface="+mn-lt"/>
          <a:ea typeface="+mn-ea"/>
          <a:cs typeface="+mn-cs"/>
        </a:defRPr>
      </a:lvl3pPr>
      <a:lvl4pPr marL="1371508" algn="l" defTabSz="914339" rtl="0" eaLnBrk="1" latinLnBrk="0" hangingPunct="1">
        <a:defRPr sz="1700" kern="1200">
          <a:solidFill>
            <a:schemeClr val="tx1"/>
          </a:solidFill>
          <a:latin typeface="+mn-lt"/>
          <a:ea typeface="+mn-ea"/>
          <a:cs typeface="+mn-cs"/>
        </a:defRPr>
      </a:lvl4pPr>
      <a:lvl5pPr marL="1828678" algn="l" defTabSz="914339" rtl="0" eaLnBrk="1" latinLnBrk="0" hangingPunct="1">
        <a:defRPr sz="1700" kern="1200">
          <a:solidFill>
            <a:schemeClr val="tx1"/>
          </a:solidFill>
          <a:latin typeface="+mn-lt"/>
          <a:ea typeface="+mn-ea"/>
          <a:cs typeface="+mn-cs"/>
        </a:defRPr>
      </a:lvl5pPr>
      <a:lvl6pPr marL="2285847" algn="l" defTabSz="914339" rtl="0" eaLnBrk="1" latinLnBrk="0" hangingPunct="1">
        <a:defRPr sz="1700" kern="1200">
          <a:solidFill>
            <a:schemeClr val="tx1"/>
          </a:solidFill>
          <a:latin typeface="+mn-lt"/>
          <a:ea typeface="+mn-ea"/>
          <a:cs typeface="+mn-cs"/>
        </a:defRPr>
      </a:lvl6pPr>
      <a:lvl7pPr marL="2743017" algn="l" defTabSz="914339" rtl="0" eaLnBrk="1" latinLnBrk="0" hangingPunct="1">
        <a:defRPr sz="1700" kern="1200">
          <a:solidFill>
            <a:schemeClr val="tx1"/>
          </a:solidFill>
          <a:latin typeface="+mn-lt"/>
          <a:ea typeface="+mn-ea"/>
          <a:cs typeface="+mn-cs"/>
        </a:defRPr>
      </a:lvl7pPr>
      <a:lvl8pPr marL="3200185" algn="l" defTabSz="914339" rtl="0" eaLnBrk="1" latinLnBrk="0" hangingPunct="1">
        <a:defRPr sz="1700" kern="1200">
          <a:solidFill>
            <a:schemeClr val="tx1"/>
          </a:solidFill>
          <a:latin typeface="+mn-lt"/>
          <a:ea typeface="+mn-ea"/>
          <a:cs typeface="+mn-cs"/>
        </a:defRPr>
      </a:lvl8pPr>
      <a:lvl9pPr marL="3657355" algn="l" defTabSz="914339"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91624" y="413893"/>
            <a:ext cx="8676740" cy="150261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91624" y="2069464"/>
            <a:ext cx="8676740" cy="493252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91624" y="7205336"/>
            <a:ext cx="2263497" cy="413893"/>
          </a:xfrm>
          <a:prstGeom prst="rect">
            <a:avLst/>
          </a:prstGeom>
        </p:spPr>
        <p:txBody>
          <a:bodyPr vert="horz" lIns="91440" tIns="45720" rIns="91440" bIns="45720" rtlCol="0" anchor="ctr"/>
          <a:lstStyle>
            <a:lvl1pPr algn="l">
              <a:defRPr sz="990">
                <a:solidFill>
                  <a:schemeClr val="tx1">
                    <a:tint val="75000"/>
                  </a:schemeClr>
                </a:solidFill>
              </a:defRPr>
            </a:lvl1pPr>
          </a:lstStyle>
          <a:p>
            <a:fld id="{16AA0E78-6872-4857-A1F3-0543914D3311}" type="datetimeFigureOut">
              <a:rPr lang="zh-CN" altLang="en-US" smtClean="0"/>
              <a:t>2015/8/15</a:t>
            </a:fld>
            <a:endParaRPr lang="zh-CN" altLang="en-US"/>
          </a:p>
        </p:txBody>
      </p:sp>
      <p:sp>
        <p:nvSpPr>
          <p:cNvPr id="5" name="页脚占位符 4"/>
          <p:cNvSpPr>
            <a:spLocks noGrp="1"/>
          </p:cNvSpPr>
          <p:nvPr>
            <p:ph type="ftr" sz="quarter" idx="3"/>
          </p:nvPr>
        </p:nvSpPr>
        <p:spPr>
          <a:xfrm>
            <a:off x="3332371" y="7205336"/>
            <a:ext cx="3395246" cy="413893"/>
          </a:xfrm>
          <a:prstGeom prst="rect">
            <a:avLst/>
          </a:prstGeom>
        </p:spPr>
        <p:txBody>
          <a:bodyPr vert="horz" lIns="91440" tIns="45720" rIns="91440" bIns="45720" rtlCol="0" anchor="ctr"/>
          <a:lstStyle>
            <a:lvl1pPr algn="ctr">
              <a:defRPr sz="99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104867" y="7205336"/>
            <a:ext cx="2263497" cy="413893"/>
          </a:xfrm>
          <a:prstGeom prst="rect">
            <a:avLst/>
          </a:prstGeom>
        </p:spPr>
        <p:txBody>
          <a:bodyPr vert="horz" lIns="91440" tIns="45720" rIns="91440" bIns="45720" rtlCol="0" anchor="ctr"/>
          <a:lstStyle>
            <a:lvl1pPr algn="r">
              <a:defRPr sz="990">
                <a:solidFill>
                  <a:schemeClr val="tx1">
                    <a:tint val="75000"/>
                  </a:schemeClr>
                </a:solidFill>
              </a:defRPr>
            </a:lvl1pPr>
          </a:lstStyle>
          <a:p>
            <a:fld id="{2C2A729A-A59B-4E1F-B9D2-8A566AD41CCA}" type="slidenum">
              <a:rPr lang="en-US" altLang="zh-CN" smtClean="0"/>
              <a:pPr/>
              <a:t>‹#›</a:t>
            </a:fld>
            <a:endParaRPr lang="en-US" altLang="zh-CN"/>
          </a:p>
        </p:txBody>
      </p:sp>
    </p:spTree>
    <p:extLst>
      <p:ext uri="{BB962C8B-B14F-4D97-AF65-F5344CB8AC3E}">
        <p14:creationId xmlns:p14="http://schemas.microsoft.com/office/powerpoint/2010/main" val="27864866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defTabSz="754471"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618" indent="-188618" algn="l" defTabSz="754471"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854" indent="-188618" algn="l" defTabSz="754471"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3089" indent="-188618" algn="l" defTabSz="754471"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325" indent="-188618" algn="l" defTabSz="75447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561" indent="-188618" algn="l" defTabSz="75447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796" indent="-188618" algn="l" defTabSz="75447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2032" indent="-188618" algn="l" defTabSz="75447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9268" indent="-188618" algn="l" defTabSz="75447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504" indent="-188618" algn="l" defTabSz="754471"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zh-CN"/>
      </a:defPPr>
      <a:lvl1pPr marL="0" algn="l" defTabSz="754471" rtl="0" eaLnBrk="1" latinLnBrk="0" hangingPunct="1">
        <a:defRPr sz="1485" kern="1200">
          <a:solidFill>
            <a:schemeClr val="tx1"/>
          </a:solidFill>
          <a:latin typeface="+mn-lt"/>
          <a:ea typeface="+mn-ea"/>
          <a:cs typeface="+mn-cs"/>
        </a:defRPr>
      </a:lvl1pPr>
      <a:lvl2pPr marL="377236" algn="l" defTabSz="754471" rtl="0" eaLnBrk="1" latinLnBrk="0" hangingPunct="1">
        <a:defRPr sz="1485" kern="1200">
          <a:solidFill>
            <a:schemeClr val="tx1"/>
          </a:solidFill>
          <a:latin typeface="+mn-lt"/>
          <a:ea typeface="+mn-ea"/>
          <a:cs typeface="+mn-cs"/>
        </a:defRPr>
      </a:lvl2pPr>
      <a:lvl3pPr marL="754471" algn="l" defTabSz="754471" rtl="0" eaLnBrk="1" latinLnBrk="0" hangingPunct="1">
        <a:defRPr sz="1485" kern="1200">
          <a:solidFill>
            <a:schemeClr val="tx1"/>
          </a:solidFill>
          <a:latin typeface="+mn-lt"/>
          <a:ea typeface="+mn-ea"/>
          <a:cs typeface="+mn-cs"/>
        </a:defRPr>
      </a:lvl3pPr>
      <a:lvl4pPr marL="1131707" algn="l" defTabSz="754471" rtl="0" eaLnBrk="1" latinLnBrk="0" hangingPunct="1">
        <a:defRPr sz="1485" kern="1200">
          <a:solidFill>
            <a:schemeClr val="tx1"/>
          </a:solidFill>
          <a:latin typeface="+mn-lt"/>
          <a:ea typeface="+mn-ea"/>
          <a:cs typeface="+mn-cs"/>
        </a:defRPr>
      </a:lvl4pPr>
      <a:lvl5pPr marL="1508943" algn="l" defTabSz="754471" rtl="0" eaLnBrk="1" latinLnBrk="0" hangingPunct="1">
        <a:defRPr sz="1485" kern="1200">
          <a:solidFill>
            <a:schemeClr val="tx1"/>
          </a:solidFill>
          <a:latin typeface="+mn-lt"/>
          <a:ea typeface="+mn-ea"/>
          <a:cs typeface="+mn-cs"/>
        </a:defRPr>
      </a:lvl5pPr>
      <a:lvl6pPr marL="1886179" algn="l" defTabSz="754471" rtl="0" eaLnBrk="1" latinLnBrk="0" hangingPunct="1">
        <a:defRPr sz="1485" kern="1200">
          <a:solidFill>
            <a:schemeClr val="tx1"/>
          </a:solidFill>
          <a:latin typeface="+mn-lt"/>
          <a:ea typeface="+mn-ea"/>
          <a:cs typeface="+mn-cs"/>
        </a:defRPr>
      </a:lvl6pPr>
      <a:lvl7pPr marL="2263414" algn="l" defTabSz="754471" rtl="0" eaLnBrk="1" latinLnBrk="0" hangingPunct="1">
        <a:defRPr sz="1485" kern="1200">
          <a:solidFill>
            <a:schemeClr val="tx1"/>
          </a:solidFill>
          <a:latin typeface="+mn-lt"/>
          <a:ea typeface="+mn-ea"/>
          <a:cs typeface="+mn-cs"/>
        </a:defRPr>
      </a:lvl7pPr>
      <a:lvl8pPr marL="2640650" algn="l" defTabSz="754471" rtl="0" eaLnBrk="1" latinLnBrk="0" hangingPunct="1">
        <a:defRPr sz="1485" kern="1200">
          <a:solidFill>
            <a:schemeClr val="tx1"/>
          </a:solidFill>
          <a:latin typeface="+mn-lt"/>
          <a:ea typeface="+mn-ea"/>
          <a:cs typeface="+mn-cs"/>
        </a:defRPr>
      </a:lvl8pPr>
      <a:lvl9pPr marL="3017886" algn="l" defTabSz="754471"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wuhuangroup.com/nwh-titanium/product_detail.asp?id=70" TargetMode="External"/><Relationship Id="rId1" Type="http://schemas.openxmlformats.org/officeDocument/2006/relationships/slideLayout" Target="../slideLayouts/slideLayout19.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chart" Target="../charts/chart3.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ext Box 11"/>
          <p:cNvSpPr txBox="1">
            <a:spLocks noChangeArrowheads="1"/>
          </p:cNvSpPr>
          <p:nvPr/>
        </p:nvSpPr>
        <p:spPr bwMode="auto">
          <a:xfrm>
            <a:off x="3949700" y="6119815"/>
            <a:ext cx="2112963" cy="349110"/>
          </a:xfrm>
          <a:prstGeom prst="rect">
            <a:avLst/>
          </a:prstGeom>
          <a:noFill/>
          <a:ln w="9525">
            <a:noFill/>
            <a:miter lim="800000"/>
            <a:headEnd/>
            <a:tailEnd/>
          </a:ln>
        </p:spPr>
        <p:txBody>
          <a:bodyPr lIns="101894" tIns="50947" rIns="101894" bIns="50947">
            <a:spAutoFit/>
          </a:bodyPr>
          <a:lstStyle/>
          <a:p>
            <a:pPr algn="ctr">
              <a:lnSpc>
                <a:spcPct val="100000"/>
              </a:lnSpc>
              <a:spcBef>
                <a:spcPct val="50000"/>
              </a:spcBef>
              <a:spcAft>
                <a:spcPct val="0"/>
              </a:spcAft>
              <a:buSzTx/>
              <a:buFontTx/>
              <a:buNone/>
            </a:pPr>
            <a:r>
              <a:rPr kumimoji="1" lang="zh-CN" altLang="en-US" sz="1600" b="1" dirty="0"/>
              <a:t>二</a:t>
            </a:r>
            <a:r>
              <a:rPr kumimoji="1" lang="zh-CN" altLang="en-US" sz="1600" b="1" dirty="0" smtClean="0"/>
              <a:t>○一一年六月</a:t>
            </a:r>
            <a:endParaRPr kumimoji="1" lang="zh-CN" altLang="en-US" sz="1600" b="1" dirty="0"/>
          </a:p>
        </p:txBody>
      </p:sp>
      <p:sp>
        <p:nvSpPr>
          <p:cNvPr id="7171" name="filename"/>
          <p:cNvSpPr>
            <a:spLocks noChangeArrowheads="1"/>
          </p:cNvSpPr>
          <p:nvPr/>
        </p:nvSpPr>
        <p:spPr bwMode="auto">
          <a:xfrm>
            <a:off x="996950" y="3095626"/>
            <a:ext cx="8064500" cy="917575"/>
          </a:xfrm>
          <a:prstGeom prst="rect">
            <a:avLst/>
          </a:prstGeom>
          <a:noFill/>
          <a:ln w="9525">
            <a:noFill/>
            <a:prstDash val="dash"/>
            <a:miter lim="800000"/>
            <a:headEnd/>
            <a:tailEnd/>
          </a:ln>
        </p:spPr>
        <p:txBody>
          <a:bodyPr lIns="91404" tIns="45703" rIns="91404" bIns="45703" anchor="ctr"/>
          <a:lstStyle/>
          <a:p>
            <a:pPr algn="ctr" defTabSz="914339">
              <a:lnSpc>
                <a:spcPct val="100000"/>
              </a:lnSpc>
              <a:spcAft>
                <a:spcPct val="0"/>
              </a:spcAft>
              <a:buSzTx/>
              <a:buNone/>
            </a:pPr>
            <a:r>
              <a:rPr lang="zh-CN" altLang="en-US" sz="2200" b="1" dirty="0" smtClean="0"/>
              <a:t>浙江五环钛业股份有限公司股权融资商业计划书</a:t>
            </a:r>
            <a:endParaRPr lang="zh-CN" altLang="en-US" sz="2200" b="1" dirty="0"/>
          </a:p>
        </p:txBody>
      </p:sp>
      <p:sp>
        <p:nvSpPr>
          <p:cNvPr id="7172" name="Line 16"/>
          <p:cNvSpPr>
            <a:spLocks noChangeShapeType="1"/>
          </p:cNvSpPr>
          <p:nvPr/>
        </p:nvSpPr>
        <p:spPr bwMode="auto">
          <a:xfrm flipV="1">
            <a:off x="996951" y="4103688"/>
            <a:ext cx="7993063" cy="0"/>
          </a:xfrm>
          <a:prstGeom prst="line">
            <a:avLst/>
          </a:prstGeom>
          <a:noFill/>
          <a:ln w="28575">
            <a:solidFill>
              <a:schemeClr val="tx1"/>
            </a:solidFill>
            <a:round/>
            <a:headEnd/>
            <a:tailEnd/>
          </a:ln>
        </p:spPr>
        <p:txBody>
          <a:bodyPr wrap="none" lIns="91434" tIns="45717" rIns="91434" bIns="45717" anchor="ctr"/>
          <a:lstStyle/>
          <a:p>
            <a:endParaRPr lang="zh-CN" altLang="en-US"/>
          </a:p>
        </p:txBody>
      </p:sp>
      <p:sp>
        <p:nvSpPr>
          <p:cNvPr id="7173" name="filename"/>
          <p:cNvSpPr>
            <a:spLocks noChangeArrowheads="1"/>
          </p:cNvSpPr>
          <p:nvPr/>
        </p:nvSpPr>
        <p:spPr bwMode="auto">
          <a:xfrm>
            <a:off x="420689" y="1365251"/>
            <a:ext cx="9217025" cy="917575"/>
          </a:xfrm>
          <a:prstGeom prst="rect">
            <a:avLst/>
          </a:prstGeom>
          <a:noFill/>
          <a:ln w="9525">
            <a:noFill/>
            <a:prstDash val="dash"/>
            <a:miter lim="800000"/>
            <a:headEnd/>
            <a:tailEnd/>
          </a:ln>
        </p:spPr>
        <p:txBody>
          <a:bodyPr lIns="91404" tIns="45703" rIns="91404" bIns="45703" anchor="ctr"/>
          <a:lstStyle/>
          <a:p>
            <a:pPr algn="l" defTabSz="914339">
              <a:lnSpc>
                <a:spcPct val="100000"/>
              </a:lnSpc>
              <a:spcAft>
                <a:spcPct val="0"/>
              </a:spcAft>
              <a:buSzTx/>
              <a:buNone/>
            </a:pPr>
            <a:r>
              <a:rPr lang="zh-CN" altLang="en-US" sz="2000" b="1" dirty="0">
                <a:solidFill>
                  <a:srgbClr val="000000"/>
                </a:solidFill>
              </a:rPr>
              <a:t>谨呈</a:t>
            </a:r>
            <a:r>
              <a:rPr lang="zh-CN" altLang="en-US" sz="2000" b="1" dirty="0" smtClean="0">
                <a:solidFill>
                  <a:srgbClr val="000000"/>
                </a:solidFill>
              </a:rPr>
              <a:t>：</a:t>
            </a:r>
            <a:r>
              <a:rPr lang="en-US" altLang="zh-CN" sz="2000" b="1" dirty="0" smtClean="0">
                <a:solidFill>
                  <a:srgbClr val="000000"/>
                </a:solidFill>
              </a:rPr>
              <a:t>XXXX</a:t>
            </a:r>
            <a:r>
              <a:rPr lang="zh-CN" altLang="en-US" sz="2000" b="1" dirty="0" smtClean="0">
                <a:solidFill>
                  <a:srgbClr val="000000"/>
                </a:solidFill>
              </a:rPr>
              <a:t>投资有限公司</a:t>
            </a:r>
            <a:endParaRPr lang="en-US" altLang="zh-CN" sz="2000" b="1" dirty="0">
              <a:solidFill>
                <a:srgbClr val="000000"/>
              </a:solidFill>
            </a:endParaRPr>
          </a:p>
        </p:txBody>
      </p:sp>
      <p:sp>
        <p:nvSpPr>
          <p:cNvPr id="8" name="TextBox 7"/>
          <p:cNvSpPr txBox="1"/>
          <p:nvPr/>
        </p:nvSpPr>
        <p:spPr>
          <a:xfrm>
            <a:off x="8871862" y="286594"/>
            <a:ext cx="902811" cy="308995"/>
          </a:xfrm>
          <a:prstGeom prst="rect">
            <a:avLst/>
          </a:prstGeom>
          <a:noFill/>
        </p:spPr>
        <p:txBody>
          <a:bodyPr wrap="none" rtlCol="0">
            <a:spAutoFit/>
          </a:bodyPr>
          <a:lstStyle/>
          <a:p>
            <a:pPr>
              <a:buNone/>
            </a:pPr>
            <a:r>
              <a:rPr lang="zh-CN" altLang="en-US" dirty="0" smtClean="0"/>
              <a:t>机密资料</a:t>
            </a:r>
            <a:endParaRPr lang="zh-CN" altLang="en-US" dirty="0"/>
          </a:p>
        </p:txBody>
      </p:sp>
      <p:pic>
        <p:nvPicPr>
          <p:cNvPr id="7180" name="Picture 12"/>
          <p:cNvPicPr>
            <a:picLocks noChangeAspect="1" noChangeArrowheads="1"/>
          </p:cNvPicPr>
          <p:nvPr/>
        </p:nvPicPr>
        <p:blipFill>
          <a:blip r:embed="rId3" cstate="print"/>
          <a:srcRect/>
          <a:stretch>
            <a:fillRect/>
          </a:stretch>
        </p:blipFill>
        <p:spPr bwMode="auto">
          <a:xfrm>
            <a:off x="4021882" y="4607074"/>
            <a:ext cx="1634776" cy="1080120"/>
          </a:xfrm>
          <a:prstGeom prst="rect">
            <a:avLst/>
          </a:prstGeom>
          <a:noFill/>
          <a:ln w="9525" cap="flat" cmpd="sng" algn="ctr">
            <a:noFill/>
            <a:prstDash val="solid"/>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人力资源情况</a:t>
            </a:r>
            <a:endParaRPr lang="zh-CN" altLang="en-US" dirty="0"/>
          </a:p>
        </p:txBody>
      </p:sp>
      <p:sp>
        <p:nvSpPr>
          <p:cNvPr id="3" name="内容占位符 2"/>
          <p:cNvSpPr>
            <a:spLocks noGrp="1"/>
          </p:cNvSpPr>
          <p:nvPr>
            <p:ph idx="1"/>
          </p:nvPr>
        </p:nvSpPr>
        <p:spPr/>
        <p:txBody>
          <a:bodyPr/>
          <a:lstStyle/>
          <a:p>
            <a:r>
              <a:rPr lang="en-US" altLang="zh-CN" sz="1600" dirty="0" smtClean="0"/>
              <a:t> </a:t>
            </a:r>
            <a:r>
              <a:rPr lang="zh-CN" altLang="en-US" sz="1600" dirty="0" smtClean="0"/>
              <a:t>五环钛业目前共有员工   人，其中管理人员   人，技术人员      人（其中高级工程师  人，工程师     人），生产人员     人，销售人员    人</a:t>
            </a:r>
            <a:endParaRPr lang="en-US" altLang="zh-CN" sz="1600" dirty="0" smtClean="0"/>
          </a:p>
          <a:p>
            <a:r>
              <a:rPr lang="en-US" altLang="zh-CN" sz="1600" dirty="0" smtClean="0"/>
              <a:t> </a:t>
            </a:r>
            <a:r>
              <a:rPr lang="zh-CN" altLang="en-US" sz="1600" dirty="0" smtClean="0"/>
              <a:t>五环钛业员工中，大专以上学历   人，中学</a:t>
            </a:r>
            <a:r>
              <a:rPr lang="en-US" altLang="zh-CN" sz="1600" dirty="0" smtClean="0"/>
              <a:t> </a:t>
            </a:r>
          </a:p>
          <a:p>
            <a:r>
              <a:rPr lang="en-US" altLang="zh-CN" sz="1600" dirty="0" smtClean="0"/>
              <a:t> </a:t>
            </a:r>
            <a:r>
              <a:rPr lang="zh-CN" altLang="en-US" sz="1600" dirty="0" smtClean="0"/>
              <a:t>年龄结构</a:t>
            </a:r>
            <a:endParaRPr lang="en-US" altLang="zh-CN" sz="1600" dirty="0" smtClean="0"/>
          </a:p>
          <a:p>
            <a:endParaRPr lang="en-US" altLang="zh-CN" sz="1600" dirty="0" smtClean="0"/>
          </a:p>
          <a:p>
            <a:endParaRPr lang="en-US" altLang="zh-CN" sz="1600" dirty="0" smtClean="0"/>
          </a:p>
          <a:p>
            <a:r>
              <a:rPr lang="zh-CN" altLang="en-US" sz="1600" dirty="0" smtClean="0"/>
              <a:t>相应图表</a:t>
            </a:r>
            <a:endParaRPr lang="zh-CN" altLang="en-US" sz="1600"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9</a:t>
            </a:fld>
            <a:endParaRPr lang="en-US" altLang="zh-CN"/>
          </a:p>
        </p:txBody>
      </p:sp>
      <p:sp>
        <p:nvSpPr>
          <p:cNvPr id="5" name="Rectangle 71"/>
          <p:cNvSpPr>
            <a:spLocks noChangeArrowheads="1"/>
          </p:cNvSpPr>
          <p:nvPr/>
        </p:nvSpPr>
        <p:spPr bwMode="blackGray">
          <a:xfrm rot="19841696">
            <a:off x="5895098" y="4517207"/>
            <a:ext cx="2133600" cy="561975"/>
          </a:xfrm>
          <a:prstGeom prst="rect">
            <a:avLst/>
          </a:prstGeom>
          <a:noFill/>
          <a:ln w="9525">
            <a:solidFill>
              <a:srgbClr val="CC0000"/>
            </a:solidFill>
            <a:miter lim="800000"/>
            <a:headEnd/>
            <a:tailEnd/>
          </a:ln>
          <a:effectLst/>
        </p:spPr>
        <p:txBody>
          <a:bodyPr wrap="none" lIns="45709" tIns="45709" rIns="45709" bIns="45709" anchor="ctr"/>
          <a:lstStyle/>
          <a:p>
            <a:pPr algn="ctr">
              <a:buNone/>
            </a:pPr>
            <a:r>
              <a:rPr lang="zh-CN" altLang="en-US" sz="1600" b="1" dirty="0">
                <a:solidFill>
                  <a:srgbClr val="CC0000"/>
                </a:solidFill>
                <a:latin typeface="Trebuchet MS" pitchFamily="34" charset="0"/>
              </a:rPr>
              <a:t>待添加</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ctrTitle" idx="4294967295"/>
          </p:nvPr>
        </p:nvSpPr>
        <p:spPr>
          <a:xfrm>
            <a:off x="0" y="3109913"/>
            <a:ext cx="6999288" cy="690562"/>
          </a:xfrm>
        </p:spPr>
        <p:txBody>
          <a:bodyPr lIns="101894" tIns="50947" rIns="101894" bIns="50947"/>
          <a:lstStyle/>
          <a:p>
            <a:pPr eaLnBrk="1" hangingPunct="1"/>
            <a:r>
              <a:rPr lang="zh-CN" altLang="en-US" dirty="0" smtClean="0"/>
              <a:t>公司业务与商业模式</a:t>
            </a:r>
          </a:p>
        </p:txBody>
      </p:sp>
      <p:sp>
        <p:nvSpPr>
          <p:cNvPr id="320515" name="Rectangle 3"/>
          <p:cNvSpPr>
            <a:spLocks noGrp="1" noChangeArrowheads="1"/>
          </p:cNvSpPr>
          <p:nvPr>
            <p:ph type="subTitle" idx="4294967295"/>
          </p:nvPr>
        </p:nvSpPr>
        <p:spPr>
          <a:xfrm>
            <a:off x="0" y="2678113"/>
            <a:ext cx="3867150" cy="431800"/>
          </a:xfrm>
          <a:noFill/>
        </p:spPr>
        <p:txBody>
          <a:bodyPr/>
          <a:lstStyle/>
          <a:p>
            <a:pPr marL="0" indent="0" eaLnBrk="1" hangingPunct="1">
              <a:buNone/>
            </a:pPr>
            <a:r>
              <a:rPr lang="zh-CN" altLang="en-US" sz="1400" b="1" dirty="0" smtClean="0"/>
              <a:t>第二章</a:t>
            </a:r>
          </a:p>
        </p:txBody>
      </p:sp>
      <p:sp>
        <p:nvSpPr>
          <p:cNvPr id="320516" name="Line 4"/>
          <p:cNvSpPr>
            <a:spLocks noChangeShapeType="1"/>
          </p:cNvSpPr>
          <p:nvPr/>
        </p:nvSpPr>
        <p:spPr bwMode="auto">
          <a:xfrm>
            <a:off x="420688" y="3095625"/>
            <a:ext cx="6049962" cy="0"/>
          </a:xfrm>
          <a:prstGeom prst="line">
            <a:avLst/>
          </a:prstGeom>
          <a:noFill/>
          <a:ln w="19050">
            <a:solidFill>
              <a:schemeClr val="tx1"/>
            </a:solidFill>
            <a:round/>
            <a:headEnd/>
            <a:tailEnd/>
          </a:ln>
          <a:effectLst/>
        </p:spPr>
        <p:txBody>
          <a:bodyPr vert="eaVert" wrap="none" lIns="89994" tIns="46796" rIns="89994" bIns="46796" anchor="ct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主营业务</a:t>
            </a:r>
            <a:endParaRPr lang="zh-CN" altLang="en-US" dirty="0"/>
          </a:p>
        </p:txBody>
      </p:sp>
      <p:sp>
        <p:nvSpPr>
          <p:cNvPr id="4" name="内容占位符 3"/>
          <p:cNvSpPr>
            <a:spLocks noGrp="1"/>
          </p:cNvSpPr>
          <p:nvPr>
            <p:ph idx="1"/>
          </p:nvPr>
        </p:nvSpPr>
        <p:spPr>
          <a:xfrm>
            <a:off x="277466" y="1438722"/>
            <a:ext cx="5703713" cy="3960440"/>
          </a:xfrm>
        </p:spPr>
        <p:txBody>
          <a:bodyPr/>
          <a:lstStyle/>
          <a:p>
            <a:r>
              <a:rPr lang="zh-CN" altLang="en-US" sz="1600" dirty="0" smtClean="0"/>
              <a:t>五环钛业目前是国内最大的民营钛及钛合金材料制造商。</a:t>
            </a:r>
            <a:endParaRPr lang="en-US" altLang="zh-CN" sz="1600" dirty="0" smtClean="0"/>
          </a:p>
          <a:p>
            <a:r>
              <a:rPr lang="zh-CN" altLang="en-US" sz="1600" dirty="0" smtClean="0"/>
              <a:t>公司主要业务为</a:t>
            </a:r>
            <a:r>
              <a:rPr lang="zh-CN" altLang="zh-CN" sz="1600" dirty="0" smtClean="0"/>
              <a:t>钛及钛合金锭、钛合金毛坯管、无缝管及焊管的研发、制造和销售。</a:t>
            </a:r>
            <a:endParaRPr lang="en-US" altLang="zh-CN" sz="1600" dirty="0" smtClean="0"/>
          </a:p>
          <a:p>
            <a:r>
              <a:rPr lang="en-US" altLang="zh-CN" sz="1600" dirty="0" smtClean="0"/>
              <a:t> </a:t>
            </a:r>
            <a:r>
              <a:rPr lang="zh-CN" altLang="en-US" sz="1600" dirty="0" smtClean="0"/>
              <a:t>公司自</a:t>
            </a:r>
            <a:r>
              <a:rPr lang="en-US" altLang="zh-CN" sz="1600" dirty="0" smtClean="0"/>
              <a:t>2006</a:t>
            </a:r>
            <a:r>
              <a:rPr lang="zh-CN" altLang="en-US" sz="1600" dirty="0" smtClean="0"/>
              <a:t>年成立以来，主营产品销售业绩稳步提高，</a:t>
            </a:r>
            <a:r>
              <a:rPr lang="en-US" altLang="zh-CN" sz="1600" dirty="0" smtClean="0"/>
              <a:t>2010</a:t>
            </a:r>
            <a:r>
              <a:rPr lang="zh-CN" altLang="en-US" sz="1600" dirty="0" smtClean="0"/>
              <a:t>年销售收入达</a:t>
            </a:r>
            <a:r>
              <a:rPr lang="en-US" altLang="zh-CN" sz="1600" dirty="0" smtClean="0"/>
              <a:t>1.51</a:t>
            </a:r>
            <a:r>
              <a:rPr lang="zh-CN" altLang="en-US" sz="1600" dirty="0" smtClean="0"/>
              <a:t>亿元，同比增长</a:t>
            </a:r>
            <a:r>
              <a:rPr lang="en-US" altLang="zh-CN" sz="1600" dirty="0" smtClean="0"/>
              <a:t>65.3%</a:t>
            </a:r>
            <a:r>
              <a:rPr lang="zh-CN" altLang="en-US" sz="1600" dirty="0" smtClean="0"/>
              <a:t>；净利润</a:t>
            </a:r>
            <a:r>
              <a:rPr lang="en-US" altLang="zh-CN" sz="1600" dirty="0" smtClean="0"/>
              <a:t>783.3</a:t>
            </a:r>
            <a:r>
              <a:rPr lang="zh-CN" altLang="en-US" sz="1600" dirty="0" smtClean="0"/>
              <a:t>万元，同比增长</a:t>
            </a:r>
            <a:r>
              <a:rPr lang="en-US" altLang="zh-CN" sz="1600" dirty="0" smtClean="0"/>
              <a:t>225%</a:t>
            </a:r>
            <a:r>
              <a:rPr lang="zh-CN" altLang="en-US" sz="1600" dirty="0" smtClean="0"/>
              <a:t>。</a:t>
            </a:r>
            <a:endParaRPr lang="en-US" altLang="zh-CN" sz="1600" dirty="0" smtClean="0"/>
          </a:p>
          <a:p>
            <a:r>
              <a:rPr lang="en-US" altLang="zh-CN" sz="1600" dirty="0" smtClean="0"/>
              <a:t> </a:t>
            </a:r>
            <a:r>
              <a:rPr lang="zh-CN" altLang="en-US" sz="1600" dirty="0" smtClean="0"/>
              <a:t>公司产品主要应用于石油石化等领域，产品质量可靠，已在客户中形成品牌优势，目前正向军工、医疗等应用方向拓展；</a:t>
            </a:r>
            <a:endParaRPr lang="en-US" altLang="zh-CN" sz="1600" dirty="0" smtClean="0"/>
          </a:p>
          <a:p>
            <a:r>
              <a:rPr lang="en-US" altLang="zh-CN" sz="1600" dirty="0" smtClean="0"/>
              <a:t> </a:t>
            </a:r>
            <a:r>
              <a:rPr lang="zh-CN" altLang="en-US" sz="1600" dirty="0" smtClean="0"/>
              <a:t>钛及钛合金作为新型材料，因其质轻、高强度及耐腐蚀等特点，将逐步形成对钢材、铝合金等材料的替代，市场想象空间巨大，国家政策鼎力支持，公司已获得国家发改委专项资金支持</a:t>
            </a:r>
            <a:r>
              <a:rPr lang="en-US" altLang="zh-CN" sz="1600" dirty="0" smtClean="0"/>
              <a:t>1244</a:t>
            </a:r>
            <a:r>
              <a:rPr lang="zh-CN" altLang="en-US" sz="1600" dirty="0" smtClean="0"/>
              <a:t>万元。</a:t>
            </a:r>
            <a:endParaRPr lang="en-US" altLang="zh-CN" sz="1600" dirty="0" smtClean="0"/>
          </a:p>
          <a:p>
            <a:endParaRPr lang="zh-CN" altLang="en-US" sz="1600" dirty="0"/>
          </a:p>
        </p:txBody>
      </p:sp>
      <p:sp>
        <p:nvSpPr>
          <p:cNvPr id="2" name="灯片编号占位符 1"/>
          <p:cNvSpPr>
            <a:spLocks noGrp="1"/>
          </p:cNvSpPr>
          <p:nvPr>
            <p:ph type="sldNum" sz="quarter" idx="12"/>
          </p:nvPr>
        </p:nvSpPr>
        <p:spPr/>
        <p:txBody>
          <a:bodyPr/>
          <a:lstStyle/>
          <a:p>
            <a:fld id="{BC03E8E9-2EF0-4B48-BC25-C1327B1BB22A}" type="slidenum">
              <a:rPr lang="en-US" altLang="zh-CN" smtClean="0"/>
              <a:pPr/>
              <a:t>11</a:t>
            </a:fld>
            <a:endParaRPr lang="en-US" altLang="zh-CN"/>
          </a:p>
        </p:txBody>
      </p:sp>
      <p:pic>
        <p:nvPicPr>
          <p:cNvPr id="413698" name="Picture 2" descr="http://www.wuhuangroup.com/subcompany/Upload/200733013313369.jpg">
            <a:hlinkClick r:id="rId2"/>
          </p:cNvPr>
          <p:cNvPicPr>
            <a:picLocks noChangeAspect="1" noChangeArrowheads="1"/>
          </p:cNvPicPr>
          <p:nvPr/>
        </p:nvPicPr>
        <p:blipFill>
          <a:blip r:embed="rId3" cstate="print"/>
          <a:srcRect/>
          <a:stretch>
            <a:fillRect/>
          </a:stretch>
        </p:blipFill>
        <p:spPr bwMode="auto">
          <a:xfrm>
            <a:off x="6474800" y="1942778"/>
            <a:ext cx="3019690" cy="2160240"/>
          </a:xfrm>
          <a:prstGeom prst="rect">
            <a:avLst/>
          </a:prstGeom>
          <a:noFill/>
        </p:spPr>
      </p:pic>
      <p:pic>
        <p:nvPicPr>
          <p:cNvPr id="413700" name="Picture 4" descr="http://www.wuhuangroup.com/subcompany/Upload/20074395459390.jpg"/>
          <p:cNvPicPr>
            <a:picLocks noChangeAspect="1" noChangeArrowheads="1"/>
          </p:cNvPicPr>
          <p:nvPr/>
        </p:nvPicPr>
        <p:blipFill>
          <a:blip r:embed="rId4" cstate="print"/>
          <a:srcRect/>
          <a:stretch>
            <a:fillRect/>
          </a:stretch>
        </p:blipFill>
        <p:spPr bwMode="auto">
          <a:xfrm>
            <a:off x="6398146" y="4783236"/>
            <a:ext cx="3173338" cy="2272110"/>
          </a:xfrm>
          <a:prstGeom prst="rect">
            <a:avLst/>
          </a:prstGeom>
          <a:noFill/>
        </p:spPr>
      </p:pic>
      <p:sp>
        <p:nvSpPr>
          <p:cNvPr id="7" name="矩形 6"/>
          <p:cNvSpPr/>
          <p:nvPr/>
        </p:nvSpPr>
        <p:spPr>
          <a:xfrm>
            <a:off x="493490" y="5543178"/>
            <a:ext cx="5533256" cy="1514261"/>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a:spAutoFit/>
          </a:bodyPr>
          <a:lstStyle/>
          <a:p>
            <a:pPr algn="l">
              <a:buNone/>
            </a:pPr>
            <a:r>
              <a:rPr lang="zh-CN" altLang="zh-CN" dirty="0" smtClean="0">
                <a:latin typeface="微软雅黑" pitchFamily="34" charset="-122"/>
                <a:ea typeface="微软雅黑" pitchFamily="34" charset="-122"/>
              </a:rPr>
              <a:t>钛具有众多优异的性能。钛熔点高、密度小、强度高，耐腐蚀、高低温性能好，且具有生物相容性，是航空、海洋、化工和医疗等领域的理想材料，由于很多现有主流材料，是应用领域多属于高端制造业，需求前景巨大。资源非常丰富，具备成为铝、铁一样大宗金属材料的潜力，被成为未来金属。虽然钛材料性能好，但钛材料相比普通金属材料价格高，基本上越富裕的社会应用钛越多，也被称为富贵金属。</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业务模式</a:t>
            </a:r>
            <a:endParaRPr lang="zh-CN" altLang="en-US"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12</a:t>
            </a:fld>
            <a:endParaRPr lang="en-US" altLang="zh-CN"/>
          </a:p>
        </p:txBody>
      </p:sp>
      <p:sp>
        <p:nvSpPr>
          <p:cNvPr id="7" name="TextBox 6"/>
          <p:cNvSpPr txBox="1"/>
          <p:nvPr/>
        </p:nvSpPr>
        <p:spPr>
          <a:xfrm>
            <a:off x="853530" y="2446834"/>
            <a:ext cx="3240360" cy="2835456"/>
          </a:xfrm>
          <a:prstGeom prst="rect">
            <a:avLst/>
          </a:prstGeom>
          <a:solidFill>
            <a:schemeClr val="accent2">
              <a:lumMod val="20000"/>
              <a:lumOff val="80000"/>
            </a:schemeClr>
          </a:solidFill>
          <a:effectLst>
            <a:outerShdw blurRad="50800" dist="38100" dir="8100000" algn="tr" rotWithShape="0">
              <a:prstClr val="black">
                <a:alpha val="40000"/>
              </a:prstClr>
            </a:outerShdw>
          </a:effectLst>
        </p:spPr>
        <p:txBody>
          <a:bodyPr wrap="square" rtlCol="0">
            <a:spAutoFit/>
          </a:bodyPr>
          <a:lstStyle/>
          <a:p>
            <a:pPr algn="l">
              <a:lnSpc>
                <a:spcPts val="2400"/>
              </a:lnSpc>
              <a:buNone/>
            </a:pPr>
            <a:r>
              <a:rPr lang="zh-CN" altLang="zh-CN" sz="1800" dirty="0"/>
              <a:t>五环钛业的</a:t>
            </a:r>
            <a:r>
              <a:rPr lang="zh-CN" altLang="zh-CN" sz="1800" dirty="0" smtClean="0"/>
              <a:t>主要</a:t>
            </a:r>
            <a:r>
              <a:rPr lang="zh-CN" altLang="en-US" sz="1800" dirty="0" smtClean="0"/>
              <a:t>业务模式</a:t>
            </a:r>
            <a:r>
              <a:rPr lang="zh-CN" altLang="zh-CN" sz="1800" dirty="0" smtClean="0"/>
              <a:t>：</a:t>
            </a:r>
            <a:r>
              <a:rPr lang="zh-CN" altLang="en-US" sz="1800" dirty="0" smtClean="0"/>
              <a:t>公司</a:t>
            </a:r>
            <a:r>
              <a:rPr lang="zh-CN" altLang="zh-CN" sz="1800" dirty="0" smtClean="0"/>
              <a:t>向</a:t>
            </a:r>
            <a:r>
              <a:rPr lang="zh-CN" altLang="zh-CN" sz="1800" dirty="0"/>
              <a:t>上游海绵钛企业采购海绵钛，而后经熔炼、打磨，制成钛及钛合金锭；五环钛业将部分钛及钛合金锭外售、部分钛及钛合金锭销售给全资子公司五环管业，由五环管业进行锻造等工序，制成钛及钛合金毛坯管、无缝管及</a:t>
            </a:r>
            <a:r>
              <a:rPr lang="zh-CN" altLang="zh-CN" sz="1800" dirty="0" smtClean="0"/>
              <a:t>焊管</a:t>
            </a:r>
            <a:r>
              <a:rPr lang="zh-CN" altLang="en-US" sz="1800" dirty="0" smtClean="0"/>
              <a:t>出售</a:t>
            </a:r>
            <a:r>
              <a:rPr lang="zh-CN" altLang="zh-CN" sz="1800" dirty="0" smtClean="0"/>
              <a:t>。</a:t>
            </a:r>
            <a:endParaRPr lang="zh-CN" altLang="en-US" sz="1800" dirty="0"/>
          </a:p>
        </p:txBody>
      </p:sp>
      <p:sp>
        <p:nvSpPr>
          <p:cNvPr id="8" name="右箭头 7"/>
          <p:cNvSpPr/>
          <p:nvPr/>
        </p:nvSpPr>
        <p:spPr bwMode="auto">
          <a:xfrm>
            <a:off x="4165898" y="3670970"/>
            <a:ext cx="504056" cy="216024"/>
          </a:xfrm>
          <a:prstGeom prst="rightArrow">
            <a:avLst/>
          </a:prstGeom>
          <a:solidFill>
            <a:schemeClr val="accent2">
              <a:lumMod val="60000"/>
              <a:lumOff val="40000"/>
            </a:schemeClr>
          </a:solidFill>
          <a:ln w="9525" cap="flat" cmpd="sng" algn="ctr">
            <a:noFill/>
            <a:prstDash val="solid"/>
            <a:round/>
            <a:headEnd type="none" w="med" len="med"/>
            <a:tailEnd type="none" w="med" len="med"/>
          </a:ln>
          <a:effectLst/>
        </p:spPr>
        <p:txBody>
          <a:bodyPr vert="eaVert" wrap="none" lIns="90000" tIns="46800" rIns="90000" bIns="46800" numCol="1" rtlCol="0" anchor="ctr" anchorCtr="0" compatLnSpc="1">
            <a:prstTxWarp prst="textNoShape">
              <a:avLst/>
            </a:prstTxWarp>
          </a:bodyPr>
          <a:lstStyle/>
          <a:p>
            <a:pPr marL="0" marR="0" indent="0" algn="r" defTabSz="914400" rtl="0" eaLnBrk="1" fontAlgn="base" latinLnBrk="0" hangingPunct="1">
              <a:lnSpc>
                <a:spcPct val="110000"/>
              </a:lnSpc>
              <a:spcBef>
                <a:spcPct val="0"/>
              </a:spcBef>
              <a:spcAft>
                <a:spcPct val="40000"/>
              </a:spcAft>
              <a:buClrTx/>
              <a:buSzPct val="80000"/>
              <a:buFont typeface="Times New Roman" pitchFamily="18" charset="0"/>
              <a:buChar char="•"/>
              <a:tabLst/>
            </a:pPr>
            <a:endParaRPr kumimoji="0" lang="zh-CN" altLang="en-US" sz="1400" b="0" i="0" u="none" strike="noStrike" cap="none" normalizeH="0" baseline="0" smtClean="0">
              <a:ln>
                <a:noFill/>
              </a:ln>
              <a:solidFill>
                <a:schemeClr val="tx1"/>
              </a:solidFill>
              <a:effectLst/>
              <a:latin typeface="Arial" pitchFamily="34" charset="0"/>
              <a:ea typeface="楷体_GB2312" pitchFamily="49" charset="-122"/>
            </a:endParaRPr>
          </a:p>
        </p:txBody>
      </p:sp>
      <p:grpSp>
        <p:nvGrpSpPr>
          <p:cNvPr id="331779" name="Group 3"/>
          <p:cNvGrpSpPr>
            <a:grpSpLocks noChangeAspect="1"/>
          </p:cNvGrpSpPr>
          <p:nvPr/>
        </p:nvGrpSpPr>
        <p:grpSpPr bwMode="auto">
          <a:xfrm>
            <a:off x="4741863" y="2014538"/>
            <a:ext cx="4573587" cy="4752975"/>
            <a:chOff x="2987" y="1269"/>
            <a:chExt cx="2881" cy="2994"/>
          </a:xfrm>
        </p:grpSpPr>
        <p:sp>
          <p:nvSpPr>
            <p:cNvPr id="331778" name="AutoShape 2"/>
            <p:cNvSpPr>
              <a:spLocks noChangeAspect="1" noChangeArrowheads="1" noTextEdit="1"/>
            </p:cNvSpPr>
            <p:nvPr/>
          </p:nvSpPr>
          <p:spPr bwMode="auto">
            <a:xfrm>
              <a:off x="2987" y="1269"/>
              <a:ext cx="2881" cy="29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780" name="Rectangle 4"/>
            <p:cNvSpPr>
              <a:spLocks noChangeArrowheads="1"/>
            </p:cNvSpPr>
            <p:nvPr/>
          </p:nvSpPr>
          <p:spPr bwMode="auto">
            <a:xfrm>
              <a:off x="4188" y="1321"/>
              <a:ext cx="248" cy="14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仿宋_GB2312" pitchFamily="49" charset="-122"/>
                  <a:ea typeface="仿宋_GB2312" pitchFamily="49" charset="-122"/>
                </a:rPr>
                <a:t>海绵钛</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31781" name="Rectangle 5"/>
            <p:cNvSpPr>
              <a:spLocks noChangeArrowheads="1"/>
            </p:cNvSpPr>
            <p:nvPr/>
          </p:nvSpPr>
          <p:spPr bwMode="auto">
            <a:xfrm>
              <a:off x="3207" y="2335"/>
              <a:ext cx="576" cy="14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仿宋_GB2312" pitchFamily="49" charset="-122"/>
                  <a:ea typeface="仿宋_GB2312" pitchFamily="49" charset="-122"/>
                </a:rPr>
                <a:t>钛及钛合金毛坯管</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31782" name="Rectangle 6"/>
            <p:cNvSpPr>
              <a:spLocks noChangeArrowheads="1"/>
            </p:cNvSpPr>
            <p:nvPr/>
          </p:nvSpPr>
          <p:spPr bwMode="auto">
            <a:xfrm>
              <a:off x="3186" y="2743"/>
              <a:ext cx="576" cy="14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仿宋_GB2312" pitchFamily="49" charset="-122"/>
                  <a:ea typeface="仿宋_GB2312" pitchFamily="49" charset="-122"/>
                </a:rPr>
                <a:t>钛及钛合金无缝管</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31783" name="Rectangle 7"/>
            <p:cNvSpPr>
              <a:spLocks noChangeArrowheads="1"/>
            </p:cNvSpPr>
            <p:nvPr/>
          </p:nvSpPr>
          <p:spPr bwMode="auto">
            <a:xfrm>
              <a:off x="3932" y="3288"/>
              <a:ext cx="504" cy="14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仿宋_GB2312" pitchFamily="49" charset="-122"/>
                  <a:ea typeface="仿宋_GB2312" pitchFamily="49" charset="-122"/>
                </a:rPr>
                <a:t>钛或钛合金设备</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31784" name="Rectangle 8"/>
            <p:cNvSpPr>
              <a:spLocks noChangeArrowheads="1"/>
            </p:cNvSpPr>
            <p:nvPr/>
          </p:nvSpPr>
          <p:spPr bwMode="auto">
            <a:xfrm>
              <a:off x="3890" y="3864"/>
              <a:ext cx="192" cy="14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仿宋_GB2312" pitchFamily="49" charset="-122"/>
                  <a:ea typeface="仿宋_GB2312" pitchFamily="49" charset="-122"/>
                </a:rPr>
                <a:t>石油</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31785" name="Rectangle 9"/>
            <p:cNvSpPr>
              <a:spLocks noChangeArrowheads="1"/>
            </p:cNvSpPr>
            <p:nvPr/>
          </p:nvSpPr>
          <p:spPr bwMode="auto">
            <a:xfrm>
              <a:off x="3890" y="4095"/>
              <a:ext cx="192" cy="14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仿宋_GB2312" pitchFamily="49" charset="-122"/>
                  <a:ea typeface="仿宋_GB2312" pitchFamily="49" charset="-122"/>
                </a:rPr>
                <a:t>化学</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31786" name="Rectangle 10"/>
            <p:cNvSpPr>
              <a:spLocks noChangeArrowheads="1"/>
            </p:cNvSpPr>
            <p:nvPr/>
          </p:nvSpPr>
          <p:spPr bwMode="auto">
            <a:xfrm>
              <a:off x="4548" y="3864"/>
              <a:ext cx="192" cy="14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仿宋_GB2312" pitchFamily="49" charset="-122"/>
                  <a:ea typeface="仿宋_GB2312" pitchFamily="49" charset="-122"/>
                </a:rPr>
                <a:t>医疗</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31787" name="Rectangle 11"/>
            <p:cNvSpPr>
              <a:spLocks noChangeArrowheads="1"/>
            </p:cNvSpPr>
            <p:nvPr/>
          </p:nvSpPr>
          <p:spPr bwMode="auto">
            <a:xfrm>
              <a:off x="4484" y="4095"/>
              <a:ext cx="248" cy="14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仿宋_GB2312" pitchFamily="49" charset="-122"/>
                  <a:ea typeface="仿宋_GB2312" pitchFamily="49" charset="-122"/>
                </a:rPr>
                <a:t>日用品</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31788" name="Freeform 12"/>
            <p:cNvSpPr>
              <a:spLocks noEditPoints="1"/>
            </p:cNvSpPr>
            <p:nvPr/>
          </p:nvSpPr>
          <p:spPr bwMode="auto">
            <a:xfrm>
              <a:off x="3994" y="3444"/>
              <a:ext cx="391" cy="367"/>
            </a:xfrm>
            <a:custGeom>
              <a:avLst/>
              <a:gdLst/>
              <a:ahLst/>
              <a:cxnLst>
                <a:cxn ang="0">
                  <a:pos x="3250" y="33"/>
                </a:cxn>
                <a:cxn ang="0">
                  <a:pos x="3250" y="1542"/>
                </a:cxn>
                <a:cxn ang="0">
                  <a:pos x="3217" y="1575"/>
                </a:cxn>
                <a:cxn ang="0">
                  <a:pos x="200" y="1575"/>
                </a:cxn>
                <a:cxn ang="0">
                  <a:pos x="233" y="1542"/>
                </a:cxn>
                <a:cxn ang="0">
                  <a:pos x="233" y="2725"/>
                </a:cxn>
                <a:cxn ang="0">
                  <a:pos x="200" y="2758"/>
                </a:cxn>
                <a:cxn ang="0">
                  <a:pos x="167" y="2725"/>
                </a:cxn>
                <a:cxn ang="0">
                  <a:pos x="167" y="1542"/>
                </a:cxn>
                <a:cxn ang="0">
                  <a:pos x="200" y="1508"/>
                </a:cxn>
                <a:cxn ang="0">
                  <a:pos x="3217" y="1508"/>
                </a:cxn>
                <a:cxn ang="0">
                  <a:pos x="3183" y="1542"/>
                </a:cxn>
                <a:cxn ang="0">
                  <a:pos x="3183" y="33"/>
                </a:cxn>
                <a:cxn ang="0">
                  <a:pos x="3217" y="0"/>
                </a:cxn>
                <a:cxn ang="0">
                  <a:pos x="3250" y="33"/>
                </a:cxn>
                <a:cxn ang="0">
                  <a:pos x="400" y="2658"/>
                </a:cxn>
                <a:cxn ang="0">
                  <a:pos x="200" y="3058"/>
                </a:cxn>
                <a:cxn ang="0">
                  <a:pos x="0" y="2658"/>
                </a:cxn>
                <a:cxn ang="0">
                  <a:pos x="400" y="2658"/>
                </a:cxn>
              </a:cxnLst>
              <a:rect l="0" t="0" r="r" b="b"/>
              <a:pathLst>
                <a:path w="3250" h="3058">
                  <a:moveTo>
                    <a:pt x="3250" y="33"/>
                  </a:moveTo>
                  <a:lnTo>
                    <a:pt x="3250" y="1542"/>
                  </a:lnTo>
                  <a:cubicBezTo>
                    <a:pt x="3250" y="1560"/>
                    <a:pt x="3235" y="1575"/>
                    <a:pt x="3217" y="1575"/>
                  </a:cubicBezTo>
                  <a:lnTo>
                    <a:pt x="200" y="1575"/>
                  </a:lnTo>
                  <a:lnTo>
                    <a:pt x="233" y="1542"/>
                  </a:lnTo>
                  <a:lnTo>
                    <a:pt x="233" y="2725"/>
                  </a:lnTo>
                  <a:cubicBezTo>
                    <a:pt x="233" y="2744"/>
                    <a:pt x="219" y="2758"/>
                    <a:pt x="200" y="2758"/>
                  </a:cubicBezTo>
                  <a:cubicBezTo>
                    <a:pt x="182" y="2758"/>
                    <a:pt x="167" y="2744"/>
                    <a:pt x="167" y="2725"/>
                  </a:cubicBezTo>
                  <a:lnTo>
                    <a:pt x="167" y="1542"/>
                  </a:lnTo>
                  <a:cubicBezTo>
                    <a:pt x="167" y="1523"/>
                    <a:pt x="182" y="1508"/>
                    <a:pt x="200" y="1508"/>
                  </a:cubicBezTo>
                  <a:lnTo>
                    <a:pt x="3217" y="1508"/>
                  </a:lnTo>
                  <a:lnTo>
                    <a:pt x="3183" y="1542"/>
                  </a:lnTo>
                  <a:lnTo>
                    <a:pt x="3183" y="33"/>
                  </a:lnTo>
                  <a:cubicBezTo>
                    <a:pt x="3183" y="15"/>
                    <a:pt x="3198" y="0"/>
                    <a:pt x="3217" y="0"/>
                  </a:cubicBezTo>
                  <a:cubicBezTo>
                    <a:pt x="3235" y="0"/>
                    <a:pt x="3250" y="15"/>
                    <a:pt x="3250" y="33"/>
                  </a:cubicBezTo>
                  <a:close/>
                  <a:moveTo>
                    <a:pt x="400" y="2658"/>
                  </a:moveTo>
                  <a:lnTo>
                    <a:pt x="200" y="3058"/>
                  </a:lnTo>
                  <a:lnTo>
                    <a:pt x="0" y="2658"/>
                  </a:lnTo>
                  <a:lnTo>
                    <a:pt x="400" y="2658"/>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789" name="Freeform 13"/>
            <p:cNvSpPr>
              <a:spLocks noEditPoints="1"/>
            </p:cNvSpPr>
            <p:nvPr/>
          </p:nvSpPr>
          <p:spPr bwMode="auto">
            <a:xfrm>
              <a:off x="4377" y="3444"/>
              <a:ext cx="324" cy="367"/>
            </a:xfrm>
            <a:custGeom>
              <a:avLst/>
              <a:gdLst/>
              <a:ahLst/>
              <a:cxnLst>
                <a:cxn ang="0">
                  <a:pos x="67" y="33"/>
                </a:cxn>
                <a:cxn ang="0">
                  <a:pos x="67" y="1542"/>
                </a:cxn>
                <a:cxn ang="0">
                  <a:pos x="34" y="1508"/>
                </a:cxn>
                <a:cxn ang="0">
                  <a:pos x="2492" y="1508"/>
                </a:cxn>
                <a:cxn ang="0">
                  <a:pos x="2525" y="1542"/>
                </a:cxn>
                <a:cxn ang="0">
                  <a:pos x="2525" y="2725"/>
                </a:cxn>
                <a:cxn ang="0">
                  <a:pos x="2492" y="2758"/>
                </a:cxn>
                <a:cxn ang="0">
                  <a:pos x="2459" y="2725"/>
                </a:cxn>
                <a:cxn ang="0">
                  <a:pos x="2459" y="1542"/>
                </a:cxn>
                <a:cxn ang="0">
                  <a:pos x="2492" y="1575"/>
                </a:cxn>
                <a:cxn ang="0">
                  <a:pos x="34" y="1575"/>
                </a:cxn>
                <a:cxn ang="0">
                  <a:pos x="0" y="1542"/>
                </a:cxn>
                <a:cxn ang="0">
                  <a:pos x="0" y="33"/>
                </a:cxn>
                <a:cxn ang="0">
                  <a:pos x="34" y="0"/>
                </a:cxn>
                <a:cxn ang="0">
                  <a:pos x="67" y="33"/>
                </a:cxn>
                <a:cxn ang="0">
                  <a:pos x="2692" y="2658"/>
                </a:cxn>
                <a:cxn ang="0">
                  <a:pos x="2492" y="3058"/>
                </a:cxn>
                <a:cxn ang="0">
                  <a:pos x="2292" y="2658"/>
                </a:cxn>
                <a:cxn ang="0">
                  <a:pos x="2692" y="2658"/>
                </a:cxn>
              </a:cxnLst>
              <a:rect l="0" t="0" r="r" b="b"/>
              <a:pathLst>
                <a:path w="2692" h="3058">
                  <a:moveTo>
                    <a:pt x="67" y="33"/>
                  </a:moveTo>
                  <a:lnTo>
                    <a:pt x="67" y="1542"/>
                  </a:lnTo>
                  <a:lnTo>
                    <a:pt x="34" y="1508"/>
                  </a:lnTo>
                  <a:lnTo>
                    <a:pt x="2492" y="1508"/>
                  </a:lnTo>
                  <a:cubicBezTo>
                    <a:pt x="2511" y="1508"/>
                    <a:pt x="2525" y="1523"/>
                    <a:pt x="2525" y="1542"/>
                  </a:cubicBezTo>
                  <a:lnTo>
                    <a:pt x="2525" y="2725"/>
                  </a:lnTo>
                  <a:cubicBezTo>
                    <a:pt x="2525" y="2744"/>
                    <a:pt x="2511" y="2758"/>
                    <a:pt x="2492" y="2758"/>
                  </a:cubicBezTo>
                  <a:cubicBezTo>
                    <a:pt x="2474" y="2758"/>
                    <a:pt x="2459" y="2744"/>
                    <a:pt x="2459" y="2725"/>
                  </a:cubicBezTo>
                  <a:lnTo>
                    <a:pt x="2459" y="1542"/>
                  </a:lnTo>
                  <a:lnTo>
                    <a:pt x="2492" y="1575"/>
                  </a:lnTo>
                  <a:lnTo>
                    <a:pt x="34" y="1575"/>
                  </a:lnTo>
                  <a:cubicBezTo>
                    <a:pt x="15" y="1575"/>
                    <a:pt x="0" y="1560"/>
                    <a:pt x="0" y="1542"/>
                  </a:cubicBezTo>
                  <a:lnTo>
                    <a:pt x="0" y="33"/>
                  </a:lnTo>
                  <a:cubicBezTo>
                    <a:pt x="0" y="15"/>
                    <a:pt x="15" y="0"/>
                    <a:pt x="34" y="0"/>
                  </a:cubicBezTo>
                  <a:cubicBezTo>
                    <a:pt x="52" y="0"/>
                    <a:pt x="67" y="15"/>
                    <a:pt x="67" y="33"/>
                  </a:cubicBezTo>
                  <a:close/>
                  <a:moveTo>
                    <a:pt x="2692" y="2658"/>
                  </a:moveTo>
                  <a:lnTo>
                    <a:pt x="2492" y="3058"/>
                  </a:lnTo>
                  <a:lnTo>
                    <a:pt x="2292" y="2658"/>
                  </a:lnTo>
                  <a:lnTo>
                    <a:pt x="2692" y="2658"/>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790" name="Rectangle 14"/>
            <p:cNvSpPr>
              <a:spLocks noChangeArrowheads="1"/>
            </p:cNvSpPr>
            <p:nvPr/>
          </p:nvSpPr>
          <p:spPr bwMode="auto">
            <a:xfrm>
              <a:off x="2995" y="1677"/>
              <a:ext cx="2819" cy="1499"/>
            </a:xfrm>
            <a:prstGeom prst="rect">
              <a:avLst/>
            </a:prstGeom>
            <a:noFill/>
            <a:ln w="16" cap="rnd">
              <a:solidFill>
                <a:srgbClr val="FF66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791" name="Rectangle 15"/>
            <p:cNvSpPr>
              <a:spLocks noChangeArrowheads="1"/>
            </p:cNvSpPr>
            <p:nvPr/>
          </p:nvSpPr>
          <p:spPr bwMode="auto">
            <a:xfrm>
              <a:off x="4705" y="2743"/>
              <a:ext cx="504" cy="14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仿宋_GB2312" pitchFamily="49" charset="-122"/>
                  <a:ea typeface="仿宋_GB2312" pitchFamily="49" charset="-122"/>
                </a:rPr>
                <a:t>钛及钛合金焊管</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31792" name="Freeform 16"/>
            <p:cNvSpPr>
              <a:spLocks noEditPoints="1"/>
            </p:cNvSpPr>
            <p:nvPr/>
          </p:nvSpPr>
          <p:spPr bwMode="auto">
            <a:xfrm>
              <a:off x="3695" y="2899"/>
              <a:ext cx="710" cy="337"/>
            </a:xfrm>
            <a:custGeom>
              <a:avLst/>
              <a:gdLst/>
              <a:ahLst/>
              <a:cxnLst>
                <a:cxn ang="0">
                  <a:pos x="66" y="33"/>
                </a:cxn>
                <a:cxn ang="0">
                  <a:pos x="66" y="1416"/>
                </a:cxn>
                <a:cxn ang="0">
                  <a:pos x="33" y="1383"/>
                </a:cxn>
                <a:cxn ang="0">
                  <a:pos x="5700" y="1383"/>
                </a:cxn>
                <a:cxn ang="0">
                  <a:pos x="5733" y="1416"/>
                </a:cxn>
                <a:cxn ang="0">
                  <a:pos x="5733" y="2466"/>
                </a:cxn>
                <a:cxn ang="0">
                  <a:pos x="5700" y="2500"/>
                </a:cxn>
                <a:cxn ang="0">
                  <a:pos x="5666" y="2466"/>
                </a:cxn>
                <a:cxn ang="0">
                  <a:pos x="5666" y="1416"/>
                </a:cxn>
                <a:cxn ang="0">
                  <a:pos x="5700" y="1450"/>
                </a:cxn>
                <a:cxn ang="0">
                  <a:pos x="33" y="1450"/>
                </a:cxn>
                <a:cxn ang="0">
                  <a:pos x="0" y="1416"/>
                </a:cxn>
                <a:cxn ang="0">
                  <a:pos x="0" y="33"/>
                </a:cxn>
                <a:cxn ang="0">
                  <a:pos x="33" y="0"/>
                </a:cxn>
                <a:cxn ang="0">
                  <a:pos x="66" y="33"/>
                </a:cxn>
                <a:cxn ang="0">
                  <a:pos x="5900" y="2400"/>
                </a:cxn>
                <a:cxn ang="0">
                  <a:pos x="5700" y="2800"/>
                </a:cxn>
                <a:cxn ang="0">
                  <a:pos x="5500" y="2400"/>
                </a:cxn>
                <a:cxn ang="0">
                  <a:pos x="5900" y="2400"/>
                </a:cxn>
              </a:cxnLst>
              <a:rect l="0" t="0" r="r" b="b"/>
              <a:pathLst>
                <a:path w="5900" h="2800">
                  <a:moveTo>
                    <a:pt x="66" y="33"/>
                  </a:moveTo>
                  <a:lnTo>
                    <a:pt x="66" y="1416"/>
                  </a:lnTo>
                  <a:lnTo>
                    <a:pt x="33" y="1383"/>
                  </a:lnTo>
                  <a:lnTo>
                    <a:pt x="5700" y="1383"/>
                  </a:lnTo>
                  <a:cubicBezTo>
                    <a:pt x="5718" y="1383"/>
                    <a:pt x="5733" y="1398"/>
                    <a:pt x="5733" y="1416"/>
                  </a:cubicBezTo>
                  <a:lnTo>
                    <a:pt x="5733" y="2466"/>
                  </a:lnTo>
                  <a:cubicBezTo>
                    <a:pt x="5733" y="2485"/>
                    <a:pt x="5718" y="2500"/>
                    <a:pt x="5700" y="2500"/>
                  </a:cubicBezTo>
                  <a:cubicBezTo>
                    <a:pt x="5681" y="2500"/>
                    <a:pt x="5666" y="2485"/>
                    <a:pt x="5666" y="2466"/>
                  </a:cubicBezTo>
                  <a:lnTo>
                    <a:pt x="5666" y="1416"/>
                  </a:lnTo>
                  <a:lnTo>
                    <a:pt x="5700" y="1450"/>
                  </a:lnTo>
                  <a:lnTo>
                    <a:pt x="33" y="1450"/>
                  </a:lnTo>
                  <a:cubicBezTo>
                    <a:pt x="15" y="1450"/>
                    <a:pt x="0" y="1435"/>
                    <a:pt x="0" y="1416"/>
                  </a:cubicBezTo>
                  <a:lnTo>
                    <a:pt x="0" y="33"/>
                  </a:lnTo>
                  <a:cubicBezTo>
                    <a:pt x="0" y="15"/>
                    <a:pt x="15" y="0"/>
                    <a:pt x="33" y="0"/>
                  </a:cubicBezTo>
                  <a:cubicBezTo>
                    <a:pt x="52" y="0"/>
                    <a:pt x="66" y="15"/>
                    <a:pt x="66" y="33"/>
                  </a:cubicBezTo>
                  <a:close/>
                  <a:moveTo>
                    <a:pt x="5900" y="2400"/>
                  </a:moveTo>
                  <a:lnTo>
                    <a:pt x="5700" y="2800"/>
                  </a:lnTo>
                  <a:lnTo>
                    <a:pt x="5500" y="2400"/>
                  </a:lnTo>
                  <a:lnTo>
                    <a:pt x="5900" y="2400"/>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793" name="Freeform 17"/>
            <p:cNvSpPr>
              <a:spLocks noEditPoints="1"/>
            </p:cNvSpPr>
            <p:nvPr/>
          </p:nvSpPr>
          <p:spPr bwMode="auto">
            <a:xfrm>
              <a:off x="4357" y="2899"/>
              <a:ext cx="801" cy="337"/>
            </a:xfrm>
            <a:custGeom>
              <a:avLst/>
              <a:gdLst/>
              <a:ahLst/>
              <a:cxnLst>
                <a:cxn ang="0">
                  <a:pos x="6658" y="33"/>
                </a:cxn>
                <a:cxn ang="0">
                  <a:pos x="6658" y="1416"/>
                </a:cxn>
                <a:cxn ang="0">
                  <a:pos x="6625" y="1450"/>
                </a:cxn>
                <a:cxn ang="0">
                  <a:pos x="200" y="1450"/>
                </a:cxn>
                <a:cxn ang="0">
                  <a:pos x="233" y="1416"/>
                </a:cxn>
                <a:cxn ang="0">
                  <a:pos x="233" y="2466"/>
                </a:cxn>
                <a:cxn ang="0">
                  <a:pos x="200" y="2500"/>
                </a:cxn>
                <a:cxn ang="0">
                  <a:pos x="166" y="2466"/>
                </a:cxn>
                <a:cxn ang="0">
                  <a:pos x="166" y="1416"/>
                </a:cxn>
                <a:cxn ang="0">
                  <a:pos x="200" y="1383"/>
                </a:cxn>
                <a:cxn ang="0">
                  <a:pos x="6625" y="1383"/>
                </a:cxn>
                <a:cxn ang="0">
                  <a:pos x="6591" y="1416"/>
                </a:cxn>
                <a:cxn ang="0">
                  <a:pos x="6591" y="33"/>
                </a:cxn>
                <a:cxn ang="0">
                  <a:pos x="6625" y="0"/>
                </a:cxn>
                <a:cxn ang="0">
                  <a:pos x="6658" y="33"/>
                </a:cxn>
                <a:cxn ang="0">
                  <a:pos x="400" y="2400"/>
                </a:cxn>
                <a:cxn ang="0">
                  <a:pos x="200" y="2800"/>
                </a:cxn>
                <a:cxn ang="0">
                  <a:pos x="0" y="2400"/>
                </a:cxn>
                <a:cxn ang="0">
                  <a:pos x="400" y="2400"/>
                </a:cxn>
              </a:cxnLst>
              <a:rect l="0" t="0" r="r" b="b"/>
              <a:pathLst>
                <a:path w="6658" h="2800">
                  <a:moveTo>
                    <a:pt x="6658" y="33"/>
                  </a:moveTo>
                  <a:lnTo>
                    <a:pt x="6658" y="1416"/>
                  </a:lnTo>
                  <a:cubicBezTo>
                    <a:pt x="6658" y="1435"/>
                    <a:pt x="6643" y="1450"/>
                    <a:pt x="6625" y="1450"/>
                  </a:cubicBezTo>
                  <a:lnTo>
                    <a:pt x="200" y="1450"/>
                  </a:lnTo>
                  <a:lnTo>
                    <a:pt x="233" y="1416"/>
                  </a:lnTo>
                  <a:lnTo>
                    <a:pt x="233" y="2466"/>
                  </a:lnTo>
                  <a:cubicBezTo>
                    <a:pt x="233" y="2485"/>
                    <a:pt x="218" y="2500"/>
                    <a:pt x="200" y="2500"/>
                  </a:cubicBezTo>
                  <a:cubicBezTo>
                    <a:pt x="181" y="2500"/>
                    <a:pt x="166" y="2485"/>
                    <a:pt x="166" y="2466"/>
                  </a:cubicBezTo>
                  <a:lnTo>
                    <a:pt x="166" y="1416"/>
                  </a:lnTo>
                  <a:cubicBezTo>
                    <a:pt x="166" y="1398"/>
                    <a:pt x="181" y="1383"/>
                    <a:pt x="200" y="1383"/>
                  </a:cubicBezTo>
                  <a:lnTo>
                    <a:pt x="6625" y="1383"/>
                  </a:lnTo>
                  <a:lnTo>
                    <a:pt x="6591" y="1416"/>
                  </a:lnTo>
                  <a:lnTo>
                    <a:pt x="6591" y="33"/>
                  </a:lnTo>
                  <a:cubicBezTo>
                    <a:pt x="6591" y="15"/>
                    <a:pt x="6606" y="0"/>
                    <a:pt x="6625" y="0"/>
                  </a:cubicBezTo>
                  <a:cubicBezTo>
                    <a:pt x="6643" y="0"/>
                    <a:pt x="6658" y="15"/>
                    <a:pt x="6658" y="33"/>
                  </a:cubicBezTo>
                  <a:close/>
                  <a:moveTo>
                    <a:pt x="400" y="2400"/>
                  </a:moveTo>
                  <a:lnTo>
                    <a:pt x="200" y="2800"/>
                  </a:lnTo>
                  <a:lnTo>
                    <a:pt x="0" y="2400"/>
                  </a:lnTo>
                  <a:lnTo>
                    <a:pt x="400" y="2400"/>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794" name="Rectangle 18"/>
            <p:cNvSpPr>
              <a:spLocks noChangeArrowheads="1"/>
            </p:cNvSpPr>
            <p:nvPr/>
          </p:nvSpPr>
          <p:spPr bwMode="auto">
            <a:xfrm>
              <a:off x="4189" y="1790"/>
              <a:ext cx="248" cy="14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rgbClr val="000000"/>
                  </a:solidFill>
                  <a:effectLst/>
                  <a:latin typeface="仿宋_GB2312" pitchFamily="49" charset="-122"/>
                  <a:ea typeface="仿宋_GB2312" pitchFamily="49" charset="-122"/>
                </a:rPr>
                <a:t>钛铸锭</a:t>
              </a: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31795" name="Freeform 19"/>
            <p:cNvSpPr>
              <a:spLocks noEditPoints="1"/>
            </p:cNvSpPr>
            <p:nvPr/>
          </p:nvSpPr>
          <p:spPr bwMode="auto">
            <a:xfrm>
              <a:off x="4357" y="1477"/>
              <a:ext cx="48" cy="260"/>
            </a:xfrm>
            <a:custGeom>
              <a:avLst/>
              <a:gdLst/>
              <a:ahLst/>
              <a:cxnLst>
                <a:cxn ang="0">
                  <a:pos x="233" y="33"/>
                </a:cxn>
                <a:cxn ang="0">
                  <a:pos x="233" y="1833"/>
                </a:cxn>
                <a:cxn ang="0">
                  <a:pos x="200" y="1867"/>
                </a:cxn>
                <a:cxn ang="0">
                  <a:pos x="166" y="1833"/>
                </a:cxn>
                <a:cxn ang="0">
                  <a:pos x="166" y="33"/>
                </a:cxn>
                <a:cxn ang="0">
                  <a:pos x="200" y="0"/>
                </a:cxn>
                <a:cxn ang="0">
                  <a:pos x="233" y="33"/>
                </a:cxn>
                <a:cxn ang="0">
                  <a:pos x="400" y="1767"/>
                </a:cxn>
                <a:cxn ang="0">
                  <a:pos x="200" y="2167"/>
                </a:cxn>
                <a:cxn ang="0">
                  <a:pos x="0" y="1767"/>
                </a:cxn>
                <a:cxn ang="0">
                  <a:pos x="400" y="1767"/>
                </a:cxn>
              </a:cxnLst>
              <a:rect l="0" t="0" r="r" b="b"/>
              <a:pathLst>
                <a:path w="400" h="2167">
                  <a:moveTo>
                    <a:pt x="233" y="33"/>
                  </a:moveTo>
                  <a:lnTo>
                    <a:pt x="233" y="1833"/>
                  </a:lnTo>
                  <a:cubicBezTo>
                    <a:pt x="233" y="1852"/>
                    <a:pt x="218" y="1867"/>
                    <a:pt x="200" y="1867"/>
                  </a:cubicBezTo>
                  <a:cubicBezTo>
                    <a:pt x="181" y="1867"/>
                    <a:pt x="166" y="1852"/>
                    <a:pt x="166" y="1833"/>
                  </a:cubicBezTo>
                  <a:lnTo>
                    <a:pt x="166" y="33"/>
                  </a:lnTo>
                  <a:cubicBezTo>
                    <a:pt x="166" y="15"/>
                    <a:pt x="181" y="0"/>
                    <a:pt x="200" y="0"/>
                  </a:cubicBezTo>
                  <a:cubicBezTo>
                    <a:pt x="218" y="0"/>
                    <a:pt x="233" y="15"/>
                    <a:pt x="233" y="33"/>
                  </a:cubicBezTo>
                  <a:close/>
                  <a:moveTo>
                    <a:pt x="400" y="1767"/>
                  </a:moveTo>
                  <a:lnTo>
                    <a:pt x="200" y="2167"/>
                  </a:lnTo>
                  <a:lnTo>
                    <a:pt x="0" y="1767"/>
                  </a:lnTo>
                  <a:lnTo>
                    <a:pt x="400" y="1767"/>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796" name="Freeform 20"/>
            <p:cNvSpPr>
              <a:spLocks noEditPoints="1"/>
            </p:cNvSpPr>
            <p:nvPr/>
          </p:nvSpPr>
          <p:spPr bwMode="auto">
            <a:xfrm>
              <a:off x="3697" y="1946"/>
              <a:ext cx="688" cy="337"/>
            </a:xfrm>
            <a:custGeom>
              <a:avLst/>
              <a:gdLst/>
              <a:ahLst/>
              <a:cxnLst>
                <a:cxn ang="0">
                  <a:pos x="5717" y="33"/>
                </a:cxn>
                <a:cxn ang="0">
                  <a:pos x="5717" y="1417"/>
                </a:cxn>
                <a:cxn ang="0">
                  <a:pos x="5684" y="1450"/>
                </a:cxn>
                <a:cxn ang="0">
                  <a:pos x="200" y="1450"/>
                </a:cxn>
                <a:cxn ang="0">
                  <a:pos x="234" y="1417"/>
                </a:cxn>
                <a:cxn ang="0">
                  <a:pos x="234" y="2475"/>
                </a:cxn>
                <a:cxn ang="0">
                  <a:pos x="200" y="2508"/>
                </a:cxn>
                <a:cxn ang="0">
                  <a:pos x="167" y="2475"/>
                </a:cxn>
                <a:cxn ang="0">
                  <a:pos x="167" y="1417"/>
                </a:cxn>
                <a:cxn ang="0">
                  <a:pos x="200" y="1384"/>
                </a:cxn>
                <a:cxn ang="0">
                  <a:pos x="5684" y="1384"/>
                </a:cxn>
                <a:cxn ang="0">
                  <a:pos x="5650" y="1417"/>
                </a:cxn>
                <a:cxn ang="0">
                  <a:pos x="5650" y="33"/>
                </a:cxn>
                <a:cxn ang="0">
                  <a:pos x="5684" y="0"/>
                </a:cxn>
                <a:cxn ang="0">
                  <a:pos x="5717" y="33"/>
                </a:cxn>
                <a:cxn ang="0">
                  <a:pos x="400" y="2408"/>
                </a:cxn>
                <a:cxn ang="0">
                  <a:pos x="200" y="2808"/>
                </a:cxn>
                <a:cxn ang="0">
                  <a:pos x="0" y="2408"/>
                </a:cxn>
                <a:cxn ang="0">
                  <a:pos x="400" y="2408"/>
                </a:cxn>
              </a:cxnLst>
              <a:rect l="0" t="0" r="r" b="b"/>
              <a:pathLst>
                <a:path w="5717" h="2808">
                  <a:moveTo>
                    <a:pt x="5717" y="33"/>
                  </a:moveTo>
                  <a:lnTo>
                    <a:pt x="5717" y="1417"/>
                  </a:lnTo>
                  <a:cubicBezTo>
                    <a:pt x="5717" y="1435"/>
                    <a:pt x="5702" y="1450"/>
                    <a:pt x="5684" y="1450"/>
                  </a:cubicBezTo>
                  <a:lnTo>
                    <a:pt x="200" y="1450"/>
                  </a:lnTo>
                  <a:lnTo>
                    <a:pt x="234" y="1417"/>
                  </a:lnTo>
                  <a:lnTo>
                    <a:pt x="234" y="2475"/>
                  </a:lnTo>
                  <a:cubicBezTo>
                    <a:pt x="234" y="2494"/>
                    <a:pt x="219" y="2508"/>
                    <a:pt x="200" y="2508"/>
                  </a:cubicBezTo>
                  <a:cubicBezTo>
                    <a:pt x="182" y="2508"/>
                    <a:pt x="167" y="2494"/>
                    <a:pt x="167" y="2475"/>
                  </a:cubicBezTo>
                  <a:lnTo>
                    <a:pt x="167" y="1417"/>
                  </a:lnTo>
                  <a:cubicBezTo>
                    <a:pt x="167" y="1398"/>
                    <a:pt x="182" y="1384"/>
                    <a:pt x="200" y="1384"/>
                  </a:cubicBezTo>
                  <a:lnTo>
                    <a:pt x="5684" y="1384"/>
                  </a:lnTo>
                  <a:lnTo>
                    <a:pt x="5650" y="1417"/>
                  </a:lnTo>
                  <a:lnTo>
                    <a:pt x="5650" y="33"/>
                  </a:lnTo>
                  <a:cubicBezTo>
                    <a:pt x="5650" y="15"/>
                    <a:pt x="5665" y="0"/>
                    <a:pt x="5684" y="0"/>
                  </a:cubicBezTo>
                  <a:cubicBezTo>
                    <a:pt x="5702" y="0"/>
                    <a:pt x="5717" y="15"/>
                    <a:pt x="5717" y="33"/>
                  </a:cubicBezTo>
                  <a:close/>
                  <a:moveTo>
                    <a:pt x="400" y="2408"/>
                  </a:moveTo>
                  <a:lnTo>
                    <a:pt x="200" y="2808"/>
                  </a:lnTo>
                  <a:lnTo>
                    <a:pt x="0" y="2408"/>
                  </a:lnTo>
                  <a:lnTo>
                    <a:pt x="400" y="2408"/>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797" name="Freeform 21"/>
            <p:cNvSpPr>
              <a:spLocks noEditPoints="1"/>
            </p:cNvSpPr>
            <p:nvPr/>
          </p:nvSpPr>
          <p:spPr bwMode="auto">
            <a:xfrm>
              <a:off x="3698" y="2491"/>
              <a:ext cx="49" cy="230"/>
            </a:xfrm>
            <a:custGeom>
              <a:avLst/>
              <a:gdLst/>
              <a:ahLst/>
              <a:cxnLst>
                <a:cxn ang="0">
                  <a:pos x="233" y="33"/>
                </a:cxn>
                <a:cxn ang="0">
                  <a:pos x="233" y="1583"/>
                </a:cxn>
                <a:cxn ang="0">
                  <a:pos x="200" y="1616"/>
                </a:cxn>
                <a:cxn ang="0">
                  <a:pos x="166" y="1583"/>
                </a:cxn>
                <a:cxn ang="0">
                  <a:pos x="166" y="33"/>
                </a:cxn>
                <a:cxn ang="0">
                  <a:pos x="200" y="0"/>
                </a:cxn>
                <a:cxn ang="0">
                  <a:pos x="233" y="33"/>
                </a:cxn>
                <a:cxn ang="0">
                  <a:pos x="400" y="1516"/>
                </a:cxn>
                <a:cxn ang="0">
                  <a:pos x="200" y="1916"/>
                </a:cxn>
                <a:cxn ang="0">
                  <a:pos x="0" y="1516"/>
                </a:cxn>
                <a:cxn ang="0">
                  <a:pos x="400" y="1516"/>
                </a:cxn>
              </a:cxnLst>
              <a:rect l="0" t="0" r="r" b="b"/>
              <a:pathLst>
                <a:path w="400" h="1916">
                  <a:moveTo>
                    <a:pt x="233" y="33"/>
                  </a:moveTo>
                  <a:lnTo>
                    <a:pt x="233" y="1583"/>
                  </a:lnTo>
                  <a:cubicBezTo>
                    <a:pt x="233" y="1602"/>
                    <a:pt x="218" y="1616"/>
                    <a:pt x="200" y="1616"/>
                  </a:cubicBezTo>
                  <a:cubicBezTo>
                    <a:pt x="181" y="1616"/>
                    <a:pt x="166" y="1602"/>
                    <a:pt x="166" y="1583"/>
                  </a:cubicBezTo>
                  <a:lnTo>
                    <a:pt x="166" y="33"/>
                  </a:lnTo>
                  <a:cubicBezTo>
                    <a:pt x="166" y="15"/>
                    <a:pt x="181" y="0"/>
                    <a:pt x="200" y="0"/>
                  </a:cubicBezTo>
                  <a:cubicBezTo>
                    <a:pt x="218" y="0"/>
                    <a:pt x="233" y="15"/>
                    <a:pt x="233" y="33"/>
                  </a:cubicBezTo>
                  <a:close/>
                  <a:moveTo>
                    <a:pt x="400" y="1516"/>
                  </a:moveTo>
                  <a:lnTo>
                    <a:pt x="200" y="1916"/>
                  </a:lnTo>
                  <a:lnTo>
                    <a:pt x="0" y="1516"/>
                  </a:lnTo>
                  <a:lnTo>
                    <a:pt x="400" y="1516"/>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798" name="Freeform 22"/>
            <p:cNvSpPr>
              <a:spLocks noEditPoints="1"/>
            </p:cNvSpPr>
            <p:nvPr/>
          </p:nvSpPr>
          <p:spPr bwMode="auto">
            <a:xfrm>
              <a:off x="4377" y="1946"/>
              <a:ext cx="801" cy="745"/>
            </a:xfrm>
            <a:custGeom>
              <a:avLst/>
              <a:gdLst/>
              <a:ahLst/>
              <a:cxnLst>
                <a:cxn ang="0">
                  <a:pos x="67" y="33"/>
                </a:cxn>
                <a:cxn ang="0">
                  <a:pos x="67" y="1375"/>
                </a:cxn>
                <a:cxn ang="0">
                  <a:pos x="34" y="1342"/>
                </a:cxn>
                <a:cxn ang="0">
                  <a:pos x="6459" y="1342"/>
                </a:cxn>
                <a:cxn ang="0">
                  <a:pos x="6492" y="1375"/>
                </a:cxn>
                <a:cxn ang="0">
                  <a:pos x="6492" y="5875"/>
                </a:cxn>
                <a:cxn ang="0">
                  <a:pos x="6459" y="5908"/>
                </a:cxn>
                <a:cxn ang="0">
                  <a:pos x="6425" y="5875"/>
                </a:cxn>
                <a:cxn ang="0">
                  <a:pos x="6425" y="1375"/>
                </a:cxn>
                <a:cxn ang="0">
                  <a:pos x="6459" y="1408"/>
                </a:cxn>
                <a:cxn ang="0">
                  <a:pos x="34" y="1408"/>
                </a:cxn>
                <a:cxn ang="0">
                  <a:pos x="0" y="1375"/>
                </a:cxn>
                <a:cxn ang="0">
                  <a:pos x="0" y="33"/>
                </a:cxn>
                <a:cxn ang="0">
                  <a:pos x="34" y="0"/>
                </a:cxn>
                <a:cxn ang="0">
                  <a:pos x="67" y="33"/>
                </a:cxn>
                <a:cxn ang="0">
                  <a:pos x="6659" y="5808"/>
                </a:cxn>
                <a:cxn ang="0">
                  <a:pos x="6459" y="6208"/>
                </a:cxn>
                <a:cxn ang="0">
                  <a:pos x="6259" y="5808"/>
                </a:cxn>
                <a:cxn ang="0">
                  <a:pos x="6659" y="5808"/>
                </a:cxn>
              </a:cxnLst>
              <a:rect l="0" t="0" r="r" b="b"/>
              <a:pathLst>
                <a:path w="6659" h="6208">
                  <a:moveTo>
                    <a:pt x="67" y="33"/>
                  </a:moveTo>
                  <a:lnTo>
                    <a:pt x="67" y="1375"/>
                  </a:lnTo>
                  <a:lnTo>
                    <a:pt x="34" y="1342"/>
                  </a:lnTo>
                  <a:lnTo>
                    <a:pt x="6459" y="1342"/>
                  </a:lnTo>
                  <a:cubicBezTo>
                    <a:pt x="6477" y="1342"/>
                    <a:pt x="6492" y="1357"/>
                    <a:pt x="6492" y="1375"/>
                  </a:cubicBezTo>
                  <a:lnTo>
                    <a:pt x="6492" y="5875"/>
                  </a:lnTo>
                  <a:cubicBezTo>
                    <a:pt x="6492" y="5894"/>
                    <a:pt x="6477" y="5908"/>
                    <a:pt x="6459" y="5908"/>
                  </a:cubicBezTo>
                  <a:cubicBezTo>
                    <a:pt x="6440" y="5908"/>
                    <a:pt x="6425" y="5894"/>
                    <a:pt x="6425" y="5875"/>
                  </a:cubicBezTo>
                  <a:lnTo>
                    <a:pt x="6425" y="1375"/>
                  </a:lnTo>
                  <a:lnTo>
                    <a:pt x="6459" y="1408"/>
                  </a:lnTo>
                  <a:lnTo>
                    <a:pt x="34" y="1408"/>
                  </a:lnTo>
                  <a:cubicBezTo>
                    <a:pt x="15" y="1408"/>
                    <a:pt x="0" y="1394"/>
                    <a:pt x="0" y="1375"/>
                  </a:cubicBezTo>
                  <a:lnTo>
                    <a:pt x="0" y="33"/>
                  </a:lnTo>
                  <a:cubicBezTo>
                    <a:pt x="0" y="15"/>
                    <a:pt x="15" y="0"/>
                    <a:pt x="34" y="0"/>
                  </a:cubicBezTo>
                  <a:cubicBezTo>
                    <a:pt x="52" y="0"/>
                    <a:pt x="67" y="15"/>
                    <a:pt x="67" y="33"/>
                  </a:cubicBezTo>
                  <a:close/>
                  <a:moveTo>
                    <a:pt x="6659" y="5808"/>
                  </a:moveTo>
                  <a:lnTo>
                    <a:pt x="6459" y="6208"/>
                  </a:lnTo>
                  <a:lnTo>
                    <a:pt x="6259" y="5808"/>
                  </a:lnTo>
                  <a:lnTo>
                    <a:pt x="6659" y="5808"/>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799" name="Rectangle 23"/>
            <p:cNvSpPr>
              <a:spLocks noChangeArrowheads="1"/>
            </p:cNvSpPr>
            <p:nvPr/>
          </p:nvSpPr>
          <p:spPr bwMode="auto">
            <a:xfrm>
              <a:off x="4188" y="1321"/>
              <a:ext cx="248" cy="14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仿宋_GB2312" pitchFamily="49" charset="-122"/>
                  <a:ea typeface="仿宋_GB2312" pitchFamily="49" charset="-122"/>
                </a:rPr>
                <a:t>海绵钛</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31800" name="Rectangle 24"/>
            <p:cNvSpPr>
              <a:spLocks noChangeArrowheads="1"/>
            </p:cNvSpPr>
            <p:nvPr/>
          </p:nvSpPr>
          <p:spPr bwMode="auto">
            <a:xfrm>
              <a:off x="3207" y="2335"/>
              <a:ext cx="1095" cy="15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rgbClr val="000000"/>
                  </a:solidFill>
                  <a:effectLst/>
                  <a:latin typeface="仿宋_GB2312" pitchFamily="49" charset="-122"/>
                  <a:ea typeface="仿宋_GB2312" pitchFamily="49" charset="-122"/>
                </a:rPr>
                <a:t>钛及钛合金毛坯管</a:t>
              </a:r>
              <a:endParaRPr kumimoji="0" lang="zh-CN"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331801" name="Rectangle 25"/>
            <p:cNvSpPr>
              <a:spLocks noChangeArrowheads="1"/>
            </p:cNvSpPr>
            <p:nvPr/>
          </p:nvSpPr>
          <p:spPr bwMode="auto">
            <a:xfrm>
              <a:off x="3186" y="2743"/>
              <a:ext cx="1116" cy="15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rgbClr val="000000"/>
                  </a:solidFill>
                  <a:effectLst/>
                  <a:latin typeface="仿宋_GB2312" pitchFamily="49" charset="-122"/>
                  <a:ea typeface="仿宋_GB2312" pitchFamily="49" charset="-122"/>
                </a:rPr>
                <a:t>钛及钛合金无缝管</a:t>
              </a:r>
              <a:endParaRPr kumimoji="0" lang="zh-CN"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331802" name="Rectangle 26"/>
            <p:cNvSpPr>
              <a:spLocks noChangeArrowheads="1"/>
            </p:cNvSpPr>
            <p:nvPr/>
          </p:nvSpPr>
          <p:spPr bwMode="auto">
            <a:xfrm>
              <a:off x="3932" y="3288"/>
              <a:ext cx="504" cy="14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仿宋_GB2312" pitchFamily="49" charset="-122"/>
                  <a:ea typeface="仿宋_GB2312" pitchFamily="49" charset="-122"/>
                </a:rPr>
                <a:t>钛或钛合金设备</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31803" name="Rectangle 27"/>
            <p:cNvSpPr>
              <a:spLocks noChangeArrowheads="1"/>
            </p:cNvSpPr>
            <p:nvPr/>
          </p:nvSpPr>
          <p:spPr bwMode="auto">
            <a:xfrm>
              <a:off x="3890" y="3864"/>
              <a:ext cx="192" cy="14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仿宋_GB2312" pitchFamily="49" charset="-122"/>
                  <a:ea typeface="仿宋_GB2312" pitchFamily="49" charset="-122"/>
                </a:rPr>
                <a:t>石油</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31804" name="Rectangle 28"/>
            <p:cNvSpPr>
              <a:spLocks noChangeArrowheads="1"/>
            </p:cNvSpPr>
            <p:nvPr/>
          </p:nvSpPr>
          <p:spPr bwMode="auto">
            <a:xfrm>
              <a:off x="3890" y="4095"/>
              <a:ext cx="192" cy="14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仿宋_GB2312" pitchFamily="49" charset="-122"/>
                  <a:ea typeface="仿宋_GB2312" pitchFamily="49" charset="-122"/>
                </a:rPr>
                <a:t>化学</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31805" name="Rectangle 29"/>
            <p:cNvSpPr>
              <a:spLocks noChangeArrowheads="1"/>
            </p:cNvSpPr>
            <p:nvPr/>
          </p:nvSpPr>
          <p:spPr bwMode="auto">
            <a:xfrm>
              <a:off x="4548" y="3864"/>
              <a:ext cx="192" cy="14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仿宋_GB2312" pitchFamily="49" charset="-122"/>
                  <a:ea typeface="仿宋_GB2312" pitchFamily="49" charset="-122"/>
                </a:rPr>
                <a:t>医疗</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31806" name="Rectangle 30"/>
            <p:cNvSpPr>
              <a:spLocks noChangeArrowheads="1"/>
            </p:cNvSpPr>
            <p:nvPr/>
          </p:nvSpPr>
          <p:spPr bwMode="auto">
            <a:xfrm>
              <a:off x="4484" y="4095"/>
              <a:ext cx="248" cy="14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仿宋_GB2312" pitchFamily="49" charset="-122"/>
                  <a:ea typeface="仿宋_GB2312" pitchFamily="49" charset="-122"/>
                </a:rPr>
                <a:t>日用品</a:t>
              </a:r>
              <a:endParaRPr kumimoji="0" 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331807" name="Freeform 31"/>
            <p:cNvSpPr>
              <a:spLocks noEditPoints="1"/>
            </p:cNvSpPr>
            <p:nvPr/>
          </p:nvSpPr>
          <p:spPr bwMode="auto">
            <a:xfrm>
              <a:off x="3994" y="3444"/>
              <a:ext cx="391" cy="367"/>
            </a:xfrm>
            <a:custGeom>
              <a:avLst/>
              <a:gdLst/>
              <a:ahLst/>
              <a:cxnLst>
                <a:cxn ang="0">
                  <a:pos x="3250" y="33"/>
                </a:cxn>
                <a:cxn ang="0">
                  <a:pos x="3250" y="1542"/>
                </a:cxn>
                <a:cxn ang="0">
                  <a:pos x="3217" y="1575"/>
                </a:cxn>
                <a:cxn ang="0">
                  <a:pos x="200" y="1575"/>
                </a:cxn>
                <a:cxn ang="0">
                  <a:pos x="233" y="1542"/>
                </a:cxn>
                <a:cxn ang="0">
                  <a:pos x="233" y="2725"/>
                </a:cxn>
                <a:cxn ang="0">
                  <a:pos x="200" y="2758"/>
                </a:cxn>
                <a:cxn ang="0">
                  <a:pos x="167" y="2725"/>
                </a:cxn>
                <a:cxn ang="0">
                  <a:pos x="167" y="1542"/>
                </a:cxn>
                <a:cxn ang="0">
                  <a:pos x="200" y="1508"/>
                </a:cxn>
                <a:cxn ang="0">
                  <a:pos x="3217" y="1508"/>
                </a:cxn>
                <a:cxn ang="0">
                  <a:pos x="3183" y="1542"/>
                </a:cxn>
                <a:cxn ang="0">
                  <a:pos x="3183" y="33"/>
                </a:cxn>
                <a:cxn ang="0">
                  <a:pos x="3217" y="0"/>
                </a:cxn>
                <a:cxn ang="0">
                  <a:pos x="3250" y="33"/>
                </a:cxn>
                <a:cxn ang="0">
                  <a:pos x="400" y="2658"/>
                </a:cxn>
                <a:cxn ang="0">
                  <a:pos x="200" y="3058"/>
                </a:cxn>
                <a:cxn ang="0">
                  <a:pos x="0" y="2658"/>
                </a:cxn>
                <a:cxn ang="0">
                  <a:pos x="400" y="2658"/>
                </a:cxn>
              </a:cxnLst>
              <a:rect l="0" t="0" r="r" b="b"/>
              <a:pathLst>
                <a:path w="3250" h="3058">
                  <a:moveTo>
                    <a:pt x="3250" y="33"/>
                  </a:moveTo>
                  <a:lnTo>
                    <a:pt x="3250" y="1542"/>
                  </a:lnTo>
                  <a:cubicBezTo>
                    <a:pt x="3250" y="1560"/>
                    <a:pt x="3235" y="1575"/>
                    <a:pt x="3217" y="1575"/>
                  </a:cubicBezTo>
                  <a:lnTo>
                    <a:pt x="200" y="1575"/>
                  </a:lnTo>
                  <a:lnTo>
                    <a:pt x="233" y="1542"/>
                  </a:lnTo>
                  <a:lnTo>
                    <a:pt x="233" y="2725"/>
                  </a:lnTo>
                  <a:cubicBezTo>
                    <a:pt x="233" y="2744"/>
                    <a:pt x="219" y="2758"/>
                    <a:pt x="200" y="2758"/>
                  </a:cubicBezTo>
                  <a:cubicBezTo>
                    <a:pt x="182" y="2758"/>
                    <a:pt x="167" y="2744"/>
                    <a:pt x="167" y="2725"/>
                  </a:cubicBezTo>
                  <a:lnTo>
                    <a:pt x="167" y="1542"/>
                  </a:lnTo>
                  <a:cubicBezTo>
                    <a:pt x="167" y="1523"/>
                    <a:pt x="182" y="1508"/>
                    <a:pt x="200" y="1508"/>
                  </a:cubicBezTo>
                  <a:lnTo>
                    <a:pt x="3217" y="1508"/>
                  </a:lnTo>
                  <a:lnTo>
                    <a:pt x="3183" y="1542"/>
                  </a:lnTo>
                  <a:lnTo>
                    <a:pt x="3183" y="33"/>
                  </a:lnTo>
                  <a:cubicBezTo>
                    <a:pt x="3183" y="15"/>
                    <a:pt x="3198" y="0"/>
                    <a:pt x="3217" y="0"/>
                  </a:cubicBezTo>
                  <a:cubicBezTo>
                    <a:pt x="3235" y="0"/>
                    <a:pt x="3250" y="15"/>
                    <a:pt x="3250" y="33"/>
                  </a:cubicBezTo>
                  <a:close/>
                  <a:moveTo>
                    <a:pt x="400" y="2658"/>
                  </a:moveTo>
                  <a:lnTo>
                    <a:pt x="200" y="3058"/>
                  </a:lnTo>
                  <a:lnTo>
                    <a:pt x="0" y="2658"/>
                  </a:lnTo>
                  <a:lnTo>
                    <a:pt x="400" y="2658"/>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808" name="Freeform 32"/>
            <p:cNvSpPr>
              <a:spLocks noEditPoints="1"/>
            </p:cNvSpPr>
            <p:nvPr/>
          </p:nvSpPr>
          <p:spPr bwMode="auto">
            <a:xfrm>
              <a:off x="4377" y="3444"/>
              <a:ext cx="324" cy="367"/>
            </a:xfrm>
            <a:custGeom>
              <a:avLst/>
              <a:gdLst/>
              <a:ahLst/>
              <a:cxnLst>
                <a:cxn ang="0">
                  <a:pos x="67" y="33"/>
                </a:cxn>
                <a:cxn ang="0">
                  <a:pos x="67" y="1542"/>
                </a:cxn>
                <a:cxn ang="0">
                  <a:pos x="34" y="1508"/>
                </a:cxn>
                <a:cxn ang="0">
                  <a:pos x="2492" y="1508"/>
                </a:cxn>
                <a:cxn ang="0">
                  <a:pos x="2525" y="1542"/>
                </a:cxn>
                <a:cxn ang="0">
                  <a:pos x="2525" y="2725"/>
                </a:cxn>
                <a:cxn ang="0">
                  <a:pos x="2492" y="2758"/>
                </a:cxn>
                <a:cxn ang="0">
                  <a:pos x="2459" y="2725"/>
                </a:cxn>
                <a:cxn ang="0">
                  <a:pos x="2459" y="1542"/>
                </a:cxn>
                <a:cxn ang="0">
                  <a:pos x="2492" y="1575"/>
                </a:cxn>
                <a:cxn ang="0">
                  <a:pos x="34" y="1575"/>
                </a:cxn>
                <a:cxn ang="0">
                  <a:pos x="0" y="1542"/>
                </a:cxn>
                <a:cxn ang="0">
                  <a:pos x="0" y="33"/>
                </a:cxn>
                <a:cxn ang="0">
                  <a:pos x="34" y="0"/>
                </a:cxn>
                <a:cxn ang="0">
                  <a:pos x="67" y="33"/>
                </a:cxn>
                <a:cxn ang="0">
                  <a:pos x="2692" y="2658"/>
                </a:cxn>
                <a:cxn ang="0">
                  <a:pos x="2492" y="3058"/>
                </a:cxn>
                <a:cxn ang="0">
                  <a:pos x="2292" y="2658"/>
                </a:cxn>
                <a:cxn ang="0">
                  <a:pos x="2692" y="2658"/>
                </a:cxn>
              </a:cxnLst>
              <a:rect l="0" t="0" r="r" b="b"/>
              <a:pathLst>
                <a:path w="2692" h="3058">
                  <a:moveTo>
                    <a:pt x="67" y="33"/>
                  </a:moveTo>
                  <a:lnTo>
                    <a:pt x="67" y="1542"/>
                  </a:lnTo>
                  <a:lnTo>
                    <a:pt x="34" y="1508"/>
                  </a:lnTo>
                  <a:lnTo>
                    <a:pt x="2492" y="1508"/>
                  </a:lnTo>
                  <a:cubicBezTo>
                    <a:pt x="2511" y="1508"/>
                    <a:pt x="2525" y="1523"/>
                    <a:pt x="2525" y="1542"/>
                  </a:cubicBezTo>
                  <a:lnTo>
                    <a:pt x="2525" y="2725"/>
                  </a:lnTo>
                  <a:cubicBezTo>
                    <a:pt x="2525" y="2744"/>
                    <a:pt x="2511" y="2758"/>
                    <a:pt x="2492" y="2758"/>
                  </a:cubicBezTo>
                  <a:cubicBezTo>
                    <a:pt x="2474" y="2758"/>
                    <a:pt x="2459" y="2744"/>
                    <a:pt x="2459" y="2725"/>
                  </a:cubicBezTo>
                  <a:lnTo>
                    <a:pt x="2459" y="1542"/>
                  </a:lnTo>
                  <a:lnTo>
                    <a:pt x="2492" y="1575"/>
                  </a:lnTo>
                  <a:lnTo>
                    <a:pt x="34" y="1575"/>
                  </a:lnTo>
                  <a:cubicBezTo>
                    <a:pt x="15" y="1575"/>
                    <a:pt x="0" y="1560"/>
                    <a:pt x="0" y="1542"/>
                  </a:cubicBezTo>
                  <a:lnTo>
                    <a:pt x="0" y="33"/>
                  </a:lnTo>
                  <a:cubicBezTo>
                    <a:pt x="0" y="15"/>
                    <a:pt x="15" y="0"/>
                    <a:pt x="34" y="0"/>
                  </a:cubicBezTo>
                  <a:cubicBezTo>
                    <a:pt x="52" y="0"/>
                    <a:pt x="67" y="15"/>
                    <a:pt x="67" y="33"/>
                  </a:cubicBezTo>
                  <a:close/>
                  <a:moveTo>
                    <a:pt x="2692" y="2658"/>
                  </a:moveTo>
                  <a:lnTo>
                    <a:pt x="2492" y="3058"/>
                  </a:lnTo>
                  <a:lnTo>
                    <a:pt x="2292" y="2658"/>
                  </a:lnTo>
                  <a:lnTo>
                    <a:pt x="2692" y="2658"/>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809" name="Rectangle 33"/>
            <p:cNvSpPr>
              <a:spLocks noChangeArrowheads="1"/>
            </p:cNvSpPr>
            <p:nvPr/>
          </p:nvSpPr>
          <p:spPr bwMode="auto">
            <a:xfrm>
              <a:off x="2995" y="1677"/>
              <a:ext cx="2819" cy="1499"/>
            </a:xfrm>
            <a:prstGeom prst="rect">
              <a:avLst/>
            </a:prstGeom>
            <a:noFill/>
            <a:ln w="16" cap="rnd">
              <a:solidFill>
                <a:srgbClr val="FF66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810" name="Rectangle 34"/>
            <p:cNvSpPr>
              <a:spLocks noChangeArrowheads="1"/>
            </p:cNvSpPr>
            <p:nvPr/>
          </p:nvSpPr>
          <p:spPr bwMode="auto">
            <a:xfrm>
              <a:off x="4705" y="2743"/>
              <a:ext cx="958" cy="15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rgbClr val="000000"/>
                  </a:solidFill>
                  <a:effectLst/>
                  <a:latin typeface="仿宋_GB2312" pitchFamily="49" charset="-122"/>
                  <a:ea typeface="仿宋_GB2312" pitchFamily="49" charset="-122"/>
                </a:rPr>
                <a:t>钛及钛合金焊管</a:t>
              </a:r>
              <a:endParaRPr kumimoji="0" lang="zh-CN"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331811" name="Freeform 35"/>
            <p:cNvSpPr>
              <a:spLocks noEditPoints="1"/>
            </p:cNvSpPr>
            <p:nvPr/>
          </p:nvSpPr>
          <p:spPr bwMode="auto">
            <a:xfrm>
              <a:off x="3695" y="2899"/>
              <a:ext cx="710" cy="337"/>
            </a:xfrm>
            <a:custGeom>
              <a:avLst/>
              <a:gdLst/>
              <a:ahLst/>
              <a:cxnLst>
                <a:cxn ang="0">
                  <a:pos x="66" y="33"/>
                </a:cxn>
                <a:cxn ang="0">
                  <a:pos x="66" y="1416"/>
                </a:cxn>
                <a:cxn ang="0">
                  <a:pos x="33" y="1383"/>
                </a:cxn>
                <a:cxn ang="0">
                  <a:pos x="5700" y="1383"/>
                </a:cxn>
                <a:cxn ang="0">
                  <a:pos x="5733" y="1416"/>
                </a:cxn>
                <a:cxn ang="0">
                  <a:pos x="5733" y="2466"/>
                </a:cxn>
                <a:cxn ang="0">
                  <a:pos x="5700" y="2500"/>
                </a:cxn>
                <a:cxn ang="0">
                  <a:pos x="5666" y="2466"/>
                </a:cxn>
                <a:cxn ang="0">
                  <a:pos x="5666" y="1416"/>
                </a:cxn>
                <a:cxn ang="0">
                  <a:pos x="5700" y="1450"/>
                </a:cxn>
                <a:cxn ang="0">
                  <a:pos x="33" y="1450"/>
                </a:cxn>
                <a:cxn ang="0">
                  <a:pos x="0" y="1416"/>
                </a:cxn>
                <a:cxn ang="0">
                  <a:pos x="0" y="33"/>
                </a:cxn>
                <a:cxn ang="0">
                  <a:pos x="33" y="0"/>
                </a:cxn>
                <a:cxn ang="0">
                  <a:pos x="66" y="33"/>
                </a:cxn>
                <a:cxn ang="0">
                  <a:pos x="5900" y="2400"/>
                </a:cxn>
                <a:cxn ang="0">
                  <a:pos x="5700" y="2800"/>
                </a:cxn>
                <a:cxn ang="0">
                  <a:pos x="5500" y="2400"/>
                </a:cxn>
                <a:cxn ang="0">
                  <a:pos x="5900" y="2400"/>
                </a:cxn>
              </a:cxnLst>
              <a:rect l="0" t="0" r="r" b="b"/>
              <a:pathLst>
                <a:path w="5900" h="2800">
                  <a:moveTo>
                    <a:pt x="66" y="33"/>
                  </a:moveTo>
                  <a:lnTo>
                    <a:pt x="66" y="1416"/>
                  </a:lnTo>
                  <a:lnTo>
                    <a:pt x="33" y="1383"/>
                  </a:lnTo>
                  <a:lnTo>
                    <a:pt x="5700" y="1383"/>
                  </a:lnTo>
                  <a:cubicBezTo>
                    <a:pt x="5718" y="1383"/>
                    <a:pt x="5733" y="1398"/>
                    <a:pt x="5733" y="1416"/>
                  </a:cubicBezTo>
                  <a:lnTo>
                    <a:pt x="5733" y="2466"/>
                  </a:lnTo>
                  <a:cubicBezTo>
                    <a:pt x="5733" y="2485"/>
                    <a:pt x="5718" y="2500"/>
                    <a:pt x="5700" y="2500"/>
                  </a:cubicBezTo>
                  <a:cubicBezTo>
                    <a:pt x="5681" y="2500"/>
                    <a:pt x="5666" y="2485"/>
                    <a:pt x="5666" y="2466"/>
                  </a:cubicBezTo>
                  <a:lnTo>
                    <a:pt x="5666" y="1416"/>
                  </a:lnTo>
                  <a:lnTo>
                    <a:pt x="5700" y="1450"/>
                  </a:lnTo>
                  <a:lnTo>
                    <a:pt x="33" y="1450"/>
                  </a:lnTo>
                  <a:cubicBezTo>
                    <a:pt x="15" y="1450"/>
                    <a:pt x="0" y="1435"/>
                    <a:pt x="0" y="1416"/>
                  </a:cubicBezTo>
                  <a:lnTo>
                    <a:pt x="0" y="33"/>
                  </a:lnTo>
                  <a:cubicBezTo>
                    <a:pt x="0" y="15"/>
                    <a:pt x="15" y="0"/>
                    <a:pt x="33" y="0"/>
                  </a:cubicBezTo>
                  <a:cubicBezTo>
                    <a:pt x="52" y="0"/>
                    <a:pt x="66" y="15"/>
                    <a:pt x="66" y="33"/>
                  </a:cubicBezTo>
                  <a:close/>
                  <a:moveTo>
                    <a:pt x="5900" y="2400"/>
                  </a:moveTo>
                  <a:lnTo>
                    <a:pt x="5700" y="2800"/>
                  </a:lnTo>
                  <a:lnTo>
                    <a:pt x="5500" y="2400"/>
                  </a:lnTo>
                  <a:lnTo>
                    <a:pt x="5900" y="2400"/>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812" name="Freeform 36"/>
            <p:cNvSpPr>
              <a:spLocks noEditPoints="1"/>
            </p:cNvSpPr>
            <p:nvPr/>
          </p:nvSpPr>
          <p:spPr bwMode="auto">
            <a:xfrm>
              <a:off x="4357" y="2899"/>
              <a:ext cx="801" cy="337"/>
            </a:xfrm>
            <a:custGeom>
              <a:avLst/>
              <a:gdLst/>
              <a:ahLst/>
              <a:cxnLst>
                <a:cxn ang="0">
                  <a:pos x="6658" y="33"/>
                </a:cxn>
                <a:cxn ang="0">
                  <a:pos x="6658" y="1416"/>
                </a:cxn>
                <a:cxn ang="0">
                  <a:pos x="6625" y="1450"/>
                </a:cxn>
                <a:cxn ang="0">
                  <a:pos x="200" y="1450"/>
                </a:cxn>
                <a:cxn ang="0">
                  <a:pos x="233" y="1416"/>
                </a:cxn>
                <a:cxn ang="0">
                  <a:pos x="233" y="2466"/>
                </a:cxn>
                <a:cxn ang="0">
                  <a:pos x="200" y="2500"/>
                </a:cxn>
                <a:cxn ang="0">
                  <a:pos x="166" y="2466"/>
                </a:cxn>
                <a:cxn ang="0">
                  <a:pos x="166" y="1416"/>
                </a:cxn>
                <a:cxn ang="0">
                  <a:pos x="200" y="1383"/>
                </a:cxn>
                <a:cxn ang="0">
                  <a:pos x="6625" y="1383"/>
                </a:cxn>
                <a:cxn ang="0">
                  <a:pos x="6591" y="1416"/>
                </a:cxn>
                <a:cxn ang="0">
                  <a:pos x="6591" y="33"/>
                </a:cxn>
                <a:cxn ang="0">
                  <a:pos x="6625" y="0"/>
                </a:cxn>
                <a:cxn ang="0">
                  <a:pos x="6658" y="33"/>
                </a:cxn>
                <a:cxn ang="0">
                  <a:pos x="400" y="2400"/>
                </a:cxn>
                <a:cxn ang="0">
                  <a:pos x="200" y="2800"/>
                </a:cxn>
                <a:cxn ang="0">
                  <a:pos x="0" y="2400"/>
                </a:cxn>
                <a:cxn ang="0">
                  <a:pos x="400" y="2400"/>
                </a:cxn>
              </a:cxnLst>
              <a:rect l="0" t="0" r="r" b="b"/>
              <a:pathLst>
                <a:path w="6658" h="2800">
                  <a:moveTo>
                    <a:pt x="6658" y="33"/>
                  </a:moveTo>
                  <a:lnTo>
                    <a:pt x="6658" y="1416"/>
                  </a:lnTo>
                  <a:cubicBezTo>
                    <a:pt x="6658" y="1435"/>
                    <a:pt x="6643" y="1450"/>
                    <a:pt x="6625" y="1450"/>
                  </a:cubicBezTo>
                  <a:lnTo>
                    <a:pt x="200" y="1450"/>
                  </a:lnTo>
                  <a:lnTo>
                    <a:pt x="233" y="1416"/>
                  </a:lnTo>
                  <a:lnTo>
                    <a:pt x="233" y="2466"/>
                  </a:lnTo>
                  <a:cubicBezTo>
                    <a:pt x="233" y="2485"/>
                    <a:pt x="218" y="2500"/>
                    <a:pt x="200" y="2500"/>
                  </a:cubicBezTo>
                  <a:cubicBezTo>
                    <a:pt x="181" y="2500"/>
                    <a:pt x="166" y="2485"/>
                    <a:pt x="166" y="2466"/>
                  </a:cubicBezTo>
                  <a:lnTo>
                    <a:pt x="166" y="1416"/>
                  </a:lnTo>
                  <a:cubicBezTo>
                    <a:pt x="166" y="1398"/>
                    <a:pt x="181" y="1383"/>
                    <a:pt x="200" y="1383"/>
                  </a:cubicBezTo>
                  <a:lnTo>
                    <a:pt x="6625" y="1383"/>
                  </a:lnTo>
                  <a:lnTo>
                    <a:pt x="6591" y="1416"/>
                  </a:lnTo>
                  <a:lnTo>
                    <a:pt x="6591" y="33"/>
                  </a:lnTo>
                  <a:cubicBezTo>
                    <a:pt x="6591" y="15"/>
                    <a:pt x="6606" y="0"/>
                    <a:pt x="6625" y="0"/>
                  </a:cubicBezTo>
                  <a:cubicBezTo>
                    <a:pt x="6643" y="0"/>
                    <a:pt x="6658" y="15"/>
                    <a:pt x="6658" y="33"/>
                  </a:cubicBezTo>
                  <a:close/>
                  <a:moveTo>
                    <a:pt x="400" y="2400"/>
                  </a:moveTo>
                  <a:lnTo>
                    <a:pt x="200" y="2800"/>
                  </a:lnTo>
                  <a:lnTo>
                    <a:pt x="0" y="2400"/>
                  </a:lnTo>
                  <a:lnTo>
                    <a:pt x="400" y="2400"/>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813" name="Rectangle 37"/>
            <p:cNvSpPr>
              <a:spLocks noChangeArrowheads="1"/>
            </p:cNvSpPr>
            <p:nvPr/>
          </p:nvSpPr>
          <p:spPr bwMode="auto">
            <a:xfrm>
              <a:off x="4189" y="1790"/>
              <a:ext cx="476" cy="15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rgbClr val="000000"/>
                  </a:solidFill>
                  <a:effectLst/>
                  <a:latin typeface="仿宋_GB2312" pitchFamily="49" charset="-122"/>
                  <a:ea typeface="仿宋_GB2312" pitchFamily="49" charset="-122"/>
                </a:rPr>
                <a:t>钛铸锭</a:t>
              </a:r>
              <a:endParaRPr kumimoji="0" lang="zh-CN"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331814" name="Freeform 38"/>
            <p:cNvSpPr>
              <a:spLocks noEditPoints="1"/>
            </p:cNvSpPr>
            <p:nvPr/>
          </p:nvSpPr>
          <p:spPr bwMode="auto">
            <a:xfrm>
              <a:off x="4357" y="1477"/>
              <a:ext cx="48" cy="260"/>
            </a:xfrm>
            <a:custGeom>
              <a:avLst/>
              <a:gdLst/>
              <a:ahLst/>
              <a:cxnLst>
                <a:cxn ang="0">
                  <a:pos x="233" y="33"/>
                </a:cxn>
                <a:cxn ang="0">
                  <a:pos x="233" y="1833"/>
                </a:cxn>
                <a:cxn ang="0">
                  <a:pos x="200" y="1867"/>
                </a:cxn>
                <a:cxn ang="0">
                  <a:pos x="166" y="1833"/>
                </a:cxn>
                <a:cxn ang="0">
                  <a:pos x="166" y="33"/>
                </a:cxn>
                <a:cxn ang="0">
                  <a:pos x="200" y="0"/>
                </a:cxn>
                <a:cxn ang="0">
                  <a:pos x="233" y="33"/>
                </a:cxn>
                <a:cxn ang="0">
                  <a:pos x="400" y="1767"/>
                </a:cxn>
                <a:cxn ang="0">
                  <a:pos x="200" y="2167"/>
                </a:cxn>
                <a:cxn ang="0">
                  <a:pos x="0" y="1767"/>
                </a:cxn>
                <a:cxn ang="0">
                  <a:pos x="400" y="1767"/>
                </a:cxn>
              </a:cxnLst>
              <a:rect l="0" t="0" r="r" b="b"/>
              <a:pathLst>
                <a:path w="400" h="2167">
                  <a:moveTo>
                    <a:pt x="233" y="33"/>
                  </a:moveTo>
                  <a:lnTo>
                    <a:pt x="233" y="1833"/>
                  </a:lnTo>
                  <a:cubicBezTo>
                    <a:pt x="233" y="1852"/>
                    <a:pt x="218" y="1867"/>
                    <a:pt x="200" y="1867"/>
                  </a:cubicBezTo>
                  <a:cubicBezTo>
                    <a:pt x="181" y="1867"/>
                    <a:pt x="166" y="1852"/>
                    <a:pt x="166" y="1833"/>
                  </a:cubicBezTo>
                  <a:lnTo>
                    <a:pt x="166" y="33"/>
                  </a:lnTo>
                  <a:cubicBezTo>
                    <a:pt x="166" y="15"/>
                    <a:pt x="181" y="0"/>
                    <a:pt x="200" y="0"/>
                  </a:cubicBezTo>
                  <a:cubicBezTo>
                    <a:pt x="218" y="0"/>
                    <a:pt x="233" y="15"/>
                    <a:pt x="233" y="33"/>
                  </a:cubicBezTo>
                  <a:close/>
                  <a:moveTo>
                    <a:pt x="400" y="1767"/>
                  </a:moveTo>
                  <a:lnTo>
                    <a:pt x="200" y="2167"/>
                  </a:lnTo>
                  <a:lnTo>
                    <a:pt x="0" y="1767"/>
                  </a:lnTo>
                  <a:lnTo>
                    <a:pt x="400" y="1767"/>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815" name="Freeform 39"/>
            <p:cNvSpPr>
              <a:spLocks noEditPoints="1"/>
            </p:cNvSpPr>
            <p:nvPr/>
          </p:nvSpPr>
          <p:spPr bwMode="auto">
            <a:xfrm>
              <a:off x="3697" y="1946"/>
              <a:ext cx="688" cy="337"/>
            </a:xfrm>
            <a:custGeom>
              <a:avLst/>
              <a:gdLst/>
              <a:ahLst/>
              <a:cxnLst>
                <a:cxn ang="0">
                  <a:pos x="5717" y="33"/>
                </a:cxn>
                <a:cxn ang="0">
                  <a:pos x="5717" y="1417"/>
                </a:cxn>
                <a:cxn ang="0">
                  <a:pos x="5684" y="1450"/>
                </a:cxn>
                <a:cxn ang="0">
                  <a:pos x="200" y="1450"/>
                </a:cxn>
                <a:cxn ang="0">
                  <a:pos x="234" y="1417"/>
                </a:cxn>
                <a:cxn ang="0">
                  <a:pos x="234" y="2475"/>
                </a:cxn>
                <a:cxn ang="0">
                  <a:pos x="200" y="2508"/>
                </a:cxn>
                <a:cxn ang="0">
                  <a:pos x="167" y="2475"/>
                </a:cxn>
                <a:cxn ang="0">
                  <a:pos x="167" y="1417"/>
                </a:cxn>
                <a:cxn ang="0">
                  <a:pos x="200" y="1384"/>
                </a:cxn>
                <a:cxn ang="0">
                  <a:pos x="5684" y="1384"/>
                </a:cxn>
                <a:cxn ang="0">
                  <a:pos x="5650" y="1417"/>
                </a:cxn>
                <a:cxn ang="0">
                  <a:pos x="5650" y="33"/>
                </a:cxn>
                <a:cxn ang="0">
                  <a:pos x="5684" y="0"/>
                </a:cxn>
                <a:cxn ang="0">
                  <a:pos x="5717" y="33"/>
                </a:cxn>
                <a:cxn ang="0">
                  <a:pos x="400" y="2408"/>
                </a:cxn>
                <a:cxn ang="0">
                  <a:pos x="200" y="2808"/>
                </a:cxn>
                <a:cxn ang="0">
                  <a:pos x="0" y="2408"/>
                </a:cxn>
                <a:cxn ang="0">
                  <a:pos x="400" y="2408"/>
                </a:cxn>
              </a:cxnLst>
              <a:rect l="0" t="0" r="r" b="b"/>
              <a:pathLst>
                <a:path w="5717" h="2808">
                  <a:moveTo>
                    <a:pt x="5717" y="33"/>
                  </a:moveTo>
                  <a:lnTo>
                    <a:pt x="5717" y="1417"/>
                  </a:lnTo>
                  <a:cubicBezTo>
                    <a:pt x="5717" y="1435"/>
                    <a:pt x="5702" y="1450"/>
                    <a:pt x="5684" y="1450"/>
                  </a:cubicBezTo>
                  <a:lnTo>
                    <a:pt x="200" y="1450"/>
                  </a:lnTo>
                  <a:lnTo>
                    <a:pt x="234" y="1417"/>
                  </a:lnTo>
                  <a:lnTo>
                    <a:pt x="234" y="2475"/>
                  </a:lnTo>
                  <a:cubicBezTo>
                    <a:pt x="234" y="2494"/>
                    <a:pt x="219" y="2508"/>
                    <a:pt x="200" y="2508"/>
                  </a:cubicBezTo>
                  <a:cubicBezTo>
                    <a:pt x="182" y="2508"/>
                    <a:pt x="167" y="2494"/>
                    <a:pt x="167" y="2475"/>
                  </a:cubicBezTo>
                  <a:lnTo>
                    <a:pt x="167" y="1417"/>
                  </a:lnTo>
                  <a:cubicBezTo>
                    <a:pt x="167" y="1398"/>
                    <a:pt x="182" y="1384"/>
                    <a:pt x="200" y="1384"/>
                  </a:cubicBezTo>
                  <a:lnTo>
                    <a:pt x="5684" y="1384"/>
                  </a:lnTo>
                  <a:lnTo>
                    <a:pt x="5650" y="1417"/>
                  </a:lnTo>
                  <a:lnTo>
                    <a:pt x="5650" y="33"/>
                  </a:lnTo>
                  <a:cubicBezTo>
                    <a:pt x="5650" y="15"/>
                    <a:pt x="5665" y="0"/>
                    <a:pt x="5684" y="0"/>
                  </a:cubicBezTo>
                  <a:cubicBezTo>
                    <a:pt x="5702" y="0"/>
                    <a:pt x="5717" y="15"/>
                    <a:pt x="5717" y="33"/>
                  </a:cubicBezTo>
                  <a:close/>
                  <a:moveTo>
                    <a:pt x="400" y="2408"/>
                  </a:moveTo>
                  <a:lnTo>
                    <a:pt x="200" y="2808"/>
                  </a:lnTo>
                  <a:lnTo>
                    <a:pt x="0" y="2408"/>
                  </a:lnTo>
                  <a:lnTo>
                    <a:pt x="400" y="2408"/>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816" name="Freeform 40"/>
            <p:cNvSpPr>
              <a:spLocks noEditPoints="1"/>
            </p:cNvSpPr>
            <p:nvPr/>
          </p:nvSpPr>
          <p:spPr bwMode="auto">
            <a:xfrm>
              <a:off x="3698" y="2491"/>
              <a:ext cx="49" cy="230"/>
            </a:xfrm>
            <a:custGeom>
              <a:avLst/>
              <a:gdLst/>
              <a:ahLst/>
              <a:cxnLst>
                <a:cxn ang="0">
                  <a:pos x="233" y="33"/>
                </a:cxn>
                <a:cxn ang="0">
                  <a:pos x="233" y="1583"/>
                </a:cxn>
                <a:cxn ang="0">
                  <a:pos x="200" y="1616"/>
                </a:cxn>
                <a:cxn ang="0">
                  <a:pos x="166" y="1583"/>
                </a:cxn>
                <a:cxn ang="0">
                  <a:pos x="166" y="33"/>
                </a:cxn>
                <a:cxn ang="0">
                  <a:pos x="200" y="0"/>
                </a:cxn>
                <a:cxn ang="0">
                  <a:pos x="233" y="33"/>
                </a:cxn>
                <a:cxn ang="0">
                  <a:pos x="400" y="1516"/>
                </a:cxn>
                <a:cxn ang="0">
                  <a:pos x="200" y="1916"/>
                </a:cxn>
                <a:cxn ang="0">
                  <a:pos x="0" y="1516"/>
                </a:cxn>
                <a:cxn ang="0">
                  <a:pos x="400" y="1516"/>
                </a:cxn>
              </a:cxnLst>
              <a:rect l="0" t="0" r="r" b="b"/>
              <a:pathLst>
                <a:path w="400" h="1916">
                  <a:moveTo>
                    <a:pt x="233" y="33"/>
                  </a:moveTo>
                  <a:lnTo>
                    <a:pt x="233" y="1583"/>
                  </a:lnTo>
                  <a:cubicBezTo>
                    <a:pt x="233" y="1602"/>
                    <a:pt x="218" y="1616"/>
                    <a:pt x="200" y="1616"/>
                  </a:cubicBezTo>
                  <a:cubicBezTo>
                    <a:pt x="181" y="1616"/>
                    <a:pt x="166" y="1602"/>
                    <a:pt x="166" y="1583"/>
                  </a:cubicBezTo>
                  <a:lnTo>
                    <a:pt x="166" y="33"/>
                  </a:lnTo>
                  <a:cubicBezTo>
                    <a:pt x="166" y="15"/>
                    <a:pt x="181" y="0"/>
                    <a:pt x="200" y="0"/>
                  </a:cubicBezTo>
                  <a:cubicBezTo>
                    <a:pt x="218" y="0"/>
                    <a:pt x="233" y="15"/>
                    <a:pt x="233" y="33"/>
                  </a:cubicBezTo>
                  <a:close/>
                  <a:moveTo>
                    <a:pt x="400" y="1516"/>
                  </a:moveTo>
                  <a:lnTo>
                    <a:pt x="200" y="1916"/>
                  </a:lnTo>
                  <a:lnTo>
                    <a:pt x="0" y="1516"/>
                  </a:lnTo>
                  <a:lnTo>
                    <a:pt x="400" y="1516"/>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817" name="Freeform 41"/>
            <p:cNvSpPr>
              <a:spLocks noEditPoints="1"/>
            </p:cNvSpPr>
            <p:nvPr/>
          </p:nvSpPr>
          <p:spPr bwMode="auto">
            <a:xfrm>
              <a:off x="4377" y="1946"/>
              <a:ext cx="801" cy="745"/>
            </a:xfrm>
            <a:custGeom>
              <a:avLst/>
              <a:gdLst/>
              <a:ahLst/>
              <a:cxnLst>
                <a:cxn ang="0">
                  <a:pos x="67" y="33"/>
                </a:cxn>
                <a:cxn ang="0">
                  <a:pos x="67" y="1375"/>
                </a:cxn>
                <a:cxn ang="0">
                  <a:pos x="34" y="1342"/>
                </a:cxn>
                <a:cxn ang="0">
                  <a:pos x="6459" y="1342"/>
                </a:cxn>
                <a:cxn ang="0">
                  <a:pos x="6492" y="1375"/>
                </a:cxn>
                <a:cxn ang="0">
                  <a:pos x="6492" y="5875"/>
                </a:cxn>
                <a:cxn ang="0">
                  <a:pos x="6459" y="5908"/>
                </a:cxn>
                <a:cxn ang="0">
                  <a:pos x="6425" y="5875"/>
                </a:cxn>
                <a:cxn ang="0">
                  <a:pos x="6425" y="1375"/>
                </a:cxn>
                <a:cxn ang="0">
                  <a:pos x="6459" y="1408"/>
                </a:cxn>
                <a:cxn ang="0">
                  <a:pos x="34" y="1408"/>
                </a:cxn>
                <a:cxn ang="0">
                  <a:pos x="0" y="1375"/>
                </a:cxn>
                <a:cxn ang="0">
                  <a:pos x="0" y="33"/>
                </a:cxn>
                <a:cxn ang="0">
                  <a:pos x="34" y="0"/>
                </a:cxn>
                <a:cxn ang="0">
                  <a:pos x="67" y="33"/>
                </a:cxn>
                <a:cxn ang="0">
                  <a:pos x="6659" y="5808"/>
                </a:cxn>
                <a:cxn ang="0">
                  <a:pos x="6459" y="6208"/>
                </a:cxn>
                <a:cxn ang="0">
                  <a:pos x="6259" y="5808"/>
                </a:cxn>
                <a:cxn ang="0">
                  <a:pos x="6659" y="5808"/>
                </a:cxn>
              </a:cxnLst>
              <a:rect l="0" t="0" r="r" b="b"/>
              <a:pathLst>
                <a:path w="6659" h="6208">
                  <a:moveTo>
                    <a:pt x="67" y="33"/>
                  </a:moveTo>
                  <a:lnTo>
                    <a:pt x="67" y="1375"/>
                  </a:lnTo>
                  <a:lnTo>
                    <a:pt x="34" y="1342"/>
                  </a:lnTo>
                  <a:lnTo>
                    <a:pt x="6459" y="1342"/>
                  </a:lnTo>
                  <a:cubicBezTo>
                    <a:pt x="6477" y="1342"/>
                    <a:pt x="6492" y="1357"/>
                    <a:pt x="6492" y="1375"/>
                  </a:cubicBezTo>
                  <a:lnTo>
                    <a:pt x="6492" y="5875"/>
                  </a:lnTo>
                  <a:cubicBezTo>
                    <a:pt x="6492" y="5894"/>
                    <a:pt x="6477" y="5908"/>
                    <a:pt x="6459" y="5908"/>
                  </a:cubicBezTo>
                  <a:cubicBezTo>
                    <a:pt x="6440" y="5908"/>
                    <a:pt x="6425" y="5894"/>
                    <a:pt x="6425" y="5875"/>
                  </a:cubicBezTo>
                  <a:lnTo>
                    <a:pt x="6425" y="1375"/>
                  </a:lnTo>
                  <a:lnTo>
                    <a:pt x="6459" y="1408"/>
                  </a:lnTo>
                  <a:lnTo>
                    <a:pt x="34" y="1408"/>
                  </a:lnTo>
                  <a:cubicBezTo>
                    <a:pt x="15" y="1408"/>
                    <a:pt x="0" y="1394"/>
                    <a:pt x="0" y="1375"/>
                  </a:cubicBezTo>
                  <a:lnTo>
                    <a:pt x="0" y="33"/>
                  </a:lnTo>
                  <a:cubicBezTo>
                    <a:pt x="0" y="15"/>
                    <a:pt x="15" y="0"/>
                    <a:pt x="34" y="0"/>
                  </a:cubicBezTo>
                  <a:cubicBezTo>
                    <a:pt x="52" y="0"/>
                    <a:pt x="67" y="15"/>
                    <a:pt x="67" y="33"/>
                  </a:cubicBezTo>
                  <a:close/>
                  <a:moveTo>
                    <a:pt x="6659" y="5808"/>
                  </a:moveTo>
                  <a:lnTo>
                    <a:pt x="6459" y="6208"/>
                  </a:lnTo>
                  <a:lnTo>
                    <a:pt x="6259" y="5808"/>
                  </a:lnTo>
                  <a:lnTo>
                    <a:pt x="6659" y="5808"/>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公司产能建设情况</a:t>
            </a:r>
            <a:endParaRPr lang="zh-CN" altLang="en-US" dirty="0"/>
          </a:p>
        </p:txBody>
      </p:sp>
      <p:graphicFrame>
        <p:nvGraphicFramePr>
          <p:cNvPr id="5" name="内容占位符 4"/>
          <p:cNvGraphicFramePr>
            <a:graphicFrameLocks noGrp="1"/>
          </p:cNvGraphicFramePr>
          <p:nvPr>
            <p:ph idx="1"/>
          </p:nvPr>
        </p:nvGraphicFramePr>
        <p:xfrm>
          <a:off x="349474" y="1798762"/>
          <a:ext cx="9231312" cy="3418840"/>
        </p:xfrm>
        <a:graphic>
          <a:graphicData uri="http://schemas.openxmlformats.org/drawingml/2006/table">
            <a:tbl>
              <a:tblPr firstRow="1" bandRow="1">
                <a:tableStyleId>{46F890A9-2807-4EBB-B81D-B2AA78EC7F39}</a:tableStyleId>
              </a:tblPr>
              <a:tblGrid>
                <a:gridCol w="2307828"/>
                <a:gridCol w="2307828"/>
                <a:gridCol w="2307828"/>
                <a:gridCol w="2307828"/>
              </a:tblGrid>
              <a:tr h="370840">
                <a:tc>
                  <a:txBody>
                    <a:bodyPr/>
                    <a:lstStyle/>
                    <a:p>
                      <a:pPr algn="ctr"/>
                      <a:r>
                        <a:rPr lang="zh-CN" altLang="en-US" dirty="0" smtClean="0">
                          <a:solidFill>
                            <a:schemeClr val="tx1"/>
                          </a:solidFill>
                        </a:rPr>
                        <a:t>项目</a:t>
                      </a:r>
                      <a:endParaRPr lang="zh-CN" altLang="en-US" dirty="0">
                        <a:solidFill>
                          <a:schemeClr val="tx1"/>
                        </a:solidFill>
                      </a:endParaRPr>
                    </a:p>
                  </a:txBody>
                  <a:tcPr>
                    <a:solidFill>
                      <a:schemeClr val="accent5">
                        <a:lumMod val="60000"/>
                        <a:lumOff val="40000"/>
                      </a:schemeClr>
                    </a:solidFill>
                  </a:tcPr>
                </a:tc>
                <a:tc>
                  <a:txBody>
                    <a:bodyPr/>
                    <a:lstStyle/>
                    <a:p>
                      <a:pPr algn="ctr"/>
                      <a:r>
                        <a:rPr lang="zh-CN" altLang="en-US" dirty="0" smtClean="0">
                          <a:solidFill>
                            <a:schemeClr val="tx1"/>
                          </a:solidFill>
                        </a:rPr>
                        <a:t>产品名称</a:t>
                      </a:r>
                      <a:endParaRPr lang="zh-CN" altLang="en-US" dirty="0">
                        <a:solidFill>
                          <a:schemeClr val="tx1"/>
                        </a:solidFill>
                      </a:endParaRPr>
                    </a:p>
                  </a:txBody>
                  <a:tcPr>
                    <a:solidFill>
                      <a:schemeClr val="accent5">
                        <a:lumMod val="60000"/>
                        <a:lumOff val="40000"/>
                      </a:schemeClr>
                    </a:solidFill>
                  </a:tcPr>
                </a:tc>
                <a:tc>
                  <a:txBody>
                    <a:bodyPr/>
                    <a:lstStyle/>
                    <a:p>
                      <a:pPr algn="ctr"/>
                      <a:r>
                        <a:rPr lang="zh-CN" altLang="en-US" dirty="0" smtClean="0">
                          <a:solidFill>
                            <a:schemeClr val="tx1"/>
                          </a:solidFill>
                        </a:rPr>
                        <a:t>型号规格</a:t>
                      </a:r>
                      <a:r>
                        <a:rPr lang="en-US" altLang="zh-CN" dirty="0" smtClean="0">
                          <a:solidFill>
                            <a:schemeClr val="tx1"/>
                          </a:solidFill>
                        </a:rPr>
                        <a:t>/</a:t>
                      </a:r>
                      <a:r>
                        <a:rPr lang="zh-CN" altLang="en-US" dirty="0" smtClean="0">
                          <a:solidFill>
                            <a:schemeClr val="tx1"/>
                          </a:solidFill>
                        </a:rPr>
                        <a:t>主要参数</a:t>
                      </a:r>
                      <a:endParaRPr lang="zh-CN" altLang="en-US" dirty="0">
                        <a:solidFill>
                          <a:schemeClr val="tx1"/>
                        </a:solidFill>
                      </a:endParaRPr>
                    </a:p>
                  </a:txBody>
                  <a:tcPr>
                    <a:solidFill>
                      <a:schemeClr val="accent5">
                        <a:lumMod val="60000"/>
                        <a:lumOff val="40000"/>
                      </a:schemeClr>
                    </a:solidFill>
                  </a:tcPr>
                </a:tc>
                <a:tc>
                  <a:txBody>
                    <a:bodyPr/>
                    <a:lstStyle/>
                    <a:p>
                      <a:pPr algn="ctr"/>
                      <a:r>
                        <a:rPr lang="zh-CN" altLang="en-US" dirty="0" smtClean="0">
                          <a:solidFill>
                            <a:schemeClr val="tx1"/>
                          </a:solidFill>
                        </a:rPr>
                        <a:t>产能（吨）</a:t>
                      </a:r>
                      <a:endParaRPr lang="zh-CN" altLang="en-US" dirty="0">
                        <a:solidFill>
                          <a:schemeClr val="tx1"/>
                        </a:solidFill>
                      </a:endParaRPr>
                    </a:p>
                  </a:txBody>
                  <a:tcPr>
                    <a:solidFill>
                      <a:schemeClr val="accent5">
                        <a:lumMod val="60000"/>
                        <a:lumOff val="40000"/>
                      </a:schemeClr>
                    </a:solidFill>
                  </a:tcPr>
                </a:tc>
              </a:tr>
              <a:tr h="370840">
                <a:tc rowSpan="2">
                  <a:txBody>
                    <a:bodyPr/>
                    <a:lstStyle/>
                    <a:p>
                      <a:r>
                        <a:rPr lang="zh-CN" altLang="en-US" dirty="0" smtClean="0"/>
                        <a:t>已有产能</a:t>
                      </a:r>
                      <a:endParaRPr lang="zh-CN" altLang="en-US" dirty="0"/>
                    </a:p>
                  </a:txBody>
                  <a:tcPr>
                    <a:solidFill>
                      <a:schemeClr val="accent5">
                        <a:lumMod val="40000"/>
                        <a:lumOff val="60000"/>
                      </a:schemeClr>
                    </a:solidFill>
                  </a:tcPr>
                </a:tc>
                <a:tc>
                  <a:txBody>
                    <a:bodyPr/>
                    <a:lstStyle/>
                    <a:p>
                      <a:r>
                        <a:rPr lang="zh-CN" altLang="en-US" dirty="0" smtClean="0"/>
                        <a:t>钛及钛合金锭</a:t>
                      </a:r>
                      <a:endParaRPr lang="zh-CN" altLang="en-US" dirty="0"/>
                    </a:p>
                  </a:txBody>
                  <a:tcPr>
                    <a:solidFill>
                      <a:schemeClr val="bg2">
                        <a:lumMod val="20000"/>
                        <a:lumOff val="80000"/>
                      </a:schemeClr>
                    </a:solidFill>
                  </a:tcPr>
                </a:tc>
                <a:tc>
                  <a:txBody>
                    <a:bodyPr/>
                    <a:lstStyle/>
                    <a:p>
                      <a:r>
                        <a:rPr lang="zh-CN" altLang="zh-CN" sz="1700" kern="1200" dirty="0" smtClean="0">
                          <a:solidFill>
                            <a:schemeClr val="dk1"/>
                          </a:solidFill>
                          <a:latin typeface="+mn-lt"/>
                          <a:ea typeface="+mn-ea"/>
                          <a:cs typeface="+mn-cs"/>
                        </a:rPr>
                        <a:t>直径：</a:t>
                      </a:r>
                      <a:r>
                        <a:rPr lang="en-US" altLang="zh-CN" sz="1700" kern="1200" dirty="0" smtClean="0">
                          <a:solidFill>
                            <a:schemeClr val="dk1"/>
                          </a:solidFill>
                          <a:latin typeface="+mn-lt"/>
                          <a:ea typeface="+mn-ea"/>
                          <a:cs typeface="+mn-cs"/>
                        </a:rPr>
                        <a:t>360-690mm</a:t>
                      </a:r>
                      <a:endParaRPr lang="zh-CN" altLang="zh-CN" sz="1700" kern="1200" dirty="0" smtClean="0">
                        <a:solidFill>
                          <a:schemeClr val="dk1"/>
                        </a:solidFill>
                        <a:latin typeface="+mn-lt"/>
                        <a:ea typeface="+mn-ea"/>
                        <a:cs typeface="+mn-cs"/>
                      </a:endParaRPr>
                    </a:p>
                    <a:p>
                      <a:r>
                        <a:rPr lang="zh-CN" altLang="zh-CN" sz="1700" kern="1200" dirty="0" smtClean="0">
                          <a:solidFill>
                            <a:schemeClr val="dk1"/>
                          </a:solidFill>
                          <a:latin typeface="+mn-lt"/>
                          <a:ea typeface="+mn-ea"/>
                          <a:cs typeface="+mn-cs"/>
                        </a:rPr>
                        <a:t>长度：</a:t>
                      </a:r>
                      <a:r>
                        <a:rPr lang="en-US" altLang="zh-CN" sz="1700" kern="1200" dirty="0" smtClean="0">
                          <a:solidFill>
                            <a:schemeClr val="dk1"/>
                          </a:solidFill>
                          <a:latin typeface="+mn-lt"/>
                          <a:ea typeface="+mn-ea"/>
                          <a:cs typeface="+mn-cs"/>
                        </a:rPr>
                        <a:t>2.5</a:t>
                      </a:r>
                      <a:r>
                        <a:rPr lang="zh-CN" altLang="zh-CN" sz="1700" kern="1200" dirty="0" smtClean="0">
                          <a:solidFill>
                            <a:schemeClr val="dk1"/>
                          </a:solidFill>
                          <a:latin typeface="+mn-lt"/>
                          <a:ea typeface="+mn-ea"/>
                          <a:cs typeface="+mn-cs"/>
                        </a:rPr>
                        <a:t>米以下</a:t>
                      </a:r>
                      <a:endParaRPr lang="zh-CN" altLang="en-US" dirty="0"/>
                    </a:p>
                  </a:txBody>
                  <a:tcPr>
                    <a:solidFill>
                      <a:schemeClr val="bg2">
                        <a:lumMod val="20000"/>
                        <a:lumOff val="80000"/>
                      </a:schemeClr>
                    </a:solidFill>
                  </a:tcPr>
                </a:tc>
                <a:tc>
                  <a:txBody>
                    <a:bodyPr/>
                    <a:lstStyle/>
                    <a:p>
                      <a:pPr algn="ctr"/>
                      <a:r>
                        <a:rPr lang="en-US" altLang="zh-CN" dirty="0" smtClean="0"/>
                        <a:t>320</a:t>
                      </a:r>
                      <a:endParaRPr lang="zh-CN" altLang="en-US" dirty="0"/>
                    </a:p>
                  </a:txBody>
                  <a:tcPr>
                    <a:solidFill>
                      <a:schemeClr val="bg2">
                        <a:lumMod val="20000"/>
                        <a:lumOff val="80000"/>
                      </a:schemeClr>
                    </a:solidFill>
                  </a:tcPr>
                </a:tc>
              </a:tr>
              <a:tr h="370840">
                <a:tc vMerge="1">
                  <a:txBody>
                    <a:bodyPr/>
                    <a:lstStyle/>
                    <a:p>
                      <a:endParaRPr lang="zh-CN" altLang="en-US" dirty="0"/>
                    </a:p>
                  </a:txBody>
                  <a:tcPr>
                    <a:solidFill>
                      <a:schemeClr val="bg1"/>
                    </a:solidFill>
                  </a:tcPr>
                </a:tc>
                <a:tc>
                  <a:txBody>
                    <a:bodyPr/>
                    <a:lstStyle/>
                    <a:p>
                      <a:r>
                        <a:rPr lang="zh-CN" altLang="en-US" dirty="0" smtClean="0"/>
                        <a:t>钛及钛合金毛坯管</a:t>
                      </a:r>
                      <a:endParaRPr lang="zh-CN" altLang="en-US" dirty="0"/>
                    </a:p>
                  </a:txBody>
                  <a:tcPr>
                    <a:solidFill>
                      <a:schemeClr val="bg1"/>
                    </a:solidFill>
                  </a:tcPr>
                </a:tc>
                <a:tc>
                  <a:txBody>
                    <a:bodyPr/>
                    <a:lstStyle/>
                    <a:p>
                      <a:r>
                        <a:rPr lang="zh-CN" altLang="zh-CN" sz="1700" kern="1200" dirty="0" smtClean="0">
                          <a:solidFill>
                            <a:schemeClr val="dk1"/>
                          </a:solidFill>
                          <a:latin typeface="+mn-lt"/>
                          <a:ea typeface="+mn-ea"/>
                          <a:cs typeface="+mn-cs"/>
                        </a:rPr>
                        <a:t>壁厚：</a:t>
                      </a:r>
                      <a:r>
                        <a:rPr lang="en-US" altLang="zh-CN" sz="1700" kern="1200" dirty="0" smtClean="0">
                          <a:solidFill>
                            <a:schemeClr val="dk1"/>
                          </a:solidFill>
                          <a:latin typeface="+mn-lt"/>
                          <a:ea typeface="+mn-ea"/>
                          <a:cs typeface="+mn-cs"/>
                        </a:rPr>
                        <a:t>5-7mm</a:t>
                      </a:r>
                      <a:endParaRPr lang="zh-CN" altLang="zh-CN" sz="1700" kern="1200" dirty="0" smtClean="0">
                        <a:solidFill>
                          <a:schemeClr val="dk1"/>
                        </a:solidFill>
                        <a:latin typeface="+mn-lt"/>
                        <a:ea typeface="+mn-ea"/>
                        <a:cs typeface="+mn-cs"/>
                      </a:endParaRPr>
                    </a:p>
                    <a:p>
                      <a:r>
                        <a:rPr lang="zh-CN" altLang="zh-CN" sz="1700" kern="1200" dirty="0" smtClean="0">
                          <a:solidFill>
                            <a:schemeClr val="dk1"/>
                          </a:solidFill>
                          <a:latin typeface="+mn-lt"/>
                          <a:ea typeface="+mn-ea"/>
                          <a:cs typeface="+mn-cs"/>
                        </a:rPr>
                        <a:t>管径：</a:t>
                      </a:r>
                      <a:r>
                        <a:rPr lang="en-US" altLang="zh-CN" sz="1700" kern="1200" dirty="0" smtClean="0">
                          <a:solidFill>
                            <a:schemeClr val="dk1"/>
                          </a:solidFill>
                          <a:latin typeface="+mn-lt"/>
                          <a:ea typeface="+mn-ea"/>
                          <a:cs typeface="+mn-cs"/>
                        </a:rPr>
                        <a:t>45-68</a:t>
                      </a:r>
                      <a:endParaRPr lang="zh-CN" altLang="en-US" dirty="0"/>
                    </a:p>
                  </a:txBody>
                  <a:tcPr>
                    <a:solidFill>
                      <a:schemeClr val="bg1"/>
                    </a:solidFill>
                  </a:tcPr>
                </a:tc>
                <a:tc>
                  <a:txBody>
                    <a:bodyPr/>
                    <a:lstStyle/>
                    <a:p>
                      <a:pPr algn="ctr"/>
                      <a:r>
                        <a:rPr lang="en-US" altLang="zh-CN" dirty="0" smtClean="0"/>
                        <a:t>650</a:t>
                      </a:r>
                      <a:endParaRPr lang="zh-CN" altLang="en-US" dirty="0"/>
                    </a:p>
                  </a:txBody>
                  <a:tcPr>
                    <a:solidFill>
                      <a:schemeClr val="bg1"/>
                    </a:solidFill>
                  </a:tcPr>
                </a:tc>
              </a:tr>
              <a:tr h="370840">
                <a:tc rowSpan="3">
                  <a:txBody>
                    <a:bodyPr/>
                    <a:lstStyle/>
                    <a:p>
                      <a:r>
                        <a:rPr lang="en-US" altLang="zh-CN" dirty="0" smtClean="0"/>
                        <a:t>2011</a:t>
                      </a:r>
                      <a:r>
                        <a:rPr lang="zh-CN" altLang="en-US" dirty="0" smtClean="0"/>
                        <a:t>新增产能</a:t>
                      </a:r>
                      <a:endParaRPr lang="zh-CN" altLang="en-US" dirty="0"/>
                    </a:p>
                  </a:txBody>
                  <a:tcPr>
                    <a:solidFill>
                      <a:schemeClr val="accent5">
                        <a:lumMod val="60000"/>
                        <a:lumOff val="40000"/>
                      </a:schemeClr>
                    </a:solidFill>
                  </a:tcPr>
                </a:tc>
                <a:tc>
                  <a:txBody>
                    <a:bodyPr/>
                    <a:lstStyle/>
                    <a:p>
                      <a:r>
                        <a:rPr lang="zh-CN" altLang="en-US" dirty="0" smtClean="0"/>
                        <a:t>钛及钛合金锭</a:t>
                      </a:r>
                      <a:endParaRPr lang="zh-CN" altLang="en-US" dirty="0"/>
                    </a:p>
                  </a:txBody>
                  <a:tcPr>
                    <a:solidFill>
                      <a:schemeClr val="bg1">
                        <a:lumMod val="95000"/>
                      </a:schemeClr>
                    </a:solidFill>
                  </a:tcPr>
                </a:tc>
                <a:tc>
                  <a:txBody>
                    <a:bodyPr/>
                    <a:lstStyle/>
                    <a:p>
                      <a:r>
                        <a:rPr lang="zh-CN" altLang="zh-CN" sz="1700" kern="1200" dirty="0" smtClean="0">
                          <a:solidFill>
                            <a:schemeClr val="dk1"/>
                          </a:solidFill>
                          <a:latin typeface="+mn-lt"/>
                          <a:ea typeface="+mn-ea"/>
                          <a:cs typeface="+mn-cs"/>
                        </a:rPr>
                        <a:t>直径：</a:t>
                      </a:r>
                      <a:r>
                        <a:rPr lang="en-US" altLang="zh-CN" sz="1700" kern="1200" dirty="0" smtClean="0">
                          <a:solidFill>
                            <a:schemeClr val="dk1"/>
                          </a:solidFill>
                          <a:latin typeface="+mn-lt"/>
                          <a:ea typeface="+mn-ea"/>
                          <a:cs typeface="+mn-cs"/>
                        </a:rPr>
                        <a:t>440-980mm</a:t>
                      </a:r>
                      <a:endParaRPr lang="zh-CN" altLang="zh-CN" sz="1700" kern="1200" dirty="0" smtClean="0">
                        <a:solidFill>
                          <a:schemeClr val="dk1"/>
                        </a:solidFill>
                        <a:latin typeface="+mn-lt"/>
                        <a:ea typeface="+mn-ea"/>
                        <a:cs typeface="+mn-cs"/>
                      </a:endParaRPr>
                    </a:p>
                    <a:p>
                      <a:r>
                        <a:rPr lang="zh-CN" altLang="zh-CN" sz="1700" kern="1200" dirty="0" smtClean="0">
                          <a:solidFill>
                            <a:schemeClr val="dk1"/>
                          </a:solidFill>
                          <a:latin typeface="+mn-lt"/>
                          <a:ea typeface="+mn-ea"/>
                          <a:cs typeface="+mn-cs"/>
                        </a:rPr>
                        <a:t>长度：</a:t>
                      </a:r>
                      <a:r>
                        <a:rPr lang="en-US" altLang="zh-CN" sz="1700" kern="1200" dirty="0" smtClean="0">
                          <a:solidFill>
                            <a:schemeClr val="dk1"/>
                          </a:solidFill>
                          <a:latin typeface="+mn-lt"/>
                          <a:ea typeface="+mn-ea"/>
                          <a:cs typeface="+mn-cs"/>
                        </a:rPr>
                        <a:t>2.9</a:t>
                      </a:r>
                      <a:r>
                        <a:rPr lang="zh-CN" altLang="zh-CN" sz="1700" kern="1200" dirty="0" smtClean="0">
                          <a:solidFill>
                            <a:schemeClr val="dk1"/>
                          </a:solidFill>
                          <a:latin typeface="+mn-lt"/>
                          <a:ea typeface="+mn-ea"/>
                          <a:cs typeface="+mn-cs"/>
                        </a:rPr>
                        <a:t>米以下</a:t>
                      </a:r>
                      <a:endParaRPr lang="zh-CN" altLang="en-US" dirty="0"/>
                    </a:p>
                  </a:txBody>
                  <a:tcPr>
                    <a:solidFill>
                      <a:schemeClr val="bg1">
                        <a:lumMod val="95000"/>
                      </a:schemeClr>
                    </a:solidFill>
                  </a:tcPr>
                </a:tc>
                <a:tc>
                  <a:txBody>
                    <a:bodyPr/>
                    <a:lstStyle/>
                    <a:p>
                      <a:pPr algn="ctr"/>
                      <a:r>
                        <a:rPr lang="en-US" altLang="zh-CN" dirty="0" smtClean="0"/>
                        <a:t>500</a:t>
                      </a:r>
                      <a:endParaRPr lang="zh-CN" altLang="en-US" dirty="0"/>
                    </a:p>
                  </a:txBody>
                  <a:tcPr>
                    <a:solidFill>
                      <a:schemeClr val="bg1">
                        <a:lumMod val="95000"/>
                      </a:schemeClr>
                    </a:solidFill>
                  </a:tcPr>
                </a:tc>
              </a:tr>
              <a:tr h="370840">
                <a:tc vMerge="1">
                  <a:txBody>
                    <a:bodyPr/>
                    <a:lstStyle/>
                    <a:p>
                      <a:endParaRPr lang="zh-CN" altLang="en-US" dirty="0"/>
                    </a:p>
                  </a:txBody>
                  <a:tcPr>
                    <a:solidFill>
                      <a:schemeClr val="bg1"/>
                    </a:solidFill>
                  </a:tcPr>
                </a:tc>
                <a:tc>
                  <a:txBody>
                    <a:bodyPr/>
                    <a:lstStyle/>
                    <a:p>
                      <a:r>
                        <a:rPr lang="zh-CN" altLang="en-US" dirty="0" smtClean="0"/>
                        <a:t>钛及钛合金无缝管</a:t>
                      </a:r>
                      <a:endParaRPr lang="zh-CN" altLang="en-US" dirty="0"/>
                    </a:p>
                  </a:txBody>
                  <a:tcPr>
                    <a:solidFill>
                      <a:schemeClr val="bg1"/>
                    </a:solidFill>
                  </a:tcPr>
                </a:tc>
                <a:tc>
                  <a:txBody>
                    <a:bodyPr/>
                    <a:lstStyle/>
                    <a:p>
                      <a:r>
                        <a:rPr lang="zh-CN" altLang="zh-CN" sz="1700" kern="1200" dirty="0" smtClean="0">
                          <a:solidFill>
                            <a:schemeClr val="dk1"/>
                          </a:solidFill>
                          <a:latin typeface="+mn-lt"/>
                          <a:ea typeface="+mn-ea"/>
                          <a:cs typeface="+mn-cs"/>
                        </a:rPr>
                        <a:t>壁厚：</a:t>
                      </a:r>
                      <a:r>
                        <a:rPr lang="en-US" altLang="zh-CN" sz="1700" kern="1200" dirty="0" smtClean="0">
                          <a:solidFill>
                            <a:schemeClr val="dk1"/>
                          </a:solidFill>
                          <a:latin typeface="+mn-lt"/>
                          <a:ea typeface="+mn-ea"/>
                          <a:cs typeface="+mn-cs"/>
                        </a:rPr>
                        <a:t>0.4-2.5mm</a:t>
                      </a:r>
                      <a:endParaRPr lang="zh-CN" altLang="zh-CN" sz="1700" kern="1200" dirty="0" smtClean="0">
                        <a:solidFill>
                          <a:schemeClr val="dk1"/>
                        </a:solidFill>
                        <a:latin typeface="+mn-lt"/>
                        <a:ea typeface="+mn-ea"/>
                        <a:cs typeface="+mn-cs"/>
                      </a:endParaRPr>
                    </a:p>
                    <a:p>
                      <a:r>
                        <a:rPr lang="zh-CN" altLang="zh-CN" sz="1700" kern="1200" dirty="0" smtClean="0">
                          <a:solidFill>
                            <a:schemeClr val="dk1"/>
                          </a:solidFill>
                          <a:latin typeface="+mn-lt"/>
                          <a:ea typeface="+mn-ea"/>
                          <a:cs typeface="+mn-cs"/>
                        </a:rPr>
                        <a:t>管径：</a:t>
                      </a:r>
                      <a:r>
                        <a:rPr lang="en-US" altLang="zh-CN" sz="1700" kern="1200" dirty="0" smtClean="0">
                          <a:solidFill>
                            <a:schemeClr val="dk1"/>
                          </a:solidFill>
                          <a:latin typeface="+mn-lt"/>
                          <a:ea typeface="+mn-ea"/>
                          <a:cs typeface="+mn-cs"/>
                        </a:rPr>
                        <a:t>45-68</a:t>
                      </a:r>
                      <a:endParaRPr lang="zh-CN" altLang="en-US" dirty="0"/>
                    </a:p>
                  </a:txBody>
                  <a:tcPr>
                    <a:solidFill>
                      <a:schemeClr val="bg1"/>
                    </a:solidFill>
                  </a:tcPr>
                </a:tc>
                <a:tc>
                  <a:txBody>
                    <a:bodyPr/>
                    <a:lstStyle/>
                    <a:p>
                      <a:pPr algn="ctr"/>
                      <a:r>
                        <a:rPr lang="en-US" altLang="zh-CN" dirty="0" smtClean="0"/>
                        <a:t>1650</a:t>
                      </a:r>
                      <a:endParaRPr lang="zh-CN" altLang="en-US" dirty="0"/>
                    </a:p>
                  </a:txBody>
                  <a:tcPr>
                    <a:solidFill>
                      <a:schemeClr val="bg1"/>
                    </a:solidFill>
                  </a:tcPr>
                </a:tc>
              </a:tr>
              <a:tr h="370840">
                <a:tc vMerge="1">
                  <a:txBody>
                    <a:bodyPr/>
                    <a:lstStyle/>
                    <a:p>
                      <a:endParaRPr lang="zh-CN" altLang="en-US" dirty="0"/>
                    </a:p>
                  </a:txBody>
                  <a:tcPr>
                    <a:solidFill>
                      <a:schemeClr val="bg1">
                        <a:lumMod val="95000"/>
                      </a:schemeClr>
                    </a:solidFill>
                  </a:tcPr>
                </a:tc>
                <a:tc>
                  <a:txBody>
                    <a:bodyPr/>
                    <a:lstStyle/>
                    <a:p>
                      <a:r>
                        <a:rPr lang="zh-CN" altLang="en-US" dirty="0" smtClean="0"/>
                        <a:t>钛及钛合金焊管</a:t>
                      </a:r>
                      <a:endParaRPr lang="zh-CN" altLang="en-US" dirty="0"/>
                    </a:p>
                  </a:txBody>
                  <a:tcPr>
                    <a:solidFill>
                      <a:schemeClr val="bg1">
                        <a:lumMod val="95000"/>
                      </a:schemeClr>
                    </a:solidFill>
                  </a:tcPr>
                </a:tc>
                <a:tc>
                  <a:txBody>
                    <a:bodyPr/>
                    <a:lstStyle/>
                    <a:p>
                      <a:r>
                        <a:rPr lang="zh-CN" altLang="zh-CN" sz="1700" kern="1200" dirty="0" smtClean="0">
                          <a:solidFill>
                            <a:schemeClr val="dk1"/>
                          </a:solidFill>
                          <a:latin typeface="+mn-lt"/>
                          <a:ea typeface="+mn-ea"/>
                          <a:cs typeface="+mn-cs"/>
                        </a:rPr>
                        <a:t>壁厚：</a:t>
                      </a:r>
                      <a:r>
                        <a:rPr lang="en-US" altLang="zh-CN" sz="1700" kern="1200" dirty="0" smtClean="0">
                          <a:solidFill>
                            <a:schemeClr val="dk1"/>
                          </a:solidFill>
                          <a:latin typeface="+mn-lt"/>
                          <a:ea typeface="+mn-ea"/>
                          <a:cs typeface="+mn-cs"/>
                        </a:rPr>
                        <a:t>0.4-2.5mm</a:t>
                      </a:r>
                      <a:endParaRPr lang="zh-CN" altLang="zh-CN" sz="1700" kern="1200" dirty="0" smtClean="0">
                        <a:solidFill>
                          <a:schemeClr val="dk1"/>
                        </a:solidFill>
                        <a:latin typeface="+mn-lt"/>
                        <a:ea typeface="+mn-ea"/>
                        <a:cs typeface="+mn-cs"/>
                      </a:endParaRPr>
                    </a:p>
                    <a:p>
                      <a:r>
                        <a:rPr lang="zh-CN" altLang="zh-CN" sz="1700" kern="1200" dirty="0" smtClean="0">
                          <a:solidFill>
                            <a:schemeClr val="dk1"/>
                          </a:solidFill>
                          <a:latin typeface="+mn-lt"/>
                          <a:ea typeface="+mn-ea"/>
                          <a:cs typeface="+mn-cs"/>
                        </a:rPr>
                        <a:t>管径：</a:t>
                      </a:r>
                      <a:r>
                        <a:rPr lang="en-US" altLang="zh-CN" sz="1700" kern="1200" dirty="0" smtClean="0">
                          <a:solidFill>
                            <a:schemeClr val="dk1"/>
                          </a:solidFill>
                          <a:latin typeface="+mn-lt"/>
                          <a:ea typeface="+mn-ea"/>
                          <a:cs typeface="+mn-cs"/>
                        </a:rPr>
                        <a:t>20-38</a:t>
                      </a:r>
                      <a:endParaRPr lang="zh-CN" altLang="en-US" dirty="0"/>
                    </a:p>
                  </a:txBody>
                  <a:tcPr>
                    <a:solidFill>
                      <a:schemeClr val="bg1">
                        <a:lumMod val="95000"/>
                      </a:schemeClr>
                    </a:solidFill>
                  </a:tcPr>
                </a:tc>
                <a:tc>
                  <a:txBody>
                    <a:bodyPr/>
                    <a:lstStyle/>
                    <a:p>
                      <a:pPr algn="ctr"/>
                      <a:r>
                        <a:rPr lang="en-US" altLang="zh-CN" dirty="0" smtClean="0"/>
                        <a:t>350</a:t>
                      </a:r>
                      <a:endParaRPr lang="zh-CN" altLang="en-US" dirty="0"/>
                    </a:p>
                  </a:txBody>
                  <a:tcPr>
                    <a:solidFill>
                      <a:schemeClr val="bg1">
                        <a:lumMod val="95000"/>
                      </a:schemeClr>
                    </a:solidFill>
                  </a:tcPr>
                </a:tc>
              </a:tr>
            </a:tbl>
          </a:graphicData>
        </a:graphic>
      </p:graphicFrame>
      <p:sp>
        <p:nvSpPr>
          <p:cNvPr id="4" name="灯片编号占位符 3"/>
          <p:cNvSpPr>
            <a:spLocks noGrp="1"/>
          </p:cNvSpPr>
          <p:nvPr>
            <p:ph type="sldNum" sz="quarter" idx="12"/>
          </p:nvPr>
        </p:nvSpPr>
        <p:spPr/>
        <p:txBody>
          <a:bodyPr/>
          <a:lstStyle/>
          <a:p>
            <a:fld id="{471DEA9E-BEE9-4E32-83E8-991AD7715CE7}" type="slidenum">
              <a:rPr lang="en-US" altLang="zh-CN" smtClean="0"/>
              <a:pPr/>
              <a:t>13</a:t>
            </a:fld>
            <a:endParaRPr lang="en-US" altLang="zh-CN"/>
          </a:p>
        </p:txBody>
      </p:sp>
      <p:sp>
        <p:nvSpPr>
          <p:cNvPr id="7" name="TextBox 6"/>
          <p:cNvSpPr txBox="1"/>
          <p:nvPr/>
        </p:nvSpPr>
        <p:spPr>
          <a:xfrm>
            <a:off x="565498" y="5687195"/>
            <a:ext cx="8712968" cy="1142620"/>
          </a:xfrm>
          <a:prstGeom prst="rect">
            <a:avLst/>
          </a:prstGeom>
          <a:solidFill>
            <a:schemeClr val="accent2">
              <a:lumMod val="40000"/>
              <a:lumOff val="60000"/>
            </a:schemeClr>
          </a:solidFill>
        </p:spPr>
        <p:txBody>
          <a:bodyPr wrap="square" rtlCol="0">
            <a:spAutoFit/>
          </a:bodyPr>
          <a:lstStyle/>
          <a:p>
            <a:pPr algn="l">
              <a:lnSpc>
                <a:spcPct val="150000"/>
              </a:lnSpc>
              <a:buNone/>
            </a:pPr>
            <a:r>
              <a:rPr lang="en-US" altLang="zh-CN" sz="1600" dirty="0" smtClean="0">
                <a:latin typeface="+mn-ea"/>
                <a:ea typeface="+mn-ea"/>
              </a:rPr>
              <a:t>2011</a:t>
            </a:r>
            <a:r>
              <a:rPr lang="zh-CN" altLang="en-US" sz="1600" dirty="0" smtClean="0">
                <a:latin typeface="+mn-ea"/>
                <a:ea typeface="+mn-ea"/>
              </a:rPr>
              <a:t>年正在建设的</a:t>
            </a:r>
            <a:r>
              <a:rPr lang="zh-CN" altLang="zh-CN" sz="1600" dirty="0" smtClean="0">
                <a:latin typeface="+mn-ea"/>
                <a:ea typeface="+mn-ea"/>
              </a:rPr>
              <a:t>年产</a:t>
            </a:r>
            <a:r>
              <a:rPr lang="en-US" altLang="zh-CN" sz="1600" dirty="0" smtClean="0">
                <a:latin typeface="+mn-ea"/>
                <a:ea typeface="+mn-ea"/>
              </a:rPr>
              <a:t>2500</a:t>
            </a:r>
            <a:r>
              <a:rPr lang="zh-CN" altLang="zh-CN" sz="1600" dirty="0" smtClean="0">
                <a:latin typeface="+mn-ea"/>
                <a:ea typeface="+mn-ea"/>
              </a:rPr>
              <a:t>吨新型合金材料</a:t>
            </a:r>
            <a:r>
              <a:rPr lang="en-US" altLang="zh-CN" sz="1600" dirty="0" smtClean="0">
                <a:latin typeface="+mn-ea"/>
                <a:ea typeface="+mn-ea"/>
              </a:rPr>
              <a:t>(</a:t>
            </a:r>
            <a:r>
              <a:rPr lang="zh-CN" altLang="zh-CN" sz="1600" dirty="0" smtClean="0">
                <a:latin typeface="+mn-ea"/>
                <a:ea typeface="+mn-ea"/>
              </a:rPr>
              <a:t>钛型材</a:t>
            </a:r>
            <a:r>
              <a:rPr lang="en-US" altLang="zh-CN" sz="1600" dirty="0" smtClean="0">
                <a:latin typeface="+mn-ea"/>
                <a:ea typeface="+mn-ea"/>
              </a:rPr>
              <a:t>)</a:t>
            </a:r>
            <a:r>
              <a:rPr lang="zh-CN" altLang="zh-CN" sz="1600" dirty="0" smtClean="0">
                <a:latin typeface="+mn-ea"/>
                <a:ea typeface="+mn-ea"/>
              </a:rPr>
              <a:t>生产项目</a:t>
            </a:r>
            <a:r>
              <a:rPr lang="zh-CN" altLang="en-US" sz="1600" dirty="0" smtClean="0">
                <a:latin typeface="+mn-ea"/>
                <a:ea typeface="+mn-ea"/>
              </a:rPr>
              <a:t>为国家发改委专项资金支持项目，目前已部分达产，项目完成后五环钛业总钛材产能将达到约</a:t>
            </a:r>
            <a:r>
              <a:rPr lang="en-US" altLang="zh-CN" sz="1600" dirty="0" smtClean="0">
                <a:latin typeface="+mn-ea"/>
                <a:ea typeface="+mn-ea"/>
              </a:rPr>
              <a:t>3500</a:t>
            </a:r>
            <a:r>
              <a:rPr lang="zh-CN" altLang="en-US" sz="1600" dirty="0" smtClean="0">
                <a:latin typeface="+mn-ea"/>
                <a:ea typeface="+mn-ea"/>
              </a:rPr>
              <a:t>吨的规模，巩固公司在民营钛业企业中的领先地位。</a:t>
            </a:r>
            <a:endParaRPr lang="zh-CN" altLang="en-US" sz="1600" dirty="0">
              <a:latin typeface="+mn-ea"/>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生产工艺</a:t>
            </a:r>
            <a:r>
              <a:rPr lang="en-US" altLang="zh-CN" dirty="0" smtClean="0"/>
              <a:t>——</a:t>
            </a:r>
            <a:r>
              <a:rPr lang="zh-CN" altLang="en-US" dirty="0" smtClean="0"/>
              <a:t>钛及钛合金锭</a:t>
            </a:r>
            <a:endParaRPr lang="zh-CN" altLang="en-US" dirty="0"/>
          </a:p>
        </p:txBody>
      </p:sp>
      <p:sp>
        <p:nvSpPr>
          <p:cNvPr id="3" name="内容占位符 2"/>
          <p:cNvSpPr>
            <a:spLocks noGrp="1"/>
          </p:cNvSpPr>
          <p:nvPr>
            <p:ph idx="1"/>
          </p:nvPr>
        </p:nvSpPr>
        <p:spPr>
          <a:xfrm>
            <a:off x="349474" y="1726754"/>
            <a:ext cx="8712968" cy="936352"/>
          </a:xfrm>
        </p:spPr>
        <p:txBody>
          <a:bodyPr/>
          <a:lstStyle/>
          <a:p>
            <a:r>
              <a:rPr lang="zh-CN" altLang="zh-CN" sz="1400" dirty="0" smtClean="0"/>
              <a:t>对原料海绵锭用电加热烘干后，加入定量合金金属进行配料及压制电极，通过等离子焊接链接压制的电极，烘干后进行两次熔炼，熔炼出的钛合金锭经表面剥皮和打磨，检验合格后即可入库，或进入下道工序用于生产无缝管或焊管。</a:t>
            </a:r>
            <a:endParaRPr lang="zh-CN" altLang="en-US" sz="1400"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14</a:t>
            </a:fld>
            <a:endParaRPr lang="en-US" altLang="zh-CN"/>
          </a:p>
        </p:txBody>
      </p:sp>
      <p:pic>
        <p:nvPicPr>
          <p:cNvPr id="384002" name="图片 6"/>
          <p:cNvPicPr>
            <a:picLocks noChangeAspect="1" noChangeArrowheads="1"/>
          </p:cNvPicPr>
          <p:nvPr/>
        </p:nvPicPr>
        <p:blipFill>
          <a:blip r:embed="rId2" cstate="print"/>
          <a:srcRect/>
          <a:stretch>
            <a:fillRect/>
          </a:stretch>
        </p:blipFill>
        <p:spPr bwMode="auto">
          <a:xfrm>
            <a:off x="349474" y="2734866"/>
            <a:ext cx="9009641"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生产工艺</a:t>
            </a:r>
            <a:r>
              <a:rPr lang="en-US" altLang="zh-CN" dirty="0" smtClean="0"/>
              <a:t>——</a:t>
            </a:r>
            <a:r>
              <a:rPr lang="zh-CN" altLang="zh-CN" dirty="0" smtClean="0"/>
              <a:t>钛及钛合金毛坯管（管坯）</a:t>
            </a:r>
            <a:endParaRPr lang="zh-CN" altLang="en-US" dirty="0"/>
          </a:p>
        </p:txBody>
      </p:sp>
      <p:sp>
        <p:nvSpPr>
          <p:cNvPr id="3" name="内容占位符 2"/>
          <p:cNvSpPr>
            <a:spLocks noGrp="1"/>
          </p:cNvSpPr>
          <p:nvPr>
            <p:ph idx="1"/>
          </p:nvPr>
        </p:nvSpPr>
        <p:spPr>
          <a:xfrm>
            <a:off x="406401" y="1870770"/>
            <a:ext cx="9376121" cy="720081"/>
          </a:xfrm>
        </p:spPr>
        <p:txBody>
          <a:bodyPr/>
          <a:lstStyle/>
          <a:p>
            <a:r>
              <a:rPr lang="zh-CN" altLang="zh-CN" sz="1400" dirty="0" smtClean="0"/>
              <a:t>合格的钛合金经电加热（</a:t>
            </a:r>
            <a:r>
              <a:rPr lang="en-US" altLang="zh-CN" sz="1400" dirty="0" smtClean="0"/>
              <a:t>950-1100</a:t>
            </a:r>
            <a:r>
              <a:rPr lang="zh-CN" altLang="zh-CN" sz="1400" dirty="0" smtClean="0"/>
              <a:t>摄氏度）后锻压成棒材，用锯床锯切和剥皮后进行钻孔，再通过铜带包套，经包套的钛锭通过电加热（</a:t>
            </a:r>
            <a:r>
              <a:rPr lang="en-US" altLang="zh-CN" sz="1400" dirty="0" smtClean="0"/>
              <a:t>700-800</a:t>
            </a:r>
            <a:r>
              <a:rPr lang="zh-CN" altLang="zh-CN" sz="1400" dirty="0" smtClean="0"/>
              <a:t>摄氏度）后，通过挤压形成钛合金管坯，通过检验后即可入库或进入下一道工序。</a:t>
            </a:r>
          </a:p>
          <a:p>
            <a:endParaRPr lang="zh-CN" altLang="en-US" sz="1400"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15</a:t>
            </a:fld>
            <a:endParaRPr lang="en-US" altLang="zh-CN"/>
          </a:p>
        </p:txBody>
      </p:sp>
      <p:pic>
        <p:nvPicPr>
          <p:cNvPr id="385026" name="图片 7"/>
          <p:cNvPicPr>
            <a:picLocks noChangeAspect="1" noChangeArrowheads="1"/>
          </p:cNvPicPr>
          <p:nvPr/>
        </p:nvPicPr>
        <p:blipFill>
          <a:blip r:embed="rId2" cstate="print"/>
          <a:srcRect/>
          <a:stretch>
            <a:fillRect/>
          </a:stretch>
        </p:blipFill>
        <p:spPr bwMode="auto">
          <a:xfrm>
            <a:off x="565498" y="2734866"/>
            <a:ext cx="8378343"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生产工艺</a:t>
            </a:r>
            <a:r>
              <a:rPr lang="en-US" altLang="zh-CN" dirty="0" smtClean="0"/>
              <a:t>——</a:t>
            </a:r>
            <a:r>
              <a:rPr lang="zh-CN" altLang="en-US" dirty="0" smtClean="0"/>
              <a:t>钛及钛合金无缝管</a:t>
            </a:r>
            <a:endParaRPr lang="zh-CN" altLang="en-US" dirty="0"/>
          </a:p>
        </p:txBody>
      </p:sp>
      <p:sp>
        <p:nvSpPr>
          <p:cNvPr id="3" name="内容占位符 2"/>
          <p:cNvSpPr>
            <a:spLocks noGrp="1"/>
          </p:cNvSpPr>
          <p:nvPr>
            <p:ph idx="1"/>
          </p:nvPr>
        </p:nvSpPr>
        <p:spPr>
          <a:xfrm>
            <a:off x="406401" y="1654746"/>
            <a:ext cx="9231313" cy="1152375"/>
          </a:xfrm>
        </p:spPr>
        <p:txBody>
          <a:bodyPr/>
          <a:lstStyle/>
          <a:p>
            <a:r>
              <a:rPr lang="zh-CN" altLang="zh-CN" sz="1400" dirty="0" smtClean="0"/>
              <a:t>上述经检验合格的管坯通过硝酸溶液去除管坯表面的包套，对管坯进行磨修及冷轧后，经除油酸洗去除表面氧化层，再经平头切断及电加热退火炉退火（</a:t>
            </a:r>
            <a:r>
              <a:rPr lang="en-US" altLang="zh-CN" sz="1400" dirty="0" smtClean="0"/>
              <a:t>600-720</a:t>
            </a:r>
            <a:r>
              <a:rPr lang="zh-CN" altLang="zh-CN" sz="1400" dirty="0" smtClean="0"/>
              <a:t>摄氏度，</a:t>
            </a:r>
            <a:r>
              <a:rPr lang="en-US" altLang="zh-CN" sz="1400" dirty="0" smtClean="0"/>
              <a:t>4</a:t>
            </a:r>
            <a:r>
              <a:rPr lang="zh-CN" altLang="zh-CN" sz="1400" dirty="0" smtClean="0"/>
              <a:t>小时）后进行检验修磨，根据具体产品特点，可能需要重复进行精轧、平头、除油酸洗工序，完成后进行退火、矫直和平头，再通过第二道硝酸及氢氟酸溶液清洗，经检验合格制得无缝管。</a:t>
            </a:r>
          </a:p>
          <a:p>
            <a:endParaRPr lang="zh-CN" altLang="en-US" sz="1400"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16</a:t>
            </a:fld>
            <a:endParaRPr lang="en-US" altLang="zh-CN"/>
          </a:p>
        </p:txBody>
      </p:sp>
      <p:pic>
        <p:nvPicPr>
          <p:cNvPr id="386050" name="图片 8"/>
          <p:cNvPicPr>
            <a:picLocks noChangeAspect="1" noChangeArrowheads="1"/>
          </p:cNvPicPr>
          <p:nvPr/>
        </p:nvPicPr>
        <p:blipFill>
          <a:blip r:embed="rId2" cstate="print"/>
          <a:srcRect/>
          <a:stretch>
            <a:fillRect/>
          </a:stretch>
        </p:blipFill>
        <p:spPr bwMode="auto">
          <a:xfrm>
            <a:off x="997546" y="2806874"/>
            <a:ext cx="7774704" cy="42484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生产工艺</a:t>
            </a:r>
            <a:r>
              <a:rPr lang="en-US" altLang="zh-CN" dirty="0" smtClean="0"/>
              <a:t>——</a:t>
            </a:r>
            <a:r>
              <a:rPr lang="zh-CN" altLang="en-US" dirty="0" smtClean="0"/>
              <a:t>钛及钛合金焊管</a:t>
            </a:r>
            <a:endParaRPr lang="zh-CN" altLang="en-US" dirty="0"/>
          </a:p>
        </p:txBody>
      </p:sp>
      <p:sp>
        <p:nvSpPr>
          <p:cNvPr id="3" name="内容占位符 2"/>
          <p:cNvSpPr>
            <a:spLocks noGrp="1"/>
          </p:cNvSpPr>
          <p:nvPr>
            <p:ph idx="1"/>
          </p:nvPr>
        </p:nvSpPr>
        <p:spPr>
          <a:xfrm>
            <a:off x="406401" y="1798762"/>
            <a:ext cx="9231313" cy="1296391"/>
          </a:xfrm>
        </p:spPr>
        <p:txBody>
          <a:bodyPr/>
          <a:lstStyle/>
          <a:p>
            <a:r>
              <a:rPr lang="zh-CN" altLang="zh-CN" sz="1400" dirty="0" smtClean="0"/>
              <a:t>将钛及钛合金锭进行电加热、锻压，形成板坯；将板坯委托有钛合金卷带加工能力的企业，将板坯加工成卷带；根据焊管的尺寸要求，对卷带进行开卷，完成开卷的钛及钛合金薄板料经端头焊接、成型、焊接和冷却，得到初步成型的焊管，通过退火和精矫，得到精确的焊管尺寸；对精矫后的焊管进行尺寸测量、探伤检测，将检测合格的零件切割为制定的尺寸，得到尺寸合格的焊管，最后对焊管进行超声探伤、气密测试和水压测试，制得钛及钛合金焊管成品。</a:t>
            </a:r>
          </a:p>
          <a:p>
            <a:endParaRPr lang="zh-CN" altLang="en-US" sz="1400"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17</a:t>
            </a:fld>
            <a:endParaRPr lang="en-US" altLang="zh-CN"/>
          </a:p>
        </p:txBody>
      </p:sp>
      <p:pic>
        <p:nvPicPr>
          <p:cNvPr id="387074" name="图片 9"/>
          <p:cNvPicPr>
            <a:picLocks noChangeAspect="1" noChangeArrowheads="1"/>
          </p:cNvPicPr>
          <p:nvPr/>
        </p:nvPicPr>
        <p:blipFill>
          <a:blip r:embed="rId2" cstate="print"/>
          <a:srcRect/>
          <a:stretch>
            <a:fillRect/>
          </a:stretch>
        </p:blipFill>
        <p:spPr bwMode="auto">
          <a:xfrm>
            <a:off x="637506" y="3166914"/>
            <a:ext cx="8352928" cy="34081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市场营销与销售模式</a:t>
            </a:r>
            <a:endParaRPr lang="zh-CN" altLang="en-US" dirty="0"/>
          </a:p>
        </p:txBody>
      </p:sp>
      <p:sp>
        <p:nvSpPr>
          <p:cNvPr id="3" name="内容占位符 2"/>
          <p:cNvSpPr>
            <a:spLocks noGrp="1"/>
          </p:cNvSpPr>
          <p:nvPr>
            <p:ph idx="1"/>
          </p:nvPr>
        </p:nvSpPr>
        <p:spPr>
          <a:xfrm>
            <a:off x="406401" y="1726754"/>
            <a:ext cx="9231313" cy="5255071"/>
          </a:xfrm>
        </p:spPr>
        <p:txBody>
          <a:bodyPr/>
          <a:lstStyle/>
          <a:p>
            <a:r>
              <a:rPr lang="zh-CN" altLang="en-US" sz="1600" dirty="0" smtClean="0"/>
              <a:t>公司主要通过以下方式进行市场营销，逐步树立五环品牌形象</a:t>
            </a:r>
            <a:endParaRPr lang="en-US" altLang="zh-CN" sz="1600" dirty="0" smtClean="0"/>
          </a:p>
          <a:p>
            <a:pPr>
              <a:buNone/>
            </a:pPr>
            <a:r>
              <a:rPr lang="zh-CN" altLang="zh-CN" sz="1600" dirty="0" smtClean="0"/>
              <a:t>（</a:t>
            </a:r>
            <a:r>
              <a:rPr lang="en-US" altLang="zh-CN" sz="1600" dirty="0" smtClean="0"/>
              <a:t>1</a:t>
            </a:r>
            <a:r>
              <a:rPr lang="zh-CN" altLang="zh-CN" sz="1600" dirty="0" smtClean="0"/>
              <a:t>）网上发布新产品信息，借用</a:t>
            </a:r>
            <a:r>
              <a:rPr lang="en-US" altLang="zh-CN" sz="1600" dirty="0" smtClean="0"/>
              <a:t>INTERNET</a:t>
            </a:r>
            <a:r>
              <a:rPr lang="zh-CN" altLang="zh-CN" sz="1600" dirty="0" smtClean="0"/>
              <a:t>介绍五环品牌。</a:t>
            </a:r>
          </a:p>
          <a:p>
            <a:pPr>
              <a:buNone/>
            </a:pPr>
            <a:r>
              <a:rPr lang="zh-CN" altLang="zh-CN" sz="1600" dirty="0" smtClean="0"/>
              <a:t>（</a:t>
            </a:r>
            <a:r>
              <a:rPr lang="en-US" altLang="zh-CN" sz="1600" dirty="0" smtClean="0"/>
              <a:t>2</a:t>
            </a:r>
            <a:r>
              <a:rPr lang="zh-CN" altLang="zh-CN" sz="1600" dirty="0" smtClean="0"/>
              <a:t>）借助行业协会推荐新产品，借助新闻媒体做宣传介绍。</a:t>
            </a:r>
          </a:p>
          <a:p>
            <a:pPr>
              <a:buNone/>
            </a:pPr>
            <a:r>
              <a:rPr lang="zh-CN" altLang="zh-CN" sz="1600" dirty="0" smtClean="0"/>
              <a:t>（</a:t>
            </a:r>
            <a:r>
              <a:rPr lang="en-US" altLang="zh-CN" sz="1600" dirty="0" smtClean="0"/>
              <a:t>3</a:t>
            </a:r>
            <a:r>
              <a:rPr lang="zh-CN" altLang="zh-CN" sz="1600" dirty="0" smtClean="0"/>
              <a:t>）沿用传统销售渠道，广交客户。</a:t>
            </a:r>
          </a:p>
          <a:p>
            <a:pPr>
              <a:buNone/>
            </a:pPr>
            <a:r>
              <a:rPr lang="zh-CN" altLang="zh-CN" sz="1600" dirty="0" smtClean="0"/>
              <a:t>（</a:t>
            </a:r>
            <a:r>
              <a:rPr lang="en-US" altLang="zh-CN" sz="1600" dirty="0" smtClean="0"/>
              <a:t>4</a:t>
            </a:r>
            <a:r>
              <a:rPr lang="zh-CN" altLang="zh-CN" sz="1600" dirty="0" smtClean="0"/>
              <a:t>）采用让利销售，推动新材料的应用。</a:t>
            </a:r>
            <a:endParaRPr lang="en-US" altLang="zh-CN" sz="1600" dirty="0" smtClean="0"/>
          </a:p>
          <a:p>
            <a:r>
              <a:rPr lang="zh-CN" altLang="en-US" sz="1600" dirty="0" smtClean="0"/>
              <a:t>产品销售方面，以直销方式为主，同时也通过联合销售等合作方式与宝钛股份等行业龙头企业共同开拓市场。</a:t>
            </a:r>
            <a:endParaRPr lang="en-US" altLang="zh-CN" sz="1600" dirty="0" smtClean="0"/>
          </a:p>
          <a:p>
            <a:r>
              <a:rPr lang="zh-CN" altLang="zh-CN" sz="1600" dirty="0" smtClean="0"/>
              <a:t>公司目前主要客户包括：西部钛业有限责任公司、宝鸡钛业股份有限公司、大连石化、南京宝色股份有限公司等等，下游主要应用于石油化工设备领域。公司目前正在进行航空及军工认证，一旦通过后，将可进入航空及军工领域，成为航空、军工设备制造厂家的供应商。</a:t>
            </a:r>
          </a:p>
          <a:p>
            <a:pPr>
              <a:buNone/>
            </a:pPr>
            <a:endParaRPr lang="en-US" altLang="zh-CN" sz="1600" dirty="0" smtClean="0"/>
          </a:p>
          <a:p>
            <a:pPr>
              <a:buNone/>
            </a:pPr>
            <a:endParaRPr lang="zh-CN" altLang="zh-CN" sz="1600" dirty="0" smtClean="0"/>
          </a:p>
          <a:p>
            <a:endParaRPr lang="zh-CN" altLang="en-US" sz="1600"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18</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420690" y="358776"/>
            <a:ext cx="8785224" cy="792162"/>
          </a:xfrm>
          <a:noFill/>
          <a:ln/>
        </p:spPr>
        <p:txBody>
          <a:bodyPr/>
          <a:lstStyle/>
          <a:p>
            <a:r>
              <a:rPr lang="zh-CN" altLang="en-US" dirty="0" smtClean="0"/>
              <a:t>声明</a:t>
            </a:r>
          </a:p>
        </p:txBody>
      </p:sp>
      <p:sp>
        <p:nvSpPr>
          <p:cNvPr id="220165" name="Rectangle 5"/>
          <p:cNvSpPr>
            <a:spLocks noGrp="1" noChangeArrowheads="1"/>
          </p:cNvSpPr>
          <p:nvPr>
            <p:ph idx="1"/>
          </p:nvPr>
        </p:nvSpPr>
        <p:spPr bwMode="gray">
          <a:xfrm>
            <a:off x="349474" y="1726754"/>
            <a:ext cx="9360246" cy="5113090"/>
          </a:xfrm>
          <a:noFill/>
          <a:ln/>
        </p:spPr>
        <p:txBody>
          <a:bodyPr lIns="91411" tIns="36565" rIns="36565" bIns="36565"/>
          <a:lstStyle/>
          <a:p>
            <a:endParaRPr lang="zh-CN" altLang="en-US" sz="1600" dirty="0" smtClean="0"/>
          </a:p>
          <a:p>
            <a:endParaRPr lang="zh-CN" altLang="en-US" sz="1600" dirty="0" smtClean="0"/>
          </a:p>
          <a:p>
            <a:endParaRPr lang="zh-CN" altLang="en-US" sz="1600" dirty="0" smtClean="0"/>
          </a:p>
          <a:p>
            <a:endParaRPr lang="zh-CN" altLang="en-US" sz="1600" dirty="0" smtClean="0"/>
          </a:p>
          <a:p>
            <a:endParaRPr lang="zh-CN" altLang="en-US" sz="1600" dirty="0" smtClean="0"/>
          </a:p>
          <a:p>
            <a:r>
              <a:rPr lang="zh-CN" altLang="en-US" sz="1600" dirty="0" smtClean="0"/>
              <a:t>本陈述是专门为浙江五环钛业股份有限公司（以下简称“五环钛业”或“公司”）的潜在投资机构准备，供该机构内部使用的，并直接致送及递交给该机构。该机构无权发表或向任何其他方披露本陈述的全部或部分内容。</a:t>
            </a:r>
          </a:p>
          <a:p>
            <a:r>
              <a:rPr lang="zh-CN" altLang="en-US" sz="1600" dirty="0" smtClean="0"/>
              <a:t>本陈述仅用于潜在投资机构为对公司进行股权投资而初步了解五环钛业之目的，如需进一步了解公司，须与公司商谈并获取进一步资料，以实现公司全方位之描述，除非事先得到五环钛业的书面同意，否则不得将本陈述或其中任何内容用于任何其他用途。</a:t>
            </a:r>
          </a:p>
          <a:p>
            <a:r>
              <a:rPr lang="zh-CN" altLang="en-US" sz="1600" dirty="0" smtClean="0"/>
              <a:t>本陈诉所包含的各项行业及公司信息力求全面、真实、完整，但对于本陈述所包含的与行业有关的信息部分出自公开报告等外部来源，仅供参考，公司不不保证上述外部信息的准确及完整。</a:t>
            </a:r>
          </a:p>
          <a:p>
            <a:r>
              <a:rPr lang="zh-CN" altLang="zh-CN" sz="1600" dirty="0" smtClean="0"/>
              <a:t>本商业计划书不可用作销售报价使用，也不可用作购买时的报价使用。</a:t>
            </a:r>
            <a:endParaRPr lang="zh-CN" altLang="en-US" sz="1600" dirty="0" smtClean="0"/>
          </a:p>
          <a:p>
            <a:endParaRPr lang="zh-CN" altLang="en-US"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技术研发</a:t>
            </a:r>
            <a:endParaRPr lang="zh-CN" altLang="en-US" dirty="0"/>
          </a:p>
        </p:txBody>
      </p:sp>
      <p:sp>
        <p:nvSpPr>
          <p:cNvPr id="3" name="内容占位符 2"/>
          <p:cNvSpPr>
            <a:spLocks noGrp="1"/>
          </p:cNvSpPr>
          <p:nvPr>
            <p:ph idx="1"/>
          </p:nvPr>
        </p:nvSpPr>
        <p:spPr>
          <a:xfrm>
            <a:off x="406401" y="1726754"/>
            <a:ext cx="9231313" cy="5255071"/>
          </a:xfrm>
        </p:spPr>
        <p:txBody>
          <a:bodyPr/>
          <a:lstStyle/>
          <a:p>
            <a:r>
              <a:rPr lang="zh-CN" altLang="en-US" sz="1600" dirty="0" smtClean="0"/>
              <a:t>公司采取自身技术研发攻关和与国内知名高等院校研究所合作开发相结合的技术研发模式。公司目前拥有一个     人的研发队伍，其中高级工程师    人。</a:t>
            </a:r>
            <a:endParaRPr lang="en-US" altLang="zh-CN" sz="1600" dirty="0" smtClean="0"/>
          </a:p>
          <a:p>
            <a:r>
              <a:rPr lang="en-US" altLang="zh-CN" sz="1600" dirty="0" smtClean="0"/>
              <a:t>2010</a:t>
            </a:r>
            <a:r>
              <a:rPr lang="zh-CN" altLang="zh-CN" sz="1600" dirty="0" smtClean="0"/>
              <a:t>年</a:t>
            </a:r>
            <a:r>
              <a:rPr lang="en-US" altLang="zh-CN" sz="1600" dirty="0" smtClean="0"/>
              <a:t>11</a:t>
            </a:r>
            <a:r>
              <a:rPr lang="zh-CN" altLang="zh-CN" sz="1600" dirty="0" smtClean="0"/>
              <a:t>月</a:t>
            </a:r>
            <a:r>
              <a:rPr lang="en-US" altLang="zh-CN" sz="1600" dirty="0" smtClean="0"/>
              <a:t>25</a:t>
            </a:r>
            <a:r>
              <a:rPr lang="zh-CN" altLang="zh-CN" sz="1600" dirty="0" smtClean="0"/>
              <a:t>日，公司与上海交通大学就“金属功能复合材料的性能测试与评价、人员技术培训与服务”签署了技术服务合同，有效期为</a:t>
            </a:r>
            <a:r>
              <a:rPr lang="en-US" altLang="zh-CN" sz="1600" dirty="0" smtClean="0"/>
              <a:t>2010</a:t>
            </a:r>
            <a:r>
              <a:rPr lang="zh-CN" altLang="zh-CN" sz="1600" dirty="0" smtClean="0"/>
              <a:t>年</a:t>
            </a:r>
            <a:r>
              <a:rPr lang="en-US" altLang="zh-CN" sz="1600" dirty="0" smtClean="0"/>
              <a:t>11</a:t>
            </a:r>
            <a:r>
              <a:rPr lang="zh-CN" altLang="zh-CN" sz="1600" dirty="0" smtClean="0"/>
              <a:t>月</a:t>
            </a:r>
            <a:r>
              <a:rPr lang="en-US" altLang="zh-CN" sz="1600" dirty="0" smtClean="0"/>
              <a:t>25</a:t>
            </a:r>
            <a:r>
              <a:rPr lang="zh-CN" altLang="zh-CN" sz="1600" dirty="0" smtClean="0"/>
              <a:t>日至</a:t>
            </a:r>
            <a:r>
              <a:rPr lang="en-US" altLang="zh-CN" sz="1600" dirty="0" smtClean="0"/>
              <a:t>2013</a:t>
            </a:r>
            <a:r>
              <a:rPr lang="zh-CN" altLang="zh-CN" sz="1600" dirty="0" smtClean="0"/>
              <a:t>年</a:t>
            </a:r>
            <a:r>
              <a:rPr lang="en-US" altLang="zh-CN" sz="1600" dirty="0" smtClean="0"/>
              <a:t>11</a:t>
            </a:r>
            <a:r>
              <a:rPr lang="zh-CN" altLang="zh-CN" sz="1600" dirty="0" smtClean="0"/>
              <a:t>月</a:t>
            </a:r>
            <a:r>
              <a:rPr lang="en-US" altLang="zh-CN" sz="1600" dirty="0" smtClean="0"/>
              <a:t>25</a:t>
            </a:r>
            <a:r>
              <a:rPr lang="zh-CN" altLang="zh-CN" sz="1600" dirty="0" smtClean="0"/>
              <a:t>日，由上海交通大学协助本公司申请包括武器设备生产许可证、保密资格认证、军工产品质量认证等在内的“三证”。</a:t>
            </a:r>
            <a:endParaRPr lang="en-US" altLang="zh-CN" sz="1600" dirty="0" smtClean="0"/>
          </a:p>
          <a:p>
            <a:pPr algn="l"/>
            <a:r>
              <a:rPr lang="zh-CN" altLang="en-US" sz="1600" dirty="0" smtClean="0"/>
              <a:t>公司在新落成的办公楼中已开辟</a:t>
            </a:r>
            <a:r>
              <a:rPr lang="en-US" altLang="zh-CN" sz="1600" dirty="0" smtClean="0"/>
              <a:t>800</a:t>
            </a:r>
            <a:r>
              <a:rPr lang="zh-CN" altLang="en-US" sz="1600" dirty="0" smtClean="0"/>
              <a:t>平米的空间，用于公司研发中心办公及产品工艺测试，计划进一步扩大研发队伍，提升生产工艺水平，并着重从钛材向下游钛应用产品领域拓展。</a:t>
            </a:r>
            <a:endParaRPr lang="en-US" altLang="zh-CN" sz="1600" dirty="0" smtClean="0"/>
          </a:p>
          <a:p>
            <a:r>
              <a:rPr lang="en-US" altLang="zh-CN" sz="1600" dirty="0" smtClean="0"/>
              <a:t> </a:t>
            </a:r>
            <a:r>
              <a:rPr lang="zh-CN" altLang="en-US" sz="1600" dirty="0" smtClean="0"/>
              <a:t>公司计划聘请国内知名专家周廉等作为公司顾问。周先生是我国著名的超导和稀有金属材料专家，中国工程院院士，教授、博士生导师。曾任西北有色金属研究院院长、党委书记。现任中国材料研究学会理事长、中国工程院冶金、化工与材料工程学部主任、国际材料联合会主席、中国有色金属工业协会副理事长。</a:t>
            </a:r>
            <a:endParaRPr lang="en-US" altLang="zh-CN" sz="1600" dirty="0" smtClean="0"/>
          </a:p>
          <a:p>
            <a:r>
              <a:rPr lang="en-US" altLang="zh-CN" sz="1600" dirty="0" smtClean="0"/>
              <a:t> </a:t>
            </a:r>
            <a:r>
              <a:rPr lang="zh-CN" altLang="en-US" sz="1600" dirty="0" smtClean="0"/>
              <a:t>公司目前拥有三项发明专利（正在申请中）：</a:t>
            </a:r>
            <a:endParaRPr lang="en-US" altLang="zh-CN" sz="1600" dirty="0" smtClean="0"/>
          </a:p>
          <a:p>
            <a:pPr>
              <a:buNone/>
            </a:pPr>
            <a:r>
              <a:rPr lang="en-US" altLang="zh-CN" sz="1600" dirty="0" smtClean="0"/>
              <a:t>	</a:t>
            </a:r>
            <a:r>
              <a:rPr lang="zh-CN" altLang="zh-CN" sz="1600" dirty="0" smtClean="0"/>
              <a:t>一种钛合金异型材的挤压工艺方法</a:t>
            </a:r>
            <a:r>
              <a:rPr lang="zh-CN" altLang="en-US" sz="1600" dirty="0" smtClean="0"/>
              <a:t>（</a:t>
            </a:r>
            <a:r>
              <a:rPr lang="en-US" altLang="zh-CN" sz="1600" dirty="0" smtClean="0"/>
              <a:t>200910250758.X</a:t>
            </a:r>
            <a:r>
              <a:rPr lang="zh-CN" altLang="en-US" sz="1600" dirty="0" smtClean="0"/>
              <a:t>）</a:t>
            </a:r>
            <a:endParaRPr lang="en-US" altLang="zh-CN" sz="1600" dirty="0" smtClean="0"/>
          </a:p>
          <a:p>
            <a:pPr>
              <a:buNone/>
            </a:pPr>
            <a:r>
              <a:rPr lang="en-US" altLang="zh-CN" sz="1600" dirty="0" smtClean="0"/>
              <a:t>   </a:t>
            </a:r>
            <a:r>
              <a:rPr lang="zh-CN" altLang="zh-CN" sz="1600" dirty="0" smtClean="0"/>
              <a:t>一种去除钛及钛合金挤压管表面铜皮的方法</a:t>
            </a:r>
            <a:r>
              <a:rPr lang="zh-CN" altLang="en-US" sz="1600" dirty="0" smtClean="0"/>
              <a:t>（</a:t>
            </a:r>
            <a:r>
              <a:rPr lang="en-US" altLang="zh-CN" sz="1600" dirty="0" smtClean="0"/>
              <a:t>200910250759.4</a:t>
            </a:r>
            <a:r>
              <a:rPr lang="zh-CN" altLang="en-US" sz="1600" dirty="0" smtClean="0"/>
              <a:t>）</a:t>
            </a:r>
            <a:endParaRPr lang="en-US" altLang="zh-CN" sz="1600" dirty="0" smtClean="0"/>
          </a:p>
          <a:p>
            <a:pPr>
              <a:buNone/>
            </a:pPr>
            <a:r>
              <a:rPr lang="en-US" altLang="zh-CN" sz="1600" dirty="0" smtClean="0"/>
              <a:t>   </a:t>
            </a:r>
            <a:r>
              <a:rPr lang="zh-CN" altLang="zh-CN" sz="1600" dirty="0" smtClean="0"/>
              <a:t>一种钛铜复合棒用钛套的制备方法及模具</a:t>
            </a:r>
            <a:r>
              <a:rPr lang="zh-CN" altLang="en-US" sz="1600" dirty="0" smtClean="0"/>
              <a:t>（</a:t>
            </a:r>
            <a:r>
              <a:rPr lang="en-US" altLang="zh-CN" sz="1600" dirty="0" smtClean="0"/>
              <a:t>200910250760.7</a:t>
            </a:r>
            <a:r>
              <a:rPr lang="zh-CN" altLang="en-US" sz="1600" dirty="0" smtClean="0"/>
              <a:t>）</a:t>
            </a:r>
            <a:endParaRPr lang="en-US" altLang="zh-CN" sz="1600" dirty="0" smtClean="0"/>
          </a:p>
          <a:p>
            <a:endParaRPr lang="zh-CN" altLang="en-US" sz="1600"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19</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ctrTitle" idx="4294967295"/>
          </p:nvPr>
        </p:nvSpPr>
        <p:spPr>
          <a:xfrm>
            <a:off x="0" y="3109913"/>
            <a:ext cx="6999288" cy="690562"/>
          </a:xfrm>
        </p:spPr>
        <p:txBody>
          <a:bodyPr lIns="101894" tIns="50947" rIns="101894" bIns="50947"/>
          <a:lstStyle/>
          <a:p>
            <a:pPr eaLnBrk="1" hangingPunct="1"/>
            <a:r>
              <a:rPr lang="zh-CN" altLang="en-US" dirty="0" smtClean="0"/>
              <a:t>行业与市场</a:t>
            </a:r>
          </a:p>
        </p:txBody>
      </p:sp>
      <p:sp>
        <p:nvSpPr>
          <p:cNvPr id="307203" name="Rectangle 3"/>
          <p:cNvSpPr>
            <a:spLocks noGrp="1" noChangeArrowheads="1"/>
          </p:cNvSpPr>
          <p:nvPr>
            <p:ph type="subTitle" idx="4294967295"/>
          </p:nvPr>
        </p:nvSpPr>
        <p:spPr>
          <a:xfrm>
            <a:off x="0" y="2678113"/>
            <a:ext cx="3867150" cy="431800"/>
          </a:xfrm>
          <a:noFill/>
        </p:spPr>
        <p:txBody>
          <a:bodyPr/>
          <a:lstStyle/>
          <a:p>
            <a:pPr marL="0" indent="0" eaLnBrk="1" hangingPunct="1">
              <a:buNone/>
            </a:pPr>
            <a:r>
              <a:rPr lang="zh-CN" altLang="en-US" sz="1400" b="1" dirty="0" smtClean="0"/>
              <a:t>第三章</a:t>
            </a:r>
          </a:p>
        </p:txBody>
      </p:sp>
      <p:sp>
        <p:nvSpPr>
          <p:cNvPr id="307204" name="Line 4"/>
          <p:cNvSpPr>
            <a:spLocks noChangeShapeType="1"/>
          </p:cNvSpPr>
          <p:nvPr/>
        </p:nvSpPr>
        <p:spPr bwMode="auto">
          <a:xfrm>
            <a:off x="420688" y="3095625"/>
            <a:ext cx="6049962" cy="0"/>
          </a:xfrm>
          <a:prstGeom prst="line">
            <a:avLst/>
          </a:prstGeom>
          <a:noFill/>
          <a:ln w="19050">
            <a:solidFill>
              <a:schemeClr val="tx1"/>
            </a:solidFill>
            <a:round/>
            <a:headEnd/>
            <a:tailEnd/>
          </a:ln>
          <a:effectLst/>
        </p:spPr>
        <p:txBody>
          <a:bodyPr vert="eaVert" wrap="none" lIns="89994" tIns="46796" rIns="89994" bIns="46796" anchor="ct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钛</a:t>
            </a:r>
            <a:r>
              <a:rPr lang="en-US" altLang="zh-CN" dirty="0" smtClean="0"/>
              <a:t>——</a:t>
            </a:r>
            <a:r>
              <a:rPr lang="zh-CN" altLang="en-US" dirty="0" smtClean="0"/>
              <a:t>属于未来的金属</a:t>
            </a:r>
            <a:endParaRPr lang="zh-CN" altLang="en-US" dirty="0"/>
          </a:p>
        </p:txBody>
      </p:sp>
      <p:graphicFrame>
        <p:nvGraphicFramePr>
          <p:cNvPr id="5" name="内容占位符 4"/>
          <p:cNvGraphicFramePr>
            <a:graphicFrameLocks noGrp="1"/>
          </p:cNvGraphicFramePr>
          <p:nvPr>
            <p:ph idx="1"/>
          </p:nvPr>
        </p:nvGraphicFramePr>
        <p:xfrm>
          <a:off x="349474" y="2878882"/>
          <a:ext cx="9231312" cy="4079240"/>
        </p:xfrm>
        <a:graphic>
          <a:graphicData uri="http://schemas.openxmlformats.org/drawingml/2006/table">
            <a:tbl>
              <a:tblPr firstRow="1" bandRow="1">
                <a:tableStyleId>{93296810-A885-4BE3-A3E7-6D5BEEA58F35}</a:tableStyleId>
              </a:tblPr>
              <a:tblGrid>
                <a:gridCol w="1296144"/>
                <a:gridCol w="2016224"/>
                <a:gridCol w="5918944"/>
              </a:tblGrid>
              <a:tr h="370840">
                <a:tc>
                  <a:txBody>
                    <a:bodyPr/>
                    <a:lstStyle/>
                    <a:p>
                      <a:pPr algn="ctr">
                        <a:spcBef>
                          <a:spcPts val="600"/>
                        </a:spcBef>
                        <a:spcAft>
                          <a:spcPts val="0"/>
                        </a:spcAft>
                      </a:pPr>
                      <a:r>
                        <a:rPr lang="zh-CN" sz="1200" kern="0" dirty="0"/>
                        <a:t>序号</a:t>
                      </a:r>
                      <a:endParaRPr lang="zh-CN" sz="1050" kern="100" dirty="0">
                        <a:latin typeface="Calibri"/>
                        <a:ea typeface="宋体"/>
                        <a:cs typeface="Calibri"/>
                      </a:endParaRPr>
                    </a:p>
                  </a:txBody>
                  <a:tcPr marL="68580" marR="68580" marT="0" marB="0" anchor="ctr"/>
                </a:tc>
                <a:tc>
                  <a:txBody>
                    <a:bodyPr/>
                    <a:lstStyle/>
                    <a:p>
                      <a:pPr algn="ctr">
                        <a:spcBef>
                          <a:spcPts val="600"/>
                        </a:spcBef>
                        <a:spcAft>
                          <a:spcPts val="0"/>
                        </a:spcAft>
                      </a:pPr>
                      <a:r>
                        <a:rPr lang="zh-CN" sz="1200" kern="0"/>
                        <a:t>特性</a:t>
                      </a:r>
                      <a:endParaRPr lang="zh-CN" sz="1050" kern="100">
                        <a:latin typeface="Calibri"/>
                        <a:ea typeface="宋体"/>
                        <a:cs typeface="Calibri"/>
                      </a:endParaRPr>
                    </a:p>
                  </a:txBody>
                  <a:tcPr marL="68580" marR="68580" marT="0" marB="0" anchor="ctr"/>
                </a:tc>
                <a:tc>
                  <a:txBody>
                    <a:bodyPr/>
                    <a:lstStyle/>
                    <a:p>
                      <a:pPr algn="ctr">
                        <a:spcBef>
                          <a:spcPts val="600"/>
                        </a:spcBef>
                        <a:spcAft>
                          <a:spcPts val="0"/>
                        </a:spcAft>
                      </a:pPr>
                      <a:r>
                        <a:rPr lang="zh-CN" sz="1200" kern="0" dirty="0"/>
                        <a:t>内容</a:t>
                      </a:r>
                      <a:endParaRPr lang="zh-CN" sz="1050" kern="100" dirty="0">
                        <a:latin typeface="Calibri"/>
                        <a:ea typeface="宋体"/>
                        <a:cs typeface="Calibri"/>
                      </a:endParaRPr>
                    </a:p>
                  </a:txBody>
                  <a:tcPr marL="68580" marR="68580" marT="0" marB="0" anchor="ctr"/>
                </a:tc>
              </a:tr>
              <a:tr h="370840">
                <a:tc>
                  <a:txBody>
                    <a:bodyPr/>
                    <a:lstStyle/>
                    <a:p>
                      <a:pPr algn="ctr">
                        <a:spcBef>
                          <a:spcPts val="600"/>
                        </a:spcBef>
                        <a:spcAft>
                          <a:spcPts val="0"/>
                        </a:spcAft>
                      </a:pPr>
                      <a:r>
                        <a:rPr lang="en-US" sz="1200" kern="0"/>
                        <a:t>1</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a:t>熔点高</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a:t>钛的熔点为</a:t>
                      </a:r>
                      <a:r>
                        <a:rPr lang="en-US" sz="1200" kern="0"/>
                        <a:t>1668</a:t>
                      </a:r>
                      <a:r>
                        <a:rPr lang="zh-CN" sz="1200" kern="0"/>
                        <a:t>℃，是轻金属中高熔点金属</a:t>
                      </a:r>
                      <a:endParaRPr lang="zh-CN" sz="1050" kern="100">
                        <a:latin typeface="Calibri"/>
                        <a:ea typeface="宋体"/>
                        <a:cs typeface="Calibri"/>
                      </a:endParaRPr>
                    </a:p>
                  </a:txBody>
                  <a:tcPr marL="68580" marR="68580" marT="0" marB="0" anchor="ctr"/>
                </a:tc>
              </a:tr>
              <a:tr h="370840">
                <a:tc>
                  <a:txBody>
                    <a:bodyPr/>
                    <a:lstStyle/>
                    <a:p>
                      <a:pPr algn="ctr">
                        <a:spcBef>
                          <a:spcPts val="600"/>
                        </a:spcBef>
                        <a:spcAft>
                          <a:spcPts val="0"/>
                        </a:spcAft>
                      </a:pPr>
                      <a:r>
                        <a:rPr lang="en-US" sz="1200" kern="0"/>
                        <a:t>2</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a:t>密度小</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a:t>钛的密度是</a:t>
                      </a:r>
                      <a:r>
                        <a:rPr lang="en-US" sz="1200" kern="0"/>
                        <a:t>4.51g/cm3</a:t>
                      </a:r>
                      <a:r>
                        <a:rPr lang="zh-CN" sz="1200" kern="0"/>
                        <a:t>，仅为铁的</a:t>
                      </a:r>
                      <a:r>
                        <a:rPr lang="en-US" sz="1200" kern="0"/>
                        <a:t>57.4%</a:t>
                      </a:r>
                      <a:endParaRPr lang="zh-CN" sz="1050" kern="100">
                        <a:latin typeface="Calibri"/>
                        <a:ea typeface="宋体"/>
                        <a:cs typeface="Calibri"/>
                      </a:endParaRPr>
                    </a:p>
                  </a:txBody>
                  <a:tcPr marL="68580" marR="68580" marT="0" marB="0" anchor="ctr"/>
                </a:tc>
              </a:tr>
              <a:tr h="370840">
                <a:tc>
                  <a:txBody>
                    <a:bodyPr/>
                    <a:lstStyle/>
                    <a:p>
                      <a:pPr algn="ctr">
                        <a:spcBef>
                          <a:spcPts val="600"/>
                        </a:spcBef>
                        <a:spcAft>
                          <a:spcPts val="0"/>
                        </a:spcAft>
                      </a:pPr>
                      <a:r>
                        <a:rPr lang="en-US" sz="1200" kern="0"/>
                        <a:t>3</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a:t>强度高</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dirty="0"/>
                        <a:t>钛合金的比强度可以达到</a:t>
                      </a:r>
                      <a:r>
                        <a:rPr lang="en-US" sz="1200" kern="0" dirty="0"/>
                        <a:t>29</a:t>
                      </a:r>
                      <a:r>
                        <a:rPr lang="zh-CN" sz="1200" kern="0" dirty="0"/>
                        <a:t>，高于高强钢和铝合金</a:t>
                      </a:r>
                      <a:endParaRPr lang="zh-CN" sz="1050" kern="100" dirty="0">
                        <a:latin typeface="Calibri"/>
                        <a:ea typeface="宋体"/>
                        <a:cs typeface="Calibri"/>
                      </a:endParaRPr>
                    </a:p>
                  </a:txBody>
                  <a:tcPr marL="68580" marR="68580" marT="0" marB="0" anchor="ctr"/>
                </a:tc>
              </a:tr>
              <a:tr h="370840">
                <a:tc>
                  <a:txBody>
                    <a:bodyPr/>
                    <a:lstStyle/>
                    <a:p>
                      <a:pPr algn="ctr">
                        <a:spcBef>
                          <a:spcPts val="600"/>
                        </a:spcBef>
                        <a:spcAft>
                          <a:spcPts val="0"/>
                        </a:spcAft>
                      </a:pPr>
                      <a:r>
                        <a:rPr lang="en-US" sz="1200" kern="0"/>
                        <a:t>4</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a:t>耐腐蚀性好</a:t>
                      </a:r>
                      <a:endParaRPr lang="zh-CN" sz="1050" kern="100">
                        <a:latin typeface="Calibri"/>
                        <a:ea typeface="宋体"/>
                        <a:cs typeface="Calibri"/>
                      </a:endParaRPr>
                    </a:p>
                  </a:txBody>
                  <a:tcPr marL="68580" marR="68580" marT="0" marB="0" anchor="ctr"/>
                </a:tc>
                <a:tc>
                  <a:txBody>
                    <a:bodyPr/>
                    <a:lstStyle/>
                    <a:p>
                      <a:pPr algn="l">
                        <a:spcBef>
                          <a:spcPts val="600"/>
                        </a:spcBef>
                        <a:spcAft>
                          <a:spcPts val="0"/>
                        </a:spcAft>
                      </a:pPr>
                      <a:r>
                        <a:rPr lang="zh-CN" sz="1200" kern="0"/>
                        <a:t>常温下，钛在</a:t>
                      </a:r>
                      <a:r>
                        <a:rPr lang="en-US" sz="1200" kern="0"/>
                        <a:t>5%</a:t>
                      </a:r>
                      <a:r>
                        <a:rPr lang="zh-CN" sz="1200" kern="0"/>
                        <a:t>以下的硫酸、盐酸、磷酸中有较好的耐腐蚀性，在海水中基本不被腐蚀。所以钛被应用于脱硫脱酸等环保设备和舰船和海洋工程中</a:t>
                      </a:r>
                      <a:endParaRPr lang="zh-CN" sz="1050" kern="100">
                        <a:latin typeface="Calibri"/>
                        <a:ea typeface="宋体"/>
                        <a:cs typeface="Calibri"/>
                      </a:endParaRPr>
                    </a:p>
                  </a:txBody>
                  <a:tcPr marL="68580" marR="68580" marT="0" marB="0" anchor="ctr"/>
                </a:tc>
              </a:tr>
              <a:tr h="370840">
                <a:tc>
                  <a:txBody>
                    <a:bodyPr/>
                    <a:lstStyle/>
                    <a:p>
                      <a:pPr algn="ctr">
                        <a:spcBef>
                          <a:spcPts val="600"/>
                        </a:spcBef>
                        <a:spcAft>
                          <a:spcPts val="0"/>
                        </a:spcAft>
                      </a:pPr>
                      <a:r>
                        <a:rPr lang="en-US" sz="1200" kern="0"/>
                        <a:t>5</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a:t>高低温性能好</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a:t>钛合金的工作温度向上可达</a:t>
                      </a:r>
                      <a:r>
                        <a:rPr lang="en-US" sz="1200" kern="0"/>
                        <a:t>700-800</a:t>
                      </a:r>
                      <a:r>
                        <a:rPr lang="zh-CN" sz="1200" kern="0"/>
                        <a:t>℃，向下可达零下</a:t>
                      </a:r>
                      <a:r>
                        <a:rPr lang="en-US" sz="1200" kern="0"/>
                        <a:t>253</a:t>
                      </a:r>
                      <a:r>
                        <a:rPr lang="zh-CN" sz="1200" kern="0"/>
                        <a:t>℃，钛适合作为极端环境下的材料</a:t>
                      </a:r>
                      <a:endParaRPr lang="zh-CN" sz="1050" kern="100">
                        <a:latin typeface="Calibri"/>
                        <a:ea typeface="宋体"/>
                        <a:cs typeface="Calibri"/>
                      </a:endParaRPr>
                    </a:p>
                  </a:txBody>
                  <a:tcPr marL="68580" marR="68580" marT="0" marB="0" anchor="ctr"/>
                </a:tc>
              </a:tr>
              <a:tr h="370840">
                <a:tc>
                  <a:txBody>
                    <a:bodyPr/>
                    <a:lstStyle/>
                    <a:p>
                      <a:pPr algn="ctr">
                        <a:spcBef>
                          <a:spcPts val="600"/>
                        </a:spcBef>
                        <a:spcAft>
                          <a:spcPts val="0"/>
                        </a:spcAft>
                      </a:pPr>
                      <a:r>
                        <a:rPr lang="en-US" sz="1200" kern="0"/>
                        <a:t>6</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a:t>无磁性</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a:t>钛具有无磁性的特点，可以躲避一些磁性供给武器，是军事工业，尤其是潜艇的理想材料</a:t>
                      </a:r>
                      <a:endParaRPr lang="zh-CN" sz="1050" kern="100">
                        <a:latin typeface="Calibri"/>
                        <a:ea typeface="宋体"/>
                        <a:cs typeface="Calibri"/>
                      </a:endParaRPr>
                    </a:p>
                  </a:txBody>
                  <a:tcPr marL="68580" marR="68580" marT="0" marB="0" anchor="ctr"/>
                </a:tc>
              </a:tr>
              <a:tr h="370840">
                <a:tc>
                  <a:txBody>
                    <a:bodyPr/>
                    <a:lstStyle/>
                    <a:p>
                      <a:pPr algn="ctr">
                        <a:spcBef>
                          <a:spcPts val="600"/>
                        </a:spcBef>
                        <a:spcAft>
                          <a:spcPts val="0"/>
                        </a:spcAft>
                      </a:pPr>
                      <a:r>
                        <a:rPr lang="en-US" sz="1200" kern="0"/>
                        <a:t>7</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a:t>具有形状记忆性</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a:t>铌钛合金是很好的形状记忆材料</a:t>
                      </a:r>
                      <a:endParaRPr lang="zh-CN" sz="1050" kern="100">
                        <a:latin typeface="Calibri"/>
                        <a:ea typeface="宋体"/>
                        <a:cs typeface="Calibri"/>
                      </a:endParaRPr>
                    </a:p>
                  </a:txBody>
                  <a:tcPr marL="68580" marR="68580" marT="0" marB="0" anchor="ctr"/>
                </a:tc>
              </a:tr>
              <a:tr h="370840">
                <a:tc>
                  <a:txBody>
                    <a:bodyPr/>
                    <a:lstStyle/>
                    <a:p>
                      <a:pPr algn="ctr">
                        <a:spcBef>
                          <a:spcPts val="600"/>
                        </a:spcBef>
                        <a:spcAft>
                          <a:spcPts val="0"/>
                        </a:spcAft>
                      </a:pPr>
                      <a:r>
                        <a:rPr lang="en-US" sz="1200" kern="0"/>
                        <a:t>8</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a:t>吸氢特性</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a:t>钛是优良的吸氢储氢材料，是氢燃料电池的良好材料，储氢性能好于稀土材料</a:t>
                      </a:r>
                      <a:endParaRPr lang="zh-CN" sz="1050" kern="100">
                        <a:latin typeface="Calibri"/>
                        <a:ea typeface="宋体"/>
                        <a:cs typeface="Calibri"/>
                      </a:endParaRPr>
                    </a:p>
                  </a:txBody>
                  <a:tcPr marL="68580" marR="68580" marT="0" marB="0" anchor="ctr"/>
                </a:tc>
              </a:tr>
              <a:tr h="370840">
                <a:tc>
                  <a:txBody>
                    <a:bodyPr/>
                    <a:lstStyle/>
                    <a:p>
                      <a:pPr algn="ctr">
                        <a:spcBef>
                          <a:spcPts val="600"/>
                        </a:spcBef>
                        <a:spcAft>
                          <a:spcPts val="0"/>
                        </a:spcAft>
                      </a:pPr>
                      <a:r>
                        <a:rPr lang="en-US" sz="1200" kern="0"/>
                        <a:t>9</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a:t>低阻尼特性</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a:t>声波在钛中传播阻尼小</a:t>
                      </a:r>
                      <a:endParaRPr lang="zh-CN" sz="1050" kern="100">
                        <a:latin typeface="Calibri"/>
                        <a:ea typeface="宋体"/>
                        <a:cs typeface="Calibri"/>
                      </a:endParaRPr>
                    </a:p>
                  </a:txBody>
                  <a:tcPr marL="68580" marR="68580" marT="0" marB="0" anchor="ctr"/>
                </a:tc>
              </a:tr>
              <a:tr h="370840">
                <a:tc>
                  <a:txBody>
                    <a:bodyPr/>
                    <a:lstStyle/>
                    <a:p>
                      <a:pPr algn="ctr">
                        <a:spcBef>
                          <a:spcPts val="600"/>
                        </a:spcBef>
                        <a:spcAft>
                          <a:spcPts val="0"/>
                        </a:spcAft>
                      </a:pPr>
                      <a:r>
                        <a:rPr lang="en-US" sz="1200" kern="0" dirty="0"/>
                        <a:t>10</a:t>
                      </a:r>
                      <a:endParaRPr lang="zh-CN" sz="1050" kern="100" dirty="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a:t>生物相容性</a:t>
                      </a:r>
                      <a:endParaRPr lang="zh-CN" sz="1050" kern="100">
                        <a:latin typeface="Calibri"/>
                        <a:ea typeface="宋体"/>
                        <a:cs typeface="Calibri"/>
                      </a:endParaRPr>
                    </a:p>
                  </a:txBody>
                  <a:tcPr marL="68580" marR="68580" marT="0" marB="0" anchor="ctr"/>
                </a:tc>
                <a:tc>
                  <a:txBody>
                    <a:bodyPr/>
                    <a:lstStyle/>
                    <a:p>
                      <a:pPr algn="just">
                        <a:spcBef>
                          <a:spcPts val="600"/>
                        </a:spcBef>
                        <a:spcAft>
                          <a:spcPts val="0"/>
                        </a:spcAft>
                      </a:pPr>
                      <a:r>
                        <a:rPr lang="zh-CN" sz="1200" kern="0" dirty="0"/>
                        <a:t>钛与人体有较好的相容性，在医疗中游大量应用，适合作为人工关节和血管支架等</a:t>
                      </a:r>
                      <a:endParaRPr lang="zh-CN" sz="1050" kern="100" dirty="0">
                        <a:latin typeface="Calibri"/>
                        <a:ea typeface="宋体"/>
                        <a:cs typeface="Calibri"/>
                      </a:endParaRPr>
                    </a:p>
                  </a:txBody>
                  <a:tcPr marL="68580" marR="68580" marT="0" marB="0" anchor="ctr"/>
                </a:tc>
              </a:tr>
            </a:tbl>
          </a:graphicData>
        </a:graphic>
      </p:graphicFrame>
      <p:sp>
        <p:nvSpPr>
          <p:cNvPr id="4" name="灯片编号占位符 3"/>
          <p:cNvSpPr>
            <a:spLocks noGrp="1"/>
          </p:cNvSpPr>
          <p:nvPr>
            <p:ph type="sldNum" sz="quarter" idx="12"/>
          </p:nvPr>
        </p:nvSpPr>
        <p:spPr/>
        <p:txBody>
          <a:bodyPr/>
          <a:lstStyle/>
          <a:p>
            <a:fld id="{471DEA9E-BEE9-4E32-83E8-991AD7715CE7}" type="slidenum">
              <a:rPr lang="en-US" altLang="zh-CN" smtClean="0"/>
              <a:pPr/>
              <a:t>21</a:t>
            </a:fld>
            <a:endParaRPr lang="en-US" altLang="zh-CN"/>
          </a:p>
        </p:txBody>
      </p:sp>
      <p:sp>
        <p:nvSpPr>
          <p:cNvPr id="6" name="TextBox 5"/>
          <p:cNvSpPr txBox="1"/>
          <p:nvPr/>
        </p:nvSpPr>
        <p:spPr>
          <a:xfrm>
            <a:off x="6519516" y="7055346"/>
            <a:ext cx="3005951" cy="262572"/>
          </a:xfrm>
          <a:prstGeom prst="rect">
            <a:avLst/>
          </a:prstGeom>
          <a:noFill/>
        </p:spPr>
        <p:txBody>
          <a:bodyPr wrap="none" rtlCol="0">
            <a:spAutoFit/>
          </a:bodyPr>
          <a:lstStyle/>
          <a:p>
            <a:pPr>
              <a:buNone/>
            </a:pPr>
            <a:r>
              <a:rPr lang="zh-CN" altLang="en-US" sz="1100" dirty="0" smtClean="0"/>
              <a:t>资料来源：</a:t>
            </a:r>
            <a:r>
              <a:rPr lang="en-US" altLang="zh-CN" sz="1100" dirty="0" smtClean="0"/>
              <a:t>《</a:t>
            </a:r>
            <a:r>
              <a:rPr lang="zh-CN" altLang="en-US" sz="1100" dirty="0" smtClean="0"/>
              <a:t>钛材料及应用</a:t>
            </a:r>
            <a:r>
              <a:rPr lang="en-US" altLang="zh-CN" sz="1100" dirty="0" smtClean="0"/>
              <a:t>》</a:t>
            </a:r>
            <a:r>
              <a:rPr lang="zh-CN" altLang="en-US" sz="1100" dirty="0" smtClean="0"/>
              <a:t>、日本钛业协会</a:t>
            </a:r>
            <a:endParaRPr lang="zh-CN" altLang="en-US" sz="1100" dirty="0"/>
          </a:p>
        </p:txBody>
      </p:sp>
      <p:sp>
        <p:nvSpPr>
          <p:cNvPr id="7" name="TextBox 6"/>
          <p:cNvSpPr txBox="1"/>
          <p:nvPr/>
        </p:nvSpPr>
        <p:spPr>
          <a:xfrm>
            <a:off x="421483" y="1726754"/>
            <a:ext cx="9289032" cy="881652"/>
          </a:xfrm>
          <a:prstGeom prst="rect">
            <a:avLst/>
          </a:prstGeom>
          <a:noFill/>
        </p:spPr>
        <p:txBody>
          <a:bodyPr wrap="square" rtlCol="0">
            <a:spAutoFit/>
          </a:bodyPr>
          <a:lstStyle/>
          <a:p>
            <a:pPr algn="l">
              <a:buFont typeface="Wingdings" pitchFamily="2" charset="2"/>
              <a:buChar char="n"/>
            </a:pPr>
            <a:r>
              <a:rPr lang="zh-CN" altLang="en-US" sz="1600" dirty="0" smtClean="0"/>
              <a:t> 钛被称为未来金属，一方面是因为钛具有众多优异的性能，且资源非常丰富，钛制材料的性能优于现有的众多主流材料，未来前景巨大。另一方面，相对于铜铁等主流材料，钛的开发应用历史较短，当前用量还很低，未来增长空间巨大。</a:t>
            </a:r>
            <a:endParaRPr lang="zh-CN" alt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钛的特性和资源储量使其成为重要的替代金属材料</a:t>
            </a:r>
            <a:endParaRPr lang="zh-CN" altLang="en-US" dirty="0"/>
          </a:p>
        </p:txBody>
      </p:sp>
      <p:graphicFrame>
        <p:nvGraphicFramePr>
          <p:cNvPr id="5" name="内容占位符 4"/>
          <p:cNvGraphicFramePr>
            <a:graphicFrameLocks noGrp="1"/>
          </p:cNvGraphicFramePr>
          <p:nvPr>
            <p:ph idx="1"/>
          </p:nvPr>
        </p:nvGraphicFramePr>
        <p:xfrm>
          <a:off x="778786" y="4040504"/>
          <a:ext cx="7762663" cy="3221736"/>
        </p:xfrm>
        <a:graphic>
          <a:graphicData uri="http://schemas.openxmlformats.org/drawingml/2006/table">
            <a:tbl>
              <a:tblPr firstRow="1" bandRow="1">
                <a:tableStyleId>{93296810-A885-4BE3-A3E7-6D5BEEA58F35}</a:tableStyleId>
              </a:tblPr>
              <a:tblGrid>
                <a:gridCol w="1743274"/>
                <a:gridCol w="1333830"/>
                <a:gridCol w="1538552"/>
                <a:gridCol w="1608455"/>
                <a:gridCol w="1538552"/>
              </a:tblGrid>
              <a:tr h="370840">
                <a:tc>
                  <a:txBody>
                    <a:bodyPr/>
                    <a:lstStyle/>
                    <a:p>
                      <a:pPr algn="ctr"/>
                      <a:r>
                        <a:rPr lang="zh-CN" altLang="en-US" dirty="0" smtClean="0"/>
                        <a:t>品种</a:t>
                      </a:r>
                      <a:endParaRPr lang="zh-CN" altLang="en-US" dirty="0"/>
                    </a:p>
                  </a:txBody>
                  <a:tcPr/>
                </a:tc>
                <a:tc>
                  <a:txBody>
                    <a:bodyPr/>
                    <a:lstStyle/>
                    <a:p>
                      <a:pPr algn="ctr"/>
                      <a:r>
                        <a:rPr lang="zh-CN" altLang="en-US" dirty="0" smtClean="0"/>
                        <a:t>密度</a:t>
                      </a:r>
                      <a:endParaRPr lang="en-US" altLang="zh-CN" dirty="0" smtClean="0"/>
                    </a:p>
                    <a:p>
                      <a:pPr algn="ctr"/>
                      <a:r>
                        <a:rPr lang="en-US" altLang="zh-CN" dirty="0" smtClean="0"/>
                        <a:t>g/cm3</a:t>
                      </a:r>
                      <a:endParaRPr lang="zh-CN" altLang="en-US" dirty="0"/>
                    </a:p>
                  </a:txBody>
                  <a:tcPr/>
                </a:tc>
                <a:tc>
                  <a:txBody>
                    <a:bodyPr/>
                    <a:lstStyle/>
                    <a:p>
                      <a:pPr algn="ctr"/>
                      <a:r>
                        <a:rPr lang="zh-CN" altLang="en-US" dirty="0" smtClean="0"/>
                        <a:t>抗拉程度</a:t>
                      </a:r>
                      <a:endParaRPr lang="en-US" altLang="zh-CN" dirty="0" smtClean="0"/>
                    </a:p>
                    <a:p>
                      <a:pPr algn="ctr"/>
                      <a:r>
                        <a:rPr lang="en-US" altLang="zh-CN" dirty="0" smtClean="0"/>
                        <a:t>PSI</a:t>
                      </a:r>
                      <a:endParaRPr lang="zh-CN" altLang="en-US" dirty="0"/>
                    </a:p>
                  </a:txBody>
                  <a:tcPr/>
                </a:tc>
                <a:tc>
                  <a:txBody>
                    <a:bodyPr/>
                    <a:lstStyle/>
                    <a:p>
                      <a:pPr algn="ctr"/>
                      <a:r>
                        <a:rPr lang="zh-CN" altLang="en-US" dirty="0" smtClean="0"/>
                        <a:t>比强度</a:t>
                      </a:r>
                      <a:endParaRPr lang="en-US" altLang="zh-CN" dirty="0" smtClean="0"/>
                    </a:p>
                    <a:p>
                      <a:pPr algn="ctr"/>
                      <a:r>
                        <a:rPr lang="zh-CN" altLang="en-US" dirty="0" smtClean="0"/>
                        <a:t>抗拉程度</a:t>
                      </a:r>
                      <a:r>
                        <a:rPr lang="en-US" altLang="zh-CN" dirty="0" smtClean="0"/>
                        <a:t>/</a:t>
                      </a:r>
                      <a:r>
                        <a:rPr lang="zh-CN" altLang="en-US" dirty="0" smtClean="0"/>
                        <a:t>密度</a:t>
                      </a:r>
                      <a:endParaRPr lang="zh-CN" altLang="en-US" dirty="0"/>
                    </a:p>
                  </a:txBody>
                  <a:tcPr/>
                </a:tc>
                <a:tc>
                  <a:txBody>
                    <a:bodyPr/>
                    <a:lstStyle/>
                    <a:p>
                      <a:pPr algn="ctr"/>
                      <a:r>
                        <a:rPr lang="zh-CN" altLang="en-US" dirty="0" smtClean="0"/>
                        <a:t>腐蚀率</a:t>
                      </a:r>
                      <a:endParaRPr lang="en-US" altLang="zh-CN" dirty="0" smtClean="0"/>
                    </a:p>
                    <a:p>
                      <a:pPr algn="ctr"/>
                      <a:r>
                        <a:rPr lang="en-US" altLang="zh-CN" dirty="0" smtClean="0"/>
                        <a:t>mm/year</a:t>
                      </a:r>
                      <a:endParaRPr lang="zh-CN" altLang="en-US" dirty="0"/>
                    </a:p>
                  </a:txBody>
                  <a:tcPr/>
                </a:tc>
              </a:tr>
              <a:tr h="370840">
                <a:tc>
                  <a:txBody>
                    <a:bodyPr/>
                    <a:lstStyle/>
                    <a:p>
                      <a:r>
                        <a:rPr lang="zh-CN" altLang="en-US" sz="1600" dirty="0" smtClean="0"/>
                        <a:t>钛（商业</a:t>
                      </a:r>
                      <a:r>
                        <a:rPr lang="en-US" altLang="zh-CN" sz="1600" dirty="0" smtClean="0"/>
                        <a:t>2</a:t>
                      </a:r>
                      <a:r>
                        <a:rPr lang="zh-CN" altLang="en-US" sz="1600" dirty="0" smtClean="0"/>
                        <a:t>级纯钛）</a:t>
                      </a:r>
                      <a:endParaRPr lang="zh-CN" altLang="en-US" sz="1600" dirty="0"/>
                    </a:p>
                  </a:txBody>
                  <a:tcPr/>
                </a:tc>
                <a:tc>
                  <a:txBody>
                    <a:bodyPr/>
                    <a:lstStyle/>
                    <a:p>
                      <a:pPr algn="r"/>
                      <a:r>
                        <a:rPr lang="en-US" altLang="zh-CN" sz="1600" dirty="0" smtClean="0"/>
                        <a:t>4.5</a:t>
                      </a:r>
                      <a:endParaRPr lang="zh-CN" altLang="en-US" sz="1600" dirty="0"/>
                    </a:p>
                  </a:txBody>
                  <a:tcPr/>
                </a:tc>
                <a:tc>
                  <a:txBody>
                    <a:bodyPr/>
                    <a:lstStyle/>
                    <a:p>
                      <a:pPr algn="r"/>
                      <a:r>
                        <a:rPr lang="en-US" altLang="zh-CN" sz="1600" dirty="0" smtClean="0"/>
                        <a:t>40,000</a:t>
                      </a:r>
                    </a:p>
                  </a:txBody>
                  <a:tcPr/>
                </a:tc>
                <a:tc>
                  <a:txBody>
                    <a:bodyPr/>
                    <a:lstStyle/>
                    <a:p>
                      <a:pPr algn="r"/>
                      <a:r>
                        <a:rPr lang="en-US" altLang="zh-CN" sz="1600" dirty="0" smtClean="0"/>
                        <a:t>8,869</a:t>
                      </a:r>
                      <a:endParaRPr lang="zh-CN" altLang="en-US" sz="1600" dirty="0"/>
                    </a:p>
                  </a:txBody>
                  <a:tcPr/>
                </a:tc>
                <a:tc>
                  <a:txBody>
                    <a:bodyPr/>
                    <a:lstStyle/>
                    <a:p>
                      <a:pPr algn="r"/>
                      <a:r>
                        <a:rPr lang="en-US" altLang="zh-CN" sz="1600" dirty="0" smtClean="0"/>
                        <a:t>0.0003</a:t>
                      </a:r>
                      <a:endParaRPr lang="zh-CN" altLang="en-US" sz="1600" dirty="0"/>
                    </a:p>
                  </a:txBody>
                  <a:tcPr/>
                </a:tc>
              </a:tr>
              <a:tr h="370840">
                <a:tc>
                  <a:txBody>
                    <a:bodyPr/>
                    <a:lstStyle/>
                    <a:p>
                      <a:r>
                        <a:rPr lang="zh-CN" altLang="en-US" sz="1600" dirty="0" smtClean="0"/>
                        <a:t>镁（纯）</a:t>
                      </a:r>
                      <a:endParaRPr lang="zh-CN" altLang="en-US" sz="1600" dirty="0"/>
                    </a:p>
                  </a:txBody>
                  <a:tcPr/>
                </a:tc>
                <a:tc>
                  <a:txBody>
                    <a:bodyPr/>
                    <a:lstStyle/>
                    <a:p>
                      <a:pPr algn="r"/>
                      <a:r>
                        <a:rPr lang="en-US" altLang="zh-CN" sz="1600" dirty="0" smtClean="0"/>
                        <a:t>1.7</a:t>
                      </a:r>
                      <a:endParaRPr lang="zh-CN" altLang="en-US" sz="1600" dirty="0"/>
                    </a:p>
                  </a:txBody>
                  <a:tcPr/>
                </a:tc>
                <a:tc>
                  <a:txBody>
                    <a:bodyPr/>
                    <a:lstStyle/>
                    <a:p>
                      <a:pPr algn="r"/>
                      <a:r>
                        <a:rPr lang="en-US" altLang="zh-CN" sz="1600" dirty="0" smtClean="0"/>
                        <a:t>14,000</a:t>
                      </a:r>
                      <a:endParaRPr lang="zh-CN" altLang="en-US" sz="1600" dirty="0"/>
                    </a:p>
                  </a:txBody>
                  <a:tcPr/>
                </a:tc>
                <a:tc>
                  <a:txBody>
                    <a:bodyPr/>
                    <a:lstStyle/>
                    <a:p>
                      <a:pPr algn="r"/>
                      <a:r>
                        <a:rPr lang="en-US" altLang="zh-CN" sz="1600" dirty="0" smtClean="0"/>
                        <a:t>8,046</a:t>
                      </a:r>
                      <a:endParaRPr lang="zh-CN" altLang="en-US" sz="1600" dirty="0"/>
                    </a:p>
                  </a:txBody>
                  <a:tcPr/>
                </a:tc>
                <a:tc>
                  <a:txBody>
                    <a:bodyPr/>
                    <a:lstStyle/>
                    <a:p>
                      <a:pPr algn="r"/>
                      <a:r>
                        <a:rPr lang="en-US" altLang="zh-CN" sz="1600" dirty="0" smtClean="0"/>
                        <a:t>0.3</a:t>
                      </a:r>
                      <a:endParaRPr lang="zh-CN" altLang="en-US" sz="1600" dirty="0"/>
                    </a:p>
                  </a:txBody>
                  <a:tcPr/>
                </a:tc>
              </a:tr>
              <a:tr h="370840">
                <a:tc>
                  <a:txBody>
                    <a:bodyPr/>
                    <a:lstStyle/>
                    <a:p>
                      <a:r>
                        <a:rPr lang="zh-CN" altLang="en-US" sz="1600" dirty="0" smtClean="0"/>
                        <a:t>钢（</a:t>
                      </a:r>
                      <a:r>
                        <a:rPr lang="en-US" altLang="zh-CN" sz="1600" dirty="0" smtClean="0"/>
                        <a:t>316</a:t>
                      </a:r>
                      <a:r>
                        <a:rPr lang="zh-CN" altLang="en-US" sz="1600" dirty="0" smtClean="0"/>
                        <a:t>系列）</a:t>
                      </a:r>
                      <a:endParaRPr lang="zh-CN" altLang="en-US" sz="1600" dirty="0"/>
                    </a:p>
                  </a:txBody>
                  <a:tcPr/>
                </a:tc>
                <a:tc>
                  <a:txBody>
                    <a:bodyPr/>
                    <a:lstStyle/>
                    <a:p>
                      <a:pPr algn="r"/>
                      <a:r>
                        <a:rPr lang="en-US" altLang="zh-CN" sz="1600" dirty="0" smtClean="0"/>
                        <a:t>8.0</a:t>
                      </a:r>
                      <a:endParaRPr lang="zh-CN" altLang="en-US" sz="1600" dirty="0"/>
                    </a:p>
                  </a:txBody>
                  <a:tcPr/>
                </a:tc>
                <a:tc>
                  <a:txBody>
                    <a:bodyPr/>
                    <a:lstStyle/>
                    <a:p>
                      <a:pPr algn="r"/>
                      <a:r>
                        <a:rPr lang="en-US" altLang="zh-CN" sz="1600" dirty="0" smtClean="0"/>
                        <a:t>33,000</a:t>
                      </a:r>
                      <a:endParaRPr lang="zh-CN" altLang="en-US" sz="1600" dirty="0"/>
                    </a:p>
                  </a:txBody>
                  <a:tcPr/>
                </a:tc>
                <a:tc>
                  <a:txBody>
                    <a:bodyPr/>
                    <a:lstStyle/>
                    <a:p>
                      <a:pPr algn="r"/>
                      <a:r>
                        <a:rPr lang="en-US" altLang="zh-CN" sz="1600" dirty="0" smtClean="0"/>
                        <a:t>4,110</a:t>
                      </a:r>
                      <a:endParaRPr lang="zh-CN" altLang="en-US" sz="1600" dirty="0"/>
                    </a:p>
                  </a:txBody>
                  <a:tcPr/>
                </a:tc>
                <a:tc>
                  <a:txBody>
                    <a:bodyPr/>
                    <a:lstStyle/>
                    <a:p>
                      <a:pPr algn="r"/>
                      <a:r>
                        <a:rPr lang="en-US" altLang="zh-CN" sz="1600" dirty="0" smtClean="0"/>
                        <a:t>0.03</a:t>
                      </a:r>
                      <a:endParaRPr lang="zh-CN" altLang="en-US" sz="1600" dirty="0"/>
                    </a:p>
                  </a:txBody>
                  <a:tcPr/>
                </a:tc>
              </a:tr>
              <a:tr h="370840">
                <a:tc>
                  <a:txBody>
                    <a:bodyPr/>
                    <a:lstStyle/>
                    <a:p>
                      <a:r>
                        <a:rPr lang="zh-CN" altLang="en-US" sz="1600" dirty="0" smtClean="0"/>
                        <a:t>铝（</a:t>
                      </a:r>
                      <a:r>
                        <a:rPr lang="en-US" altLang="zh-CN" sz="1600" dirty="0" smtClean="0"/>
                        <a:t>1199</a:t>
                      </a:r>
                      <a:r>
                        <a:rPr lang="zh-CN" altLang="en-US" sz="1600" dirty="0" smtClean="0"/>
                        <a:t>合金）</a:t>
                      </a:r>
                      <a:endParaRPr lang="zh-CN" altLang="en-US" sz="1600" dirty="0"/>
                    </a:p>
                  </a:txBody>
                  <a:tcPr/>
                </a:tc>
                <a:tc>
                  <a:txBody>
                    <a:bodyPr/>
                    <a:lstStyle/>
                    <a:p>
                      <a:pPr algn="r"/>
                      <a:r>
                        <a:rPr lang="en-US" altLang="zh-CN" sz="1600" dirty="0" smtClean="0"/>
                        <a:t>2.7</a:t>
                      </a:r>
                      <a:endParaRPr lang="zh-CN" altLang="en-US" sz="1600" dirty="0"/>
                    </a:p>
                  </a:txBody>
                  <a:tcPr/>
                </a:tc>
                <a:tc>
                  <a:txBody>
                    <a:bodyPr/>
                    <a:lstStyle/>
                    <a:p>
                      <a:pPr algn="r"/>
                      <a:r>
                        <a:rPr lang="en-US" altLang="zh-CN" sz="1600" dirty="0" smtClean="0"/>
                        <a:t>5,000</a:t>
                      </a:r>
                      <a:endParaRPr lang="zh-CN" altLang="en-US" sz="1600" dirty="0"/>
                    </a:p>
                  </a:txBody>
                  <a:tcPr/>
                </a:tc>
                <a:tc>
                  <a:txBody>
                    <a:bodyPr/>
                    <a:lstStyle/>
                    <a:p>
                      <a:pPr algn="r"/>
                      <a:r>
                        <a:rPr lang="en-US" altLang="zh-CN" sz="1600" dirty="0" smtClean="0"/>
                        <a:t>1,852</a:t>
                      </a:r>
                      <a:endParaRPr lang="zh-CN" altLang="en-US" sz="1600" dirty="0"/>
                    </a:p>
                  </a:txBody>
                  <a:tcPr/>
                </a:tc>
                <a:tc>
                  <a:txBody>
                    <a:bodyPr/>
                    <a:lstStyle/>
                    <a:p>
                      <a:pPr algn="r"/>
                      <a:r>
                        <a:rPr lang="en-US" altLang="zh-CN" sz="1600" dirty="0" smtClean="0"/>
                        <a:t>0.1</a:t>
                      </a:r>
                      <a:endParaRPr lang="zh-CN" altLang="en-US" sz="1600" dirty="0"/>
                    </a:p>
                  </a:txBody>
                  <a:tcPr/>
                </a:tc>
              </a:tr>
              <a:tr h="370840">
                <a:tc>
                  <a:txBody>
                    <a:bodyPr/>
                    <a:lstStyle/>
                    <a:p>
                      <a:r>
                        <a:rPr lang="zh-CN" altLang="en-US" sz="1600" dirty="0" smtClean="0"/>
                        <a:t>铁（纯）</a:t>
                      </a:r>
                      <a:endParaRPr lang="zh-CN" altLang="en-US" sz="1600" dirty="0"/>
                    </a:p>
                  </a:txBody>
                  <a:tcPr/>
                </a:tc>
                <a:tc>
                  <a:txBody>
                    <a:bodyPr/>
                    <a:lstStyle/>
                    <a:p>
                      <a:pPr algn="r"/>
                      <a:r>
                        <a:rPr lang="en-US" altLang="zh-CN" sz="1600" dirty="0" smtClean="0"/>
                        <a:t>7.9</a:t>
                      </a:r>
                      <a:endParaRPr lang="zh-CN" altLang="en-US" sz="1600" dirty="0"/>
                    </a:p>
                  </a:txBody>
                  <a:tcPr/>
                </a:tc>
                <a:tc>
                  <a:txBody>
                    <a:bodyPr/>
                    <a:lstStyle/>
                    <a:p>
                      <a:pPr algn="r"/>
                      <a:r>
                        <a:rPr lang="en-US" altLang="zh-CN" sz="1600" dirty="0" smtClean="0"/>
                        <a:t>7,250</a:t>
                      </a:r>
                      <a:endParaRPr lang="zh-CN" altLang="en-US" sz="1600" dirty="0"/>
                    </a:p>
                  </a:txBody>
                  <a:tcPr/>
                </a:tc>
                <a:tc>
                  <a:txBody>
                    <a:bodyPr/>
                    <a:lstStyle/>
                    <a:p>
                      <a:pPr algn="r"/>
                      <a:r>
                        <a:rPr lang="en-US" altLang="zh-CN" sz="1600" dirty="0" smtClean="0"/>
                        <a:t>921</a:t>
                      </a:r>
                      <a:endParaRPr lang="zh-CN" altLang="en-US" sz="1600" dirty="0"/>
                    </a:p>
                  </a:txBody>
                  <a:tcPr/>
                </a:tc>
                <a:tc>
                  <a:txBody>
                    <a:bodyPr/>
                    <a:lstStyle/>
                    <a:p>
                      <a:pPr algn="r"/>
                      <a:r>
                        <a:rPr lang="en-US" altLang="zh-CN" sz="1600" dirty="0" smtClean="0"/>
                        <a:t>0.1</a:t>
                      </a:r>
                      <a:endParaRPr lang="zh-CN" altLang="en-US" sz="1600" dirty="0"/>
                    </a:p>
                  </a:txBody>
                  <a:tcPr/>
                </a:tc>
              </a:tr>
              <a:tr h="370840">
                <a:tc>
                  <a:txBody>
                    <a:bodyPr/>
                    <a:lstStyle/>
                    <a:p>
                      <a:r>
                        <a:rPr lang="zh-CN" altLang="en-US" sz="1600" dirty="0" smtClean="0"/>
                        <a:t>铜（退火）</a:t>
                      </a:r>
                      <a:endParaRPr lang="zh-CN" altLang="en-US" sz="1600" dirty="0"/>
                    </a:p>
                  </a:txBody>
                  <a:tcPr/>
                </a:tc>
                <a:tc>
                  <a:txBody>
                    <a:bodyPr/>
                    <a:lstStyle/>
                    <a:p>
                      <a:pPr algn="r"/>
                      <a:r>
                        <a:rPr lang="en-US" altLang="zh-CN" sz="1600" dirty="0" smtClean="0"/>
                        <a:t>9.0</a:t>
                      </a:r>
                      <a:endParaRPr lang="zh-CN" altLang="en-US" sz="1600" dirty="0"/>
                    </a:p>
                  </a:txBody>
                  <a:tcPr/>
                </a:tc>
                <a:tc>
                  <a:txBody>
                    <a:bodyPr/>
                    <a:lstStyle/>
                    <a:p>
                      <a:pPr algn="r"/>
                      <a:r>
                        <a:rPr lang="en-US" altLang="zh-CN" sz="1600" dirty="0" smtClean="0"/>
                        <a:t>4,830</a:t>
                      </a:r>
                      <a:endParaRPr lang="zh-CN" altLang="en-US" sz="1600" dirty="0"/>
                    </a:p>
                  </a:txBody>
                  <a:tcPr/>
                </a:tc>
                <a:tc>
                  <a:txBody>
                    <a:bodyPr/>
                    <a:lstStyle/>
                    <a:p>
                      <a:pPr algn="r"/>
                      <a:r>
                        <a:rPr lang="en-US" altLang="zh-CN" sz="1600" dirty="0" smtClean="0"/>
                        <a:t>539</a:t>
                      </a:r>
                      <a:endParaRPr lang="zh-CN" altLang="en-US" sz="1600" dirty="0"/>
                    </a:p>
                  </a:txBody>
                  <a:tcPr/>
                </a:tc>
                <a:tc>
                  <a:txBody>
                    <a:bodyPr/>
                    <a:lstStyle/>
                    <a:p>
                      <a:pPr algn="r"/>
                      <a:r>
                        <a:rPr lang="en-US" altLang="zh-CN" sz="1600" dirty="0" smtClean="0"/>
                        <a:t>0.04</a:t>
                      </a:r>
                      <a:endParaRPr lang="zh-CN" altLang="en-US" sz="1600" dirty="0"/>
                    </a:p>
                  </a:txBody>
                  <a:tcPr/>
                </a:tc>
              </a:tr>
            </a:tbl>
          </a:graphicData>
        </a:graphic>
      </p:graphicFrame>
      <p:sp>
        <p:nvSpPr>
          <p:cNvPr id="4" name="灯片编号占位符 3"/>
          <p:cNvSpPr>
            <a:spLocks noGrp="1"/>
          </p:cNvSpPr>
          <p:nvPr>
            <p:ph type="sldNum" sz="quarter" idx="12"/>
          </p:nvPr>
        </p:nvSpPr>
        <p:spPr/>
        <p:txBody>
          <a:bodyPr/>
          <a:lstStyle/>
          <a:p>
            <a:fld id="{471DEA9E-BEE9-4E32-83E8-991AD7715CE7}" type="slidenum">
              <a:rPr lang="en-US" altLang="zh-CN" smtClean="0"/>
              <a:pPr/>
              <a:t>22</a:t>
            </a:fld>
            <a:endParaRPr lang="en-US" altLang="zh-CN"/>
          </a:p>
        </p:txBody>
      </p:sp>
      <p:sp>
        <p:nvSpPr>
          <p:cNvPr id="7" name="TextBox 6"/>
          <p:cNvSpPr txBox="1"/>
          <p:nvPr/>
        </p:nvSpPr>
        <p:spPr>
          <a:xfrm>
            <a:off x="349474" y="1438722"/>
            <a:ext cx="9468569" cy="2720745"/>
          </a:xfrm>
          <a:prstGeom prst="rect">
            <a:avLst/>
          </a:prstGeom>
          <a:noFill/>
        </p:spPr>
        <p:txBody>
          <a:bodyPr wrap="square" rtlCol="0">
            <a:spAutoFit/>
          </a:bodyPr>
          <a:lstStyle/>
          <a:p>
            <a:pPr algn="l">
              <a:buFont typeface="Wingdings" pitchFamily="2" charset="2"/>
              <a:buChar char="n"/>
            </a:pPr>
            <a:r>
              <a:rPr lang="zh-CN" altLang="en-US" dirty="0" smtClean="0"/>
              <a:t> 和传统金属相比，钛具有许多优越的特性，比如密度低、比强度高、耐腐蚀性强、并具有储氢、超导和形状记忆等特殊功能，其比强度高和耐腐蚀性强等特性使其在航空航天、武器装备、能源、化工、冶金、建筑和交通等领域拥有广泛的应用前景。长期来看，钛及钛合金有望逐步替代钢材、铝合金等材料，成为高端应用领域最重要的金属。</a:t>
            </a:r>
            <a:endParaRPr lang="en-US" altLang="zh-CN" dirty="0" smtClean="0"/>
          </a:p>
          <a:p>
            <a:pPr algn="l">
              <a:buFont typeface="Wingdings" pitchFamily="2" charset="2"/>
              <a:buChar char="n"/>
            </a:pPr>
            <a:r>
              <a:rPr lang="en-US" altLang="zh-CN" dirty="0" smtClean="0"/>
              <a:t> </a:t>
            </a:r>
            <a:r>
              <a:rPr lang="zh-CN" altLang="zh-CN" dirty="0" smtClean="0"/>
              <a:t>钛没有资源瓶颈。钛的资源丰富，它在地壳中的丰度为</a:t>
            </a:r>
            <a:r>
              <a:rPr lang="en-US" altLang="zh-CN" dirty="0" smtClean="0"/>
              <a:t>0.56%</a:t>
            </a:r>
            <a:r>
              <a:rPr lang="zh-CN" altLang="zh-CN" dirty="0" smtClean="0"/>
              <a:t>，是镍的</a:t>
            </a:r>
            <a:r>
              <a:rPr lang="en-US" altLang="zh-CN" dirty="0" smtClean="0"/>
              <a:t>30 </a:t>
            </a:r>
            <a:r>
              <a:rPr lang="zh-CN" altLang="zh-CN" dirty="0" smtClean="0"/>
              <a:t>倍，铜的</a:t>
            </a:r>
            <a:r>
              <a:rPr lang="en-US" altLang="zh-CN" dirty="0" smtClean="0"/>
              <a:t>60 </a:t>
            </a:r>
            <a:r>
              <a:rPr lang="zh-CN" altLang="zh-CN" dirty="0" smtClean="0"/>
              <a:t>倍，总贮藏量为</a:t>
            </a:r>
            <a:r>
              <a:rPr lang="en-US" altLang="zh-CN" dirty="0" smtClean="0"/>
              <a:t>7.6 </a:t>
            </a:r>
            <a:r>
              <a:rPr lang="zh-CN" altLang="zh-CN" dirty="0" smtClean="0"/>
              <a:t>亿吨。其中钛铁矿约占</a:t>
            </a:r>
            <a:r>
              <a:rPr lang="en-US" altLang="zh-CN" dirty="0" smtClean="0"/>
              <a:t>80%</a:t>
            </a:r>
            <a:r>
              <a:rPr lang="zh-CN" altLang="zh-CN" dirty="0" smtClean="0"/>
              <a:t>，金红石约占</a:t>
            </a:r>
            <a:r>
              <a:rPr lang="en-US" altLang="zh-CN" dirty="0" smtClean="0"/>
              <a:t>20%</a:t>
            </a:r>
            <a:r>
              <a:rPr lang="zh-CN" altLang="zh-CN" dirty="0" smtClean="0"/>
              <a:t>。中国的钛资源储量丰富。世界上的钛矿</a:t>
            </a:r>
            <a:r>
              <a:rPr lang="en-US" altLang="zh-CN" dirty="0" smtClean="0"/>
              <a:t>90%</a:t>
            </a:r>
            <a:r>
              <a:rPr lang="zh-CN" altLang="zh-CN" dirty="0" smtClean="0"/>
              <a:t>用于生产钛白，只有不到</a:t>
            </a:r>
            <a:r>
              <a:rPr lang="en-US" altLang="zh-CN" dirty="0" smtClean="0"/>
              <a:t>10%</a:t>
            </a:r>
            <a:r>
              <a:rPr lang="zh-CN" altLang="zh-CN" dirty="0" smtClean="0"/>
              <a:t>用于生产金属钛。</a:t>
            </a:r>
            <a:endParaRPr lang="en-US" altLang="zh-CN" dirty="0" smtClean="0"/>
          </a:p>
          <a:p>
            <a:pPr algn="l">
              <a:buFont typeface="Wingdings" pitchFamily="2" charset="2"/>
              <a:buChar char="n"/>
            </a:pPr>
            <a:r>
              <a:rPr lang="zh-CN" altLang="en-US" dirty="0" smtClean="0"/>
              <a:t>据</a:t>
            </a:r>
            <a:r>
              <a:rPr lang="en-US" altLang="zh-CN" dirty="0" smtClean="0"/>
              <a:t>USGS</a:t>
            </a:r>
            <a:r>
              <a:rPr lang="zh-CN" altLang="en-US" dirty="0" smtClean="0"/>
              <a:t>估测，世界锐钛矿、钛铁矿和金红石资源总量超过</a:t>
            </a:r>
            <a:r>
              <a:rPr lang="en-US" altLang="zh-CN" dirty="0" smtClean="0"/>
              <a:t>20</a:t>
            </a:r>
            <a:r>
              <a:rPr lang="zh-CN" altLang="en-US" dirty="0" smtClean="0"/>
              <a:t>亿吨。在全球比较明确的钛资源储量中，钛铁矿（</a:t>
            </a:r>
            <a:r>
              <a:rPr lang="en-US" altLang="zh-CN" dirty="0" err="1" smtClean="0"/>
              <a:t>Ilmenite</a:t>
            </a:r>
            <a:r>
              <a:rPr lang="zh-CN" altLang="en-US" dirty="0" smtClean="0"/>
              <a:t>）占到</a:t>
            </a:r>
            <a:r>
              <a:rPr lang="en-US" altLang="zh-CN" dirty="0" smtClean="0"/>
              <a:t>94%</a:t>
            </a:r>
            <a:r>
              <a:rPr lang="zh-CN" altLang="en-US" dirty="0" smtClean="0"/>
              <a:t>，其余是金红石矿（</a:t>
            </a:r>
            <a:r>
              <a:rPr lang="en-US" altLang="zh-CN" dirty="0" err="1" smtClean="0"/>
              <a:t>Rutile</a:t>
            </a:r>
            <a:r>
              <a:rPr lang="zh-CN" altLang="en-US" dirty="0" smtClean="0"/>
              <a:t>）。凭借着占据将近全球</a:t>
            </a:r>
            <a:r>
              <a:rPr lang="en-US" altLang="zh-CN" dirty="0" smtClean="0"/>
              <a:t>30%</a:t>
            </a:r>
            <a:r>
              <a:rPr lang="zh-CN" altLang="en-US" dirty="0" smtClean="0"/>
              <a:t>的钛资源储量，国内钛资源的静态储采比明显高于世界平均水平，因此我国具有发展钛工业的矿石资源优势。 </a:t>
            </a:r>
            <a:endParaRPr lang="en-US" altLang="zh-CN" dirty="0" smtClean="0"/>
          </a:p>
          <a:p>
            <a:pPr algn="l">
              <a:buFont typeface="Wingdings" pitchFamily="2" charset="2"/>
              <a:buChar char="n"/>
            </a:pPr>
            <a:endParaRPr lang="zh-CN" altLang="en-US" dirty="0"/>
          </a:p>
        </p:txBody>
      </p:sp>
      <p:sp>
        <p:nvSpPr>
          <p:cNvPr id="8" name="TextBox 7"/>
          <p:cNvSpPr txBox="1"/>
          <p:nvPr/>
        </p:nvSpPr>
        <p:spPr>
          <a:xfrm>
            <a:off x="7187498" y="6992832"/>
            <a:ext cx="1370888" cy="278538"/>
          </a:xfrm>
          <a:prstGeom prst="rect">
            <a:avLst/>
          </a:prstGeom>
          <a:noFill/>
        </p:spPr>
        <p:txBody>
          <a:bodyPr wrap="none" rtlCol="0">
            <a:spAutoFit/>
          </a:bodyPr>
          <a:lstStyle/>
          <a:p>
            <a:pPr>
              <a:buNone/>
            </a:pPr>
            <a:r>
              <a:rPr lang="zh-CN" altLang="en-US" sz="1100" dirty="0" smtClean="0"/>
              <a:t>数据来源：</a:t>
            </a:r>
            <a:r>
              <a:rPr lang="en-US" altLang="zh-CN" sz="1100" dirty="0" smtClean="0"/>
              <a:t>ABARE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钛金属的应用领域广泛</a:t>
            </a:r>
            <a:endParaRPr lang="zh-CN" altLang="en-US" dirty="0"/>
          </a:p>
        </p:txBody>
      </p:sp>
      <p:graphicFrame>
        <p:nvGraphicFramePr>
          <p:cNvPr id="5" name="内容占位符 4"/>
          <p:cNvGraphicFramePr>
            <a:graphicFrameLocks noGrp="1"/>
          </p:cNvGraphicFramePr>
          <p:nvPr>
            <p:ph idx="1"/>
          </p:nvPr>
        </p:nvGraphicFramePr>
        <p:xfrm>
          <a:off x="349474" y="3094906"/>
          <a:ext cx="9231314" cy="3708400"/>
        </p:xfrm>
        <a:graphic>
          <a:graphicData uri="http://schemas.openxmlformats.org/drawingml/2006/table">
            <a:tbl>
              <a:tblPr firstRow="1" bandRow="1">
                <a:tableStyleId>{93296810-A885-4BE3-A3E7-6D5BEEA58F35}</a:tableStyleId>
              </a:tblPr>
              <a:tblGrid>
                <a:gridCol w="2376264"/>
                <a:gridCol w="6855050"/>
              </a:tblGrid>
              <a:tr h="370840">
                <a:tc>
                  <a:txBody>
                    <a:bodyPr/>
                    <a:lstStyle/>
                    <a:p>
                      <a:pPr algn="ctr">
                        <a:spcBef>
                          <a:spcPts val="600"/>
                        </a:spcBef>
                        <a:spcAft>
                          <a:spcPts val="0"/>
                        </a:spcAft>
                      </a:pPr>
                      <a:r>
                        <a:rPr lang="zh-CN" sz="1200" b="1" kern="0" dirty="0">
                          <a:latin typeface="+mn-ea"/>
                          <a:ea typeface="+mn-ea"/>
                          <a:cs typeface="宋体"/>
                        </a:rPr>
                        <a:t>应用领域</a:t>
                      </a:r>
                      <a:endParaRPr lang="zh-CN" sz="1050" kern="100" dirty="0">
                        <a:latin typeface="+mn-ea"/>
                        <a:ea typeface="+mn-ea"/>
                        <a:cs typeface="Calibri"/>
                      </a:endParaRPr>
                    </a:p>
                  </a:txBody>
                  <a:tcPr marL="68580" marR="68580" marT="0" marB="0" anchor="ctr"/>
                </a:tc>
                <a:tc>
                  <a:txBody>
                    <a:bodyPr/>
                    <a:lstStyle/>
                    <a:p>
                      <a:pPr algn="ctr">
                        <a:spcBef>
                          <a:spcPts val="600"/>
                        </a:spcBef>
                        <a:spcAft>
                          <a:spcPts val="0"/>
                        </a:spcAft>
                      </a:pPr>
                      <a:r>
                        <a:rPr lang="zh-CN" sz="1200" b="1" kern="0">
                          <a:latin typeface="+mn-ea"/>
                          <a:ea typeface="+mn-ea"/>
                          <a:cs typeface="宋体"/>
                        </a:rPr>
                        <a:t>主要产品</a:t>
                      </a:r>
                      <a:endParaRPr lang="zh-CN" sz="1050" kern="100">
                        <a:latin typeface="+mn-ea"/>
                        <a:ea typeface="+mn-ea"/>
                        <a:cs typeface="Calibri"/>
                      </a:endParaRPr>
                    </a:p>
                  </a:txBody>
                  <a:tcPr marL="68580" marR="68580" marT="0" marB="0" anchor="ctr"/>
                </a:tc>
              </a:tr>
              <a:tr h="370840">
                <a:tc>
                  <a:txBody>
                    <a:bodyPr/>
                    <a:lstStyle/>
                    <a:p>
                      <a:pPr algn="ctr">
                        <a:spcBef>
                          <a:spcPts val="600"/>
                        </a:spcBef>
                        <a:spcAft>
                          <a:spcPts val="0"/>
                        </a:spcAft>
                      </a:pPr>
                      <a:r>
                        <a:rPr lang="zh-CN" sz="1200" kern="0">
                          <a:latin typeface="+mn-ea"/>
                          <a:ea typeface="+mn-ea"/>
                          <a:cs typeface="宋体"/>
                        </a:rPr>
                        <a:t>航空航天</a:t>
                      </a:r>
                      <a:endParaRPr lang="zh-CN" sz="1050" kern="100">
                        <a:latin typeface="+mn-ea"/>
                        <a:ea typeface="+mn-ea"/>
                        <a:cs typeface="Calibri"/>
                      </a:endParaRPr>
                    </a:p>
                  </a:txBody>
                  <a:tcPr marL="68580" marR="68580" marT="0" marB="0" anchor="ctr"/>
                </a:tc>
                <a:tc>
                  <a:txBody>
                    <a:bodyPr/>
                    <a:lstStyle/>
                    <a:p>
                      <a:pPr algn="l">
                        <a:spcBef>
                          <a:spcPts val="600"/>
                        </a:spcBef>
                        <a:spcAft>
                          <a:spcPts val="0"/>
                        </a:spcAft>
                      </a:pPr>
                      <a:r>
                        <a:rPr lang="zh-CN" sz="1200" kern="0">
                          <a:latin typeface="+mn-ea"/>
                          <a:ea typeface="+mn-ea"/>
                          <a:cs typeface="宋体"/>
                        </a:rPr>
                        <a:t>船舱骨架，发动机壳件，发动机燃烧舱、对接件、吊臂、叶片、防护板，飞机的肋、翼、起落架等</a:t>
                      </a:r>
                      <a:endParaRPr lang="zh-CN" sz="1050" kern="100">
                        <a:latin typeface="+mn-ea"/>
                        <a:ea typeface="+mn-ea"/>
                        <a:cs typeface="Calibri"/>
                      </a:endParaRPr>
                    </a:p>
                  </a:txBody>
                  <a:tcPr marL="68580" marR="68580" marT="0" marB="0" anchor="ctr"/>
                </a:tc>
              </a:tr>
              <a:tr h="370840">
                <a:tc>
                  <a:txBody>
                    <a:bodyPr/>
                    <a:lstStyle/>
                    <a:p>
                      <a:pPr algn="ctr">
                        <a:spcBef>
                          <a:spcPts val="600"/>
                        </a:spcBef>
                        <a:spcAft>
                          <a:spcPts val="0"/>
                        </a:spcAft>
                      </a:pPr>
                      <a:r>
                        <a:rPr lang="zh-CN" sz="1200" kern="0" dirty="0">
                          <a:latin typeface="+mn-ea"/>
                          <a:ea typeface="+mn-ea"/>
                          <a:cs typeface="宋体"/>
                        </a:rPr>
                        <a:t>船舶</a:t>
                      </a:r>
                      <a:endParaRPr lang="zh-CN" sz="1050" kern="100" dirty="0">
                        <a:latin typeface="+mn-ea"/>
                        <a:ea typeface="+mn-ea"/>
                        <a:cs typeface="Calibri"/>
                      </a:endParaRPr>
                    </a:p>
                  </a:txBody>
                  <a:tcPr marL="68580" marR="68580" marT="0" marB="0" anchor="ctr"/>
                </a:tc>
                <a:tc>
                  <a:txBody>
                    <a:bodyPr/>
                    <a:lstStyle/>
                    <a:p>
                      <a:pPr algn="l">
                        <a:spcBef>
                          <a:spcPts val="600"/>
                        </a:spcBef>
                        <a:spcAft>
                          <a:spcPts val="0"/>
                        </a:spcAft>
                      </a:pPr>
                      <a:r>
                        <a:rPr lang="zh-CN" sz="1200" kern="0">
                          <a:latin typeface="+mn-ea"/>
                          <a:ea typeface="+mn-ea"/>
                          <a:cs typeface="宋体"/>
                        </a:rPr>
                        <a:t>水翼、行进器</a:t>
                      </a:r>
                      <a:endParaRPr lang="zh-CN" sz="1050" kern="100">
                        <a:latin typeface="+mn-ea"/>
                        <a:ea typeface="+mn-ea"/>
                        <a:cs typeface="Calibri"/>
                      </a:endParaRPr>
                    </a:p>
                  </a:txBody>
                  <a:tcPr marL="68580" marR="68580" marT="0" marB="0" anchor="ctr"/>
                </a:tc>
              </a:tr>
              <a:tr h="370840">
                <a:tc>
                  <a:txBody>
                    <a:bodyPr/>
                    <a:lstStyle/>
                    <a:p>
                      <a:pPr algn="ctr">
                        <a:spcBef>
                          <a:spcPts val="600"/>
                        </a:spcBef>
                        <a:spcAft>
                          <a:spcPts val="0"/>
                        </a:spcAft>
                      </a:pPr>
                      <a:r>
                        <a:rPr lang="zh-CN" sz="1200" kern="0" dirty="0">
                          <a:latin typeface="+mn-ea"/>
                          <a:ea typeface="+mn-ea"/>
                          <a:cs typeface="宋体"/>
                        </a:rPr>
                        <a:t>石油化工</a:t>
                      </a:r>
                      <a:endParaRPr lang="zh-CN" sz="1050" kern="100" dirty="0">
                        <a:latin typeface="+mn-ea"/>
                        <a:ea typeface="+mn-ea"/>
                        <a:cs typeface="Calibri"/>
                      </a:endParaRPr>
                    </a:p>
                  </a:txBody>
                  <a:tcPr marL="68580" marR="68580" marT="0" marB="0" anchor="ctr"/>
                </a:tc>
                <a:tc>
                  <a:txBody>
                    <a:bodyPr/>
                    <a:lstStyle/>
                    <a:p>
                      <a:pPr algn="l">
                        <a:spcBef>
                          <a:spcPts val="600"/>
                        </a:spcBef>
                        <a:spcAft>
                          <a:spcPts val="0"/>
                        </a:spcAft>
                      </a:pPr>
                      <a:r>
                        <a:rPr lang="zh-CN" sz="1200" kern="0">
                          <a:latin typeface="+mn-ea"/>
                          <a:ea typeface="+mn-ea"/>
                          <a:cs typeface="宋体"/>
                        </a:rPr>
                        <a:t>炼油生产中的冷凝器、空气冷却换热器，氯碱行业中的冷却管、钛阳极，电解槽工业、电镀工业（电解槽的主要结构件）</a:t>
                      </a:r>
                      <a:endParaRPr lang="zh-CN" sz="1050" kern="100">
                        <a:latin typeface="+mn-ea"/>
                        <a:ea typeface="+mn-ea"/>
                        <a:cs typeface="Calibri"/>
                      </a:endParaRPr>
                    </a:p>
                  </a:txBody>
                  <a:tcPr marL="68580" marR="68580" marT="0" marB="0" anchor="ctr"/>
                </a:tc>
              </a:tr>
              <a:tr h="370840">
                <a:tc>
                  <a:txBody>
                    <a:bodyPr/>
                    <a:lstStyle/>
                    <a:p>
                      <a:pPr algn="ctr">
                        <a:spcBef>
                          <a:spcPts val="600"/>
                        </a:spcBef>
                        <a:spcAft>
                          <a:spcPts val="0"/>
                        </a:spcAft>
                      </a:pPr>
                      <a:r>
                        <a:rPr lang="zh-CN" sz="1200" kern="0">
                          <a:latin typeface="+mn-ea"/>
                          <a:ea typeface="+mn-ea"/>
                          <a:cs typeface="宋体"/>
                        </a:rPr>
                        <a:t>冶金</a:t>
                      </a:r>
                      <a:endParaRPr lang="zh-CN" sz="1050" kern="100">
                        <a:latin typeface="+mn-ea"/>
                        <a:ea typeface="+mn-ea"/>
                        <a:cs typeface="Calibri"/>
                      </a:endParaRPr>
                    </a:p>
                  </a:txBody>
                  <a:tcPr marL="68580" marR="68580" marT="0" marB="0" anchor="ctr"/>
                </a:tc>
                <a:tc>
                  <a:txBody>
                    <a:bodyPr/>
                    <a:lstStyle/>
                    <a:p>
                      <a:pPr algn="l">
                        <a:spcBef>
                          <a:spcPts val="600"/>
                        </a:spcBef>
                        <a:spcAft>
                          <a:spcPts val="0"/>
                        </a:spcAft>
                      </a:pPr>
                      <a:r>
                        <a:rPr lang="zh-CN" sz="1200" kern="0" dirty="0">
                          <a:latin typeface="+mn-ea"/>
                          <a:ea typeface="+mn-ea"/>
                          <a:cs typeface="宋体"/>
                        </a:rPr>
                        <a:t>湿法冶金制取贵金属的管道、泵、阀和加热盘</a:t>
                      </a:r>
                      <a:endParaRPr lang="zh-CN" sz="1050" kern="100" dirty="0">
                        <a:latin typeface="+mn-ea"/>
                        <a:ea typeface="+mn-ea"/>
                        <a:cs typeface="Calibri"/>
                      </a:endParaRPr>
                    </a:p>
                  </a:txBody>
                  <a:tcPr marL="68580" marR="68580" marT="0" marB="0" anchor="ctr"/>
                </a:tc>
              </a:tr>
              <a:tr h="370840">
                <a:tc>
                  <a:txBody>
                    <a:bodyPr/>
                    <a:lstStyle/>
                    <a:p>
                      <a:pPr algn="ctr">
                        <a:spcBef>
                          <a:spcPts val="600"/>
                        </a:spcBef>
                        <a:spcAft>
                          <a:spcPts val="0"/>
                        </a:spcAft>
                      </a:pPr>
                      <a:r>
                        <a:rPr lang="zh-CN" sz="1200" kern="0">
                          <a:latin typeface="+mn-ea"/>
                          <a:ea typeface="+mn-ea"/>
                          <a:cs typeface="宋体"/>
                        </a:rPr>
                        <a:t>海水淡化</a:t>
                      </a:r>
                      <a:endParaRPr lang="zh-CN" sz="1050" kern="100">
                        <a:latin typeface="+mn-ea"/>
                        <a:ea typeface="+mn-ea"/>
                        <a:cs typeface="Calibri"/>
                      </a:endParaRPr>
                    </a:p>
                  </a:txBody>
                  <a:tcPr marL="68580" marR="68580" marT="0" marB="0" anchor="ctr"/>
                </a:tc>
                <a:tc>
                  <a:txBody>
                    <a:bodyPr/>
                    <a:lstStyle/>
                    <a:p>
                      <a:pPr algn="l">
                        <a:spcBef>
                          <a:spcPts val="600"/>
                        </a:spcBef>
                        <a:spcAft>
                          <a:spcPts val="0"/>
                        </a:spcAft>
                      </a:pPr>
                      <a:r>
                        <a:rPr lang="zh-CN" sz="1200" kern="0">
                          <a:latin typeface="+mn-ea"/>
                          <a:ea typeface="+mn-ea"/>
                          <a:cs typeface="宋体"/>
                        </a:rPr>
                        <a:t>管道、蒸发器</a:t>
                      </a:r>
                      <a:endParaRPr lang="zh-CN" sz="1050" kern="100">
                        <a:latin typeface="+mn-ea"/>
                        <a:ea typeface="+mn-ea"/>
                        <a:cs typeface="Calibri"/>
                      </a:endParaRPr>
                    </a:p>
                  </a:txBody>
                  <a:tcPr marL="68580" marR="68580" marT="0" marB="0" anchor="ctr"/>
                </a:tc>
              </a:tr>
              <a:tr h="370840">
                <a:tc>
                  <a:txBody>
                    <a:bodyPr/>
                    <a:lstStyle/>
                    <a:p>
                      <a:pPr algn="ctr">
                        <a:spcBef>
                          <a:spcPts val="600"/>
                        </a:spcBef>
                        <a:spcAft>
                          <a:spcPts val="0"/>
                        </a:spcAft>
                      </a:pPr>
                      <a:r>
                        <a:rPr lang="zh-CN" sz="1200" kern="0">
                          <a:latin typeface="+mn-ea"/>
                          <a:ea typeface="+mn-ea"/>
                          <a:cs typeface="宋体"/>
                        </a:rPr>
                        <a:t>医疗</a:t>
                      </a:r>
                      <a:endParaRPr lang="zh-CN" sz="1050" kern="100">
                        <a:latin typeface="+mn-ea"/>
                        <a:ea typeface="+mn-ea"/>
                        <a:cs typeface="Calibri"/>
                      </a:endParaRPr>
                    </a:p>
                  </a:txBody>
                  <a:tcPr marL="68580" marR="68580" marT="0" marB="0" anchor="ctr"/>
                </a:tc>
                <a:tc>
                  <a:txBody>
                    <a:bodyPr/>
                    <a:lstStyle/>
                    <a:p>
                      <a:pPr algn="l">
                        <a:spcBef>
                          <a:spcPts val="600"/>
                        </a:spcBef>
                        <a:spcAft>
                          <a:spcPts val="0"/>
                        </a:spcAft>
                      </a:pPr>
                      <a:r>
                        <a:rPr lang="zh-CN" sz="1200" kern="0">
                          <a:latin typeface="+mn-ea"/>
                          <a:ea typeface="+mn-ea"/>
                          <a:cs typeface="宋体"/>
                        </a:rPr>
                        <a:t>医疗器械、外科矫形材料（心脏内瓣、内瓣隔膜、骨关节）</a:t>
                      </a:r>
                      <a:endParaRPr lang="zh-CN" sz="1050" kern="100">
                        <a:latin typeface="+mn-ea"/>
                        <a:ea typeface="+mn-ea"/>
                        <a:cs typeface="Calibri"/>
                      </a:endParaRPr>
                    </a:p>
                  </a:txBody>
                  <a:tcPr marL="68580" marR="68580" marT="0" marB="0" anchor="ctr"/>
                </a:tc>
              </a:tr>
              <a:tr h="370840">
                <a:tc>
                  <a:txBody>
                    <a:bodyPr/>
                    <a:lstStyle/>
                    <a:p>
                      <a:pPr algn="ctr">
                        <a:spcBef>
                          <a:spcPts val="600"/>
                        </a:spcBef>
                        <a:spcAft>
                          <a:spcPts val="0"/>
                        </a:spcAft>
                      </a:pPr>
                      <a:r>
                        <a:rPr lang="zh-CN" sz="1200" kern="0">
                          <a:latin typeface="+mn-ea"/>
                          <a:ea typeface="+mn-ea"/>
                          <a:cs typeface="宋体"/>
                        </a:rPr>
                        <a:t>体育休闲</a:t>
                      </a:r>
                      <a:endParaRPr lang="zh-CN" sz="1050" kern="100">
                        <a:latin typeface="+mn-ea"/>
                        <a:ea typeface="+mn-ea"/>
                        <a:cs typeface="Calibri"/>
                      </a:endParaRPr>
                    </a:p>
                  </a:txBody>
                  <a:tcPr marL="68580" marR="68580" marT="0" marB="0" anchor="ctr"/>
                </a:tc>
                <a:tc>
                  <a:txBody>
                    <a:bodyPr/>
                    <a:lstStyle/>
                    <a:p>
                      <a:pPr algn="l">
                        <a:spcBef>
                          <a:spcPts val="600"/>
                        </a:spcBef>
                        <a:spcAft>
                          <a:spcPts val="0"/>
                        </a:spcAft>
                      </a:pPr>
                      <a:r>
                        <a:rPr lang="zh-CN" sz="1200" kern="0" dirty="0">
                          <a:latin typeface="+mn-ea"/>
                          <a:ea typeface="+mn-ea"/>
                          <a:cs typeface="宋体"/>
                        </a:rPr>
                        <a:t>高尔夫球头、球杆，自行车，眼镜</a:t>
                      </a:r>
                      <a:endParaRPr lang="zh-CN" sz="1050" kern="100" dirty="0">
                        <a:latin typeface="+mn-ea"/>
                        <a:ea typeface="+mn-ea"/>
                        <a:cs typeface="Calibri"/>
                      </a:endParaRPr>
                    </a:p>
                  </a:txBody>
                  <a:tcPr marL="68580" marR="68580" marT="0" marB="0" anchor="ctr"/>
                </a:tc>
              </a:tr>
              <a:tr h="370840">
                <a:tc>
                  <a:txBody>
                    <a:bodyPr/>
                    <a:lstStyle/>
                    <a:p>
                      <a:pPr algn="ctr">
                        <a:spcBef>
                          <a:spcPts val="600"/>
                        </a:spcBef>
                        <a:spcAft>
                          <a:spcPts val="0"/>
                        </a:spcAft>
                      </a:pPr>
                      <a:r>
                        <a:rPr lang="zh-CN" sz="1200" kern="0">
                          <a:latin typeface="+mn-ea"/>
                          <a:ea typeface="+mn-ea"/>
                          <a:cs typeface="宋体"/>
                        </a:rPr>
                        <a:t>汽车</a:t>
                      </a:r>
                      <a:endParaRPr lang="zh-CN" sz="1050" kern="100">
                        <a:latin typeface="+mn-ea"/>
                        <a:ea typeface="+mn-ea"/>
                        <a:cs typeface="Calibri"/>
                      </a:endParaRPr>
                    </a:p>
                  </a:txBody>
                  <a:tcPr marL="68580" marR="68580" marT="0" marB="0" anchor="ctr"/>
                </a:tc>
                <a:tc>
                  <a:txBody>
                    <a:bodyPr/>
                    <a:lstStyle/>
                    <a:p>
                      <a:pPr algn="l">
                        <a:spcBef>
                          <a:spcPts val="600"/>
                        </a:spcBef>
                        <a:spcAft>
                          <a:spcPts val="0"/>
                        </a:spcAft>
                      </a:pPr>
                      <a:r>
                        <a:rPr lang="zh-CN" sz="1200" kern="0" dirty="0">
                          <a:latin typeface="+mn-ea"/>
                          <a:ea typeface="+mn-ea"/>
                          <a:cs typeface="宋体"/>
                        </a:rPr>
                        <a:t>钛合金连杆，钛合金发动机气门、气门座，钛合金弹簧，排气系统、消音器，车体框架部分等</a:t>
                      </a:r>
                      <a:endParaRPr lang="zh-CN" sz="1050" kern="100" dirty="0">
                        <a:latin typeface="+mn-ea"/>
                        <a:ea typeface="+mn-ea"/>
                        <a:cs typeface="Calibri"/>
                      </a:endParaRPr>
                    </a:p>
                  </a:txBody>
                  <a:tcPr marL="68580" marR="68580" marT="0" marB="0" anchor="ctr"/>
                </a:tc>
              </a:tr>
              <a:tr h="370840">
                <a:tc>
                  <a:txBody>
                    <a:bodyPr/>
                    <a:lstStyle/>
                    <a:p>
                      <a:pPr algn="ctr">
                        <a:spcBef>
                          <a:spcPts val="600"/>
                        </a:spcBef>
                        <a:spcAft>
                          <a:spcPts val="0"/>
                        </a:spcAft>
                      </a:pPr>
                      <a:r>
                        <a:rPr lang="zh-CN" sz="1200" kern="0" dirty="0">
                          <a:latin typeface="+mn-ea"/>
                          <a:ea typeface="+mn-ea"/>
                          <a:cs typeface="宋体"/>
                        </a:rPr>
                        <a:t>核工业</a:t>
                      </a:r>
                      <a:endParaRPr lang="zh-CN" sz="1050" kern="100" dirty="0">
                        <a:latin typeface="+mn-ea"/>
                        <a:ea typeface="+mn-ea"/>
                        <a:cs typeface="Calibri"/>
                      </a:endParaRPr>
                    </a:p>
                  </a:txBody>
                  <a:tcPr marL="68580" marR="68580" marT="0" marB="0" anchor="ctr"/>
                </a:tc>
                <a:tc>
                  <a:txBody>
                    <a:bodyPr/>
                    <a:lstStyle/>
                    <a:p>
                      <a:pPr algn="l">
                        <a:spcBef>
                          <a:spcPts val="600"/>
                        </a:spcBef>
                        <a:spcAft>
                          <a:spcPts val="0"/>
                        </a:spcAft>
                      </a:pPr>
                      <a:r>
                        <a:rPr lang="zh-CN" sz="1200" kern="0" dirty="0">
                          <a:latin typeface="+mn-ea"/>
                          <a:ea typeface="+mn-ea"/>
                          <a:cs typeface="宋体"/>
                        </a:rPr>
                        <a:t>反应堆管道部件</a:t>
                      </a:r>
                      <a:endParaRPr lang="zh-CN" sz="1050" kern="100" dirty="0">
                        <a:latin typeface="+mn-ea"/>
                        <a:ea typeface="+mn-ea"/>
                        <a:cs typeface="Calibri"/>
                      </a:endParaRPr>
                    </a:p>
                  </a:txBody>
                  <a:tcPr marL="68580" marR="68580" marT="0" marB="0" anchor="ctr"/>
                </a:tc>
              </a:tr>
            </a:tbl>
          </a:graphicData>
        </a:graphic>
      </p:graphicFrame>
      <p:sp>
        <p:nvSpPr>
          <p:cNvPr id="4" name="灯片编号占位符 3"/>
          <p:cNvSpPr>
            <a:spLocks noGrp="1"/>
          </p:cNvSpPr>
          <p:nvPr>
            <p:ph type="sldNum" sz="quarter" idx="12"/>
          </p:nvPr>
        </p:nvSpPr>
        <p:spPr/>
        <p:txBody>
          <a:bodyPr/>
          <a:lstStyle/>
          <a:p>
            <a:fld id="{471DEA9E-BEE9-4E32-83E8-991AD7715CE7}" type="slidenum">
              <a:rPr lang="en-US" altLang="zh-CN" smtClean="0"/>
              <a:pPr/>
              <a:t>23</a:t>
            </a:fld>
            <a:endParaRPr lang="en-US" altLang="zh-CN"/>
          </a:p>
        </p:txBody>
      </p:sp>
      <p:sp>
        <p:nvSpPr>
          <p:cNvPr id="6" name="TextBox 5"/>
          <p:cNvSpPr txBox="1"/>
          <p:nvPr/>
        </p:nvSpPr>
        <p:spPr>
          <a:xfrm>
            <a:off x="7830125" y="6839322"/>
            <a:ext cx="1736373" cy="262572"/>
          </a:xfrm>
          <a:prstGeom prst="rect">
            <a:avLst/>
          </a:prstGeom>
          <a:noFill/>
        </p:spPr>
        <p:txBody>
          <a:bodyPr wrap="none" rtlCol="0">
            <a:spAutoFit/>
          </a:bodyPr>
          <a:lstStyle/>
          <a:p>
            <a:pPr>
              <a:buNone/>
            </a:pPr>
            <a:r>
              <a:rPr lang="zh-CN" altLang="en-US" sz="1100" dirty="0" smtClean="0"/>
              <a:t>资料来源：有色金属通报</a:t>
            </a:r>
            <a:endParaRPr lang="zh-CN" altLang="en-US" sz="1100" dirty="0"/>
          </a:p>
        </p:txBody>
      </p:sp>
      <p:sp>
        <p:nvSpPr>
          <p:cNvPr id="7" name="TextBox 6"/>
          <p:cNvSpPr txBox="1"/>
          <p:nvPr/>
        </p:nvSpPr>
        <p:spPr>
          <a:xfrm>
            <a:off x="349474" y="1438722"/>
            <a:ext cx="9139061" cy="1446550"/>
          </a:xfrm>
          <a:prstGeom prst="rect">
            <a:avLst/>
          </a:prstGeom>
          <a:noFill/>
        </p:spPr>
        <p:txBody>
          <a:bodyPr wrap="square" rtlCol="0">
            <a:spAutoFit/>
          </a:bodyPr>
          <a:lstStyle/>
          <a:p>
            <a:pPr algn="l">
              <a:buFont typeface="Wingdings" pitchFamily="2" charset="2"/>
              <a:buChar char="n"/>
            </a:pPr>
            <a:r>
              <a:rPr lang="en-US" altLang="zh-CN" sz="1600" dirty="0" smtClean="0"/>
              <a:t> </a:t>
            </a:r>
            <a:r>
              <a:rPr lang="zh-CN" altLang="zh-CN" sz="1600" dirty="0" smtClean="0"/>
              <a:t>钛应用的历史较短，仅从</a:t>
            </a:r>
            <a:r>
              <a:rPr lang="en-US" altLang="zh-CN" sz="1600" dirty="0" smtClean="0"/>
              <a:t>40 </a:t>
            </a:r>
            <a:r>
              <a:rPr lang="zh-CN" altLang="zh-CN" sz="1600" dirty="0" smtClean="0"/>
              <a:t>年代开始少量应用，不过钛的需求领域的拓展速度很快，至今钛需求已经遍及航空航天、能源、化工、冶金、汽车、海洋设备、建筑、武器、日用品等方方面面。二十一世纪，钛的需求已经拓展至太阳能汽车、燃料电池核燃料处理等尖端领域。当前钛的主流应用领域是</a:t>
            </a:r>
            <a:r>
              <a:rPr lang="en-US" altLang="zh-CN" sz="1600" dirty="0" smtClean="0"/>
              <a:t>80 </a:t>
            </a:r>
            <a:r>
              <a:rPr lang="zh-CN" altLang="zh-CN" sz="1600" dirty="0" smtClean="0"/>
              <a:t>年代之前拓展的领域。</a:t>
            </a:r>
            <a:r>
              <a:rPr lang="en-US" altLang="zh-CN" sz="1600" dirty="0" smtClean="0"/>
              <a:t>90 </a:t>
            </a:r>
            <a:r>
              <a:rPr lang="zh-CN" altLang="zh-CN" sz="1600" dirty="0" smtClean="0"/>
              <a:t>年代和二十一世纪的拓展的需求领域还没有大规模应用。钛的应用仍然有广阔的前景</a:t>
            </a:r>
            <a:r>
              <a:rPr lang="zh-CN" altLang="en-US" sz="1600" dirty="0" smtClean="0"/>
              <a:t>，是金属行业中的朝阳产业</a:t>
            </a:r>
            <a:r>
              <a:rPr lang="zh-CN" altLang="zh-CN" sz="1600"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钛材主要消费领域</a:t>
            </a:r>
            <a:endParaRPr lang="zh-CN" altLang="en-US" dirty="0"/>
          </a:p>
        </p:txBody>
      </p:sp>
      <p:graphicFrame>
        <p:nvGraphicFramePr>
          <p:cNvPr id="5" name="内容占位符 4"/>
          <p:cNvGraphicFramePr>
            <a:graphicFrameLocks noGrp="1"/>
          </p:cNvGraphicFramePr>
          <p:nvPr>
            <p:ph idx="1"/>
          </p:nvPr>
        </p:nvGraphicFramePr>
        <p:xfrm>
          <a:off x="565498" y="3526954"/>
          <a:ext cx="4392488" cy="3024336"/>
        </p:xfrm>
        <a:graphic>
          <a:graphicData uri="http://schemas.openxmlformats.org/drawingml/2006/chart">
            <c:chart xmlns:c="http://schemas.openxmlformats.org/drawingml/2006/chart" xmlns:r="http://schemas.openxmlformats.org/officeDocument/2006/relationships" r:id="rId2"/>
          </a:graphicData>
        </a:graphic>
      </p:graphicFrame>
      <p:sp>
        <p:nvSpPr>
          <p:cNvPr id="4" name="灯片编号占位符 3"/>
          <p:cNvSpPr>
            <a:spLocks noGrp="1"/>
          </p:cNvSpPr>
          <p:nvPr>
            <p:ph type="sldNum" sz="quarter" idx="12"/>
          </p:nvPr>
        </p:nvSpPr>
        <p:spPr/>
        <p:txBody>
          <a:bodyPr/>
          <a:lstStyle/>
          <a:p>
            <a:fld id="{471DEA9E-BEE9-4E32-83E8-991AD7715CE7}" type="slidenum">
              <a:rPr lang="en-US" altLang="zh-CN" smtClean="0"/>
              <a:pPr/>
              <a:t>24</a:t>
            </a:fld>
            <a:endParaRPr lang="en-US" altLang="zh-CN"/>
          </a:p>
        </p:txBody>
      </p:sp>
      <p:sp>
        <p:nvSpPr>
          <p:cNvPr id="6" name="TextBox 5"/>
          <p:cNvSpPr txBox="1"/>
          <p:nvPr/>
        </p:nvSpPr>
        <p:spPr>
          <a:xfrm>
            <a:off x="7832403" y="6767314"/>
            <a:ext cx="1454244" cy="278538"/>
          </a:xfrm>
          <a:prstGeom prst="rect">
            <a:avLst/>
          </a:prstGeom>
          <a:noFill/>
        </p:spPr>
        <p:txBody>
          <a:bodyPr wrap="none" rtlCol="0">
            <a:spAutoFit/>
          </a:bodyPr>
          <a:lstStyle/>
          <a:p>
            <a:pPr>
              <a:buNone/>
            </a:pPr>
            <a:r>
              <a:rPr lang="zh-CN" altLang="en-US" sz="1100" dirty="0" smtClean="0"/>
              <a:t>资料来源：中投证券</a:t>
            </a:r>
            <a:endParaRPr lang="zh-CN" altLang="en-US" sz="1100" dirty="0"/>
          </a:p>
        </p:txBody>
      </p:sp>
      <p:sp>
        <p:nvSpPr>
          <p:cNvPr id="7" name="TextBox 6"/>
          <p:cNvSpPr txBox="1"/>
          <p:nvPr/>
        </p:nvSpPr>
        <p:spPr>
          <a:xfrm>
            <a:off x="1407279" y="6695306"/>
            <a:ext cx="2198038" cy="308995"/>
          </a:xfrm>
          <a:prstGeom prst="rect">
            <a:avLst/>
          </a:prstGeom>
          <a:noFill/>
        </p:spPr>
        <p:txBody>
          <a:bodyPr wrap="none" rtlCol="0">
            <a:spAutoFit/>
          </a:bodyPr>
          <a:lstStyle/>
          <a:p>
            <a:pPr>
              <a:buNone/>
            </a:pPr>
            <a:r>
              <a:rPr lang="en-US" altLang="zh-CN" dirty="0" smtClean="0"/>
              <a:t>2010</a:t>
            </a:r>
            <a:r>
              <a:rPr lang="zh-CN" altLang="en-US" dirty="0" smtClean="0"/>
              <a:t>年全球钛材消费结构</a:t>
            </a:r>
            <a:endParaRPr lang="zh-CN" altLang="en-US" dirty="0"/>
          </a:p>
        </p:txBody>
      </p:sp>
      <p:graphicFrame>
        <p:nvGraphicFramePr>
          <p:cNvPr id="8" name="图表 7"/>
          <p:cNvGraphicFramePr/>
          <p:nvPr/>
        </p:nvGraphicFramePr>
        <p:xfrm>
          <a:off x="5318026" y="3598962"/>
          <a:ext cx="4289433" cy="302764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750074" y="6623298"/>
            <a:ext cx="2198038" cy="329321"/>
          </a:xfrm>
          <a:prstGeom prst="rect">
            <a:avLst/>
          </a:prstGeom>
          <a:noFill/>
        </p:spPr>
        <p:txBody>
          <a:bodyPr wrap="none" rtlCol="0">
            <a:spAutoFit/>
          </a:bodyPr>
          <a:lstStyle/>
          <a:p>
            <a:pPr>
              <a:buNone/>
            </a:pPr>
            <a:r>
              <a:rPr lang="en-US" altLang="zh-CN" dirty="0" smtClean="0"/>
              <a:t>2010</a:t>
            </a:r>
            <a:r>
              <a:rPr lang="zh-CN" altLang="en-US" dirty="0" smtClean="0"/>
              <a:t>年国内钛材消费结构</a:t>
            </a:r>
            <a:endParaRPr lang="zh-CN" altLang="en-US" dirty="0"/>
          </a:p>
        </p:txBody>
      </p:sp>
      <p:sp>
        <p:nvSpPr>
          <p:cNvPr id="10" name="TextBox 9"/>
          <p:cNvSpPr txBox="1"/>
          <p:nvPr/>
        </p:nvSpPr>
        <p:spPr>
          <a:xfrm>
            <a:off x="421482" y="1582738"/>
            <a:ext cx="9073008" cy="2009781"/>
          </a:xfrm>
          <a:prstGeom prst="rect">
            <a:avLst/>
          </a:prstGeom>
          <a:noFill/>
        </p:spPr>
        <p:txBody>
          <a:bodyPr wrap="square" rtlCol="0">
            <a:spAutoFit/>
          </a:bodyPr>
          <a:lstStyle/>
          <a:p>
            <a:pPr algn="l">
              <a:buFont typeface="Wingdings" pitchFamily="2" charset="2"/>
              <a:buChar char="n"/>
            </a:pPr>
            <a:r>
              <a:rPr lang="zh-CN" altLang="en-US" dirty="0" smtClean="0"/>
              <a:t> 据</a:t>
            </a:r>
            <a:r>
              <a:rPr lang="en-US" altLang="zh-CN" dirty="0" smtClean="0"/>
              <a:t>2008</a:t>
            </a:r>
            <a:r>
              <a:rPr lang="zh-CN" altLang="en-US" dirty="0" smtClean="0"/>
              <a:t>年统计数据</a:t>
            </a:r>
            <a:r>
              <a:rPr lang="zh-CN" altLang="zh-CN" dirty="0" smtClean="0"/>
              <a:t>，国际市场钛的下游使用主要集中在商业航空和工业领域，占比分别为</a:t>
            </a:r>
            <a:r>
              <a:rPr lang="en-US" altLang="zh-CN" dirty="0" smtClean="0"/>
              <a:t>45%</a:t>
            </a:r>
            <a:r>
              <a:rPr lang="zh-CN" altLang="zh-CN" dirty="0" smtClean="0"/>
              <a:t>和</a:t>
            </a:r>
            <a:r>
              <a:rPr lang="en-US" altLang="zh-CN" dirty="0" smtClean="0"/>
              <a:t>43%</a:t>
            </a:r>
            <a:r>
              <a:rPr lang="zh-CN" altLang="zh-CN" dirty="0" smtClean="0"/>
              <a:t>，军工领域用钛量也在逐年增长，目前占比为</a:t>
            </a:r>
            <a:r>
              <a:rPr lang="en-US" altLang="zh-CN" dirty="0" smtClean="0"/>
              <a:t>9%</a:t>
            </a:r>
            <a:r>
              <a:rPr lang="zh-CN" altLang="zh-CN" dirty="0" smtClean="0"/>
              <a:t>；</a:t>
            </a:r>
            <a:r>
              <a:rPr lang="zh-CN" altLang="zh-CN" b="1" dirty="0" smtClean="0"/>
              <a:t>而在中国，化工领域对钛的需求最大，占比</a:t>
            </a:r>
            <a:r>
              <a:rPr lang="en-US" altLang="zh-CN" b="1" dirty="0" smtClean="0"/>
              <a:t>49%</a:t>
            </a:r>
            <a:r>
              <a:rPr lang="zh-CN" altLang="zh-CN" b="1" dirty="0" smtClean="0"/>
              <a:t>，其次是航天航空业，占比</a:t>
            </a:r>
            <a:r>
              <a:rPr lang="en-US" altLang="zh-CN" b="1" dirty="0" smtClean="0"/>
              <a:t>10%</a:t>
            </a:r>
            <a:r>
              <a:rPr lang="zh-CN" altLang="zh-CN" dirty="0" smtClean="0"/>
              <a:t>。</a:t>
            </a:r>
            <a:endParaRPr lang="en-US" altLang="zh-CN" dirty="0" smtClean="0"/>
          </a:p>
          <a:p>
            <a:pPr algn="l">
              <a:buFont typeface="Wingdings" pitchFamily="2" charset="2"/>
              <a:buChar char="n"/>
            </a:pPr>
            <a:r>
              <a:rPr lang="en-US" altLang="zh-CN" dirty="0" smtClean="0"/>
              <a:t> </a:t>
            </a:r>
            <a:r>
              <a:rPr lang="zh-CN" altLang="en-US" dirty="0" smtClean="0"/>
              <a:t>据中投证券报告，</a:t>
            </a:r>
            <a:r>
              <a:rPr lang="en-US" altLang="zh-CN" dirty="0" smtClean="0"/>
              <a:t>2010</a:t>
            </a:r>
            <a:r>
              <a:rPr lang="zh-CN" altLang="en-US" dirty="0" smtClean="0"/>
              <a:t>年钛材消费结构变化不大。国际市场主要应用集中在航空与工业领域，国内市场看，化工和航空航天依然是对钛需求量最大的领域，其次是体育休闲、冶金等领域。</a:t>
            </a:r>
            <a:endParaRPr lang="en-US" altLang="zh-CN" dirty="0" smtClean="0"/>
          </a:p>
          <a:p>
            <a:pPr algn="l">
              <a:buFont typeface="Wingdings" pitchFamily="2" charset="2"/>
              <a:buChar char="n"/>
            </a:pPr>
            <a:r>
              <a:rPr lang="en-US" altLang="zh-CN" dirty="0" smtClean="0"/>
              <a:t> </a:t>
            </a:r>
            <a:r>
              <a:rPr lang="zh-CN" altLang="en-US" dirty="0" smtClean="0"/>
              <a:t>随着我国大飞机项目的逐步推进，预计未来国内消费结构中航空领域对钛的需求量会显著增加。</a:t>
            </a:r>
            <a:endParaRPr lang="en-US" altLang="zh-CN" dirty="0" smtClean="0"/>
          </a:p>
          <a:p>
            <a:pPr algn="l">
              <a:buFont typeface="Wingdings" pitchFamily="2" charset="2"/>
              <a:buChar char="n"/>
            </a:pP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钛金属产业链结构</a:t>
            </a:r>
            <a:endParaRPr lang="zh-CN" altLang="en-US"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25</a:t>
            </a:fld>
            <a:endParaRPr lang="en-US" altLang="zh-CN"/>
          </a:p>
        </p:txBody>
      </p:sp>
      <p:grpSp>
        <p:nvGrpSpPr>
          <p:cNvPr id="32" name="组合 31"/>
          <p:cNvGrpSpPr/>
          <p:nvPr/>
        </p:nvGrpSpPr>
        <p:grpSpPr>
          <a:xfrm>
            <a:off x="565498" y="1438722"/>
            <a:ext cx="9082637" cy="5688632"/>
            <a:chOff x="781522" y="1438722"/>
            <a:chExt cx="9082637" cy="5688632"/>
          </a:xfrm>
        </p:grpSpPr>
        <p:pic>
          <p:nvPicPr>
            <p:cNvPr id="388098" name="图片 1"/>
            <p:cNvPicPr>
              <a:picLocks noChangeAspect="1" noChangeArrowheads="1"/>
            </p:cNvPicPr>
            <p:nvPr/>
          </p:nvPicPr>
          <p:blipFill>
            <a:blip r:embed="rId2" cstate="print"/>
            <a:srcRect/>
            <a:stretch>
              <a:fillRect/>
            </a:stretch>
          </p:blipFill>
          <p:spPr bwMode="auto">
            <a:xfrm>
              <a:off x="781522" y="1438722"/>
              <a:ext cx="8267479" cy="5688632"/>
            </a:xfrm>
            <a:prstGeom prst="rect">
              <a:avLst/>
            </a:prstGeom>
            <a:noFill/>
            <a:ln w="9525">
              <a:noFill/>
              <a:miter lim="800000"/>
              <a:headEnd/>
              <a:tailEnd/>
            </a:ln>
          </p:spPr>
        </p:pic>
        <p:cxnSp>
          <p:nvCxnSpPr>
            <p:cNvPr id="7" name="直接箭头连接符 6"/>
            <p:cNvCxnSpPr/>
            <p:nvPr/>
          </p:nvCxnSpPr>
          <p:spPr bwMode="auto">
            <a:xfrm rot="10800000">
              <a:off x="4021882" y="2662858"/>
              <a:ext cx="576064" cy="1588"/>
            </a:xfrm>
            <a:prstGeom prst="straightConnector1">
              <a:avLst/>
            </a:prstGeom>
            <a:noFill/>
            <a:ln w="9525" cap="flat" cmpd="sng" algn="ctr">
              <a:solidFill>
                <a:schemeClr val="tx1"/>
              </a:solidFill>
              <a:prstDash val="solid"/>
              <a:round/>
              <a:headEnd type="none" w="med" len="med"/>
              <a:tailEnd type="arrow"/>
            </a:ln>
            <a:effectLst/>
          </p:spPr>
        </p:cxnSp>
        <p:sp>
          <p:nvSpPr>
            <p:cNvPr id="12" name="TextBox 11"/>
            <p:cNvSpPr txBox="1"/>
            <p:nvPr/>
          </p:nvSpPr>
          <p:spPr>
            <a:xfrm>
              <a:off x="3229794" y="2518842"/>
              <a:ext cx="792088" cy="308995"/>
            </a:xfrm>
            <a:prstGeom prst="rect">
              <a:avLst/>
            </a:prstGeom>
            <a:noFill/>
          </p:spPr>
          <p:txBody>
            <a:bodyPr wrap="square" rtlCol="0">
              <a:spAutoFit/>
            </a:bodyPr>
            <a:lstStyle/>
            <a:p>
              <a:pPr>
                <a:buNone/>
              </a:pPr>
              <a:r>
                <a:rPr lang="zh-CN" altLang="en-US" dirty="0" smtClean="0"/>
                <a:t>氧化钛</a:t>
              </a:r>
              <a:endParaRPr lang="zh-CN" altLang="en-US" dirty="0"/>
            </a:p>
          </p:txBody>
        </p:sp>
        <p:cxnSp>
          <p:nvCxnSpPr>
            <p:cNvPr id="14" name="直接箭头连接符 13"/>
            <p:cNvCxnSpPr>
              <a:stCxn id="12" idx="1"/>
            </p:cNvCxnSpPr>
            <p:nvPr/>
          </p:nvCxnSpPr>
          <p:spPr bwMode="auto">
            <a:xfrm rot="10800000">
              <a:off x="2797746" y="2662858"/>
              <a:ext cx="432048" cy="10482"/>
            </a:xfrm>
            <a:prstGeom prst="straightConnector1">
              <a:avLst/>
            </a:prstGeom>
            <a:noFill/>
            <a:ln w="9525" cap="flat" cmpd="sng" algn="ctr">
              <a:solidFill>
                <a:schemeClr val="tx1"/>
              </a:solidFill>
              <a:prstDash val="solid"/>
              <a:round/>
              <a:headEnd type="none" w="med" len="med"/>
              <a:tailEnd type="arrow"/>
            </a:ln>
            <a:effectLst/>
          </p:spPr>
        </p:cxnSp>
        <p:sp>
          <p:nvSpPr>
            <p:cNvPr id="15" name="TextBox 14"/>
            <p:cNvSpPr txBox="1"/>
            <p:nvPr/>
          </p:nvSpPr>
          <p:spPr>
            <a:xfrm>
              <a:off x="1463854" y="2518842"/>
              <a:ext cx="1261884" cy="308995"/>
            </a:xfrm>
            <a:prstGeom prst="rect">
              <a:avLst/>
            </a:prstGeom>
            <a:noFill/>
          </p:spPr>
          <p:txBody>
            <a:bodyPr wrap="none" rtlCol="0">
              <a:spAutoFit/>
            </a:bodyPr>
            <a:lstStyle/>
            <a:p>
              <a:pPr>
                <a:buNone/>
              </a:pPr>
              <a:r>
                <a:rPr lang="zh-CN" altLang="en-US" dirty="0" smtClean="0"/>
                <a:t>涂料、油墨等</a:t>
              </a:r>
              <a:endParaRPr lang="zh-CN" altLang="en-US" dirty="0"/>
            </a:p>
          </p:txBody>
        </p:sp>
        <p:cxnSp>
          <p:nvCxnSpPr>
            <p:cNvPr id="17" name="直接箭头连接符 16"/>
            <p:cNvCxnSpPr/>
            <p:nvPr/>
          </p:nvCxnSpPr>
          <p:spPr bwMode="auto">
            <a:xfrm>
              <a:off x="5102002" y="3382938"/>
              <a:ext cx="1224136" cy="1588"/>
            </a:xfrm>
            <a:prstGeom prst="straightConnector1">
              <a:avLst/>
            </a:prstGeom>
            <a:noFill/>
            <a:ln w="9525" cap="flat" cmpd="sng" algn="ctr">
              <a:solidFill>
                <a:schemeClr val="tx1"/>
              </a:solidFill>
              <a:prstDash val="solid"/>
              <a:round/>
              <a:headEnd type="none" w="med" len="med"/>
              <a:tailEnd type="arrow"/>
            </a:ln>
            <a:effectLst/>
          </p:spPr>
        </p:cxnSp>
        <p:cxnSp>
          <p:nvCxnSpPr>
            <p:cNvPr id="20" name="直接连接符 19"/>
            <p:cNvCxnSpPr/>
            <p:nvPr/>
          </p:nvCxnSpPr>
          <p:spPr bwMode="auto">
            <a:xfrm rot="5400000" flipH="1" flipV="1">
              <a:off x="5426038" y="3130910"/>
              <a:ext cx="504056" cy="0"/>
            </a:xfrm>
            <a:prstGeom prst="line">
              <a:avLst/>
            </a:prstGeom>
            <a:noFill/>
            <a:ln w="9525" cap="flat" cmpd="sng" algn="ctr">
              <a:solidFill>
                <a:schemeClr val="tx1"/>
              </a:solidFill>
              <a:prstDash val="solid"/>
              <a:round/>
              <a:headEnd type="none" w="med" len="med"/>
              <a:tailEnd type="none" w="med" len="med"/>
            </a:ln>
            <a:effectLst/>
          </p:spPr>
        </p:cxnSp>
        <p:cxnSp>
          <p:nvCxnSpPr>
            <p:cNvPr id="24" name="直接箭头连接符 23"/>
            <p:cNvCxnSpPr/>
            <p:nvPr/>
          </p:nvCxnSpPr>
          <p:spPr bwMode="auto">
            <a:xfrm>
              <a:off x="5678066" y="2878882"/>
              <a:ext cx="648072" cy="1588"/>
            </a:xfrm>
            <a:prstGeom prst="straightConnector1">
              <a:avLst/>
            </a:prstGeom>
            <a:noFill/>
            <a:ln w="9525" cap="flat" cmpd="sng" algn="ctr">
              <a:solidFill>
                <a:schemeClr val="tx1"/>
              </a:solidFill>
              <a:prstDash val="solid"/>
              <a:round/>
              <a:headEnd type="none" w="med" len="med"/>
              <a:tailEnd type="arrow"/>
            </a:ln>
            <a:effectLst/>
          </p:spPr>
        </p:cxnSp>
        <p:cxnSp>
          <p:nvCxnSpPr>
            <p:cNvPr id="26" name="直接连接符 25"/>
            <p:cNvCxnSpPr/>
            <p:nvPr/>
          </p:nvCxnSpPr>
          <p:spPr bwMode="auto">
            <a:xfrm rot="5400000">
              <a:off x="5426038" y="3634966"/>
              <a:ext cx="504056" cy="0"/>
            </a:xfrm>
            <a:prstGeom prst="line">
              <a:avLst/>
            </a:prstGeom>
            <a:noFill/>
            <a:ln w="9525" cap="flat" cmpd="sng" algn="ctr">
              <a:solidFill>
                <a:schemeClr val="tx1"/>
              </a:solidFill>
              <a:prstDash val="solid"/>
              <a:round/>
              <a:headEnd type="none" w="med" len="med"/>
              <a:tailEnd type="none" w="med" len="med"/>
            </a:ln>
            <a:effectLst/>
          </p:spPr>
        </p:cxnSp>
        <p:cxnSp>
          <p:nvCxnSpPr>
            <p:cNvPr id="28" name="直接箭头连接符 27"/>
            <p:cNvCxnSpPr/>
            <p:nvPr/>
          </p:nvCxnSpPr>
          <p:spPr bwMode="auto">
            <a:xfrm>
              <a:off x="5678066" y="3886994"/>
              <a:ext cx="648072" cy="1588"/>
            </a:xfrm>
            <a:prstGeom prst="straightConnector1">
              <a:avLst/>
            </a:prstGeom>
            <a:noFill/>
            <a:ln w="9525" cap="flat" cmpd="sng" algn="ctr">
              <a:solidFill>
                <a:schemeClr val="tx1"/>
              </a:solidFill>
              <a:prstDash val="solid"/>
              <a:round/>
              <a:headEnd type="none" w="med" len="med"/>
              <a:tailEnd type="arrow"/>
            </a:ln>
            <a:effectLst/>
          </p:spPr>
        </p:cxnSp>
        <p:sp>
          <p:nvSpPr>
            <p:cNvPr id="29" name="TextBox 28"/>
            <p:cNvSpPr txBox="1"/>
            <p:nvPr/>
          </p:nvSpPr>
          <p:spPr>
            <a:xfrm>
              <a:off x="6398146" y="2734866"/>
              <a:ext cx="2159566" cy="329321"/>
            </a:xfrm>
            <a:prstGeom prst="rect">
              <a:avLst/>
            </a:prstGeom>
            <a:noFill/>
          </p:spPr>
          <p:txBody>
            <a:bodyPr wrap="none" rtlCol="0">
              <a:spAutoFit/>
            </a:bodyPr>
            <a:lstStyle/>
            <a:p>
              <a:pPr>
                <a:buNone/>
              </a:pPr>
              <a:r>
                <a:rPr lang="zh-CN" altLang="en-US" dirty="0" smtClean="0"/>
                <a:t>钛铁合金，用作炼钢原料</a:t>
              </a:r>
              <a:endParaRPr lang="zh-CN" altLang="en-US" dirty="0"/>
            </a:p>
          </p:txBody>
        </p:sp>
        <p:sp>
          <p:nvSpPr>
            <p:cNvPr id="30" name="TextBox 29"/>
            <p:cNvSpPr txBox="1"/>
            <p:nvPr/>
          </p:nvSpPr>
          <p:spPr>
            <a:xfrm>
              <a:off x="6447839" y="3238922"/>
              <a:ext cx="3416320" cy="308995"/>
            </a:xfrm>
            <a:prstGeom prst="rect">
              <a:avLst/>
            </a:prstGeom>
            <a:noFill/>
          </p:spPr>
          <p:txBody>
            <a:bodyPr wrap="none" rtlCol="0">
              <a:spAutoFit/>
            </a:bodyPr>
            <a:lstStyle/>
            <a:p>
              <a:pPr>
                <a:buNone/>
              </a:pPr>
              <a:r>
                <a:rPr lang="zh-CN" altLang="en-US" dirty="0" smtClean="0"/>
                <a:t>钛铸造品，用于阀门、泵、离心分离机等</a:t>
              </a:r>
              <a:endParaRPr lang="zh-CN" altLang="en-US" dirty="0"/>
            </a:p>
          </p:txBody>
        </p:sp>
        <p:sp>
          <p:nvSpPr>
            <p:cNvPr id="31" name="TextBox 30"/>
            <p:cNvSpPr txBox="1"/>
            <p:nvPr/>
          </p:nvSpPr>
          <p:spPr>
            <a:xfrm>
              <a:off x="6447839" y="3742978"/>
              <a:ext cx="2339102" cy="308995"/>
            </a:xfrm>
            <a:prstGeom prst="rect">
              <a:avLst/>
            </a:prstGeom>
            <a:noFill/>
          </p:spPr>
          <p:txBody>
            <a:bodyPr wrap="none" rtlCol="0">
              <a:spAutoFit/>
            </a:bodyPr>
            <a:lstStyle/>
            <a:p>
              <a:pPr>
                <a:buNone/>
              </a:pPr>
              <a:r>
                <a:rPr lang="zh-CN" altLang="en-US" dirty="0" smtClean="0"/>
                <a:t>钛粉，用于汽车、化学工业</a:t>
              </a:r>
              <a:endParaRPr lang="zh-CN" altLang="en-US" dirty="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钛金属产业链解析</a:t>
            </a:r>
            <a:endParaRPr lang="zh-CN" altLang="en-US" dirty="0"/>
          </a:p>
        </p:txBody>
      </p:sp>
      <p:sp>
        <p:nvSpPr>
          <p:cNvPr id="3" name="内容占位符 2"/>
          <p:cNvSpPr>
            <a:spLocks noGrp="1"/>
          </p:cNvSpPr>
          <p:nvPr>
            <p:ph idx="1"/>
          </p:nvPr>
        </p:nvSpPr>
        <p:spPr>
          <a:xfrm>
            <a:off x="406401" y="1726754"/>
            <a:ext cx="9231313" cy="5255071"/>
          </a:xfrm>
        </p:spPr>
        <p:txBody>
          <a:bodyPr/>
          <a:lstStyle/>
          <a:p>
            <a:r>
              <a:rPr lang="zh-CN" altLang="zh-CN" sz="1600" dirty="0" smtClean="0"/>
              <a:t>钛并不是一个具有金融属性的品种，供需基本面主导价格走势。</a:t>
            </a:r>
            <a:r>
              <a:rPr lang="en-US" altLang="zh-CN" sz="1600" dirty="0" smtClean="0"/>
              <a:t>2007 </a:t>
            </a:r>
            <a:r>
              <a:rPr lang="zh-CN" altLang="zh-CN" sz="1600" dirty="0" smtClean="0"/>
              <a:t>年之后，钛行业产能过剩，尤其是海绵钛产能过剩开始显现，</a:t>
            </a:r>
            <a:r>
              <a:rPr lang="en-US" altLang="zh-CN" sz="1600" dirty="0" smtClean="0"/>
              <a:t>2008 </a:t>
            </a:r>
            <a:r>
              <a:rPr lang="zh-CN" altLang="zh-CN" sz="1600" dirty="0" smtClean="0"/>
              <a:t>年的金融危机直接打击了需求，包括中国在内全球各地区的钛材需求均出现了大幅下降，钛产品价格降至</a:t>
            </a:r>
            <a:r>
              <a:rPr lang="en-US" altLang="zh-CN" sz="1600" dirty="0" smtClean="0"/>
              <a:t>2007 </a:t>
            </a:r>
            <a:r>
              <a:rPr lang="zh-CN" altLang="zh-CN" sz="1600" dirty="0" smtClean="0"/>
              <a:t>年高点的四分之一。在这一价格上，国内主要海绵钛生产企业亏损，钛材加工企业微利。</a:t>
            </a:r>
            <a:r>
              <a:rPr lang="en-US" altLang="zh-CN" sz="1600" dirty="0" smtClean="0"/>
              <a:t>2009-2010 </a:t>
            </a:r>
            <a:r>
              <a:rPr lang="zh-CN" altLang="zh-CN" sz="1600" dirty="0" smtClean="0"/>
              <a:t>年钛产品价格出现回升，但回升幅度较小，总体来看仍处于历史低位附近。</a:t>
            </a:r>
            <a:endParaRPr kumimoji="0" lang="en-US" altLang="zh-CN" sz="1600" dirty="0" smtClean="0">
              <a:latin typeface="+mj-ea"/>
              <a:cs typeface="宋体" pitchFamily="2" charset="-122"/>
            </a:endParaRPr>
          </a:p>
          <a:p>
            <a:r>
              <a:rPr kumimoji="0" lang="zh-CN" altLang="zh-CN" sz="1600" dirty="0" smtClean="0">
                <a:latin typeface="+mj-ea"/>
                <a:cs typeface="宋体" pitchFamily="2" charset="-122"/>
              </a:rPr>
              <a:t>钛</a:t>
            </a:r>
            <a:r>
              <a:rPr kumimoji="0" lang="zh-CN" altLang="en-US" sz="1600" dirty="0" smtClean="0">
                <a:latin typeface="+mj-ea"/>
                <a:cs typeface="宋体" pitchFamily="2" charset="-122"/>
              </a:rPr>
              <a:t>金属</a:t>
            </a:r>
            <a:r>
              <a:rPr kumimoji="0" lang="zh-CN" altLang="zh-CN" sz="1600" dirty="0" smtClean="0">
                <a:latin typeface="+mj-ea"/>
                <a:cs typeface="宋体" pitchFamily="2" charset="-122"/>
              </a:rPr>
              <a:t>行业的产业链主要是钛铁矿、金红石</a:t>
            </a:r>
            <a:r>
              <a:rPr kumimoji="0" lang="en-US" altLang="zh-CN" sz="1600" dirty="0" smtClean="0">
                <a:latin typeface="+mj-ea"/>
                <a:cs typeface="宋体" pitchFamily="2" charset="-122"/>
              </a:rPr>
              <a:t>—</a:t>
            </a:r>
            <a:r>
              <a:rPr kumimoji="0" lang="zh-CN" altLang="en-US" sz="1600" dirty="0" smtClean="0">
                <a:latin typeface="+mj-ea"/>
                <a:cs typeface="宋体" pitchFamily="2" charset="-122"/>
              </a:rPr>
              <a:t>海绵钛</a:t>
            </a:r>
            <a:r>
              <a:rPr kumimoji="0" lang="en-US" altLang="zh-CN" sz="1600" dirty="0" smtClean="0">
                <a:latin typeface="+mj-ea"/>
                <a:cs typeface="宋体" pitchFamily="2" charset="-122"/>
              </a:rPr>
              <a:t>—</a:t>
            </a:r>
            <a:r>
              <a:rPr kumimoji="0" lang="zh-CN" altLang="en-US" sz="1600" dirty="0" smtClean="0">
                <a:latin typeface="+mj-ea"/>
                <a:cs typeface="宋体" pitchFamily="2" charset="-122"/>
              </a:rPr>
              <a:t>钛铸锭</a:t>
            </a:r>
            <a:r>
              <a:rPr kumimoji="0" lang="en-US" altLang="zh-CN" sz="1600" dirty="0" smtClean="0">
                <a:latin typeface="+mj-ea"/>
                <a:cs typeface="宋体" pitchFamily="2" charset="-122"/>
              </a:rPr>
              <a:t>—</a:t>
            </a:r>
            <a:r>
              <a:rPr kumimoji="0" lang="zh-CN" altLang="en-US" sz="1600" dirty="0" smtClean="0">
                <a:latin typeface="+mj-ea"/>
                <a:cs typeface="宋体" pitchFamily="2" charset="-122"/>
              </a:rPr>
              <a:t>钛加工材</a:t>
            </a:r>
            <a:r>
              <a:rPr kumimoji="0" lang="en-US" altLang="zh-CN" sz="1600" dirty="0" smtClean="0">
                <a:latin typeface="+mj-ea"/>
                <a:cs typeface="宋体" pitchFamily="2" charset="-122"/>
              </a:rPr>
              <a:t>—</a:t>
            </a:r>
            <a:r>
              <a:rPr kumimoji="0" lang="zh-CN" altLang="en-US" sz="1600" dirty="0" smtClean="0">
                <a:latin typeface="+mj-ea"/>
                <a:cs typeface="宋体" pitchFamily="2" charset="-122"/>
              </a:rPr>
              <a:t>钛制零件的过程。这条产业链中，下游钛加工材领域处于产业链优势地位。</a:t>
            </a:r>
            <a:endParaRPr kumimoji="0" lang="en-US" altLang="zh-CN" sz="1600" dirty="0" smtClean="0">
              <a:latin typeface="+mj-ea"/>
              <a:cs typeface="宋体" pitchFamily="2" charset="-122"/>
            </a:endParaRPr>
          </a:p>
          <a:p>
            <a:r>
              <a:rPr lang="zh-CN" altLang="en-US" sz="1600" dirty="0" smtClean="0">
                <a:latin typeface="+mj-ea"/>
                <a:cs typeface="宋体" pitchFamily="2" charset="-122"/>
              </a:rPr>
              <a:t>受上一轮景气周期钛价格大涨影响，我国海绵钛产能大幅增加，海绵钛产能过剩的局面将维持较长时间。</a:t>
            </a:r>
            <a:endParaRPr lang="en-US" altLang="zh-CN" sz="1600" dirty="0" smtClean="0">
              <a:latin typeface="+mj-ea"/>
              <a:cs typeface="宋体" pitchFamily="2" charset="-122"/>
            </a:endParaRPr>
          </a:p>
          <a:p>
            <a:r>
              <a:rPr lang="zh-CN" altLang="zh-CN" sz="1600" dirty="0" smtClean="0"/>
              <a:t>国内主要的海绵钛供应商包括遵义钛业、抚顺钛厂、中国铝业、唐山天赫钛业、洛阳双瑞万基钛业、中信锦州铁合金、金川、攀枝花三羊钛业、攀钢集团、东方钽业等。</a:t>
            </a:r>
            <a:endParaRPr lang="en-US" altLang="zh-CN" sz="1600" dirty="0" smtClean="0"/>
          </a:p>
          <a:p>
            <a:r>
              <a:rPr lang="zh-CN" altLang="en-US" sz="1600" dirty="0" smtClean="0"/>
              <a:t>钛加工材主要生产商为宝钛股份、西部材料两家国有企业，民营钛业公司中，浙江五环钛业处于领先地位。</a:t>
            </a:r>
            <a:endParaRPr lang="en-US" altLang="zh-CN" sz="1600" dirty="0" smtClean="0"/>
          </a:p>
          <a:p>
            <a:endParaRPr lang="zh-CN" altLang="zh-CN" sz="1600" dirty="0" smtClean="0"/>
          </a:p>
          <a:p>
            <a:endParaRPr kumimoji="0" lang="en-US" altLang="zh-CN" sz="1600" dirty="0" smtClean="0">
              <a:latin typeface="+mj-ea"/>
              <a:cs typeface="宋体" pitchFamily="2" charset="-122"/>
            </a:endParaRPr>
          </a:p>
          <a:p>
            <a:endParaRPr lang="zh-CN" altLang="en-US" sz="1600"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26</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全球钛金属行业整体发展情况</a:t>
            </a:r>
            <a:endParaRPr lang="zh-CN" altLang="en-US" dirty="0"/>
          </a:p>
        </p:txBody>
      </p:sp>
      <p:sp>
        <p:nvSpPr>
          <p:cNvPr id="3" name="内容占位符 2"/>
          <p:cNvSpPr>
            <a:spLocks noGrp="1"/>
          </p:cNvSpPr>
          <p:nvPr>
            <p:ph idx="1"/>
          </p:nvPr>
        </p:nvSpPr>
        <p:spPr>
          <a:xfrm>
            <a:off x="349474" y="1798762"/>
            <a:ext cx="9231313" cy="5183063"/>
          </a:xfrm>
        </p:spPr>
        <p:txBody>
          <a:bodyPr/>
          <a:lstStyle/>
          <a:p>
            <a:r>
              <a:rPr lang="zh-CN" altLang="en-US" sz="1400" dirty="0" smtClean="0"/>
              <a:t>钛在自然界分布很广，地壳中的含量约为</a:t>
            </a:r>
            <a:r>
              <a:rPr lang="en-US" altLang="zh-CN" sz="1400" dirty="0" smtClean="0"/>
              <a:t>0.64%</a:t>
            </a:r>
            <a:r>
              <a:rPr lang="zh-CN" altLang="en-US" sz="1400" dirty="0" smtClean="0"/>
              <a:t>，在金属元素中仅次于铝、铁和镁，居第四位。根据美国地质学会的定义，</a:t>
            </a:r>
            <a:r>
              <a:rPr lang="en-US" altLang="zh-CN" sz="1400" dirty="0" smtClean="0"/>
              <a:t>2001</a:t>
            </a:r>
            <a:r>
              <a:rPr lang="zh-CN" altLang="en-US" sz="1400" dirty="0" smtClean="0"/>
              <a:t>年全世界已探明的钛铁矿和金红石矿约为</a:t>
            </a:r>
            <a:r>
              <a:rPr lang="en-US" altLang="zh-CN" sz="1400" dirty="0" smtClean="0"/>
              <a:t>5.32×108t</a:t>
            </a:r>
            <a:r>
              <a:rPr lang="zh-CN" altLang="en-US" sz="1400" dirty="0" smtClean="0"/>
              <a:t>，主要分布在澳大利亚、南非、印度、美国、加拿大、挪威、乌克兰等国家。全世界</a:t>
            </a:r>
            <a:r>
              <a:rPr lang="en-US" altLang="zh-CN" sz="1400" dirty="0" smtClean="0"/>
              <a:t>2000</a:t>
            </a:r>
            <a:r>
              <a:rPr lang="zh-CN" altLang="en-US" sz="1400" dirty="0" smtClean="0"/>
              <a:t>年共消费钛矿</a:t>
            </a:r>
            <a:r>
              <a:rPr lang="en-US" altLang="zh-CN" sz="1400" dirty="0" smtClean="0"/>
              <a:t>(</a:t>
            </a:r>
            <a:r>
              <a:rPr lang="zh-CN" altLang="en-US" sz="1400" dirty="0" smtClean="0"/>
              <a:t>按</a:t>
            </a:r>
            <a:r>
              <a:rPr lang="en-US" altLang="zh-CN" sz="1400" dirty="0" smtClean="0"/>
              <a:t>TiO2</a:t>
            </a:r>
            <a:r>
              <a:rPr lang="zh-CN" altLang="en-US" sz="1400" dirty="0" smtClean="0"/>
              <a:t>含量计</a:t>
            </a:r>
            <a:r>
              <a:rPr lang="en-US" altLang="zh-CN" sz="1400" dirty="0" smtClean="0"/>
              <a:t>)</a:t>
            </a:r>
            <a:r>
              <a:rPr lang="zh-CN" altLang="en-US" sz="1400" dirty="0" smtClean="0"/>
              <a:t>约</a:t>
            </a:r>
            <a:r>
              <a:rPr lang="en-US" altLang="zh-CN" sz="1400" dirty="0" smtClean="0"/>
              <a:t>4.58×106t</a:t>
            </a:r>
            <a:r>
              <a:rPr lang="zh-CN" altLang="en-US" sz="1400" dirty="0" smtClean="0"/>
              <a:t>。按目前钛矿的年使用量计算，今后</a:t>
            </a:r>
            <a:r>
              <a:rPr lang="en-US" altLang="zh-CN" sz="1400" dirty="0" smtClean="0"/>
              <a:t>200</a:t>
            </a:r>
            <a:r>
              <a:rPr lang="zh-CN" altLang="en-US" sz="1400" dirty="0" smtClean="0"/>
              <a:t>年内全世界不必担心钛资源的枯竭。日本没有经济性钛资源，主要依赖从澳大利亚、南非等国进口，而且日本对钛原料的放射性物质含量有严格要求，因此选择余地小、价格高。中国尽管钛资源的储量为世界第一，其中钛铁矿岩矿占总储量的</a:t>
            </a:r>
            <a:r>
              <a:rPr lang="en-US" altLang="zh-CN" sz="1400" dirty="0" smtClean="0"/>
              <a:t>93%</a:t>
            </a:r>
            <a:r>
              <a:rPr lang="zh-CN" altLang="en-US" sz="1400" dirty="0" smtClean="0"/>
              <a:t>，而且钙、镁杂质含量高，增加了选冶的技术难度</a:t>
            </a:r>
            <a:r>
              <a:rPr lang="en-US" altLang="zh-CN" sz="1400" dirty="0" smtClean="0"/>
              <a:t>[2]</a:t>
            </a:r>
            <a:r>
              <a:rPr lang="zh-CN" altLang="en-US" sz="1400" dirty="0" smtClean="0"/>
              <a:t>。钛铁矿分岩矿和砂矿两种，岩矿主要产于中国、加拿大、美国、俄罗斯、挪威等，砂矿主要产于澳大利亚、南非、印度、斯里兰卡和中国</a:t>
            </a:r>
            <a:endParaRPr lang="en-US" altLang="zh-CN" sz="1400" dirty="0" smtClean="0"/>
          </a:p>
          <a:p>
            <a:r>
              <a:rPr lang="zh-CN" altLang="en-US" sz="1400" dirty="0" smtClean="0"/>
              <a:t>衡量一个国家钛工业规模有两个重要指标：海绵钛产量和钛材产量，其中海绵钛产量反映原料生产能力，钛材产量反映的是深加工能力。目前钛工业已形成中国、美国、俄罗斯、日本和欧洲五大生产和消费主体。</a:t>
            </a:r>
            <a:r>
              <a:rPr lang="en-US" altLang="zh-CN" sz="1400" dirty="0" smtClean="0"/>
              <a:t>2004</a:t>
            </a:r>
            <a:r>
              <a:rPr lang="zh-CN" altLang="en-US" sz="1400" dirty="0" smtClean="0"/>
              <a:t>年，按照海绵钛产能大小的排序为：美国、俄罗斯、日本、中国和欧洲。按海绵钛生产技术和装备水平高低的排序为：日本、美国、独联体、欧洲和中国。按钛材产能大小的排列为：美国、日本、俄罗斯、欧洲和中国。但从</a:t>
            </a:r>
            <a:r>
              <a:rPr lang="en-US" altLang="zh-CN" sz="1400" dirty="0" smtClean="0"/>
              <a:t>2007</a:t>
            </a:r>
            <a:r>
              <a:rPr lang="zh-CN" altLang="en-US" sz="1400" dirty="0" smtClean="0"/>
              <a:t>年开始，中国海绵钛产量迅速提升，跃居世界第一</a:t>
            </a:r>
            <a:r>
              <a:rPr lang="en-US" altLang="zh-CN" sz="1400" dirty="0" smtClean="0"/>
              <a:t>(</a:t>
            </a:r>
            <a:r>
              <a:rPr lang="zh-CN" altLang="en-US" sz="1400" dirty="0" smtClean="0"/>
              <a:t>约</a:t>
            </a:r>
            <a:r>
              <a:rPr lang="en-US" altLang="zh-CN" sz="1400" dirty="0" smtClean="0"/>
              <a:t>4.5</a:t>
            </a:r>
            <a:r>
              <a:rPr lang="zh-CN" altLang="en-US" sz="1400" dirty="0" smtClean="0"/>
              <a:t>万</a:t>
            </a:r>
            <a:r>
              <a:rPr lang="en-US" altLang="zh-CN" sz="1400" dirty="0" smtClean="0"/>
              <a:t>t)</a:t>
            </a:r>
            <a:r>
              <a:rPr lang="zh-CN" altLang="en-US" sz="1400" dirty="0" smtClean="0"/>
              <a:t>，其次是日本</a:t>
            </a:r>
            <a:r>
              <a:rPr lang="en-US" altLang="zh-CN" sz="1400" dirty="0" smtClean="0"/>
              <a:t>(</a:t>
            </a:r>
            <a:r>
              <a:rPr lang="zh-CN" altLang="en-US" sz="1400" dirty="0" smtClean="0"/>
              <a:t>约</a:t>
            </a:r>
            <a:r>
              <a:rPr lang="en-US" altLang="zh-CN" sz="1400" dirty="0" smtClean="0"/>
              <a:t>3.87</a:t>
            </a:r>
            <a:r>
              <a:rPr lang="zh-CN" altLang="en-US" sz="1400" dirty="0" smtClean="0"/>
              <a:t>万</a:t>
            </a:r>
            <a:r>
              <a:rPr lang="en-US" altLang="zh-CN" sz="1400" dirty="0" smtClean="0"/>
              <a:t>t)</a:t>
            </a:r>
            <a:r>
              <a:rPr lang="zh-CN" altLang="en-US" sz="1400" dirty="0" smtClean="0"/>
              <a:t>，俄罗斯</a:t>
            </a:r>
            <a:r>
              <a:rPr lang="en-US" altLang="zh-CN" sz="1400" dirty="0" smtClean="0"/>
              <a:t>(</a:t>
            </a:r>
            <a:r>
              <a:rPr lang="zh-CN" altLang="en-US" sz="1400" dirty="0" smtClean="0"/>
              <a:t>约</a:t>
            </a:r>
            <a:r>
              <a:rPr lang="en-US" altLang="zh-CN" sz="1400" dirty="0" smtClean="0"/>
              <a:t>3.57</a:t>
            </a:r>
            <a:r>
              <a:rPr lang="zh-CN" altLang="en-US" sz="1400" dirty="0" smtClean="0"/>
              <a:t>万</a:t>
            </a:r>
            <a:r>
              <a:rPr lang="en-US" altLang="zh-CN" sz="1400" dirty="0" smtClean="0"/>
              <a:t>t)</a:t>
            </a:r>
            <a:r>
              <a:rPr lang="zh-CN" altLang="en-US" sz="1400" dirty="0" smtClean="0"/>
              <a:t>，哈萨克斯坦</a:t>
            </a:r>
            <a:r>
              <a:rPr lang="en-US" altLang="zh-CN" sz="1400" dirty="0" smtClean="0"/>
              <a:t>(</a:t>
            </a:r>
            <a:r>
              <a:rPr lang="zh-CN" altLang="en-US" sz="1400" dirty="0" smtClean="0"/>
              <a:t>约</a:t>
            </a:r>
            <a:r>
              <a:rPr lang="en-US" altLang="zh-CN" sz="1400" dirty="0" smtClean="0"/>
              <a:t>2.5</a:t>
            </a:r>
            <a:r>
              <a:rPr lang="zh-CN" altLang="en-US" sz="1400" dirty="0" smtClean="0"/>
              <a:t>万</a:t>
            </a:r>
            <a:r>
              <a:rPr lang="en-US" altLang="zh-CN" sz="1400" dirty="0" smtClean="0"/>
              <a:t>t)</a:t>
            </a:r>
            <a:r>
              <a:rPr lang="zh-CN" altLang="en-US" sz="1400" dirty="0" smtClean="0"/>
              <a:t>，美国</a:t>
            </a:r>
            <a:r>
              <a:rPr lang="en-US" altLang="zh-CN" sz="1400" dirty="0" smtClean="0"/>
              <a:t>(</a:t>
            </a:r>
            <a:r>
              <a:rPr lang="zh-CN" altLang="en-US" sz="1400" dirty="0" smtClean="0"/>
              <a:t>约</a:t>
            </a:r>
            <a:r>
              <a:rPr lang="en-US" altLang="zh-CN" sz="1400" dirty="0" smtClean="0"/>
              <a:t>2</a:t>
            </a:r>
            <a:r>
              <a:rPr lang="zh-CN" altLang="en-US" sz="1400" dirty="0" smtClean="0"/>
              <a:t>万</a:t>
            </a:r>
            <a:r>
              <a:rPr lang="en-US" altLang="zh-CN" sz="1400" dirty="0" smtClean="0"/>
              <a:t>t)</a:t>
            </a:r>
            <a:r>
              <a:rPr lang="zh-CN" altLang="en-US" sz="1400" dirty="0" smtClean="0"/>
              <a:t>，乌克兰</a:t>
            </a:r>
            <a:r>
              <a:rPr lang="en-US" altLang="zh-CN" sz="1400" dirty="0" smtClean="0"/>
              <a:t>(</a:t>
            </a:r>
            <a:r>
              <a:rPr lang="zh-CN" altLang="en-US" sz="1400" dirty="0" smtClean="0"/>
              <a:t>约</a:t>
            </a:r>
            <a:r>
              <a:rPr lang="en-US" altLang="zh-CN" sz="1400" dirty="0" smtClean="0"/>
              <a:t>9 000 t);</a:t>
            </a:r>
            <a:r>
              <a:rPr lang="zh-CN" altLang="en-US" sz="1400" dirty="0" smtClean="0"/>
              <a:t>而钛材的实际产量为：美国</a:t>
            </a:r>
            <a:r>
              <a:rPr lang="en-US" altLang="zh-CN" sz="1400" dirty="0" smtClean="0"/>
              <a:t>(</a:t>
            </a:r>
            <a:r>
              <a:rPr lang="zh-CN" altLang="en-US" sz="1400" dirty="0" smtClean="0"/>
              <a:t>约</a:t>
            </a:r>
            <a:r>
              <a:rPr lang="en-US" altLang="zh-CN" sz="1400" dirty="0" smtClean="0"/>
              <a:t>3.07</a:t>
            </a:r>
            <a:r>
              <a:rPr lang="zh-CN" altLang="en-US" sz="1400" dirty="0" smtClean="0"/>
              <a:t>万</a:t>
            </a:r>
            <a:r>
              <a:rPr lang="en-US" altLang="zh-CN" sz="1400" dirty="0" smtClean="0"/>
              <a:t>t)</a:t>
            </a:r>
            <a:r>
              <a:rPr lang="zh-CN" altLang="en-US" sz="1400" dirty="0" smtClean="0"/>
              <a:t>、俄罗斯</a:t>
            </a:r>
            <a:r>
              <a:rPr lang="en-US" altLang="zh-CN" sz="1400" dirty="0" smtClean="0"/>
              <a:t>(</a:t>
            </a:r>
            <a:r>
              <a:rPr lang="zh-CN" altLang="en-US" sz="1400" dirty="0" smtClean="0"/>
              <a:t>约</a:t>
            </a:r>
            <a:r>
              <a:rPr lang="en-US" altLang="zh-CN" sz="1400" dirty="0" smtClean="0"/>
              <a:t>2.8</a:t>
            </a:r>
            <a:r>
              <a:rPr lang="zh-CN" altLang="en-US" sz="1400" dirty="0" smtClean="0"/>
              <a:t>万</a:t>
            </a:r>
            <a:r>
              <a:rPr lang="en-US" altLang="zh-CN" sz="1400" dirty="0" smtClean="0"/>
              <a:t>t)</a:t>
            </a:r>
            <a:r>
              <a:rPr lang="zh-CN" altLang="en-US" sz="1400" dirty="0" smtClean="0"/>
              <a:t>、中国</a:t>
            </a:r>
            <a:r>
              <a:rPr lang="en-US" altLang="zh-CN" sz="1400" dirty="0" smtClean="0"/>
              <a:t>(</a:t>
            </a:r>
            <a:r>
              <a:rPr lang="zh-CN" altLang="en-US" sz="1400" dirty="0" smtClean="0"/>
              <a:t>约</a:t>
            </a:r>
            <a:r>
              <a:rPr lang="en-US" altLang="zh-CN" sz="1400" dirty="0" smtClean="0"/>
              <a:t>2.4</a:t>
            </a:r>
            <a:r>
              <a:rPr lang="zh-CN" altLang="en-US" sz="1400" dirty="0" smtClean="0"/>
              <a:t>万</a:t>
            </a:r>
            <a:r>
              <a:rPr lang="en-US" altLang="zh-CN" sz="1400" dirty="0" smtClean="0"/>
              <a:t>t)</a:t>
            </a:r>
            <a:r>
              <a:rPr lang="zh-CN" altLang="en-US" sz="1400" dirty="0" smtClean="0"/>
              <a:t>、日本</a:t>
            </a:r>
            <a:r>
              <a:rPr lang="en-US" altLang="zh-CN" sz="1400" dirty="0" smtClean="0"/>
              <a:t>(</a:t>
            </a:r>
            <a:r>
              <a:rPr lang="zh-CN" altLang="en-US" sz="1400" dirty="0" smtClean="0"/>
              <a:t>约</a:t>
            </a:r>
            <a:r>
              <a:rPr lang="en-US" altLang="zh-CN" sz="1400" dirty="0" smtClean="0"/>
              <a:t>1.9</a:t>
            </a:r>
            <a:r>
              <a:rPr lang="zh-CN" altLang="en-US" sz="1400" dirty="0" smtClean="0"/>
              <a:t>万</a:t>
            </a:r>
            <a:r>
              <a:rPr lang="en-US" altLang="zh-CN" sz="1400" dirty="0" smtClean="0"/>
              <a:t>t)</a:t>
            </a:r>
            <a:r>
              <a:rPr lang="zh-CN" altLang="en-US" sz="1400" dirty="0" smtClean="0"/>
              <a:t>、欧洲</a:t>
            </a:r>
            <a:r>
              <a:rPr lang="en-US" altLang="zh-CN" sz="1400" dirty="0" smtClean="0"/>
              <a:t>(</a:t>
            </a:r>
            <a:r>
              <a:rPr lang="zh-CN" altLang="en-US" sz="1400" dirty="0" smtClean="0"/>
              <a:t>约</a:t>
            </a:r>
            <a:r>
              <a:rPr lang="en-US" altLang="zh-CN" sz="1400" dirty="0" smtClean="0"/>
              <a:t>1.4</a:t>
            </a:r>
            <a:r>
              <a:rPr lang="zh-CN" altLang="en-US" sz="1400" dirty="0" smtClean="0"/>
              <a:t>万</a:t>
            </a:r>
            <a:r>
              <a:rPr lang="en-US" altLang="zh-CN" sz="1400" dirty="0" smtClean="0"/>
              <a:t>t) </a:t>
            </a:r>
            <a:r>
              <a:rPr lang="zh-CN" altLang="en-US" sz="1400" dirty="0" smtClean="0"/>
              <a:t>。</a:t>
            </a:r>
            <a:endParaRPr lang="en-US" altLang="zh-CN" sz="1400" dirty="0" smtClean="0"/>
          </a:p>
          <a:p>
            <a:r>
              <a:rPr lang="zh-CN" altLang="en-US" sz="1400" dirty="0" smtClean="0"/>
              <a:t>钛的生产企业分为两种类型：一类从海绵钛到加工材，产品种类齐全的企业，以美国和俄罗斯居多，如美国的</a:t>
            </a:r>
            <a:r>
              <a:rPr lang="en-US" altLang="zh-CN" sz="1400" dirty="0" smtClean="0"/>
              <a:t>TIMET(</a:t>
            </a:r>
            <a:r>
              <a:rPr lang="zh-CN" altLang="en-US" sz="1400" dirty="0" smtClean="0"/>
              <a:t>钛金属公司</a:t>
            </a:r>
            <a:r>
              <a:rPr lang="en-US" altLang="zh-CN" sz="1400" dirty="0" smtClean="0"/>
              <a:t>)</a:t>
            </a:r>
            <a:r>
              <a:rPr lang="zh-CN" altLang="en-US" sz="1400" dirty="0" smtClean="0"/>
              <a:t>、</a:t>
            </a:r>
            <a:r>
              <a:rPr lang="en-US" altLang="zh-CN" sz="1400" dirty="0" smtClean="0"/>
              <a:t>ATI(</a:t>
            </a:r>
            <a:r>
              <a:rPr lang="zh-CN" altLang="en-US" sz="1400" dirty="0" smtClean="0"/>
              <a:t>国际金属公司</a:t>
            </a:r>
            <a:r>
              <a:rPr lang="en-US" altLang="zh-CN" sz="1400" dirty="0" smtClean="0"/>
              <a:t>)</a:t>
            </a:r>
            <a:r>
              <a:rPr lang="zh-CN" altLang="en-US" sz="1400" dirty="0" smtClean="0"/>
              <a:t>，俄罗斯的</a:t>
            </a:r>
            <a:r>
              <a:rPr lang="en-US" altLang="zh-CN" sz="1400" dirty="0" smtClean="0"/>
              <a:t>VSMPO—AVISMA(</a:t>
            </a:r>
            <a:r>
              <a:rPr lang="zh-CN" altLang="en-US" sz="1400" dirty="0" smtClean="0"/>
              <a:t>上萨尔达</a:t>
            </a:r>
            <a:r>
              <a:rPr lang="en-US" altLang="zh-CN" sz="1400" dirty="0" smtClean="0"/>
              <a:t>)</a:t>
            </a:r>
            <a:r>
              <a:rPr lang="zh-CN" altLang="en-US" sz="1400" dirty="0" smtClean="0"/>
              <a:t>、宝钛股份等。另一类是，只生产海绵钛、铸锭、加工材中单一产品的企业，以日本、中国居多。</a:t>
            </a:r>
            <a:endParaRPr lang="en-US" altLang="zh-CN" sz="1400" dirty="0" smtClean="0"/>
          </a:p>
          <a:p>
            <a:endParaRPr lang="en-US" altLang="zh-CN" sz="1400" dirty="0" smtClean="0"/>
          </a:p>
          <a:p>
            <a:endParaRPr lang="zh-CN" altLang="en-US" sz="1400"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27</a:t>
            </a:fld>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全球钛金属行业整体发展情况（续）</a:t>
            </a:r>
            <a:endParaRPr lang="zh-CN" altLang="en-US" dirty="0"/>
          </a:p>
        </p:txBody>
      </p:sp>
      <p:sp>
        <p:nvSpPr>
          <p:cNvPr id="3" name="内容占位符 2"/>
          <p:cNvSpPr>
            <a:spLocks noGrp="1"/>
          </p:cNvSpPr>
          <p:nvPr>
            <p:ph idx="1"/>
          </p:nvPr>
        </p:nvSpPr>
        <p:spPr/>
        <p:txBody>
          <a:bodyPr/>
          <a:lstStyle/>
          <a:p>
            <a:r>
              <a:rPr lang="zh-CN" altLang="zh-CN" sz="1400" dirty="0" smtClean="0"/>
              <a:t>美国是世界上第一个工业化生产海绵钛和钛加工材的国家，具有完善的钛冶金、加工、应用和研究体系。美国既是世界上最大的钛材生产国,也是世界上最大的钛材消费国。美国是航空航天大国，近年来，其钛加工材的55%用于航空，9%用于非航空军事工业，25%用于工业，11%民用。作为世界上最大的钛加工材生产国，美国主要的钛材加工企业有三家，即Timet、RTI和ATI,其产量合计约占美国钛加工材总量的 90%，另有11 家公司生产钛锭，30 家公司生产钛锻件、轧制产品和铸件。</a:t>
            </a:r>
            <a:endParaRPr lang="en-US" altLang="zh-CN" sz="1400" dirty="0" smtClean="0"/>
          </a:p>
          <a:p>
            <a:r>
              <a:rPr lang="zh-CN" altLang="en-US" sz="1400" dirty="0" smtClean="0"/>
              <a:t>独联体地区是世界最大的钛出口基地，生产量大、生产成本低；以</a:t>
            </a:r>
            <a:r>
              <a:rPr lang="en-US" altLang="zh-CN" sz="1400" dirty="0" smtClean="0"/>
              <a:t>VSMPO—AVISMA(</a:t>
            </a:r>
            <a:r>
              <a:rPr lang="zh-CN" altLang="en-US" sz="1400" dirty="0" smtClean="0"/>
              <a:t>上萨尔达</a:t>
            </a:r>
            <a:r>
              <a:rPr lang="en-US" altLang="zh-CN" sz="1400" dirty="0" smtClean="0"/>
              <a:t>)</a:t>
            </a:r>
            <a:r>
              <a:rPr lang="zh-CN" altLang="en-US" sz="1400" dirty="0" smtClean="0"/>
              <a:t>、哈萨克斯坦</a:t>
            </a:r>
            <a:r>
              <a:rPr lang="en-US" altLang="zh-CN" sz="1400" dirty="0" smtClean="0"/>
              <a:t>UK—TMK</a:t>
            </a:r>
            <a:r>
              <a:rPr lang="zh-CN" altLang="en-US" sz="1400" dirty="0" smtClean="0"/>
              <a:t>、乌克兰</a:t>
            </a:r>
            <a:r>
              <a:rPr lang="en-US" altLang="zh-CN" sz="1400" dirty="0" smtClean="0"/>
              <a:t>ZAPOROZHYE</a:t>
            </a:r>
            <a:r>
              <a:rPr lang="zh-CN" altLang="en-US" sz="1400" dirty="0" smtClean="0"/>
              <a:t>钛镁联合企业为代表</a:t>
            </a:r>
            <a:endParaRPr lang="en-US" altLang="zh-CN" sz="1400" dirty="0" smtClean="0"/>
          </a:p>
          <a:p>
            <a:r>
              <a:rPr lang="zh-CN" altLang="en-US" sz="1400" dirty="0" smtClean="0"/>
              <a:t>日本具有世界一流的海绵钛技术，其氯耗、镁耗、电耗等指标均处于世界领先水平，能生产</a:t>
            </a:r>
            <a:r>
              <a:rPr lang="en-US" altLang="zh-CN" sz="1400" dirty="0" smtClean="0"/>
              <a:t>99.999%</a:t>
            </a:r>
            <a:r>
              <a:rPr lang="zh-CN" altLang="en-US" sz="1400" dirty="0" smtClean="0"/>
              <a:t>的高纯海绵钛，年产能力达</a:t>
            </a:r>
            <a:r>
              <a:rPr lang="en-US" altLang="zh-CN" sz="1400" dirty="0" smtClean="0"/>
              <a:t>50t</a:t>
            </a:r>
            <a:r>
              <a:rPr lang="zh-CN" altLang="en-US" sz="1400" dirty="0" smtClean="0"/>
              <a:t>从事海绵钛生产的主要有住友</a:t>
            </a:r>
            <a:r>
              <a:rPr lang="en-US" altLang="zh-CN" sz="1400" dirty="0" smtClean="0"/>
              <a:t>(SUMITOMO) </a:t>
            </a:r>
            <a:r>
              <a:rPr lang="zh-CN" altLang="en-US" sz="1400" dirty="0" smtClean="0"/>
              <a:t>钛、东邦</a:t>
            </a:r>
            <a:r>
              <a:rPr lang="en-US" altLang="zh-CN" sz="1400" dirty="0" smtClean="0"/>
              <a:t>(TOHO)</a:t>
            </a:r>
            <a:r>
              <a:rPr lang="zh-CN" altLang="en-US" sz="1400" dirty="0" smtClean="0"/>
              <a:t>钛两家公司，其中又以生产高品质海绵钛为主，出口提供波音、空中客车生产飞机零部件。随着应用市场的蓬勃发展，两大公司持续扩张产能，到</a:t>
            </a:r>
            <a:r>
              <a:rPr lang="en-US" altLang="zh-CN" sz="1400" dirty="0" smtClean="0"/>
              <a:t>2010</a:t>
            </a:r>
            <a:r>
              <a:rPr lang="zh-CN" altLang="en-US" sz="1400" dirty="0" smtClean="0"/>
              <a:t>年，住友钛计划扩增产能至</a:t>
            </a:r>
            <a:r>
              <a:rPr lang="en-US" altLang="zh-CN" sz="1400" dirty="0" smtClean="0"/>
              <a:t>34000t</a:t>
            </a:r>
            <a:r>
              <a:rPr lang="zh-CN" altLang="en-US" sz="1400" dirty="0" smtClean="0"/>
              <a:t>，东邦钛至</a:t>
            </a:r>
            <a:r>
              <a:rPr lang="en-US" altLang="zh-CN" sz="1400" dirty="0" smtClean="0"/>
              <a:t>28000t</a:t>
            </a:r>
            <a:r>
              <a:rPr lang="zh-CN" altLang="en-US" sz="1400" dirty="0" smtClean="0"/>
              <a:t>。日本海绵钛的产量大大超过加工材，其中有一半左右用于出口，成为世界海绵钛供应基地。钛加工材生产企业主要有神户制钢</a:t>
            </a:r>
            <a:r>
              <a:rPr lang="en-US" altLang="zh-CN" sz="1400" dirty="0" smtClean="0"/>
              <a:t>(KOBE Steel)</a:t>
            </a:r>
            <a:r>
              <a:rPr lang="zh-CN" altLang="en-US" sz="1400" dirty="0" smtClean="0"/>
              <a:t>、住友金属</a:t>
            </a:r>
            <a:r>
              <a:rPr lang="en-US" altLang="zh-CN" sz="1400" dirty="0" smtClean="0"/>
              <a:t>(SUMITOMO—Metal)</a:t>
            </a:r>
            <a:r>
              <a:rPr lang="zh-CN" altLang="en-US" sz="1400" dirty="0" smtClean="0"/>
              <a:t>、新日铁</a:t>
            </a:r>
            <a:r>
              <a:rPr lang="en-US" altLang="zh-CN" sz="1400" dirty="0" smtClean="0"/>
              <a:t>(NIPPON Steel)</a:t>
            </a:r>
            <a:r>
              <a:rPr lang="zh-CN" altLang="en-US" sz="1400" dirty="0" smtClean="0"/>
              <a:t>等</a:t>
            </a:r>
            <a:r>
              <a:rPr lang="en-US" altLang="zh-CN" sz="1400" dirty="0" smtClean="0"/>
              <a:t>11</a:t>
            </a:r>
            <a:r>
              <a:rPr lang="zh-CN" altLang="en-US" sz="1400" dirty="0" smtClean="0"/>
              <a:t>家企业</a:t>
            </a:r>
            <a:endParaRPr lang="en-US" altLang="zh-CN" sz="1400" dirty="0" smtClean="0"/>
          </a:p>
          <a:p>
            <a:r>
              <a:rPr lang="zh-CN" altLang="en-US" sz="1400" dirty="0" smtClean="0"/>
              <a:t>西欧的钛加工企业为数不多，英国的</a:t>
            </a:r>
            <a:r>
              <a:rPr lang="en-US" altLang="zh-CN" sz="1400" dirty="0" smtClean="0"/>
              <a:t>IMI</a:t>
            </a:r>
            <a:r>
              <a:rPr lang="zh-CN" altLang="en-US" sz="1400" dirty="0" smtClean="0"/>
              <a:t>公司、法国的</a:t>
            </a:r>
            <a:r>
              <a:rPr lang="en-US" altLang="zh-CN" sz="1400" dirty="0" smtClean="0"/>
              <a:t>SAVOI</a:t>
            </a:r>
            <a:r>
              <a:rPr lang="zh-CN" altLang="en-US" sz="1400" dirty="0" smtClean="0"/>
              <a:t>公司都被美国的</a:t>
            </a:r>
            <a:r>
              <a:rPr lang="en-US" altLang="zh-CN" sz="1400" dirty="0" smtClean="0"/>
              <a:t>Timer</a:t>
            </a:r>
            <a:r>
              <a:rPr lang="zh-CN" altLang="en-US" sz="1400" dirty="0" smtClean="0"/>
              <a:t>兼并、联合，只有德国</a:t>
            </a:r>
            <a:r>
              <a:rPr lang="en-US" altLang="zh-CN" sz="1400" dirty="0" smtClean="0"/>
              <a:t>DTG</a:t>
            </a:r>
            <a:r>
              <a:rPr lang="zh-CN" altLang="en-US" sz="1400" dirty="0" smtClean="0"/>
              <a:t>公司和意大利</a:t>
            </a:r>
            <a:r>
              <a:rPr lang="en-US" altLang="zh-CN" sz="1400" dirty="0" err="1" smtClean="0"/>
              <a:t>Titania</a:t>
            </a:r>
            <a:r>
              <a:rPr lang="zh-CN" altLang="en-US" sz="1400" dirty="0" smtClean="0"/>
              <a:t>公司还独立生存，其规模和产量已经不大。</a:t>
            </a:r>
            <a:endParaRPr lang="en-US" altLang="zh-CN" sz="1400" dirty="0" smtClean="0"/>
          </a:p>
          <a:p>
            <a:pPr algn="ctr">
              <a:buNone/>
            </a:pPr>
            <a:r>
              <a:rPr lang="zh-CN" altLang="en-US" sz="1400" dirty="0" smtClean="0"/>
              <a:t>（以上资料来源：</a:t>
            </a:r>
            <a:r>
              <a:rPr lang="en-US" altLang="zh-CN" sz="1400" dirty="0" smtClean="0"/>
              <a:t>《</a:t>
            </a:r>
            <a:r>
              <a:rPr lang="zh-CN" altLang="en-US" sz="1400" dirty="0" smtClean="0"/>
              <a:t>钛行业发展及应用</a:t>
            </a:r>
            <a:r>
              <a:rPr lang="en-US" altLang="zh-CN" sz="1400" dirty="0" smtClean="0"/>
              <a:t>》</a:t>
            </a:r>
            <a:r>
              <a:rPr lang="zh-CN" altLang="en-US" sz="1400" dirty="0" smtClean="0"/>
              <a:t>、</a:t>
            </a:r>
            <a:r>
              <a:rPr lang="en-US" altLang="zh-CN" sz="1400" dirty="0" smtClean="0"/>
              <a:t>《</a:t>
            </a:r>
            <a:r>
              <a:rPr lang="zh-CN" altLang="en-US" sz="1400" dirty="0" smtClean="0"/>
              <a:t>中国钛业</a:t>
            </a:r>
            <a:r>
              <a:rPr lang="en-US" altLang="zh-CN" sz="1400" dirty="0" smtClean="0"/>
              <a:t>》</a:t>
            </a:r>
            <a:r>
              <a:rPr lang="zh-CN" altLang="en-US" sz="1400" dirty="0" smtClean="0"/>
              <a:t>）</a:t>
            </a:r>
            <a:endParaRPr lang="zh-CN" altLang="zh-CN" sz="1400" dirty="0" smtClean="0"/>
          </a:p>
          <a:p>
            <a:endParaRPr lang="zh-CN" altLang="en-US" sz="1400"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28</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420689" y="358776"/>
            <a:ext cx="8929687" cy="792162"/>
          </a:xfrm>
          <a:noFill/>
          <a:ln/>
        </p:spPr>
        <p:txBody>
          <a:bodyPr/>
          <a:lstStyle/>
          <a:p>
            <a:r>
              <a:rPr lang="zh-CN" altLang="en-US" dirty="0" smtClean="0"/>
              <a:t>投资亮点</a:t>
            </a:r>
          </a:p>
        </p:txBody>
      </p:sp>
      <p:sp>
        <p:nvSpPr>
          <p:cNvPr id="161795" name="Rectangle 3"/>
          <p:cNvSpPr>
            <a:spLocks noGrp="1" noChangeArrowheads="1"/>
          </p:cNvSpPr>
          <p:nvPr>
            <p:ph idx="1"/>
          </p:nvPr>
        </p:nvSpPr>
        <p:spPr>
          <a:xfrm>
            <a:off x="420689" y="1487490"/>
            <a:ext cx="9217025" cy="5856286"/>
          </a:xfrm>
        </p:spPr>
        <p:txBody>
          <a:bodyPr/>
          <a:lstStyle/>
          <a:p>
            <a:pPr lvl="1">
              <a:buFont typeface="Arial" charset="0"/>
              <a:buNone/>
            </a:pPr>
            <a:endParaRPr lang="zh-CN" altLang="en-US" sz="1800" dirty="0" smtClean="0"/>
          </a:p>
          <a:p>
            <a:r>
              <a:rPr lang="zh-CN" altLang="en-US" sz="1800" dirty="0" smtClean="0">
                <a:latin typeface="楷体_GB2312" pitchFamily="49" charset="-122"/>
              </a:rPr>
              <a:t>国内最大的民营钛材生产企业，有望成为中国资本市场“民营钛业第一股”；</a:t>
            </a:r>
            <a:endParaRPr lang="en-US" altLang="zh-CN" sz="1800" dirty="0" smtClean="0">
              <a:latin typeface="楷体_GB2312" pitchFamily="49" charset="-122"/>
            </a:endParaRPr>
          </a:p>
          <a:p>
            <a:r>
              <a:rPr lang="zh-CN" altLang="en-US" sz="1800" dirty="0" smtClean="0">
                <a:latin typeface="楷体_GB2312" pitchFamily="49" charset="-122"/>
              </a:rPr>
              <a:t>公司历史沿革清晰，管理规范，机制灵活，管理效率显著高于宝钛股份、西部材料等国有钛材生产企业；</a:t>
            </a:r>
            <a:endParaRPr lang="en-US" altLang="zh-CN" sz="1800" dirty="0" smtClean="0">
              <a:latin typeface="楷体_GB2312" pitchFamily="49" charset="-122"/>
            </a:endParaRPr>
          </a:p>
          <a:p>
            <a:r>
              <a:rPr lang="zh-CN" altLang="en-US" sz="1800" dirty="0" smtClean="0">
                <a:latin typeface="楷体_GB2312" pitchFamily="49" charset="-122"/>
              </a:rPr>
              <a:t>公司主要产品钛制品属新材料，符合国家发展战略性新兴产业方向，已获得国家发改委专项资金支持；</a:t>
            </a:r>
            <a:endParaRPr lang="en-US" altLang="zh-CN" sz="1800" dirty="0" smtClean="0">
              <a:latin typeface="楷体_GB2312" pitchFamily="49" charset="-122"/>
            </a:endParaRPr>
          </a:p>
          <a:p>
            <a:r>
              <a:rPr lang="zh-CN" altLang="en-US" sz="1800" dirty="0" smtClean="0">
                <a:latin typeface="楷体_GB2312" pitchFamily="49" charset="-122"/>
              </a:rPr>
              <a:t>钛独特的质轻、耐腐蚀特性使之成为钢材、铝合金等材料的理想替代金属，具有广阔的发展前景，想象空间巨大，是金属中的朝阳产业；</a:t>
            </a:r>
            <a:endParaRPr lang="en-US" altLang="zh-CN" sz="1800" dirty="0" smtClean="0">
              <a:latin typeface="楷体_GB2312" pitchFamily="49" charset="-122"/>
            </a:endParaRPr>
          </a:p>
          <a:p>
            <a:r>
              <a:rPr lang="zh-CN" altLang="en-US" sz="1800" dirty="0" smtClean="0">
                <a:latin typeface="楷体_GB2312" pitchFamily="49" charset="-122"/>
              </a:rPr>
              <a:t>公司核心团队共同合作多年，团队稳定，配合默契，有极强的把事业做强做大的雄心；</a:t>
            </a:r>
            <a:endParaRPr lang="en-US" altLang="zh-CN" sz="1800" dirty="0" smtClean="0">
              <a:latin typeface="楷体_GB2312" pitchFamily="49" charset="-122"/>
            </a:endParaRPr>
          </a:p>
          <a:p>
            <a:r>
              <a:rPr lang="zh-CN" altLang="en-US" sz="1800" dirty="0" smtClean="0">
                <a:latin typeface="楷体_GB2312" pitchFamily="49" charset="-122"/>
              </a:rPr>
              <a:t>公司技术业内处领先水平，目前正逐步拓展军工等行业应用；</a:t>
            </a:r>
            <a:endParaRPr lang="en-US" altLang="zh-CN" sz="1800" dirty="0" smtClean="0">
              <a:latin typeface="楷体_GB2312" pitchFamily="49" charset="-122"/>
            </a:endParaRPr>
          </a:p>
          <a:p>
            <a:r>
              <a:rPr lang="zh-CN" altLang="en-US" sz="1800" dirty="0" smtClean="0">
                <a:latin typeface="楷体_GB2312" pitchFamily="49" charset="-122"/>
              </a:rPr>
              <a:t>公司上市意愿强烈，招商证券、浙江天健会计师事务所、金诚同达律师事务所等中介机构已进场开展工作，预计</a:t>
            </a:r>
            <a:r>
              <a:rPr lang="en-US" altLang="zh-CN" sz="1800" dirty="0" smtClean="0">
                <a:latin typeface="楷体_GB2312" pitchFamily="49" charset="-122"/>
              </a:rPr>
              <a:t>2013</a:t>
            </a:r>
            <a:r>
              <a:rPr lang="zh-CN" altLang="en-US" sz="1800" dirty="0" smtClean="0">
                <a:latin typeface="楷体_GB2312" pitchFamily="49" charset="-122"/>
              </a:rPr>
              <a:t>年登陆资本市场。</a:t>
            </a:r>
            <a:endParaRPr lang="en-US" altLang="zh-CN" sz="1800" dirty="0" smtClean="0">
              <a:latin typeface="楷体_GB2312"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我国钛行业整体发展情况</a:t>
            </a:r>
            <a:endParaRPr lang="zh-CN" altLang="en-US" dirty="0"/>
          </a:p>
        </p:txBody>
      </p:sp>
      <p:sp>
        <p:nvSpPr>
          <p:cNvPr id="3" name="内容占位符 2"/>
          <p:cNvSpPr>
            <a:spLocks noGrp="1"/>
          </p:cNvSpPr>
          <p:nvPr>
            <p:ph idx="1"/>
          </p:nvPr>
        </p:nvSpPr>
        <p:spPr>
          <a:xfrm>
            <a:off x="349474" y="1942778"/>
            <a:ext cx="9231313" cy="4967287"/>
          </a:xfrm>
        </p:spPr>
        <p:txBody>
          <a:bodyPr/>
          <a:lstStyle/>
          <a:p>
            <a:pPr algn="l"/>
            <a:r>
              <a:rPr lang="zh-CN" altLang="en-US" sz="1400" dirty="0" smtClean="0"/>
              <a:t>中国我国的钛工业有</a:t>
            </a:r>
            <a:r>
              <a:rPr lang="en-US" altLang="zh-CN" sz="1400" dirty="0" smtClean="0"/>
              <a:t>50</a:t>
            </a:r>
            <a:r>
              <a:rPr lang="zh-CN" altLang="en-US" sz="1400" dirty="0" smtClean="0"/>
              <a:t>多年的历史，经历了创业期</a:t>
            </a:r>
            <a:r>
              <a:rPr lang="en-US" altLang="zh-CN" sz="1400" dirty="0" smtClean="0"/>
              <a:t>(1954</a:t>
            </a:r>
            <a:r>
              <a:rPr lang="zh-CN" altLang="en-US" sz="1400" dirty="0" smtClean="0"/>
              <a:t>～</a:t>
            </a:r>
            <a:r>
              <a:rPr lang="en-US" altLang="zh-CN" sz="1400" dirty="0" smtClean="0"/>
              <a:t>1978</a:t>
            </a:r>
            <a:r>
              <a:rPr lang="zh-CN" altLang="en-US" sz="1400" dirty="0" smtClean="0"/>
              <a:t>年</a:t>
            </a:r>
            <a:r>
              <a:rPr lang="en-US" altLang="zh-CN" sz="1400" dirty="0" smtClean="0"/>
              <a:t>)</a:t>
            </a:r>
            <a:r>
              <a:rPr lang="zh-CN" altLang="en-US" sz="1400" dirty="0" smtClean="0"/>
              <a:t>、成长期</a:t>
            </a:r>
            <a:r>
              <a:rPr lang="en-US" altLang="zh-CN" sz="1400" dirty="0" smtClean="0"/>
              <a:t>(1979—2000</a:t>
            </a:r>
            <a:r>
              <a:rPr lang="zh-CN" altLang="en-US" sz="1400" dirty="0" smtClean="0"/>
              <a:t>年</a:t>
            </a:r>
            <a:r>
              <a:rPr lang="en-US" altLang="zh-CN" sz="1400" dirty="0" smtClean="0"/>
              <a:t>)</a:t>
            </a:r>
            <a:r>
              <a:rPr lang="zh-CN" altLang="en-US" sz="1400" dirty="0" smtClean="0"/>
              <a:t>和崛起期</a:t>
            </a:r>
            <a:r>
              <a:rPr lang="en-US" altLang="zh-CN" sz="1400" dirty="0" smtClean="0"/>
              <a:t>(2001</a:t>
            </a:r>
            <a:r>
              <a:rPr lang="zh-CN" altLang="en-US" sz="1400" dirty="0" smtClean="0"/>
              <a:t>年至今</a:t>
            </a:r>
            <a:r>
              <a:rPr lang="en-US" altLang="zh-CN" sz="1400" dirty="0" smtClean="0"/>
              <a:t>)</a:t>
            </a:r>
            <a:r>
              <a:rPr lang="zh-CN" altLang="en-US" sz="1400" dirty="0" smtClean="0"/>
              <a:t>三个阶段。</a:t>
            </a:r>
            <a:r>
              <a:rPr lang="en-US" altLang="zh-CN" sz="1400" dirty="0" smtClean="0"/>
              <a:t>20</a:t>
            </a:r>
            <a:r>
              <a:rPr lang="zh-CN" altLang="en-US" sz="1400" dirty="0" smtClean="0"/>
              <a:t>世纪</a:t>
            </a:r>
            <a:r>
              <a:rPr lang="en-US" altLang="zh-CN" sz="1400" dirty="0" smtClean="0"/>
              <a:t>50</a:t>
            </a:r>
            <a:r>
              <a:rPr lang="zh-CN" altLang="en-US" sz="1400" dirty="0" smtClean="0"/>
              <a:t>年代中期，在北京开始了钛加工的研究工作</a:t>
            </a:r>
            <a:r>
              <a:rPr lang="en-US" altLang="zh-CN" sz="1400" dirty="0" smtClean="0"/>
              <a:t>;60</a:t>
            </a:r>
            <a:r>
              <a:rPr lang="zh-CN" altLang="en-US" sz="1400" dirty="0" smtClean="0"/>
              <a:t>年代初期，在沈阳开始了钛的半工业化生产</a:t>
            </a:r>
            <a:r>
              <a:rPr lang="en-US" altLang="zh-CN" sz="1400" dirty="0" smtClean="0"/>
              <a:t>;60</a:t>
            </a:r>
            <a:r>
              <a:rPr lang="zh-CN" altLang="en-US" sz="1400" dirty="0" smtClean="0"/>
              <a:t>年代中期，在遵义和宝鸡分别建成海绵钛和钛加工材生产厂，标志着中国已成为世界钛工业国家的一员。我国已形成了完整的钛工业体系，生产能力和规模迅速提升。根据中国有色金属工业协会的统计，截止到</a:t>
            </a:r>
            <a:r>
              <a:rPr lang="en-US" altLang="zh-CN" sz="1400" dirty="0" smtClean="0"/>
              <a:t>2008</a:t>
            </a:r>
            <a:r>
              <a:rPr lang="zh-CN" altLang="en-US" sz="1400" dirty="0" smtClean="0"/>
              <a:t>年底，海绵钛的产能达</a:t>
            </a:r>
            <a:r>
              <a:rPr lang="en-US" altLang="zh-CN" sz="1400" dirty="0" smtClean="0"/>
              <a:t>7.1</a:t>
            </a:r>
            <a:r>
              <a:rPr lang="zh-CN" altLang="en-US" sz="1400" dirty="0" smtClean="0"/>
              <a:t>万</a:t>
            </a:r>
            <a:r>
              <a:rPr lang="en-US" altLang="zh-CN" sz="1400" dirty="0" smtClean="0"/>
              <a:t>t</a:t>
            </a:r>
            <a:r>
              <a:rPr lang="zh-CN" altLang="en-US" sz="1400" dirty="0" smtClean="0"/>
              <a:t>，同比增加</a:t>
            </a:r>
            <a:r>
              <a:rPr lang="en-US" altLang="zh-CN" sz="1400" dirty="0" smtClean="0"/>
              <a:t>10.9%;</a:t>
            </a:r>
            <a:r>
              <a:rPr lang="zh-CN" altLang="en-US" sz="1400" dirty="0" smtClean="0"/>
              <a:t>钛锭的产能为</a:t>
            </a:r>
            <a:r>
              <a:rPr lang="en-US" altLang="zh-CN" sz="1400" dirty="0" smtClean="0"/>
              <a:t>6.9</a:t>
            </a:r>
            <a:r>
              <a:rPr lang="zh-CN" altLang="en-US" sz="1400" dirty="0" smtClean="0"/>
              <a:t>万</a:t>
            </a:r>
            <a:r>
              <a:rPr lang="en-US" altLang="zh-CN" sz="1400" dirty="0" smtClean="0"/>
              <a:t>t</a:t>
            </a:r>
            <a:r>
              <a:rPr lang="zh-CN" altLang="en-US" sz="1400" dirty="0" smtClean="0"/>
              <a:t>，同比增长</a:t>
            </a:r>
            <a:r>
              <a:rPr lang="en-US" altLang="zh-CN" sz="1400" dirty="0" smtClean="0"/>
              <a:t>43.3%</a:t>
            </a:r>
            <a:r>
              <a:rPr lang="zh-CN" altLang="en-US" sz="1400" dirty="0" smtClean="0"/>
              <a:t>。根据中国有色金属工业协会的预测，到</a:t>
            </a:r>
            <a:r>
              <a:rPr lang="en-US" altLang="zh-CN" sz="1400" dirty="0" smtClean="0"/>
              <a:t>2010</a:t>
            </a:r>
            <a:r>
              <a:rPr lang="zh-CN" altLang="en-US" sz="1400" dirty="0" smtClean="0"/>
              <a:t>年我国钛材的产能、产量和消耗量将分别达到</a:t>
            </a:r>
            <a:r>
              <a:rPr lang="en-US" altLang="zh-CN" sz="1400" dirty="0" smtClean="0"/>
              <a:t>2</a:t>
            </a:r>
            <a:r>
              <a:rPr lang="zh-CN" altLang="en-US" sz="1400" dirty="0" smtClean="0"/>
              <a:t>万</a:t>
            </a:r>
            <a:r>
              <a:rPr lang="en-US" altLang="zh-CN" sz="1400" dirty="0" smtClean="0"/>
              <a:t>t</a:t>
            </a:r>
            <a:r>
              <a:rPr lang="zh-CN" altLang="en-US" sz="1400" dirty="0" smtClean="0"/>
              <a:t>，</a:t>
            </a:r>
            <a:r>
              <a:rPr lang="en-US" altLang="zh-CN" sz="1400" dirty="0" smtClean="0"/>
              <a:t>1.4</a:t>
            </a:r>
            <a:r>
              <a:rPr lang="zh-CN" altLang="en-US" sz="1400" dirty="0" smtClean="0"/>
              <a:t>万</a:t>
            </a:r>
            <a:r>
              <a:rPr lang="en-US" altLang="zh-CN" sz="1400" dirty="0" smtClean="0"/>
              <a:t>t</a:t>
            </a:r>
            <a:r>
              <a:rPr lang="zh-CN" altLang="en-US" sz="1400" dirty="0" smtClean="0"/>
              <a:t>和</a:t>
            </a:r>
            <a:r>
              <a:rPr lang="en-US" altLang="zh-CN" sz="1400" dirty="0" smtClean="0"/>
              <a:t>1.6</a:t>
            </a:r>
            <a:r>
              <a:rPr lang="zh-CN" altLang="en-US" sz="1400" dirty="0" smtClean="0"/>
              <a:t>万</a:t>
            </a:r>
            <a:r>
              <a:rPr lang="en-US" altLang="zh-CN" sz="1400" dirty="0" smtClean="0"/>
              <a:t>t</a:t>
            </a:r>
            <a:r>
              <a:rPr lang="zh-CN" altLang="en-US" sz="1400" dirty="0" smtClean="0"/>
              <a:t>，并将进入世界前三名的排位。</a:t>
            </a:r>
            <a:endParaRPr lang="en-US" altLang="zh-CN" sz="1400" dirty="0" smtClean="0"/>
          </a:p>
          <a:p>
            <a:pPr algn="l"/>
            <a:r>
              <a:rPr lang="zh-CN" altLang="en-US" sz="1400" dirty="0" smtClean="0"/>
              <a:t>我国已建立了钛的开采</a:t>
            </a:r>
            <a:r>
              <a:rPr lang="en-US" altLang="zh-CN" sz="1400" dirty="0" smtClean="0"/>
              <a:t>-</a:t>
            </a:r>
            <a:r>
              <a:rPr lang="zh-CN" altLang="en-US" sz="1400" dirty="0" smtClean="0"/>
              <a:t>冶炼</a:t>
            </a:r>
            <a:r>
              <a:rPr lang="en-US" altLang="zh-CN" sz="1400" dirty="0" smtClean="0"/>
              <a:t>-</a:t>
            </a:r>
            <a:r>
              <a:rPr lang="zh-CN" altLang="en-US" sz="1400" dirty="0" smtClean="0"/>
              <a:t>加工</a:t>
            </a:r>
            <a:r>
              <a:rPr lang="en-US" altLang="zh-CN" sz="1400" dirty="0" smtClean="0"/>
              <a:t>-</a:t>
            </a:r>
            <a:r>
              <a:rPr lang="zh-CN" altLang="en-US" sz="1400" dirty="0" smtClean="0"/>
              <a:t>应用</a:t>
            </a:r>
            <a:r>
              <a:rPr lang="en-US" altLang="zh-CN" sz="1400" dirty="0" smtClean="0"/>
              <a:t>-</a:t>
            </a:r>
            <a:r>
              <a:rPr lang="zh-CN" altLang="en-US" sz="1400" dirty="0" smtClean="0"/>
              <a:t>科研这一完整的钛工业体系，中国海绵钛的产能和产量已居世界第一位，钛加工材产量居世界第二位，钛加工材消耗量居世界第二位。</a:t>
            </a:r>
            <a:endParaRPr lang="en-US" altLang="zh-CN" sz="1400" dirty="0" smtClean="0"/>
          </a:p>
          <a:p>
            <a:pPr algn="l"/>
            <a:r>
              <a:rPr lang="zh-CN" altLang="en-US" sz="1400" dirty="0" smtClean="0"/>
              <a:t>用钛量的多少是一个国家发达程度的标志。钛是现代金属，是高新技术不可或缺的材料，纵观世界钛工业的发展史，社会的现代化程度越高，用量就越大。</a:t>
            </a:r>
            <a:endParaRPr lang="en-US" altLang="zh-CN" sz="1400" dirty="0" smtClean="0"/>
          </a:p>
          <a:p>
            <a:pPr algn="l"/>
            <a:r>
              <a:rPr lang="zh-CN" altLang="en-US" sz="1400" dirty="0" smtClean="0"/>
              <a:t>遵义钛业为我国最大规模的海绵钛生产厂，</a:t>
            </a:r>
            <a:r>
              <a:rPr lang="en-US" altLang="zh-CN" sz="1400" dirty="0" smtClean="0"/>
              <a:t>2010</a:t>
            </a:r>
            <a:r>
              <a:rPr lang="zh-CN" altLang="en-US" sz="1400" dirty="0" smtClean="0"/>
              <a:t>年产量达到</a:t>
            </a:r>
            <a:r>
              <a:rPr lang="en-US" altLang="zh-CN" sz="1400" dirty="0" smtClean="0"/>
              <a:t>14248t,</a:t>
            </a:r>
            <a:r>
              <a:rPr lang="zh-CN" altLang="zh-CN" sz="1400" dirty="0" smtClean="0"/>
              <a:t>占全国总产量的24.7%。前7家企业的产量均在3000t以上，占全国总产量的90%，海绵钛的生产有逐渐向较大企业集中的趋势。</a:t>
            </a:r>
          </a:p>
          <a:p>
            <a:pPr algn="l"/>
            <a:r>
              <a:rPr lang="zh-CN" altLang="zh-CN" sz="1400" dirty="0" smtClean="0"/>
              <a:t>根据23家企业的统计，2010年中国共生产钛锭46262t，同比增加12.4%。其中宝钛股份生产钛锭20000t，占全国产量的43.2%；西北有色金属研究院控股的西部材料和西部超导公司分别生产了2376t和2000t，合计4376t，占全国总产量的9.5%。</a:t>
            </a:r>
          </a:p>
          <a:p>
            <a:pPr algn="l"/>
            <a:r>
              <a:rPr lang="zh-CN" altLang="zh-CN" sz="1400" dirty="0" smtClean="0"/>
              <a:t>根据33家企业的统计，2010年中国共生产钛加工材38323t，同比增长53.5%，比以往产量最高的2008年增长38.2%。</a:t>
            </a:r>
            <a:endParaRPr lang="en-US" altLang="zh-CN" sz="1400" dirty="0" smtClean="0"/>
          </a:p>
          <a:p>
            <a:pPr algn="l">
              <a:buNone/>
            </a:pPr>
            <a:r>
              <a:rPr lang="zh-CN" altLang="en-US" sz="1400" dirty="0" smtClean="0"/>
              <a:t>（以上资料来源：</a:t>
            </a:r>
            <a:r>
              <a:rPr lang="en-US" altLang="zh-CN" sz="1400" dirty="0" smtClean="0"/>
              <a:t>《2010</a:t>
            </a:r>
            <a:r>
              <a:rPr lang="zh-CN" altLang="en-US" sz="1400" dirty="0" smtClean="0"/>
              <a:t>年中国钛工业发展报告</a:t>
            </a:r>
            <a:r>
              <a:rPr lang="en-US" altLang="zh-CN" sz="1400" dirty="0" smtClean="0"/>
              <a:t>》</a:t>
            </a:r>
            <a:r>
              <a:rPr lang="zh-CN" altLang="en-US" sz="1400" dirty="0" smtClean="0"/>
              <a:t>等）</a:t>
            </a:r>
            <a:endParaRPr lang="zh-CN" altLang="zh-CN" sz="1400" dirty="0" smtClean="0"/>
          </a:p>
          <a:p>
            <a:pPr algn="l">
              <a:buNone/>
            </a:pPr>
            <a:endParaRPr lang="en-US" altLang="zh-CN" sz="1400" dirty="0" smtClean="0"/>
          </a:p>
          <a:p>
            <a:endParaRPr lang="zh-CN" altLang="en-US" sz="1400" dirty="0" smtClean="0"/>
          </a:p>
          <a:p>
            <a:endParaRPr lang="zh-CN" altLang="en-US" sz="1400"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29</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我国钛工业存在的问题</a:t>
            </a:r>
            <a:endParaRPr lang="zh-CN" altLang="en-US" dirty="0"/>
          </a:p>
        </p:txBody>
      </p:sp>
      <p:sp>
        <p:nvSpPr>
          <p:cNvPr id="3" name="内容占位符 2"/>
          <p:cNvSpPr>
            <a:spLocks noGrp="1"/>
          </p:cNvSpPr>
          <p:nvPr>
            <p:ph idx="1"/>
          </p:nvPr>
        </p:nvSpPr>
        <p:spPr>
          <a:xfrm>
            <a:off x="406401" y="1726754"/>
            <a:ext cx="9231313" cy="5255071"/>
          </a:xfrm>
        </p:spPr>
        <p:txBody>
          <a:bodyPr/>
          <a:lstStyle/>
          <a:p>
            <a:r>
              <a:rPr lang="zh-CN" altLang="en-US" sz="1400" dirty="0" smtClean="0"/>
              <a:t>根据</a:t>
            </a:r>
            <a:r>
              <a:rPr lang="en-US" altLang="zh-CN" sz="1400" dirty="0" smtClean="0"/>
              <a:t>2009</a:t>
            </a:r>
            <a:r>
              <a:rPr lang="zh-CN" altLang="en-US" sz="1400" dirty="0" smtClean="0"/>
              <a:t>年、</a:t>
            </a:r>
            <a:r>
              <a:rPr lang="en-US" altLang="zh-CN" sz="1400" dirty="0" smtClean="0"/>
              <a:t>2010</a:t>
            </a:r>
            <a:r>
              <a:rPr lang="zh-CN" altLang="en-US" sz="1400" dirty="0" smtClean="0"/>
              <a:t>年</a:t>
            </a:r>
            <a:r>
              <a:rPr lang="en-US" altLang="zh-CN" sz="1400" dirty="0" smtClean="0"/>
              <a:t>《</a:t>
            </a:r>
            <a:r>
              <a:rPr lang="zh-CN" altLang="en-US" sz="1400" dirty="0" smtClean="0"/>
              <a:t>中国钛工业发展报告</a:t>
            </a:r>
            <a:r>
              <a:rPr lang="en-US" altLang="zh-CN" sz="1400" dirty="0" smtClean="0"/>
              <a:t>》</a:t>
            </a:r>
            <a:r>
              <a:rPr lang="zh-CN" altLang="en-US" sz="1400" dirty="0" smtClean="0"/>
              <a:t>，我国钛工业目前存在的主要问题包括：</a:t>
            </a:r>
            <a:endParaRPr lang="en-US" altLang="zh-CN" sz="1400" dirty="0" smtClean="0"/>
          </a:p>
          <a:p>
            <a:pPr lvl="1"/>
            <a:r>
              <a:rPr lang="zh-CN" altLang="en-US" sz="1400" dirty="0" smtClean="0"/>
              <a:t>产业聚集度不够：海绵钛除遵义钛业外均不足万吨；钛加工材企业约</a:t>
            </a:r>
            <a:r>
              <a:rPr lang="en-US" altLang="zh-CN" sz="1400" dirty="0" smtClean="0"/>
              <a:t>300</a:t>
            </a:r>
            <a:r>
              <a:rPr lang="zh-CN" altLang="en-US" sz="1400" dirty="0" smtClean="0"/>
              <a:t>家，仅宝钛股份达到万吨；</a:t>
            </a:r>
            <a:endParaRPr lang="en-US" altLang="zh-CN" sz="1400" dirty="0" smtClean="0"/>
          </a:p>
          <a:p>
            <a:pPr lvl="1"/>
            <a:r>
              <a:rPr lang="zh-CN" altLang="en-US" sz="1400" dirty="0" smtClean="0"/>
              <a:t>上下游企业之间缺少实质的有机联系：市场价格波动大；</a:t>
            </a:r>
            <a:endParaRPr lang="en-US" altLang="zh-CN" sz="1400" dirty="0" smtClean="0"/>
          </a:p>
          <a:p>
            <a:pPr lvl="1"/>
            <a:r>
              <a:rPr lang="zh-CN" altLang="en-US" sz="1400" dirty="0" smtClean="0"/>
              <a:t>钛冶炼的节能减排任务艰巨：主要在海绵钛生产环节，吨耗电量与世界先进水平有差距；</a:t>
            </a:r>
            <a:endParaRPr lang="en-US" altLang="zh-CN" sz="1400" dirty="0" smtClean="0"/>
          </a:p>
          <a:p>
            <a:pPr lvl="1"/>
            <a:r>
              <a:rPr lang="zh-CN" altLang="en-US" sz="1400" dirty="0" smtClean="0"/>
              <a:t>钛加工仍有重大缺项，不能满足国民经济发展：大力发展钛及钛合金型材、挤压管材、钛带及钛焊管、大口径管材。大型钛铸件等方面，实现国产化；</a:t>
            </a:r>
            <a:endParaRPr lang="en-US" altLang="zh-CN" sz="1400" dirty="0" smtClean="0"/>
          </a:p>
          <a:p>
            <a:pPr lvl="1"/>
            <a:r>
              <a:rPr lang="zh-CN" altLang="en-US" sz="1400" dirty="0" smtClean="0"/>
              <a:t>企业自身的素质需进一步提高以适应全球化竞争的需要，须注重科学管理，建立学习型企业；</a:t>
            </a:r>
            <a:endParaRPr lang="en-US" altLang="zh-CN" sz="1400" dirty="0" smtClean="0"/>
          </a:p>
          <a:p>
            <a:r>
              <a:rPr lang="en-US" altLang="zh-CN" sz="1400" dirty="0" smtClean="0"/>
              <a:t> </a:t>
            </a:r>
            <a:r>
              <a:rPr lang="zh-CN" altLang="en-US" sz="1400" dirty="0" smtClean="0"/>
              <a:t>为解决上述问题，</a:t>
            </a:r>
            <a:r>
              <a:rPr lang="en-US" altLang="zh-CN" sz="1400" dirty="0" smtClean="0"/>
              <a:t>《</a:t>
            </a:r>
            <a:r>
              <a:rPr lang="zh-CN" altLang="en-US" sz="1400" dirty="0" smtClean="0"/>
              <a:t>“十二五”钛行业发展和结构调整思路、目标、重点和对策研究</a:t>
            </a:r>
            <a:r>
              <a:rPr lang="en-US" altLang="zh-CN" sz="1400" dirty="0" smtClean="0"/>
              <a:t>》</a:t>
            </a:r>
            <a:r>
              <a:rPr lang="zh-CN" altLang="en-US" sz="1400" dirty="0" smtClean="0"/>
              <a:t>中提出主要发展目标：</a:t>
            </a:r>
            <a:endParaRPr lang="en-US" altLang="zh-CN" sz="1400" dirty="0" smtClean="0"/>
          </a:p>
          <a:p>
            <a:pPr lvl="1"/>
            <a:r>
              <a:rPr lang="zh-CN" altLang="en-US" sz="1400" dirty="0" smtClean="0"/>
              <a:t>海绵钛和钛锭的产能控制在</a:t>
            </a:r>
            <a:r>
              <a:rPr lang="en-US" altLang="zh-CN" sz="1400" dirty="0" smtClean="0"/>
              <a:t>10</a:t>
            </a:r>
            <a:r>
              <a:rPr lang="zh-CN" altLang="en-US" sz="1400" dirty="0" smtClean="0"/>
              <a:t>万</a:t>
            </a:r>
            <a:r>
              <a:rPr lang="en-US" altLang="zh-CN" sz="1400" dirty="0" smtClean="0"/>
              <a:t>t</a:t>
            </a:r>
            <a:r>
              <a:rPr lang="zh-CN" altLang="en-US" sz="1400" dirty="0" smtClean="0"/>
              <a:t>，其中海绵钛</a:t>
            </a:r>
            <a:r>
              <a:rPr lang="en-US" altLang="zh-CN" sz="1400" dirty="0" smtClean="0"/>
              <a:t>1</a:t>
            </a:r>
            <a:r>
              <a:rPr lang="zh-CN" altLang="en-US" sz="1400" dirty="0" smtClean="0"/>
              <a:t>级以上品率</a:t>
            </a:r>
            <a:r>
              <a:rPr lang="en-US" altLang="zh-CN" sz="1400" dirty="0" smtClean="0"/>
              <a:t>&gt;=70%</a:t>
            </a:r>
            <a:r>
              <a:rPr lang="zh-CN" altLang="en-US" sz="1400" dirty="0" smtClean="0"/>
              <a:t>，优质钛及钛合金锭产能占一半以上</a:t>
            </a:r>
            <a:endParaRPr lang="en-US" altLang="zh-CN" sz="1400" dirty="0" smtClean="0"/>
          </a:p>
          <a:p>
            <a:pPr lvl="1"/>
            <a:r>
              <a:rPr lang="zh-CN" altLang="en-US" sz="1400" dirty="0" smtClean="0"/>
              <a:t>提高钛产业的聚集度，形成</a:t>
            </a:r>
            <a:r>
              <a:rPr lang="en-US" altLang="zh-CN" sz="1400" dirty="0" smtClean="0"/>
              <a:t>3-5</a:t>
            </a:r>
            <a:r>
              <a:rPr lang="zh-CN" altLang="en-US" sz="1400" dirty="0" smtClean="0"/>
              <a:t>家世界级的大企业</a:t>
            </a:r>
            <a:endParaRPr lang="en-US" altLang="zh-CN" sz="1400" dirty="0" smtClean="0"/>
          </a:p>
          <a:p>
            <a:pPr lvl="1"/>
            <a:r>
              <a:rPr lang="zh-CN" altLang="en-US" sz="1400" dirty="0" smtClean="0"/>
              <a:t>大力推动科技进步，促进产业结构调整，实现钛及合金大型锻材、型材、挤压管材、钛带和钛焊管的国产化</a:t>
            </a:r>
            <a:endParaRPr lang="en-US" altLang="zh-CN" sz="1400" dirty="0" smtClean="0"/>
          </a:p>
          <a:p>
            <a:pPr lvl="1"/>
            <a:r>
              <a:rPr lang="zh-CN" altLang="en-US" sz="1400" dirty="0" smtClean="0"/>
              <a:t>有利促进钛制品出口，力争实现海绵钛和钛加工材出口率均达</a:t>
            </a:r>
            <a:r>
              <a:rPr lang="en-US" altLang="zh-CN" sz="1400" dirty="0" smtClean="0"/>
              <a:t>30%</a:t>
            </a:r>
          </a:p>
          <a:p>
            <a:pPr lvl="1"/>
            <a:r>
              <a:rPr lang="zh-CN" altLang="en-US" sz="1400" dirty="0" smtClean="0"/>
              <a:t>形成即竞争又合作的同业关系</a:t>
            </a:r>
            <a:endParaRPr lang="en-US" altLang="zh-CN" sz="1400" dirty="0" smtClean="0"/>
          </a:p>
          <a:p>
            <a:pPr lvl="1"/>
            <a:r>
              <a:rPr lang="zh-CN" altLang="en-US" sz="1400" dirty="0" smtClean="0"/>
              <a:t>大力推广钛在建筑、汽车、生物医疗、钢铁、体育休闲以及日常生活中的应用</a:t>
            </a:r>
            <a:endParaRPr lang="en-US" altLang="zh-CN" sz="1400" dirty="0" smtClean="0"/>
          </a:p>
          <a:p>
            <a:r>
              <a:rPr lang="zh-CN" altLang="en-US" sz="1400" dirty="0" smtClean="0"/>
              <a:t>浙江五环钛业作为国内民营钛行业的领军企业，有望抓住良好政策机遇，发挥产品技术水平突出，公司管理高效等优势，跻身行业龙头企业行列，成为行业的整合者和领导者。</a:t>
            </a:r>
            <a:endParaRPr lang="en-US" altLang="zh-CN" sz="1400" dirty="0" smtClean="0"/>
          </a:p>
          <a:p>
            <a:pPr lvl="1"/>
            <a:endParaRPr lang="zh-CN" altLang="en-US" sz="1400"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30</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未来几年全球钛材需求将保持较快增长</a:t>
            </a:r>
            <a:endParaRPr lang="zh-CN" altLang="en-US" dirty="0"/>
          </a:p>
        </p:txBody>
      </p:sp>
      <p:graphicFrame>
        <p:nvGraphicFramePr>
          <p:cNvPr id="5" name="内容占位符 4"/>
          <p:cNvGraphicFramePr>
            <a:graphicFrameLocks noGrp="1"/>
          </p:cNvGraphicFramePr>
          <p:nvPr>
            <p:ph idx="1"/>
          </p:nvPr>
        </p:nvGraphicFramePr>
        <p:xfrm>
          <a:off x="781522" y="2734866"/>
          <a:ext cx="7920880" cy="4246959"/>
        </p:xfrm>
        <a:graphic>
          <a:graphicData uri="http://schemas.openxmlformats.org/drawingml/2006/chart">
            <c:chart xmlns:c="http://schemas.openxmlformats.org/drawingml/2006/chart" xmlns:r="http://schemas.openxmlformats.org/officeDocument/2006/relationships" r:id="rId2"/>
          </a:graphicData>
        </a:graphic>
      </p:graphicFrame>
      <p:sp>
        <p:nvSpPr>
          <p:cNvPr id="4" name="灯片编号占位符 3"/>
          <p:cNvSpPr>
            <a:spLocks noGrp="1"/>
          </p:cNvSpPr>
          <p:nvPr>
            <p:ph type="sldNum" sz="quarter" idx="12"/>
          </p:nvPr>
        </p:nvSpPr>
        <p:spPr/>
        <p:txBody>
          <a:bodyPr/>
          <a:lstStyle/>
          <a:p>
            <a:fld id="{471DEA9E-BEE9-4E32-83E8-991AD7715CE7}" type="slidenum">
              <a:rPr lang="en-US" altLang="zh-CN" smtClean="0"/>
              <a:pPr/>
              <a:t>31</a:t>
            </a:fld>
            <a:endParaRPr lang="en-US" altLang="zh-CN"/>
          </a:p>
        </p:txBody>
      </p:sp>
      <p:sp>
        <p:nvSpPr>
          <p:cNvPr id="6" name="矩形 5"/>
          <p:cNvSpPr/>
          <p:nvPr/>
        </p:nvSpPr>
        <p:spPr>
          <a:xfrm>
            <a:off x="493490" y="1438722"/>
            <a:ext cx="8136904" cy="1643527"/>
          </a:xfrm>
          <a:prstGeom prst="rect">
            <a:avLst/>
          </a:prstGeom>
        </p:spPr>
        <p:txBody>
          <a:bodyPr wrap="square">
            <a:spAutoFit/>
          </a:bodyPr>
          <a:lstStyle/>
          <a:p>
            <a:pPr algn="l">
              <a:buFont typeface="Wingdings" pitchFamily="2" charset="2"/>
              <a:buChar char="n"/>
            </a:pPr>
            <a:r>
              <a:rPr lang="zh-CN" altLang="en-US" sz="1600" dirty="0" smtClean="0"/>
              <a:t> 根据国外钛生产企业</a:t>
            </a:r>
            <a:r>
              <a:rPr lang="en-US" altLang="zh-CN" sz="1600" dirty="0" smtClean="0"/>
              <a:t>RTI</a:t>
            </a:r>
            <a:r>
              <a:rPr lang="zh-CN" altLang="en-US" sz="1600" dirty="0" smtClean="0"/>
              <a:t>的预测，未来三年航钛需求将有</a:t>
            </a:r>
            <a:r>
              <a:rPr lang="en-US" altLang="zh-CN" sz="1600" dirty="0" smtClean="0"/>
              <a:t>15-20%</a:t>
            </a:r>
            <a:r>
              <a:rPr lang="zh-CN" altLang="en-US" sz="1600" dirty="0" smtClean="0"/>
              <a:t>左右的复合增长率， 钛总需求将有超过</a:t>
            </a:r>
            <a:r>
              <a:rPr lang="en-US" altLang="zh-CN" sz="1600" dirty="0" smtClean="0"/>
              <a:t>10%</a:t>
            </a:r>
            <a:r>
              <a:rPr lang="zh-CN" altLang="en-US" sz="1600" dirty="0" smtClean="0"/>
              <a:t>的复合增长率。 从历史上看，钛的总需求是和宏观经济形势密切相关的，钛需求的复苏速度，与全球经济复苏的速度相关。</a:t>
            </a:r>
            <a:endParaRPr lang="en-US" altLang="zh-CN" sz="1600" dirty="0" smtClean="0"/>
          </a:p>
          <a:p>
            <a:pPr algn="l">
              <a:buFont typeface="Wingdings" pitchFamily="2" charset="2"/>
              <a:buChar char="n"/>
            </a:pPr>
            <a:r>
              <a:rPr lang="en-US" altLang="zh-CN" sz="1600" dirty="0" smtClean="0"/>
              <a:t> </a:t>
            </a:r>
            <a:r>
              <a:rPr lang="zh-CN" altLang="en-US" sz="1600" dirty="0" smtClean="0"/>
              <a:t>根据中投证券等知名机构预测，钛行业新一轮景气周期已经启动。</a:t>
            </a:r>
            <a:endParaRPr lang="en-US" altLang="zh-CN" sz="1600" dirty="0" smtClean="0"/>
          </a:p>
          <a:p>
            <a:pPr algn="l">
              <a:buFont typeface="Wingdings" pitchFamily="2" charset="2"/>
              <a:buChar char="n"/>
            </a:pPr>
            <a:endParaRPr lang="zh-CN" altLang="en-US" sz="1600" dirty="0"/>
          </a:p>
        </p:txBody>
      </p:sp>
      <p:sp>
        <p:nvSpPr>
          <p:cNvPr id="7" name="TextBox 6"/>
          <p:cNvSpPr txBox="1"/>
          <p:nvPr/>
        </p:nvSpPr>
        <p:spPr>
          <a:xfrm>
            <a:off x="7694290" y="6911330"/>
            <a:ext cx="1117614" cy="278538"/>
          </a:xfrm>
          <a:prstGeom prst="rect">
            <a:avLst/>
          </a:prstGeom>
          <a:noFill/>
        </p:spPr>
        <p:txBody>
          <a:bodyPr wrap="none" rtlCol="0">
            <a:spAutoFit/>
          </a:bodyPr>
          <a:lstStyle/>
          <a:p>
            <a:pPr>
              <a:buNone/>
            </a:pPr>
            <a:r>
              <a:rPr lang="zh-CN" altLang="en-US" sz="1100" dirty="0" smtClean="0"/>
              <a:t>数据来源：</a:t>
            </a:r>
            <a:r>
              <a:rPr lang="en-US" altLang="zh-CN" sz="1100" dirty="0" smtClean="0"/>
              <a:t>RTI</a:t>
            </a:r>
            <a:endParaRPr lang="zh-CN" altLang="en-US" sz="11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钛行业迎来新一轮景气周期</a:t>
            </a:r>
            <a:endParaRPr lang="zh-CN" altLang="en-US" dirty="0"/>
          </a:p>
        </p:txBody>
      </p:sp>
      <p:sp>
        <p:nvSpPr>
          <p:cNvPr id="3" name="内容占位符 2"/>
          <p:cNvSpPr>
            <a:spLocks noGrp="1"/>
          </p:cNvSpPr>
          <p:nvPr>
            <p:ph idx="1"/>
          </p:nvPr>
        </p:nvSpPr>
        <p:spPr>
          <a:xfrm>
            <a:off x="493490" y="1798762"/>
            <a:ext cx="9231313" cy="1152376"/>
          </a:xfrm>
        </p:spPr>
        <p:txBody>
          <a:bodyPr>
            <a:normAutofit fontScale="77500" lnSpcReduction="20000"/>
          </a:bodyPr>
          <a:lstStyle/>
          <a:p>
            <a:r>
              <a:rPr lang="en-US" altLang="zh-CN" sz="1600" dirty="0" smtClean="0"/>
              <a:t> 2003</a:t>
            </a:r>
            <a:r>
              <a:rPr lang="zh-CN" altLang="en-US" sz="1600" dirty="0" smtClean="0"/>
              <a:t>年至</a:t>
            </a:r>
            <a:r>
              <a:rPr lang="en-US" altLang="zh-CN" sz="1600" dirty="0" smtClean="0"/>
              <a:t>2010</a:t>
            </a:r>
            <a:r>
              <a:rPr lang="zh-CN" altLang="en-US" sz="1600" dirty="0" smtClean="0"/>
              <a:t>年，钛行业经历了一轮完整的周期。上行周期为</a:t>
            </a:r>
            <a:r>
              <a:rPr lang="en-US" altLang="zh-CN" sz="1600" dirty="0" smtClean="0"/>
              <a:t>2003-2007</a:t>
            </a:r>
            <a:r>
              <a:rPr lang="zh-CN" altLang="en-US" sz="1600" dirty="0" smtClean="0"/>
              <a:t>年，</a:t>
            </a:r>
            <a:r>
              <a:rPr lang="en-US" altLang="zh-CN" sz="1600" dirty="0" smtClean="0"/>
              <a:t>2004</a:t>
            </a:r>
            <a:r>
              <a:rPr lang="zh-CN" altLang="en-US" sz="1600" dirty="0" smtClean="0"/>
              <a:t>年，供应市场的美国政府库存抛售停止，全球经济高增长，钛需求最大部门民用航空订单大幅增长，钛的需求大幅增加，供需两方面的作用带来了钛产品价格短期内大幅上涨；</a:t>
            </a:r>
            <a:endParaRPr lang="en-US" altLang="zh-CN" sz="1600" dirty="0" smtClean="0"/>
          </a:p>
          <a:p>
            <a:r>
              <a:rPr lang="en-US" altLang="zh-CN" sz="1600" dirty="0" smtClean="0"/>
              <a:t>2007</a:t>
            </a:r>
            <a:r>
              <a:rPr lang="zh-CN" altLang="en-US" sz="1600" dirty="0" smtClean="0"/>
              <a:t>年至</a:t>
            </a:r>
            <a:r>
              <a:rPr lang="en-US" altLang="zh-CN" sz="1600" dirty="0" smtClean="0"/>
              <a:t>2010</a:t>
            </a:r>
            <a:r>
              <a:rPr lang="zh-CN" altLang="en-US" sz="1600" dirty="0" smtClean="0"/>
              <a:t>年为下行周期，此间供给扩张，中国钛行业尤其是海绵钛产能大规模扩张，而</a:t>
            </a:r>
            <a:r>
              <a:rPr lang="en-US" altLang="zh-CN" sz="1600" dirty="0" smtClean="0"/>
              <a:t>2008</a:t>
            </a:r>
            <a:r>
              <a:rPr lang="zh-CN" altLang="en-US" sz="1600" dirty="0" smtClean="0"/>
              <a:t>年开始的全球金融危机导致钛需求显著下降，至</a:t>
            </a:r>
            <a:r>
              <a:rPr lang="en-US" altLang="zh-CN" sz="1600" dirty="0" smtClean="0"/>
              <a:t>2009</a:t>
            </a:r>
            <a:r>
              <a:rPr lang="zh-CN" altLang="en-US" sz="1600" dirty="0" smtClean="0"/>
              <a:t>年跌入了低谷。</a:t>
            </a:r>
            <a:endParaRPr lang="en-US" altLang="zh-CN" sz="1600" dirty="0" smtClean="0"/>
          </a:p>
          <a:p>
            <a:r>
              <a:rPr lang="zh-CN" altLang="en-US" sz="1600" dirty="0" smtClean="0"/>
              <a:t>自</a:t>
            </a:r>
            <a:r>
              <a:rPr lang="en-US" altLang="zh-CN" sz="1600" dirty="0" smtClean="0"/>
              <a:t>2010</a:t>
            </a:r>
            <a:r>
              <a:rPr lang="zh-CN" altLang="en-US" sz="1600" dirty="0" smtClean="0"/>
              <a:t>年下半年起，钛行业（包括钛白及海绵钛）需求开始出现明显恢复，</a:t>
            </a:r>
            <a:endParaRPr lang="zh-CN" altLang="en-US" sz="1600"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32</a:t>
            </a:fld>
            <a:endParaRPr lang="en-US" altLang="zh-CN"/>
          </a:p>
        </p:txBody>
      </p:sp>
      <p:pic>
        <p:nvPicPr>
          <p:cNvPr id="395266" name="Picture 2"/>
          <p:cNvPicPr>
            <a:picLocks noChangeAspect="1" noChangeArrowheads="1"/>
          </p:cNvPicPr>
          <p:nvPr/>
        </p:nvPicPr>
        <p:blipFill>
          <a:blip r:embed="rId2" cstate="print"/>
          <a:srcRect/>
          <a:stretch>
            <a:fillRect/>
          </a:stretch>
        </p:blipFill>
        <p:spPr bwMode="auto">
          <a:xfrm>
            <a:off x="1645618" y="3742978"/>
            <a:ext cx="6362700" cy="3021335"/>
          </a:xfrm>
          <a:prstGeom prst="rect">
            <a:avLst/>
          </a:prstGeom>
          <a:noFill/>
          <a:ln w="9525">
            <a:noFill/>
            <a:miter lim="800000"/>
            <a:headEnd/>
            <a:tailEnd/>
          </a:ln>
        </p:spPr>
      </p:pic>
      <p:sp>
        <p:nvSpPr>
          <p:cNvPr id="6" name="TextBox 5"/>
          <p:cNvSpPr txBox="1"/>
          <p:nvPr/>
        </p:nvSpPr>
        <p:spPr>
          <a:xfrm>
            <a:off x="2077666" y="6839322"/>
            <a:ext cx="4314001" cy="308995"/>
          </a:xfrm>
          <a:prstGeom prst="rect">
            <a:avLst/>
          </a:prstGeom>
          <a:noFill/>
        </p:spPr>
        <p:txBody>
          <a:bodyPr wrap="none" rtlCol="0">
            <a:spAutoFit/>
          </a:bodyPr>
          <a:lstStyle/>
          <a:p>
            <a:pPr>
              <a:buNone/>
            </a:pPr>
            <a:r>
              <a:rPr lang="zh-CN" altLang="en-US" b="1" dirty="0" smtClean="0"/>
              <a:t>海绵钛价格仍处于历史较低水平，价格上涨刚刚启动</a:t>
            </a:r>
            <a:endParaRPr lang="zh-CN" altLang="en-US" b="1" dirty="0"/>
          </a:p>
        </p:txBody>
      </p:sp>
      <p:sp>
        <p:nvSpPr>
          <p:cNvPr id="7" name="TextBox 6"/>
          <p:cNvSpPr txBox="1"/>
          <p:nvPr/>
        </p:nvSpPr>
        <p:spPr>
          <a:xfrm>
            <a:off x="6614170" y="6839322"/>
            <a:ext cx="1454244" cy="278538"/>
          </a:xfrm>
          <a:prstGeom prst="rect">
            <a:avLst/>
          </a:prstGeom>
          <a:noFill/>
        </p:spPr>
        <p:txBody>
          <a:bodyPr wrap="none" rtlCol="0">
            <a:spAutoFit/>
          </a:bodyPr>
          <a:lstStyle/>
          <a:p>
            <a:pPr>
              <a:buNone/>
            </a:pPr>
            <a:r>
              <a:rPr lang="zh-CN" altLang="en-US" sz="1100" dirty="0" smtClean="0"/>
              <a:t>数据来源：中投证券</a:t>
            </a:r>
            <a:endParaRPr lang="zh-CN" altLang="en-US" sz="11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钛行业本轮景气周期的主要驱动因素</a:t>
            </a:r>
            <a:endParaRPr lang="zh-CN" altLang="en-US" dirty="0"/>
          </a:p>
        </p:txBody>
      </p:sp>
      <p:sp>
        <p:nvSpPr>
          <p:cNvPr id="3" name="内容占位符 2"/>
          <p:cNvSpPr>
            <a:spLocks noGrp="1"/>
          </p:cNvSpPr>
          <p:nvPr>
            <p:ph idx="1"/>
          </p:nvPr>
        </p:nvSpPr>
        <p:spPr>
          <a:xfrm>
            <a:off x="493490" y="1582738"/>
            <a:ext cx="9231313" cy="3168352"/>
          </a:xfrm>
        </p:spPr>
        <p:txBody>
          <a:bodyPr/>
          <a:lstStyle/>
          <a:p>
            <a:r>
              <a:rPr lang="zh-CN" altLang="en-US" sz="1600" dirty="0" smtClean="0"/>
              <a:t>机构普遍认为，钛行业需求自</a:t>
            </a:r>
            <a:r>
              <a:rPr lang="en-US" altLang="zh-CN" sz="1600" dirty="0" smtClean="0"/>
              <a:t>2010</a:t>
            </a:r>
            <a:r>
              <a:rPr lang="zh-CN" altLang="en-US" sz="1600" dirty="0" smtClean="0"/>
              <a:t>年下半年开始出现了明显的、持续的恢复，钛行业新的一个景气周期开始启动，主要驱动因素包括：</a:t>
            </a:r>
            <a:endParaRPr lang="en-US" altLang="zh-CN" sz="1600" dirty="0" smtClean="0"/>
          </a:p>
          <a:p>
            <a:pPr lvl="1"/>
            <a:r>
              <a:rPr lang="zh-CN" altLang="en-US" sz="1600" dirty="0" smtClean="0"/>
              <a:t>全球钛白需求的持续稳定增长与钛白新建产能的释放需要较长周期；</a:t>
            </a:r>
            <a:endParaRPr lang="en-US" altLang="zh-CN" sz="1600" dirty="0" smtClean="0"/>
          </a:p>
          <a:p>
            <a:pPr lvl="1"/>
            <a:r>
              <a:rPr lang="zh-CN" altLang="en-US" sz="1600" dirty="0" smtClean="0"/>
              <a:t>全球商用飞机交货量逐步恢复、未来稳定增长，国内军用钛材和民用钛材需求的广阔空间，尤其是国产大飞机等项目成为推动钛材需求的重要驱动力；</a:t>
            </a:r>
            <a:endParaRPr lang="en-US" altLang="zh-CN" sz="1600" dirty="0" smtClean="0"/>
          </a:p>
          <a:p>
            <a:pPr lvl="1"/>
            <a:r>
              <a:rPr lang="zh-CN" altLang="en-US" sz="1600" dirty="0" smtClean="0"/>
              <a:t>钛白与钛材共同原材料钛矿供应短期难以跟上</a:t>
            </a:r>
            <a:endParaRPr lang="en-US" altLang="zh-CN" sz="1600" dirty="0" smtClean="0"/>
          </a:p>
          <a:p>
            <a:r>
              <a:rPr lang="zh-CN" altLang="en-US" sz="1600" dirty="0" smtClean="0"/>
              <a:t>从宏观环境分析，本轮经济周期的恢复将是逐步的过程，相应的，钛行业本轮景气周期与前次周期相比，预计持续时间会比较长，行业需求平稳释放，有助于行业领先企业业绩的逐步提升</a:t>
            </a:r>
            <a:endParaRPr lang="en-US" altLang="zh-CN" sz="1600" dirty="0" smtClean="0"/>
          </a:p>
          <a:p>
            <a:r>
              <a:rPr lang="zh-CN" altLang="en-US" sz="1600" dirty="0" smtClean="0"/>
              <a:t>伴随着宏观经济的逐步回暖，钛金属制品应用的范围将进一步拓展，工业应用将保持稳定增长，消费升级有望促进钛消费类应用取得快速发展，在需求中占据更重要的地位，行业下行风险不大。</a:t>
            </a:r>
            <a:endParaRPr lang="en-US" altLang="zh-CN" sz="1600" dirty="0" smtClean="0"/>
          </a:p>
          <a:p>
            <a:endParaRPr lang="en-US" altLang="zh-CN" sz="1600" dirty="0" smtClean="0"/>
          </a:p>
          <a:p>
            <a:endParaRPr lang="en-US" altLang="zh-CN" sz="1600" dirty="0" smtClean="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33</a:t>
            </a:fld>
            <a:endParaRPr lang="en-US" altLang="zh-CN"/>
          </a:p>
        </p:txBody>
      </p:sp>
      <p:sp>
        <p:nvSpPr>
          <p:cNvPr id="8" name="TextBox 7"/>
          <p:cNvSpPr txBox="1"/>
          <p:nvPr/>
        </p:nvSpPr>
        <p:spPr>
          <a:xfrm>
            <a:off x="7406258" y="7343378"/>
            <a:ext cx="1454244" cy="278538"/>
          </a:xfrm>
          <a:prstGeom prst="rect">
            <a:avLst/>
          </a:prstGeom>
          <a:noFill/>
        </p:spPr>
        <p:txBody>
          <a:bodyPr wrap="none" rtlCol="0">
            <a:spAutoFit/>
          </a:bodyPr>
          <a:lstStyle/>
          <a:p>
            <a:pPr>
              <a:buNone/>
            </a:pPr>
            <a:r>
              <a:rPr lang="zh-CN" altLang="en-US" sz="1100" dirty="0" smtClean="0"/>
              <a:t>数据来源：中投证券</a:t>
            </a:r>
            <a:endParaRPr lang="zh-CN" altLang="en-US" sz="1100" dirty="0"/>
          </a:p>
        </p:txBody>
      </p:sp>
      <p:sp>
        <p:nvSpPr>
          <p:cNvPr id="9" name="TextBox 8"/>
          <p:cNvSpPr txBox="1"/>
          <p:nvPr/>
        </p:nvSpPr>
        <p:spPr>
          <a:xfrm>
            <a:off x="4274101" y="7322415"/>
            <a:ext cx="1980029" cy="308995"/>
          </a:xfrm>
          <a:prstGeom prst="rect">
            <a:avLst/>
          </a:prstGeom>
          <a:noFill/>
        </p:spPr>
        <p:txBody>
          <a:bodyPr wrap="none" rtlCol="0">
            <a:spAutoFit/>
          </a:bodyPr>
          <a:lstStyle/>
          <a:p>
            <a:pPr>
              <a:buNone/>
            </a:pPr>
            <a:r>
              <a:rPr lang="zh-CN" altLang="en-US" b="1" dirty="0" smtClean="0"/>
              <a:t>新机型用钛量显著增加</a:t>
            </a:r>
            <a:endParaRPr lang="zh-CN" altLang="en-US" b="1" dirty="0"/>
          </a:p>
        </p:txBody>
      </p:sp>
      <p:pic>
        <p:nvPicPr>
          <p:cNvPr id="325636" name="Picture 4"/>
          <p:cNvPicPr>
            <a:picLocks noChangeAspect="1" noChangeArrowheads="1"/>
          </p:cNvPicPr>
          <p:nvPr/>
        </p:nvPicPr>
        <p:blipFill>
          <a:blip r:embed="rId2" cstate="print"/>
          <a:srcRect/>
          <a:stretch>
            <a:fillRect/>
          </a:stretch>
        </p:blipFill>
        <p:spPr bwMode="auto">
          <a:xfrm>
            <a:off x="1141562" y="4823098"/>
            <a:ext cx="7776864" cy="2558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ctrTitle" idx="4294967295"/>
          </p:nvPr>
        </p:nvSpPr>
        <p:spPr>
          <a:xfrm>
            <a:off x="0" y="3109913"/>
            <a:ext cx="6999288" cy="690562"/>
          </a:xfrm>
        </p:spPr>
        <p:txBody>
          <a:bodyPr lIns="101894" tIns="50947" rIns="101894" bIns="50947"/>
          <a:lstStyle/>
          <a:p>
            <a:pPr eaLnBrk="1" hangingPunct="1"/>
            <a:r>
              <a:rPr lang="zh-CN" altLang="en-US" dirty="0" smtClean="0"/>
              <a:t>经营业绩及未来盈利预测</a:t>
            </a:r>
          </a:p>
        </p:txBody>
      </p:sp>
      <p:sp>
        <p:nvSpPr>
          <p:cNvPr id="350211" name="Rectangle 3"/>
          <p:cNvSpPr>
            <a:spLocks noGrp="1" noChangeArrowheads="1"/>
          </p:cNvSpPr>
          <p:nvPr>
            <p:ph type="subTitle" idx="4294967295"/>
          </p:nvPr>
        </p:nvSpPr>
        <p:spPr>
          <a:xfrm>
            <a:off x="0" y="2678113"/>
            <a:ext cx="3867150" cy="431800"/>
          </a:xfrm>
          <a:noFill/>
        </p:spPr>
        <p:txBody>
          <a:bodyPr/>
          <a:lstStyle/>
          <a:p>
            <a:pPr marL="0" indent="0" eaLnBrk="1" hangingPunct="1">
              <a:buNone/>
            </a:pPr>
            <a:r>
              <a:rPr lang="zh-CN" altLang="en-US" sz="1400" b="1" dirty="0" smtClean="0"/>
              <a:t>第四章</a:t>
            </a:r>
          </a:p>
        </p:txBody>
      </p:sp>
      <p:sp>
        <p:nvSpPr>
          <p:cNvPr id="350212" name="Line 4"/>
          <p:cNvSpPr>
            <a:spLocks noChangeShapeType="1"/>
          </p:cNvSpPr>
          <p:nvPr/>
        </p:nvSpPr>
        <p:spPr bwMode="auto">
          <a:xfrm>
            <a:off x="420688" y="3095625"/>
            <a:ext cx="6049962" cy="0"/>
          </a:xfrm>
          <a:prstGeom prst="line">
            <a:avLst/>
          </a:prstGeom>
          <a:noFill/>
          <a:ln w="19050">
            <a:solidFill>
              <a:schemeClr val="tx1"/>
            </a:solidFill>
            <a:round/>
            <a:headEnd/>
            <a:tailEnd/>
          </a:ln>
          <a:effectLst/>
        </p:spPr>
        <p:txBody>
          <a:bodyPr vert="eaVert" wrap="none" lIns="89994" tIns="46796" rIns="89994" bIns="46796" anchor="ct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公司合并财务数据</a:t>
            </a:r>
            <a:r>
              <a:rPr lang="en-US" altLang="zh-CN" dirty="0" smtClean="0"/>
              <a:t>——</a:t>
            </a:r>
            <a:r>
              <a:rPr lang="zh-CN" altLang="en-US" dirty="0" smtClean="0"/>
              <a:t>资产负债表</a:t>
            </a:r>
            <a:endParaRPr lang="zh-CN" altLang="en-US" dirty="0"/>
          </a:p>
        </p:txBody>
      </p:sp>
      <p:graphicFrame>
        <p:nvGraphicFramePr>
          <p:cNvPr id="5" name="内容占位符 4"/>
          <p:cNvGraphicFramePr>
            <a:graphicFrameLocks noGrp="1"/>
          </p:cNvGraphicFramePr>
          <p:nvPr>
            <p:ph idx="1"/>
          </p:nvPr>
        </p:nvGraphicFramePr>
        <p:xfrm>
          <a:off x="349474" y="2590850"/>
          <a:ext cx="9231312" cy="3024336"/>
        </p:xfrm>
        <a:graphic>
          <a:graphicData uri="http://schemas.openxmlformats.org/drawingml/2006/table">
            <a:tbl>
              <a:tblPr firstRow="1" bandRow="1">
                <a:tableStyleId>{93296810-A885-4BE3-A3E7-6D5BEEA58F35}</a:tableStyleId>
              </a:tblPr>
              <a:tblGrid>
                <a:gridCol w="2307828"/>
                <a:gridCol w="2307828"/>
                <a:gridCol w="2307828"/>
                <a:gridCol w="2307828"/>
              </a:tblGrid>
              <a:tr h="370840">
                <a:tc>
                  <a:txBody>
                    <a:bodyPr/>
                    <a:lstStyle/>
                    <a:p>
                      <a:pPr indent="266700" algn="ctr">
                        <a:lnSpc>
                          <a:spcPct val="125000"/>
                        </a:lnSpc>
                        <a:spcBef>
                          <a:spcPts val="600"/>
                        </a:spcBef>
                        <a:spcAft>
                          <a:spcPts val="0"/>
                        </a:spcAft>
                      </a:pPr>
                      <a:r>
                        <a:rPr lang="zh-CN" sz="1400" b="1" kern="100" dirty="0">
                          <a:latin typeface="仿宋_GB2312" pitchFamily="49" charset="-122"/>
                          <a:ea typeface="仿宋_GB2312" pitchFamily="49" charset="-122"/>
                          <a:cs typeface="Times New Roman"/>
                        </a:rPr>
                        <a:t>项</a:t>
                      </a:r>
                      <a:r>
                        <a:rPr lang="en-US" sz="1400" b="1" kern="100" dirty="0">
                          <a:latin typeface="仿宋_GB2312" pitchFamily="49" charset="-122"/>
                          <a:ea typeface="仿宋_GB2312" pitchFamily="49" charset="-122"/>
                          <a:cs typeface="Times New Roman"/>
                        </a:rPr>
                        <a:t>  </a:t>
                      </a:r>
                      <a:r>
                        <a:rPr lang="zh-CN" sz="1400" b="1" kern="100" dirty="0">
                          <a:latin typeface="仿宋_GB2312" pitchFamily="49" charset="-122"/>
                          <a:ea typeface="仿宋_GB2312" pitchFamily="49" charset="-122"/>
                          <a:cs typeface="Times New Roman"/>
                        </a:rPr>
                        <a:t>目</a:t>
                      </a:r>
                      <a:endParaRPr lang="zh-CN" sz="1800" kern="100" dirty="0">
                        <a:latin typeface="仿宋_GB2312" pitchFamily="49" charset="-122"/>
                        <a:ea typeface="仿宋_GB2312" pitchFamily="49" charset="-122"/>
                        <a:cs typeface="Times New Roman"/>
                      </a:endParaRPr>
                    </a:p>
                  </a:txBody>
                  <a:tcPr marL="68580" marR="68580" marT="0" marB="0"/>
                </a:tc>
                <a:tc>
                  <a:txBody>
                    <a:bodyPr/>
                    <a:lstStyle/>
                    <a:p>
                      <a:pPr indent="266700" algn="ctr">
                        <a:lnSpc>
                          <a:spcPct val="125000"/>
                        </a:lnSpc>
                        <a:spcBef>
                          <a:spcPts val="600"/>
                        </a:spcBef>
                        <a:spcAft>
                          <a:spcPts val="0"/>
                        </a:spcAft>
                      </a:pPr>
                      <a:r>
                        <a:rPr lang="en-US" sz="1200" b="1" kern="100" dirty="0">
                          <a:latin typeface="+mn-lt"/>
                          <a:ea typeface="宋体"/>
                          <a:cs typeface="Times New Roman"/>
                        </a:rPr>
                        <a:t>2010.12.31</a:t>
                      </a:r>
                      <a:endParaRPr lang="zh-CN" sz="1600" kern="100" dirty="0">
                        <a:latin typeface="+mn-lt"/>
                        <a:ea typeface="宋体"/>
                        <a:cs typeface="Times New Roman"/>
                      </a:endParaRPr>
                    </a:p>
                  </a:txBody>
                  <a:tcPr marL="68580" marR="68580" marT="0" marB="0"/>
                </a:tc>
                <a:tc>
                  <a:txBody>
                    <a:bodyPr/>
                    <a:lstStyle/>
                    <a:p>
                      <a:pPr indent="266700" algn="ctr">
                        <a:lnSpc>
                          <a:spcPct val="125000"/>
                        </a:lnSpc>
                        <a:spcBef>
                          <a:spcPts val="600"/>
                        </a:spcBef>
                        <a:spcAft>
                          <a:spcPts val="0"/>
                        </a:spcAft>
                      </a:pPr>
                      <a:r>
                        <a:rPr lang="en-US" sz="1200" b="1" kern="100">
                          <a:latin typeface="+mn-lt"/>
                          <a:ea typeface="宋体"/>
                          <a:cs typeface="Times New Roman"/>
                        </a:rPr>
                        <a:t>2009.12.31</a:t>
                      </a:r>
                      <a:endParaRPr lang="zh-CN" sz="1600" kern="100">
                        <a:latin typeface="+mn-lt"/>
                        <a:ea typeface="宋体"/>
                        <a:cs typeface="Times New Roman"/>
                      </a:endParaRPr>
                    </a:p>
                  </a:txBody>
                  <a:tcPr marL="68580" marR="68580" marT="0" marB="0"/>
                </a:tc>
                <a:tc>
                  <a:txBody>
                    <a:bodyPr/>
                    <a:lstStyle/>
                    <a:p>
                      <a:pPr indent="266700" algn="ctr">
                        <a:lnSpc>
                          <a:spcPct val="125000"/>
                        </a:lnSpc>
                        <a:spcBef>
                          <a:spcPts val="600"/>
                        </a:spcBef>
                        <a:spcAft>
                          <a:spcPts val="0"/>
                        </a:spcAft>
                      </a:pPr>
                      <a:r>
                        <a:rPr lang="en-US" sz="1200" b="1" kern="100">
                          <a:latin typeface="+mn-lt"/>
                          <a:ea typeface="宋体"/>
                          <a:cs typeface="Times New Roman"/>
                        </a:rPr>
                        <a:t>2008.12.31</a:t>
                      </a:r>
                      <a:endParaRPr lang="zh-CN" sz="1600" kern="100">
                        <a:latin typeface="+mn-lt"/>
                        <a:ea typeface="宋体"/>
                        <a:cs typeface="Times New Roman"/>
                      </a:endParaRPr>
                    </a:p>
                  </a:txBody>
                  <a:tcPr marL="68580" marR="68580" marT="0" marB="0"/>
                </a:tc>
              </a:tr>
              <a:tr h="370840">
                <a:tc>
                  <a:txBody>
                    <a:bodyPr/>
                    <a:lstStyle/>
                    <a:p>
                      <a:pPr indent="266700">
                        <a:lnSpc>
                          <a:spcPct val="125000"/>
                        </a:lnSpc>
                        <a:spcBef>
                          <a:spcPts val="600"/>
                        </a:spcBef>
                        <a:spcAft>
                          <a:spcPts val="0"/>
                        </a:spcAft>
                      </a:pPr>
                      <a:r>
                        <a:rPr lang="zh-CN" sz="1400" kern="100" dirty="0">
                          <a:latin typeface="仿宋_GB2312" pitchFamily="49" charset="-122"/>
                          <a:ea typeface="仿宋_GB2312" pitchFamily="49" charset="-122"/>
                          <a:cs typeface="Times New Roman"/>
                        </a:rPr>
                        <a:t>流动资产合计</a:t>
                      </a:r>
                      <a:endParaRPr lang="zh-CN" sz="1800" kern="100" dirty="0">
                        <a:latin typeface="仿宋_GB2312" pitchFamily="49" charset="-122"/>
                        <a:ea typeface="仿宋_GB2312" pitchFamily="49" charset="-122"/>
                        <a:cs typeface="Times New Roman"/>
                      </a:endParaRPr>
                    </a:p>
                  </a:txBody>
                  <a:tcPr marL="68580" marR="68580" marT="0" marB="0"/>
                </a:tc>
                <a:tc>
                  <a:txBody>
                    <a:bodyPr/>
                    <a:lstStyle/>
                    <a:p>
                      <a:pPr algn="r" fontAlgn="ctr"/>
                      <a:r>
                        <a:rPr lang="zh-CN" altLang="en-US" sz="1200" kern="100" dirty="0">
                          <a:solidFill>
                            <a:schemeClr val="dk1"/>
                          </a:solidFill>
                          <a:latin typeface="+mn-lt"/>
                          <a:ea typeface="宋体"/>
                          <a:cs typeface="Times New Roman"/>
                        </a:rPr>
                        <a:t>    </a:t>
                      </a:r>
                      <a:r>
                        <a:rPr lang="en-US" altLang="zh-CN" sz="1200" kern="100" dirty="0">
                          <a:solidFill>
                            <a:schemeClr val="dk1"/>
                          </a:solidFill>
                          <a:latin typeface="+mn-lt"/>
                          <a:ea typeface="宋体"/>
                          <a:cs typeface="Times New Roman"/>
                        </a:rPr>
                        <a:t>172,802,796.24 </a:t>
                      </a:r>
                    </a:p>
                  </a:txBody>
                  <a:tcPr marL="9525" marR="9525" marT="9525" marB="0" anchor="ctr"/>
                </a:tc>
                <a:tc>
                  <a:txBody>
                    <a:bodyPr/>
                    <a:lstStyle/>
                    <a:p>
                      <a:pPr indent="266700" algn="r">
                        <a:lnSpc>
                          <a:spcPct val="125000"/>
                        </a:lnSpc>
                        <a:spcBef>
                          <a:spcPts val="600"/>
                        </a:spcBef>
                        <a:spcAft>
                          <a:spcPts val="0"/>
                        </a:spcAft>
                      </a:pPr>
                      <a:r>
                        <a:rPr lang="en-US" sz="1200" kern="100" dirty="0">
                          <a:solidFill>
                            <a:schemeClr val="dk1"/>
                          </a:solidFill>
                          <a:latin typeface="+mn-lt"/>
                          <a:ea typeface="宋体"/>
                          <a:cs typeface="Times New Roman"/>
                        </a:rPr>
                        <a:t>98,549,967.25</a:t>
                      </a:r>
                      <a:endParaRPr lang="zh-CN" sz="1200" kern="100" dirty="0">
                        <a:solidFill>
                          <a:schemeClr val="dk1"/>
                        </a:solidFill>
                        <a:latin typeface="+mn-lt"/>
                        <a:ea typeface="宋体"/>
                        <a:cs typeface="Times New Roman"/>
                      </a:endParaRPr>
                    </a:p>
                  </a:txBody>
                  <a:tcPr marL="68580" marR="68580" marT="0" marB="0" anchor="ctr"/>
                </a:tc>
                <a:tc>
                  <a:txBody>
                    <a:bodyPr/>
                    <a:lstStyle/>
                    <a:p>
                      <a:pPr indent="266700" algn="r">
                        <a:lnSpc>
                          <a:spcPct val="125000"/>
                        </a:lnSpc>
                        <a:spcBef>
                          <a:spcPts val="600"/>
                        </a:spcBef>
                        <a:spcAft>
                          <a:spcPts val="0"/>
                        </a:spcAft>
                      </a:pPr>
                      <a:r>
                        <a:rPr lang="en-US" sz="1200" kern="100">
                          <a:latin typeface="+mn-lt"/>
                          <a:ea typeface="宋体"/>
                          <a:cs typeface="Times New Roman"/>
                        </a:rPr>
                        <a:t>98,098,578.35</a:t>
                      </a:r>
                      <a:endParaRPr lang="zh-CN" sz="1600" kern="100">
                        <a:latin typeface="+mn-lt"/>
                        <a:ea typeface="宋体"/>
                        <a:cs typeface="Times New Roman"/>
                      </a:endParaRPr>
                    </a:p>
                  </a:txBody>
                  <a:tcPr marL="68580" marR="68580" marT="0" marB="0" anchor="ctr"/>
                </a:tc>
              </a:tr>
              <a:tr h="370840">
                <a:tc>
                  <a:txBody>
                    <a:bodyPr/>
                    <a:lstStyle/>
                    <a:p>
                      <a:pPr indent="266700">
                        <a:lnSpc>
                          <a:spcPct val="125000"/>
                        </a:lnSpc>
                        <a:spcBef>
                          <a:spcPts val="600"/>
                        </a:spcBef>
                        <a:spcAft>
                          <a:spcPts val="0"/>
                        </a:spcAft>
                      </a:pPr>
                      <a:r>
                        <a:rPr lang="zh-CN" sz="1400" kern="100" dirty="0">
                          <a:latin typeface="仿宋_GB2312" pitchFamily="49" charset="-122"/>
                          <a:ea typeface="仿宋_GB2312" pitchFamily="49" charset="-122"/>
                          <a:cs typeface="Times New Roman"/>
                        </a:rPr>
                        <a:t>非流动资产合计</a:t>
                      </a:r>
                      <a:endParaRPr lang="zh-CN" sz="1800" kern="100" dirty="0">
                        <a:latin typeface="仿宋_GB2312" pitchFamily="49" charset="-122"/>
                        <a:ea typeface="仿宋_GB2312" pitchFamily="49" charset="-122"/>
                        <a:cs typeface="Times New Roman"/>
                      </a:endParaRPr>
                    </a:p>
                  </a:txBody>
                  <a:tcPr marL="68580" marR="68580" marT="0" marB="0"/>
                </a:tc>
                <a:tc>
                  <a:txBody>
                    <a:bodyPr/>
                    <a:lstStyle/>
                    <a:p>
                      <a:pPr algn="r" fontAlgn="ctr"/>
                      <a:r>
                        <a:rPr lang="zh-CN" altLang="en-US" sz="1200" kern="100" dirty="0">
                          <a:solidFill>
                            <a:schemeClr val="dk1"/>
                          </a:solidFill>
                          <a:latin typeface="+mn-lt"/>
                          <a:ea typeface="宋体"/>
                          <a:cs typeface="Times New Roman"/>
                        </a:rPr>
                        <a:t>    </a:t>
                      </a:r>
                      <a:r>
                        <a:rPr lang="en-US" altLang="zh-CN" sz="1200" kern="100" dirty="0">
                          <a:solidFill>
                            <a:schemeClr val="dk1"/>
                          </a:solidFill>
                          <a:latin typeface="+mn-lt"/>
                          <a:ea typeface="宋体"/>
                          <a:cs typeface="Times New Roman"/>
                        </a:rPr>
                        <a:t>151,770,341.86 </a:t>
                      </a:r>
                    </a:p>
                  </a:txBody>
                  <a:tcPr marL="9525" marR="9525" marT="9525" marB="0" anchor="ctr"/>
                </a:tc>
                <a:tc>
                  <a:txBody>
                    <a:bodyPr/>
                    <a:lstStyle/>
                    <a:p>
                      <a:pPr indent="266700" algn="r">
                        <a:lnSpc>
                          <a:spcPct val="125000"/>
                        </a:lnSpc>
                        <a:spcBef>
                          <a:spcPts val="600"/>
                        </a:spcBef>
                        <a:spcAft>
                          <a:spcPts val="0"/>
                        </a:spcAft>
                      </a:pPr>
                      <a:r>
                        <a:rPr lang="en-US" sz="1200" kern="100">
                          <a:solidFill>
                            <a:schemeClr val="dk1"/>
                          </a:solidFill>
                          <a:latin typeface="+mn-lt"/>
                          <a:ea typeface="宋体"/>
                          <a:cs typeface="Times New Roman"/>
                        </a:rPr>
                        <a:t>109,083,286.11</a:t>
                      </a:r>
                      <a:endParaRPr lang="zh-CN" sz="1200" kern="100">
                        <a:solidFill>
                          <a:schemeClr val="dk1"/>
                        </a:solidFill>
                        <a:latin typeface="+mn-lt"/>
                        <a:ea typeface="宋体"/>
                        <a:cs typeface="Times New Roman"/>
                      </a:endParaRPr>
                    </a:p>
                  </a:txBody>
                  <a:tcPr marL="68580" marR="68580" marT="0" marB="0" anchor="ctr"/>
                </a:tc>
                <a:tc>
                  <a:txBody>
                    <a:bodyPr/>
                    <a:lstStyle/>
                    <a:p>
                      <a:pPr indent="266700" algn="r">
                        <a:lnSpc>
                          <a:spcPct val="125000"/>
                        </a:lnSpc>
                        <a:spcBef>
                          <a:spcPts val="600"/>
                        </a:spcBef>
                        <a:spcAft>
                          <a:spcPts val="0"/>
                        </a:spcAft>
                      </a:pPr>
                      <a:r>
                        <a:rPr lang="en-US" sz="1200" kern="100">
                          <a:latin typeface="+mn-lt"/>
                          <a:ea typeface="宋体"/>
                          <a:cs typeface="Times New Roman"/>
                        </a:rPr>
                        <a:t>30,943,470.55</a:t>
                      </a:r>
                      <a:endParaRPr lang="zh-CN" sz="1600" kern="100">
                        <a:latin typeface="+mn-lt"/>
                        <a:ea typeface="宋体"/>
                        <a:cs typeface="Times New Roman"/>
                      </a:endParaRPr>
                    </a:p>
                  </a:txBody>
                  <a:tcPr marL="68580" marR="68580" marT="0" marB="0" anchor="ctr"/>
                </a:tc>
              </a:tr>
              <a:tr h="370840">
                <a:tc>
                  <a:txBody>
                    <a:bodyPr/>
                    <a:lstStyle/>
                    <a:p>
                      <a:pPr indent="266700">
                        <a:lnSpc>
                          <a:spcPct val="125000"/>
                        </a:lnSpc>
                        <a:spcBef>
                          <a:spcPts val="600"/>
                        </a:spcBef>
                        <a:spcAft>
                          <a:spcPts val="0"/>
                        </a:spcAft>
                      </a:pPr>
                      <a:r>
                        <a:rPr lang="zh-CN" sz="1400" kern="100" dirty="0">
                          <a:latin typeface="仿宋_GB2312" pitchFamily="49" charset="-122"/>
                          <a:ea typeface="仿宋_GB2312" pitchFamily="49" charset="-122"/>
                          <a:cs typeface="Times New Roman"/>
                        </a:rPr>
                        <a:t>资产总计</a:t>
                      </a:r>
                      <a:endParaRPr lang="zh-CN" sz="1800" kern="100" dirty="0">
                        <a:latin typeface="仿宋_GB2312" pitchFamily="49" charset="-122"/>
                        <a:ea typeface="仿宋_GB2312" pitchFamily="49" charset="-122"/>
                        <a:cs typeface="Times New Roman"/>
                      </a:endParaRPr>
                    </a:p>
                  </a:txBody>
                  <a:tcPr marL="68580" marR="68580" marT="0" marB="0"/>
                </a:tc>
                <a:tc>
                  <a:txBody>
                    <a:bodyPr/>
                    <a:lstStyle/>
                    <a:p>
                      <a:pPr algn="r" fontAlgn="ctr"/>
                      <a:r>
                        <a:rPr lang="zh-CN" altLang="en-US" sz="1200" kern="100" dirty="0">
                          <a:solidFill>
                            <a:schemeClr val="dk1"/>
                          </a:solidFill>
                          <a:latin typeface="+mn-lt"/>
                          <a:ea typeface="宋体"/>
                          <a:cs typeface="Times New Roman"/>
                        </a:rPr>
                        <a:t>    </a:t>
                      </a:r>
                      <a:r>
                        <a:rPr lang="en-US" altLang="zh-CN" sz="1200" kern="100" dirty="0">
                          <a:solidFill>
                            <a:schemeClr val="dk1"/>
                          </a:solidFill>
                          <a:latin typeface="+mn-lt"/>
                          <a:ea typeface="宋体"/>
                          <a:cs typeface="Times New Roman"/>
                        </a:rPr>
                        <a:t>324,573,138.10 </a:t>
                      </a:r>
                    </a:p>
                  </a:txBody>
                  <a:tcPr marL="9525" marR="9525" marT="9525" marB="0" anchor="ctr"/>
                </a:tc>
                <a:tc>
                  <a:txBody>
                    <a:bodyPr/>
                    <a:lstStyle/>
                    <a:p>
                      <a:pPr indent="266700" algn="r">
                        <a:lnSpc>
                          <a:spcPct val="125000"/>
                        </a:lnSpc>
                        <a:spcBef>
                          <a:spcPts val="600"/>
                        </a:spcBef>
                        <a:spcAft>
                          <a:spcPts val="0"/>
                        </a:spcAft>
                      </a:pPr>
                      <a:r>
                        <a:rPr lang="en-US" sz="1200" kern="100" dirty="0">
                          <a:solidFill>
                            <a:schemeClr val="dk1"/>
                          </a:solidFill>
                          <a:latin typeface="+mn-lt"/>
                          <a:ea typeface="宋体"/>
                          <a:cs typeface="Times New Roman"/>
                        </a:rPr>
                        <a:t>207,633,253.36</a:t>
                      </a:r>
                      <a:endParaRPr lang="zh-CN" sz="1200" kern="100" dirty="0">
                        <a:solidFill>
                          <a:schemeClr val="dk1"/>
                        </a:solidFill>
                        <a:latin typeface="+mn-lt"/>
                        <a:ea typeface="宋体"/>
                        <a:cs typeface="Times New Roman"/>
                      </a:endParaRPr>
                    </a:p>
                  </a:txBody>
                  <a:tcPr marL="68580" marR="68580" marT="0" marB="0" anchor="ctr"/>
                </a:tc>
                <a:tc>
                  <a:txBody>
                    <a:bodyPr/>
                    <a:lstStyle/>
                    <a:p>
                      <a:pPr indent="266700" algn="r">
                        <a:lnSpc>
                          <a:spcPct val="125000"/>
                        </a:lnSpc>
                        <a:spcBef>
                          <a:spcPts val="600"/>
                        </a:spcBef>
                        <a:spcAft>
                          <a:spcPts val="0"/>
                        </a:spcAft>
                      </a:pPr>
                      <a:r>
                        <a:rPr lang="en-US" sz="1200" kern="100">
                          <a:latin typeface="+mn-lt"/>
                          <a:ea typeface="宋体"/>
                          <a:cs typeface="Times New Roman"/>
                        </a:rPr>
                        <a:t>129,042,048.90</a:t>
                      </a:r>
                      <a:endParaRPr lang="zh-CN" sz="1600" kern="100">
                        <a:latin typeface="+mn-lt"/>
                        <a:ea typeface="宋体"/>
                        <a:cs typeface="Times New Roman"/>
                      </a:endParaRPr>
                    </a:p>
                  </a:txBody>
                  <a:tcPr marL="68580" marR="68580" marT="0" marB="0" anchor="ctr"/>
                </a:tc>
              </a:tr>
              <a:tr h="370840">
                <a:tc>
                  <a:txBody>
                    <a:bodyPr/>
                    <a:lstStyle/>
                    <a:p>
                      <a:pPr indent="266700">
                        <a:lnSpc>
                          <a:spcPct val="125000"/>
                        </a:lnSpc>
                        <a:spcBef>
                          <a:spcPts val="600"/>
                        </a:spcBef>
                        <a:spcAft>
                          <a:spcPts val="0"/>
                        </a:spcAft>
                      </a:pPr>
                      <a:r>
                        <a:rPr lang="zh-CN" sz="1400" kern="100" dirty="0">
                          <a:latin typeface="仿宋_GB2312" pitchFamily="49" charset="-122"/>
                          <a:ea typeface="仿宋_GB2312" pitchFamily="49" charset="-122"/>
                          <a:cs typeface="Times New Roman"/>
                        </a:rPr>
                        <a:t>流动负债</a:t>
                      </a:r>
                      <a:endParaRPr lang="zh-CN" sz="1800" kern="100" dirty="0">
                        <a:latin typeface="仿宋_GB2312" pitchFamily="49" charset="-122"/>
                        <a:ea typeface="仿宋_GB2312" pitchFamily="49" charset="-122"/>
                        <a:cs typeface="Times New Roman"/>
                      </a:endParaRPr>
                    </a:p>
                  </a:txBody>
                  <a:tcPr marL="68580" marR="68580" marT="0" marB="0"/>
                </a:tc>
                <a:tc>
                  <a:txBody>
                    <a:bodyPr/>
                    <a:lstStyle/>
                    <a:p>
                      <a:pPr algn="r" fontAlgn="ctr"/>
                      <a:r>
                        <a:rPr lang="zh-CN" altLang="en-US" sz="1200" kern="100" dirty="0">
                          <a:solidFill>
                            <a:schemeClr val="dk1"/>
                          </a:solidFill>
                          <a:latin typeface="+mn-lt"/>
                          <a:ea typeface="宋体"/>
                          <a:cs typeface="Times New Roman"/>
                        </a:rPr>
                        <a:t>    </a:t>
                      </a:r>
                      <a:r>
                        <a:rPr lang="en-US" altLang="zh-CN" sz="1200" kern="100" dirty="0">
                          <a:solidFill>
                            <a:schemeClr val="dk1"/>
                          </a:solidFill>
                          <a:latin typeface="+mn-lt"/>
                          <a:ea typeface="宋体"/>
                          <a:cs typeface="Times New Roman"/>
                        </a:rPr>
                        <a:t>240,752,012.18 </a:t>
                      </a:r>
                    </a:p>
                  </a:txBody>
                  <a:tcPr marL="9525" marR="9525" marT="9525" marB="0" anchor="ctr"/>
                </a:tc>
                <a:tc>
                  <a:txBody>
                    <a:bodyPr/>
                    <a:lstStyle/>
                    <a:p>
                      <a:pPr indent="266700" algn="r">
                        <a:lnSpc>
                          <a:spcPct val="125000"/>
                        </a:lnSpc>
                        <a:spcBef>
                          <a:spcPts val="600"/>
                        </a:spcBef>
                        <a:spcAft>
                          <a:spcPts val="0"/>
                        </a:spcAft>
                      </a:pPr>
                      <a:r>
                        <a:rPr lang="en-US" sz="1200" kern="100" dirty="0">
                          <a:latin typeface="+mn-lt"/>
                          <a:ea typeface="宋体"/>
                          <a:cs typeface="Times New Roman"/>
                        </a:rPr>
                        <a:t>155,187,573.93</a:t>
                      </a:r>
                      <a:endParaRPr lang="zh-CN" sz="1600" kern="100" dirty="0">
                        <a:latin typeface="+mn-lt"/>
                        <a:ea typeface="宋体"/>
                        <a:cs typeface="Times New Roman"/>
                      </a:endParaRPr>
                    </a:p>
                  </a:txBody>
                  <a:tcPr marL="68580" marR="68580" marT="0" marB="0" anchor="ctr"/>
                </a:tc>
                <a:tc>
                  <a:txBody>
                    <a:bodyPr/>
                    <a:lstStyle/>
                    <a:p>
                      <a:pPr indent="266700" algn="r">
                        <a:lnSpc>
                          <a:spcPct val="125000"/>
                        </a:lnSpc>
                        <a:spcBef>
                          <a:spcPts val="600"/>
                        </a:spcBef>
                        <a:spcAft>
                          <a:spcPts val="0"/>
                        </a:spcAft>
                      </a:pPr>
                      <a:r>
                        <a:rPr lang="en-US" sz="1200" kern="100">
                          <a:latin typeface="+mn-lt"/>
                          <a:ea typeface="宋体"/>
                          <a:cs typeface="Times New Roman"/>
                        </a:rPr>
                        <a:t>79,196,764.96</a:t>
                      </a:r>
                      <a:endParaRPr lang="zh-CN" sz="1600" kern="100">
                        <a:latin typeface="+mn-lt"/>
                        <a:ea typeface="宋体"/>
                        <a:cs typeface="Times New Roman"/>
                      </a:endParaRPr>
                    </a:p>
                  </a:txBody>
                  <a:tcPr marL="68580" marR="68580" marT="0" marB="0" anchor="ctr"/>
                </a:tc>
              </a:tr>
              <a:tr h="370840">
                <a:tc>
                  <a:txBody>
                    <a:bodyPr/>
                    <a:lstStyle/>
                    <a:p>
                      <a:pPr indent="266700">
                        <a:lnSpc>
                          <a:spcPct val="125000"/>
                        </a:lnSpc>
                        <a:spcBef>
                          <a:spcPts val="600"/>
                        </a:spcBef>
                        <a:spcAft>
                          <a:spcPts val="0"/>
                        </a:spcAft>
                      </a:pPr>
                      <a:r>
                        <a:rPr lang="zh-CN" sz="1400" kern="100" dirty="0">
                          <a:latin typeface="仿宋_GB2312" pitchFamily="49" charset="-122"/>
                          <a:ea typeface="仿宋_GB2312" pitchFamily="49" charset="-122"/>
                          <a:cs typeface="Times New Roman"/>
                        </a:rPr>
                        <a:t>非流动负债</a:t>
                      </a:r>
                      <a:endParaRPr lang="zh-CN" sz="1800" kern="100" dirty="0">
                        <a:latin typeface="仿宋_GB2312" pitchFamily="49" charset="-122"/>
                        <a:ea typeface="仿宋_GB2312" pitchFamily="49" charset="-122"/>
                        <a:cs typeface="Times New Roman"/>
                      </a:endParaRPr>
                    </a:p>
                  </a:txBody>
                  <a:tcPr marL="68580" marR="68580" marT="0" marB="0"/>
                </a:tc>
                <a:tc>
                  <a:txBody>
                    <a:bodyPr/>
                    <a:lstStyle/>
                    <a:p>
                      <a:pPr algn="r" fontAlgn="ctr"/>
                      <a:r>
                        <a:rPr lang="zh-CN" altLang="en-US" sz="1200" kern="100" dirty="0">
                          <a:solidFill>
                            <a:schemeClr val="dk1"/>
                          </a:solidFill>
                          <a:latin typeface="+mn-lt"/>
                          <a:ea typeface="宋体"/>
                          <a:cs typeface="Times New Roman"/>
                        </a:rPr>
                        <a:t>     </a:t>
                      </a:r>
                      <a:r>
                        <a:rPr lang="en-US" altLang="zh-CN" sz="1200" kern="100" dirty="0">
                          <a:solidFill>
                            <a:schemeClr val="dk1"/>
                          </a:solidFill>
                          <a:latin typeface="+mn-lt"/>
                          <a:ea typeface="宋体"/>
                          <a:cs typeface="Times New Roman"/>
                        </a:rPr>
                        <a:t>25,041,956.62 </a:t>
                      </a:r>
                    </a:p>
                  </a:txBody>
                  <a:tcPr marL="9525" marR="9525" marT="9525" marB="0" anchor="ctr"/>
                </a:tc>
                <a:tc>
                  <a:txBody>
                    <a:bodyPr/>
                    <a:lstStyle/>
                    <a:p>
                      <a:pPr indent="266700" algn="r">
                        <a:lnSpc>
                          <a:spcPct val="125000"/>
                        </a:lnSpc>
                        <a:spcBef>
                          <a:spcPts val="600"/>
                        </a:spcBef>
                        <a:spcAft>
                          <a:spcPts val="0"/>
                        </a:spcAft>
                      </a:pPr>
                      <a:r>
                        <a:rPr lang="en-US" sz="1200" kern="100" dirty="0">
                          <a:latin typeface="+mn-lt"/>
                          <a:ea typeface="宋体"/>
                          <a:cs typeface="Times New Roman"/>
                        </a:rPr>
                        <a:t>1,049,750.00</a:t>
                      </a:r>
                      <a:endParaRPr lang="zh-CN" sz="1600" kern="100" dirty="0">
                        <a:latin typeface="+mn-lt"/>
                        <a:ea typeface="宋体"/>
                        <a:cs typeface="Times New Roman"/>
                      </a:endParaRPr>
                    </a:p>
                  </a:txBody>
                  <a:tcPr marL="68580" marR="68580" marT="0" marB="0" anchor="ctr"/>
                </a:tc>
                <a:tc>
                  <a:txBody>
                    <a:bodyPr/>
                    <a:lstStyle/>
                    <a:p>
                      <a:pPr indent="266700" algn="r">
                        <a:lnSpc>
                          <a:spcPct val="125000"/>
                        </a:lnSpc>
                        <a:spcBef>
                          <a:spcPts val="600"/>
                        </a:spcBef>
                        <a:spcAft>
                          <a:spcPts val="0"/>
                        </a:spcAft>
                      </a:pPr>
                      <a:r>
                        <a:rPr lang="en-US" sz="1200" kern="100">
                          <a:latin typeface="+mn-lt"/>
                          <a:ea typeface="宋体"/>
                          <a:cs typeface="Times New Roman"/>
                        </a:rPr>
                        <a:t>724,492.47</a:t>
                      </a:r>
                      <a:endParaRPr lang="zh-CN" sz="1600" kern="100">
                        <a:latin typeface="+mn-lt"/>
                        <a:ea typeface="宋体"/>
                        <a:cs typeface="Times New Roman"/>
                      </a:endParaRPr>
                    </a:p>
                  </a:txBody>
                  <a:tcPr marL="68580" marR="68580" marT="0" marB="0" anchor="ctr"/>
                </a:tc>
              </a:tr>
              <a:tr h="370840">
                <a:tc>
                  <a:txBody>
                    <a:bodyPr/>
                    <a:lstStyle/>
                    <a:p>
                      <a:pPr indent="266700">
                        <a:lnSpc>
                          <a:spcPct val="125000"/>
                        </a:lnSpc>
                        <a:spcBef>
                          <a:spcPts val="600"/>
                        </a:spcBef>
                        <a:spcAft>
                          <a:spcPts val="0"/>
                        </a:spcAft>
                      </a:pPr>
                      <a:r>
                        <a:rPr lang="zh-CN" sz="1400" kern="100" dirty="0">
                          <a:latin typeface="仿宋_GB2312" pitchFamily="49" charset="-122"/>
                          <a:ea typeface="仿宋_GB2312" pitchFamily="49" charset="-122"/>
                          <a:cs typeface="Times New Roman"/>
                        </a:rPr>
                        <a:t>负债合计</a:t>
                      </a:r>
                      <a:endParaRPr lang="zh-CN" sz="1800" kern="100" dirty="0">
                        <a:latin typeface="仿宋_GB2312" pitchFamily="49" charset="-122"/>
                        <a:ea typeface="仿宋_GB2312" pitchFamily="49" charset="-122"/>
                        <a:cs typeface="Times New Roman"/>
                      </a:endParaRPr>
                    </a:p>
                  </a:txBody>
                  <a:tcPr marL="68580" marR="68580" marT="0" marB="0"/>
                </a:tc>
                <a:tc>
                  <a:txBody>
                    <a:bodyPr/>
                    <a:lstStyle/>
                    <a:p>
                      <a:pPr algn="r" fontAlgn="ctr"/>
                      <a:r>
                        <a:rPr lang="zh-CN" altLang="en-US" sz="1200" kern="100" dirty="0">
                          <a:solidFill>
                            <a:schemeClr val="dk1"/>
                          </a:solidFill>
                          <a:latin typeface="+mn-lt"/>
                          <a:ea typeface="宋体"/>
                          <a:cs typeface="Times New Roman"/>
                        </a:rPr>
                        <a:t>    </a:t>
                      </a:r>
                      <a:r>
                        <a:rPr lang="en-US" altLang="zh-CN" sz="1200" kern="100" dirty="0">
                          <a:solidFill>
                            <a:schemeClr val="dk1"/>
                          </a:solidFill>
                          <a:latin typeface="+mn-lt"/>
                          <a:ea typeface="宋体"/>
                          <a:cs typeface="Times New Roman"/>
                        </a:rPr>
                        <a:t>265,793,968.80 </a:t>
                      </a:r>
                    </a:p>
                  </a:txBody>
                  <a:tcPr marL="9525" marR="9525" marT="9525" marB="0" anchor="ctr"/>
                </a:tc>
                <a:tc>
                  <a:txBody>
                    <a:bodyPr/>
                    <a:lstStyle/>
                    <a:p>
                      <a:pPr indent="266700" algn="r">
                        <a:lnSpc>
                          <a:spcPct val="125000"/>
                        </a:lnSpc>
                        <a:spcBef>
                          <a:spcPts val="600"/>
                        </a:spcBef>
                        <a:spcAft>
                          <a:spcPts val="0"/>
                        </a:spcAft>
                      </a:pPr>
                      <a:r>
                        <a:rPr lang="en-US" sz="1200" kern="100" dirty="0">
                          <a:latin typeface="+mn-lt"/>
                          <a:ea typeface="宋体"/>
                          <a:cs typeface="Times New Roman"/>
                        </a:rPr>
                        <a:t>156,237,323.93</a:t>
                      </a:r>
                      <a:endParaRPr lang="zh-CN" sz="1600" kern="100" dirty="0">
                        <a:latin typeface="+mn-lt"/>
                        <a:ea typeface="宋体"/>
                        <a:cs typeface="Times New Roman"/>
                      </a:endParaRPr>
                    </a:p>
                  </a:txBody>
                  <a:tcPr marL="68580" marR="68580" marT="0" marB="0" anchor="ctr"/>
                </a:tc>
                <a:tc>
                  <a:txBody>
                    <a:bodyPr/>
                    <a:lstStyle/>
                    <a:p>
                      <a:pPr indent="266700" algn="r">
                        <a:lnSpc>
                          <a:spcPct val="125000"/>
                        </a:lnSpc>
                        <a:spcBef>
                          <a:spcPts val="600"/>
                        </a:spcBef>
                        <a:spcAft>
                          <a:spcPts val="0"/>
                        </a:spcAft>
                      </a:pPr>
                      <a:r>
                        <a:rPr lang="en-US" sz="1200" kern="100">
                          <a:latin typeface="+mn-lt"/>
                          <a:ea typeface="宋体"/>
                          <a:cs typeface="Times New Roman"/>
                        </a:rPr>
                        <a:t>79,921,257.43</a:t>
                      </a:r>
                      <a:endParaRPr lang="zh-CN" sz="1600" kern="100">
                        <a:latin typeface="+mn-lt"/>
                        <a:ea typeface="宋体"/>
                        <a:cs typeface="Times New Roman"/>
                      </a:endParaRPr>
                    </a:p>
                  </a:txBody>
                  <a:tcPr marL="68580" marR="68580" marT="0" marB="0" anchor="ctr"/>
                </a:tc>
              </a:tr>
              <a:tr h="428456">
                <a:tc>
                  <a:txBody>
                    <a:bodyPr/>
                    <a:lstStyle/>
                    <a:p>
                      <a:pPr indent="266700">
                        <a:lnSpc>
                          <a:spcPct val="125000"/>
                        </a:lnSpc>
                        <a:spcBef>
                          <a:spcPts val="600"/>
                        </a:spcBef>
                        <a:spcAft>
                          <a:spcPts val="0"/>
                        </a:spcAft>
                      </a:pPr>
                      <a:r>
                        <a:rPr lang="zh-CN" sz="1400" kern="100" dirty="0">
                          <a:latin typeface="仿宋_GB2312" pitchFamily="49" charset="-122"/>
                          <a:ea typeface="仿宋_GB2312" pitchFamily="49" charset="-122"/>
                          <a:cs typeface="Times New Roman"/>
                        </a:rPr>
                        <a:t>股东权益合计</a:t>
                      </a:r>
                      <a:endParaRPr lang="zh-CN" sz="1800" kern="100" dirty="0">
                        <a:latin typeface="仿宋_GB2312" pitchFamily="49" charset="-122"/>
                        <a:ea typeface="仿宋_GB2312" pitchFamily="49" charset="-122"/>
                        <a:cs typeface="Times New Roman"/>
                      </a:endParaRPr>
                    </a:p>
                  </a:txBody>
                  <a:tcPr marL="68580" marR="68580" marT="0" marB="0"/>
                </a:tc>
                <a:tc>
                  <a:txBody>
                    <a:bodyPr/>
                    <a:lstStyle/>
                    <a:p>
                      <a:pPr algn="r" fontAlgn="ctr"/>
                      <a:r>
                        <a:rPr lang="zh-CN" altLang="en-US" sz="1200" kern="100" dirty="0">
                          <a:solidFill>
                            <a:schemeClr val="dk1"/>
                          </a:solidFill>
                          <a:latin typeface="+mn-lt"/>
                          <a:ea typeface="宋体"/>
                          <a:cs typeface="Times New Roman"/>
                        </a:rPr>
                        <a:t>     </a:t>
                      </a:r>
                      <a:r>
                        <a:rPr lang="en-US" altLang="zh-CN" sz="1200" kern="100" dirty="0">
                          <a:solidFill>
                            <a:schemeClr val="dk1"/>
                          </a:solidFill>
                          <a:latin typeface="+mn-lt"/>
                          <a:ea typeface="宋体"/>
                          <a:cs typeface="Times New Roman"/>
                        </a:rPr>
                        <a:t>58,779,169.30 </a:t>
                      </a:r>
                    </a:p>
                  </a:txBody>
                  <a:tcPr marL="9525" marR="9525" marT="9525" marB="0" anchor="ctr"/>
                </a:tc>
                <a:tc>
                  <a:txBody>
                    <a:bodyPr/>
                    <a:lstStyle/>
                    <a:p>
                      <a:pPr indent="266700" algn="r">
                        <a:lnSpc>
                          <a:spcPct val="125000"/>
                        </a:lnSpc>
                        <a:spcBef>
                          <a:spcPts val="600"/>
                        </a:spcBef>
                        <a:spcAft>
                          <a:spcPts val="0"/>
                        </a:spcAft>
                      </a:pPr>
                      <a:r>
                        <a:rPr lang="en-US" sz="1200" kern="100" dirty="0">
                          <a:latin typeface="+mn-lt"/>
                          <a:ea typeface="宋体"/>
                          <a:cs typeface="Times New Roman"/>
                        </a:rPr>
                        <a:t>51,395,929.43</a:t>
                      </a:r>
                      <a:endParaRPr lang="zh-CN" sz="1600" kern="100" dirty="0">
                        <a:latin typeface="+mn-lt"/>
                        <a:ea typeface="宋体"/>
                        <a:cs typeface="Times New Roman"/>
                      </a:endParaRPr>
                    </a:p>
                  </a:txBody>
                  <a:tcPr marL="68580" marR="68580" marT="0" marB="0" anchor="ctr"/>
                </a:tc>
                <a:tc>
                  <a:txBody>
                    <a:bodyPr/>
                    <a:lstStyle/>
                    <a:p>
                      <a:pPr indent="266700" algn="r">
                        <a:lnSpc>
                          <a:spcPct val="125000"/>
                        </a:lnSpc>
                        <a:spcBef>
                          <a:spcPts val="600"/>
                        </a:spcBef>
                        <a:spcAft>
                          <a:spcPts val="0"/>
                        </a:spcAft>
                      </a:pPr>
                      <a:r>
                        <a:rPr lang="en-US" sz="1200" kern="100" dirty="0">
                          <a:latin typeface="+mn-lt"/>
                          <a:ea typeface="宋体"/>
                          <a:cs typeface="Times New Roman"/>
                        </a:rPr>
                        <a:t>49,120,791.47</a:t>
                      </a:r>
                      <a:endParaRPr lang="zh-CN" sz="1600" kern="100" dirty="0">
                        <a:latin typeface="+mn-lt"/>
                        <a:ea typeface="宋体"/>
                        <a:cs typeface="Times New Roman"/>
                      </a:endParaRPr>
                    </a:p>
                  </a:txBody>
                  <a:tcPr marL="68580" marR="68580" marT="0" marB="0" anchor="ctr"/>
                </a:tc>
              </a:tr>
            </a:tbl>
          </a:graphicData>
        </a:graphic>
      </p:graphicFrame>
      <p:sp>
        <p:nvSpPr>
          <p:cNvPr id="4" name="灯片编号占位符 3"/>
          <p:cNvSpPr>
            <a:spLocks noGrp="1"/>
          </p:cNvSpPr>
          <p:nvPr>
            <p:ph type="sldNum" sz="quarter" idx="12"/>
          </p:nvPr>
        </p:nvSpPr>
        <p:spPr/>
        <p:txBody>
          <a:bodyPr/>
          <a:lstStyle/>
          <a:p>
            <a:fld id="{471DEA9E-BEE9-4E32-83E8-991AD7715CE7}" type="slidenum">
              <a:rPr lang="en-US" altLang="zh-CN" smtClean="0"/>
              <a:pPr/>
              <a:t>35</a:t>
            </a:fld>
            <a:endParaRPr lang="en-US" altLang="zh-CN"/>
          </a:p>
        </p:txBody>
      </p:sp>
      <p:sp>
        <p:nvSpPr>
          <p:cNvPr id="6" name="TextBox 5"/>
          <p:cNvSpPr txBox="1"/>
          <p:nvPr/>
        </p:nvSpPr>
        <p:spPr>
          <a:xfrm>
            <a:off x="493490" y="2158802"/>
            <a:ext cx="3932487" cy="329321"/>
          </a:xfrm>
          <a:prstGeom prst="rect">
            <a:avLst/>
          </a:prstGeom>
          <a:noFill/>
        </p:spPr>
        <p:txBody>
          <a:bodyPr wrap="none" rtlCol="0">
            <a:spAutoFit/>
          </a:bodyPr>
          <a:lstStyle/>
          <a:p>
            <a:pPr algn="l">
              <a:buFont typeface="Wingdings" pitchFamily="2" charset="2"/>
              <a:buChar char="n"/>
            </a:pPr>
            <a:r>
              <a:rPr lang="zh-CN" altLang="en-US" dirty="0" smtClean="0"/>
              <a:t> 公司过去三年经审计的资产负债情况如下表：</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公司合并财务数据</a:t>
            </a:r>
            <a:r>
              <a:rPr lang="en-US" altLang="zh-CN" dirty="0" smtClean="0"/>
              <a:t>——</a:t>
            </a:r>
            <a:r>
              <a:rPr lang="zh-CN" altLang="en-US" dirty="0" smtClean="0"/>
              <a:t>利润表</a:t>
            </a:r>
            <a:endParaRPr lang="zh-CN" altLang="en-US" dirty="0"/>
          </a:p>
        </p:txBody>
      </p:sp>
      <p:graphicFrame>
        <p:nvGraphicFramePr>
          <p:cNvPr id="5" name="内容占位符 4"/>
          <p:cNvGraphicFramePr>
            <a:graphicFrameLocks noGrp="1"/>
          </p:cNvGraphicFramePr>
          <p:nvPr>
            <p:ph idx="1"/>
          </p:nvPr>
        </p:nvGraphicFramePr>
        <p:xfrm>
          <a:off x="421482" y="2374826"/>
          <a:ext cx="9231312" cy="1854200"/>
        </p:xfrm>
        <a:graphic>
          <a:graphicData uri="http://schemas.openxmlformats.org/drawingml/2006/table">
            <a:tbl>
              <a:tblPr firstRow="1" bandRow="1">
                <a:tableStyleId>{93296810-A885-4BE3-A3E7-6D5BEEA58F35}</a:tableStyleId>
              </a:tblPr>
              <a:tblGrid>
                <a:gridCol w="2307828"/>
                <a:gridCol w="2307828"/>
                <a:gridCol w="2307828"/>
                <a:gridCol w="2307828"/>
              </a:tblGrid>
              <a:tr h="370840">
                <a:tc>
                  <a:txBody>
                    <a:bodyPr/>
                    <a:lstStyle/>
                    <a:p>
                      <a:pPr indent="266700" algn="ctr">
                        <a:lnSpc>
                          <a:spcPct val="125000"/>
                        </a:lnSpc>
                        <a:spcBef>
                          <a:spcPts val="600"/>
                        </a:spcBef>
                        <a:spcAft>
                          <a:spcPts val="0"/>
                        </a:spcAft>
                      </a:pPr>
                      <a:r>
                        <a:rPr lang="zh-CN" sz="1200" b="1" kern="100" dirty="0">
                          <a:latin typeface="仿宋_GB2312" pitchFamily="49" charset="-122"/>
                          <a:ea typeface="仿宋_GB2312" pitchFamily="49" charset="-122"/>
                          <a:cs typeface="Times New Roman"/>
                        </a:rPr>
                        <a:t>项</a:t>
                      </a:r>
                      <a:r>
                        <a:rPr lang="en-US" sz="1200" b="1" kern="100" dirty="0">
                          <a:latin typeface="仿宋_GB2312" pitchFamily="49" charset="-122"/>
                          <a:ea typeface="仿宋_GB2312" pitchFamily="49" charset="-122"/>
                          <a:cs typeface="Times New Roman"/>
                        </a:rPr>
                        <a:t>    </a:t>
                      </a:r>
                      <a:r>
                        <a:rPr lang="zh-CN" sz="1200" b="1" kern="100" dirty="0">
                          <a:latin typeface="仿宋_GB2312" pitchFamily="49" charset="-122"/>
                          <a:ea typeface="仿宋_GB2312" pitchFamily="49" charset="-122"/>
                          <a:cs typeface="Times New Roman"/>
                        </a:rPr>
                        <a:t>目</a:t>
                      </a:r>
                      <a:endParaRPr lang="zh-CN" sz="1600" kern="100" dirty="0">
                        <a:latin typeface="仿宋_GB2312" pitchFamily="49" charset="-122"/>
                        <a:ea typeface="仿宋_GB2312" pitchFamily="49" charset="-122"/>
                        <a:cs typeface="Times New Roman"/>
                      </a:endParaRPr>
                    </a:p>
                  </a:txBody>
                  <a:tcPr marL="68580" marR="68580" marT="0" marB="0"/>
                </a:tc>
                <a:tc>
                  <a:txBody>
                    <a:bodyPr/>
                    <a:lstStyle/>
                    <a:p>
                      <a:pPr indent="266700" algn="ctr">
                        <a:lnSpc>
                          <a:spcPct val="125000"/>
                        </a:lnSpc>
                        <a:spcBef>
                          <a:spcPts val="600"/>
                        </a:spcBef>
                        <a:spcAft>
                          <a:spcPts val="0"/>
                        </a:spcAft>
                      </a:pPr>
                      <a:r>
                        <a:rPr lang="en-US" sz="1200" b="1" kern="100">
                          <a:latin typeface="Times New Roman"/>
                          <a:ea typeface="宋体"/>
                          <a:cs typeface="Times New Roman"/>
                        </a:rPr>
                        <a:t>2010</a:t>
                      </a:r>
                      <a:r>
                        <a:rPr lang="zh-CN" sz="1200" b="1" kern="100">
                          <a:latin typeface="Times New Roman"/>
                          <a:ea typeface="宋体"/>
                          <a:cs typeface="Times New Roman"/>
                        </a:rPr>
                        <a:t>年度</a:t>
                      </a:r>
                      <a:endParaRPr lang="zh-CN" sz="1600" kern="100">
                        <a:latin typeface="宋体"/>
                        <a:ea typeface="宋体"/>
                        <a:cs typeface="Times New Roman"/>
                      </a:endParaRPr>
                    </a:p>
                  </a:txBody>
                  <a:tcPr marL="68580" marR="68580" marT="0" marB="0"/>
                </a:tc>
                <a:tc>
                  <a:txBody>
                    <a:bodyPr/>
                    <a:lstStyle/>
                    <a:p>
                      <a:pPr indent="266700" algn="ctr">
                        <a:lnSpc>
                          <a:spcPct val="125000"/>
                        </a:lnSpc>
                        <a:spcBef>
                          <a:spcPts val="600"/>
                        </a:spcBef>
                        <a:spcAft>
                          <a:spcPts val="0"/>
                        </a:spcAft>
                      </a:pPr>
                      <a:r>
                        <a:rPr lang="en-US" sz="1200" b="1" kern="100">
                          <a:latin typeface="Times New Roman"/>
                          <a:ea typeface="宋体"/>
                          <a:cs typeface="Times New Roman"/>
                        </a:rPr>
                        <a:t>2009</a:t>
                      </a:r>
                      <a:r>
                        <a:rPr lang="zh-CN" sz="1200" b="1" kern="100">
                          <a:latin typeface="Times New Roman"/>
                          <a:ea typeface="宋体"/>
                          <a:cs typeface="Times New Roman"/>
                        </a:rPr>
                        <a:t>年度</a:t>
                      </a:r>
                      <a:endParaRPr lang="zh-CN" sz="1600" kern="100">
                        <a:latin typeface="宋体"/>
                        <a:ea typeface="宋体"/>
                        <a:cs typeface="Times New Roman"/>
                      </a:endParaRPr>
                    </a:p>
                  </a:txBody>
                  <a:tcPr marL="68580" marR="68580" marT="0" marB="0"/>
                </a:tc>
                <a:tc>
                  <a:txBody>
                    <a:bodyPr/>
                    <a:lstStyle/>
                    <a:p>
                      <a:pPr indent="266700" algn="ctr">
                        <a:lnSpc>
                          <a:spcPct val="125000"/>
                        </a:lnSpc>
                        <a:spcBef>
                          <a:spcPts val="600"/>
                        </a:spcBef>
                        <a:spcAft>
                          <a:spcPts val="0"/>
                        </a:spcAft>
                      </a:pPr>
                      <a:r>
                        <a:rPr lang="en-US" sz="1200" b="1" kern="100">
                          <a:latin typeface="Times New Roman"/>
                          <a:ea typeface="宋体"/>
                          <a:cs typeface="Times New Roman"/>
                        </a:rPr>
                        <a:t>2008</a:t>
                      </a:r>
                      <a:r>
                        <a:rPr lang="zh-CN" sz="1200" b="1" kern="100">
                          <a:latin typeface="Times New Roman"/>
                          <a:ea typeface="宋体"/>
                          <a:cs typeface="Times New Roman"/>
                        </a:rPr>
                        <a:t>年度</a:t>
                      </a:r>
                      <a:endParaRPr lang="zh-CN" sz="1600" kern="100">
                        <a:latin typeface="宋体"/>
                        <a:ea typeface="宋体"/>
                        <a:cs typeface="Times New Roman"/>
                      </a:endParaRPr>
                    </a:p>
                  </a:txBody>
                  <a:tcPr marL="68580" marR="68580" marT="0" marB="0"/>
                </a:tc>
              </a:tr>
              <a:tr h="370840">
                <a:tc>
                  <a:txBody>
                    <a:bodyPr/>
                    <a:lstStyle/>
                    <a:p>
                      <a:pPr indent="266700">
                        <a:lnSpc>
                          <a:spcPct val="125000"/>
                        </a:lnSpc>
                        <a:spcBef>
                          <a:spcPts val="600"/>
                        </a:spcBef>
                        <a:spcAft>
                          <a:spcPts val="0"/>
                        </a:spcAft>
                      </a:pPr>
                      <a:r>
                        <a:rPr lang="zh-CN" sz="1200" kern="100">
                          <a:latin typeface="仿宋_GB2312" pitchFamily="49" charset="-122"/>
                          <a:ea typeface="仿宋_GB2312" pitchFamily="49" charset="-122"/>
                          <a:cs typeface="Times New Roman"/>
                        </a:rPr>
                        <a:t>营业收入</a:t>
                      </a:r>
                      <a:endParaRPr lang="zh-CN" sz="1600" kern="100">
                        <a:latin typeface="仿宋_GB2312" pitchFamily="49" charset="-122"/>
                        <a:ea typeface="仿宋_GB2312" pitchFamily="49" charset="-122"/>
                        <a:cs typeface="Times New Roman"/>
                      </a:endParaRPr>
                    </a:p>
                  </a:txBody>
                  <a:tcPr marL="68580" marR="68580" marT="0" marB="0"/>
                </a:tc>
                <a:tc>
                  <a:txBody>
                    <a:bodyPr/>
                    <a:lstStyle/>
                    <a:p>
                      <a:pPr algn="r" fontAlgn="ctr"/>
                      <a:r>
                        <a:rPr lang="zh-CN" altLang="en-US" sz="1200" kern="100" dirty="0">
                          <a:solidFill>
                            <a:schemeClr val="dk1"/>
                          </a:solidFill>
                          <a:latin typeface="+mn-lt"/>
                          <a:ea typeface="宋体"/>
                          <a:cs typeface="Times New Roman"/>
                        </a:rPr>
                        <a:t>           </a:t>
                      </a:r>
                      <a:r>
                        <a:rPr lang="en-US" altLang="zh-CN" sz="1200" kern="100" dirty="0">
                          <a:solidFill>
                            <a:schemeClr val="dk1"/>
                          </a:solidFill>
                          <a:latin typeface="+mn-lt"/>
                          <a:ea typeface="宋体"/>
                          <a:cs typeface="Times New Roman"/>
                        </a:rPr>
                        <a:t>150,556,802.97 </a:t>
                      </a:r>
                    </a:p>
                  </a:txBody>
                  <a:tcPr marL="9525" marR="9525" marT="9525" marB="0" anchor="ctr"/>
                </a:tc>
                <a:tc>
                  <a:txBody>
                    <a:bodyPr/>
                    <a:lstStyle/>
                    <a:p>
                      <a:pPr indent="266700" algn="r">
                        <a:lnSpc>
                          <a:spcPct val="125000"/>
                        </a:lnSpc>
                        <a:spcBef>
                          <a:spcPts val="600"/>
                        </a:spcBef>
                        <a:spcAft>
                          <a:spcPts val="0"/>
                        </a:spcAft>
                      </a:pPr>
                      <a:r>
                        <a:rPr lang="en-US" sz="1200" kern="100" dirty="0">
                          <a:latin typeface="+mn-lt"/>
                          <a:ea typeface="宋体"/>
                          <a:cs typeface="Times New Roman"/>
                        </a:rPr>
                        <a:t>91,420,346.67</a:t>
                      </a:r>
                      <a:endParaRPr lang="zh-CN" sz="1600" kern="100" dirty="0">
                        <a:latin typeface="+mn-lt"/>
                        <a:ea typeface="宋体"/>
                        <a:cs typeface="Times New Roman"/>
                      </a:endParaRPr>
                    </a:p>
                  </a:txBody>
                  <a:tcPr marL="68580" marR="68580" marT="0" marB="0" anchor="ctr"/>
                </a:tc>
                <a:tc>
                  <a:txBody>
                    <a:bodyPr/>
                    <a:lstStyle/>
                    <a:p>
                      <a:pPr indent="266700" algn="r">
                        <a:lnSpc>
                          <a:spcPct val="125000"/>
                        </a:lnSpc>
                        <a:spcBef>
                          <a:spcPts val="600"/>
                        </a:spcBef>
                        <a:spcAft>
                          <a:spcPts val="0"/>
                        </a:spcAft>
                      </a:pPr>
                      <a:r>
                        <a:rPr lang="en-US" sz="1200" kern="100">
                          <a:latin typeface="+mn-lt"/>
                          <a:ea typeface="宋体"/>
                          <a:cs typeface="Times New Roman"/>
                        </a:rPr>
                        <a:t>107,278,608.83</a:t>
                      </a:r>
                      <a:endParaRPr lang="zh-CN" sz="1600" kern="100">
                        <a:latin typeface="+mn-lt"/>
                        <a:ea typeface="宋体"/>
                        <a:cs typeface="Times New Roman"/>
                      </a:endParaRPr>
                    </a:p>
                  </a:txBody>
                  <a:tcPr marL="68580" marR="68580" marT="0" marB="0" anchor="ctr"/>
                </a:tc>
              </a:tr>
              <a:tr h="370840">
                <a:tc>
                  <a:txBody>
                    <a:bodyPr/>
                    <a:lstStyle/>
                    <a:p>
                      <a:pPr indent="266700">
                        <a:lnSpc>
                          <a:spcPct val="125000"/>
                        </a:lnSpc>
                        <a:spcBef>
                          <a:spcPts val="600"/>
                        </a:spcBef>
                        <a:spcAft>
                          <a:spcPts val="0"/>
                        </a:spcAft>
                      </a:pPr>
                      <a:r>
                        <a:rPr lang="zh-CN" sz="1200" kern="100">
                          <a:latin typeface="仿宋_GB2312" pitchFamily="49" charset="-122"/>
                          <a:ea typeface="仿宋_GB2312" pitchFamily="49" charset="-122"/>
                          <a:cs typeface="Times New Roman"/>
                        </a:rPr>
                        <a:t>营业利润</a:t>
                      </a:r>
                      <a:endParaRPr lang="zh-CN" sz="1600" kern="100">
                        <a:latin typeface="仿宋_GB2312" pitchFamily="49" charset="-122"/>
                        <a:ea typeface="仿宋_GB2312" pitchFamily="49" charset="-122"/>
                        <a:cs typeface="Times New Roman"/>
                      </a:endParaRPr>
                    </a:p>
                  </a:txBody>
                  <a:tcPr marL="68580" marR="68580" marT="0" marB="0"/>
                </a:tc>
                <a:tc>
                  <a:txBody>
                    <a:bodyPr/>
                    <a:lstStyle/>
                    <a:p>
                      <a:pPr algn="r" fontAlgn="ctr"/>
                      <a:r>
                        <a:rPr lang="zh-CN" altLang="en-US" sz="1200" kern="100" dirty="0">
                          <a:solidFill>
                            <a:schemeClr val="dk1"/>
                          </a:solidFill>
                          <a:latin typeface="+mn-lt"/>
                          <a:ea typeface="宋体"/>
                          <a:cs typeface="Times New Roman"/>
                        </a:rPr>
                        <a:t>             </a:t>
                      </a:r>
                      <a:r>
                        <a:rPr lang="en-US" altLang="zh-CN" sz="1200" kern="100" dirty="0">
                          <a:solidFill>
                            <a:schemeClr val="dk1"/>
                          </a:solidFill>
                          <a:latin typeface="+mn-lt"/>
                          <a:ea typeface="宋体"/>
                          <a:cs typeface="Times New Roman"/>
                        </a:rPr>
                        <a:t>9,045,743.83 </a:t>
                      </a:r>
                    </a:p>
                  </a:txBody>
                  <a:tcPr marL="9525" marR="9525" marT="9525" marB="0" anchor="ctr"/>
                </a:tc>
                <a:tc>
                  <a:txBody>
                    <a:bodyPr/>
                    <a:lstStyle/>
                    <a:p>
                      <a:pPr indent="266700" algn="r">
                        <a:lnSpc>
                          <a:spcPct val="125000"/>
                        </a:lnSpc>
                        <a:spcBef>
                          <a:spcPts val="600"/>
                        </a:spcBef>
                        <a:spcAft>
                          <a:spcPts val="0"/>
                        </a:spcAft>
                      </a:pPr>
                      <a:r>
                        <a:rPr lang="en-US" sz="1200" kern="100">
                          <a:latin typeface="+mn-lt"/>
                          <a:ea typeface="宋体"/>
                          <a:cs typeface="Times New Roman"/>
                        </a:rPr>
                        <a:t>16,317,066.85</a:t>
                      </a:r>
                      <a:endParaRPr lang="zh-CN" sz="1600" kern="100">
                        <a:latin typeface="+mn-lt"/>
                        <a:ea typeface="宋体"/>
                        <a:cs typeface="Times New Roman"/>
                      </a:endParaRPr>
                    </a:p>
                  </a:txBody>
                  <a:tcPr marL="68580" marR="68580" marT="0" marB="0" anchor="ctr"/>
                </a:tc>
                <a:tc>
                  <a:txBody>
                    <a:bodyPr/>
                    <a:lstStyle/>
                    <a:p>
                      <a:pPr indent="266700" algn="r">
                        <a:lnSpc>
                          <a:spcPct val="125000"/>
                        </a:lnSpc>
                        <a:spcBef>
                          <a:spcPts val="600"/>
                        </a:spcBef>
                        <a:spcAft>
                          <a:spcPts val="0"/>
                        </a:spcAft>
                      </a:pPr>
                      <a:r>
                        <a:rPr lang="en-US" sz="1200" kern="100">
                          <a:latin typeface="+mn-lt"/>
                          <a:ea typeface="宋体"/>
                          <a:cs typeface="Times New Roman"/>
                        </a:rPr>
                        <a:t>15,914,795.68</a:t>
                      </a:r>
                      <a:endParaRPr lang="zh-CN" sz="1600" kern="100">
                        <a:latin typeface="+mn-lt"/>
                        <a:ea typeface="宋体"/>
                        <a:cs typeface="Times New Roman"/>
                      </a:endParaRPr>
                    </a:p>
                  </a:txBody>
                  <a:tcPr marL="68580" marR="68580" marT="0" marB="0" anchor="ctr"/>
                </a:tc>
              </a:tr>
              <a:tr h="370840">
                <a:tc>
                  <a:txBody>
                    <a:bodyPr/>
                    <a:lstStyle/>
                    <a:p>
                      <a:pPr indent="266700">
                        <a:lnSpc>
                          <a:spcPct val="125000"/>
                        </a:lnSpc>
                        <a:spcBef>
                          <a:spcPts val="600"/>
                        </a:spcBef>
                        <a:spcAft>
                          <a:spcPts val="0"/>
                        </a:spcAft>
                      </a:pPr>
                      <a:r>
                        <a:rPr lang="zh-CN" sz="1200" kern="100">
                          <a:latin typeface="仿宋_GB2312" pitchFamily="49" charset="-122"/>
                          <a:ea typeface="仿宋_GB2312" pitchFamily="49" charset="-122"/>
                          <a:cs typeface="Times New Roman"/>
                        </a:rPr>
                        <a:t>利润总额</a:t>
                      </a:r>
                      <a:endParaRPr lang="zh-CN" sz="1600" kern="100">
                        <a:latin typeface="仿宋_GB2312" pitchFamily="49" charset="-122"/>
                        <a:ea typeface="仿宋_GB2312" pitchFamily="49" charset="-122"/>
                        <a:cs typeface="Times New Roman"/>
                      </a:endParaRPr>
                    </a:p>
                  </a:txBody>
                  <a:tcPr marL="68580" marR="68580" marT="0" marB="0"/>
                </a:tc>
                <a:tc>
                  <a:txBody>
                    <a:bodyPr/>
                    <a:lstStyle/>
                    <a:p>
                      <a:pPr algn="r" fontAlgn="ctr"/>
                      <a:r>
                        <a:rPr lang="zh-CN" altLang="en-US" sz="1200" kern="100" dirty="0">
                          <a:solidFill>
                            <a:schemeClr val="dk1"/>
                          </a:solidFill>
                          <a:latin typeface="+mn-lt"/>
                          <a:ea typeface="宋体"/>
                          <a:cs typeface="Times New Roman"/>
                        </a:rPr>
                        <a:t>            </a:t>
                      </a:r>
                      <a:r>
                        <a:rPr lang="en-US" altLang="zh-CN" sz="1200" kern="100" dirty="0">
                          <a:solidFill>
                            <a:schemeClr val="dk1"/>
                          </a:solidFill>
                          <a:latin typeface="+mn-lt"/>
                          <a:ea typeface="宋体"/>
                          <a:cs typeface="Times New Roman"/>
                        </a:rPr>
                        <a:t>10,087,737.11 </a:t>
                      </a:r>
                    </a:p>
                  </a:txBody>
                  <a:tcPr marL="9525" marR="9525" marT="9525" marB="0" anchor="ctr"/>
                </a:tc>
                <a:tc>
                  <a:txBody>
                    <a:bodyPr/>
                    <a:lstStyle/>
                    <a:p>
                      <a:pPr indent="266700" algn="r">
                        <a:lnSpc>
                          <a:spcPct val="125000"/>
                        </a:lnSpc>
                        <a:spcBef>
                          <a:spcPts val="600"/>
                        </a:spcBef>
                        <a:spcAft>
                          <a:spcPts val="0"/>
                        </a:spcAft>
                      </a:pPr>
                      <a:r>
                        <a:rPr lang="en-US" sz="1200" kern="100" dirty="0">
                          <a:latin typeface="+mn-lt"/>
                          <a:ea typeface="宋体"/>
                          <a:cs typeface="Times New Roman"/>
                        </a:rPr>
                        <a:t>2,812,463.69</a:t>
                      </a:r>
                      <a:endParaRPr lang="zh-CN" sz="1600" kern="100" dirty="0">
                        <a:latin typeface="+mn-lt"/>
                        <a:ea typeface="宋体"/>
                        <a:cs typeface="Times New Roman"/>
                      </a:endParaRPr>
                    </a:p>
                  </a:txBody>
                  <a:tcPr marL="68580" marR="68580" marT="0" marB="0" anchor="ctr"/>
                </a:tc>
                <a:tc>
                  <a:txBody>
                    <a:bodyPr/>
                    <a:lstStyle/>
                    <a:p>
                      <a:pPr indent="266700" algn="r">
                        <a:lnSpc>
                          <a:spcPct val="125000"/>
                        </a:lnSpc>
                        <a:spcBef>
                          <a:spcPts val="600"/>
                        </a:spcBef>
                        <a:spcAft>
                          <a:spcPts val="0"/>
                        </a:spcAft>
                      </a:pPr>
                      <a:r>
                        <a:rPr lang="en-US" sz="1200" kern="100">
                          <a:latin typeface="+mn-lt"/>
                          <a:ea typeface="宋体"/>
                          <a:cs typeface="Times New Roman"/>
                        </a:rPr>
                        <a:t>6,114,720.08</a:t>
                      </a:r>
                      <a:endParaRPr lang="zh-CN" sz="1600" kern="100">
                        <a:latin typeface="+mn-lt"/>
                        <a:ea typeface="宋体"/>
                        <a:cs typeface="Times New Roman"/>
                      </a:endParaRPr>
                    </a:p>
                  </a:txBody>
                  <a:tcPr marL="68580" marR="68580" marT="0" marB="0" anchor="ctr"/>
                </a:tc>
              </a:tr>
              <a:tr h="370840">
                <a:tc>
                  <a:txBody>
                    <a:bodyPr/>
                    <a:lstStyle/>
                    <a:p>
                      <a:pPr indent="266700">
                        <a:lnSpc>
                          <a:spcPct val="125000"/>
                        </a:lnSpc>
                        <a:spcBef>
                          <a:spcPts val="600"/>
                        </a:spcBef>
                        <a:spcAft>
                          <a:spcPts val="0"/>
                        </a:spcAft>
                      </a:pPr>
                      <a:r>
                        <a:rPr lang="zh-CN" sz="1200" kern="100" dirty="0">
                          <a:latin typeface="仿宋_GB2312" pitchFamily="49" charset="-122"/>
                          <a:ea typeface="仿宋_GB2312" pitchFamily="49" charset="-122"/>
                          <a:cs typeface="Times New Roman"/>
                        </a:rPr>
                        <a:t>净利润</a:t>
                      </a:r>
                      <a:endParaRPr lang="zh-CN" sz="1600" kern="100" dirty="0">
                        <a:latin typeface="仿宋_GB2312" pitchFamily="49" charset="-122"/>
                        <a:ea typeface="仿宋_GB2312" pitchFamily="49" charset="-122"/>
                        <a:cs typeface="Times New Roman"/>
                      </a:endParaRPr>
                    </a:p>
                  </a:txBody>
                  <a:tcPr marL="68580" marR="68580" marT="0" marB="0"/>
                </a:tc>
                <a:tc>
                  <a:txBody>
                    <a:bodyPr/>
                    <a:lstStyle/>
                    <a:p>
                      <a:pPr algn="r" fontAlgn="ctr"/>
                      <a:r>
                        <a:rPr lang="zh-CN" altLang="en-US" sz="1200" kern="100" dirty="0">
                          <a:solidFill>
                            <a:schemeClr val="dk1"/>
                          </a:solidFill>
                          <a:latin typeface="+mn-lt"/>
                          <a:ea typeface="宋体"/>
                          <a:cs typeface="Times New Roman"/>
                        </a:rPr>
                        <a:t>             </a:t>
                      </a:r>
                      <a:r>
                        <a:rPr lang="en-US" altLang="zh-CN" sz="1200" kern="100" dirty="0">
                          <a:solidFill>
                            <a:schemeClr val="dk1"/>
                          </a:solidFill>
                          <a:latin typeface="+mn-lt"/>
                          <a:ea typeface="宋体"/>
                          <a:cs typeface="Times New Roman"/>
                        </a:rPr>
                        <a:t>7,383,239.87 </a:t>
                      </a:r>
                    </a:p>
                  </a:txBody>
                  <a:tcPr marL="9525" marR="9525" marT="9525" marB="0" anchor="ctr"/>
                </a:tc>
                <a:tc>
                  <a:txBody>
                    <a:bodyPr/>
                    <a:lstStyle/>
                    <a:p>
                      <a:pPr indent="266700" algn="r">
                        <a:lnSpc>
                          <a:spcPct val="125000"/>
                        </a:lnSpc>
                        <a:spcBef>
                          <a:spcPts val="600"/>
                        </a:spcBef>
                        <a:spcAft>
                          <a:spcPts val="0"/>
                        </a:spcAft>
                      </a:pPr>
                      <a:r>
                        <a:rPr lang="en-US" sz="1200" kern="100" dirty="0">
                          <a:latin typeface="+mn-lt"/>
                          <a:ea typeface="宋体"/>
                          <a:cs typeface="Times New Roman"/>
                        </a:rPr>
                        <a:t>2,275,137.96</a:t>
                      </a:r>
                      <a:endParaRPr lang="zh-CN" sz="1600" kern="100" dirty="0">
                        <a:latin typeface="+mn-lt"/>
                        <a:ea typeface="宋体"/>
                        <a:cs typeface="Times New Roman"/>
                      </a:endParaRPr>
                    </a:p>
                  </a:txBody>
                  <a:tcPr marL="68580" marR="68580" marT="0" marB="0" anchor="ctr"/>
                </a:tc>
                <a:tc>
                  <a:txBody>
                    <a:bodyPr/>
                    <a:lstStyle/>
                    <a:p>
                      <a:pPr indent="266700" algn="r">
                        <a:lnSpc>
                          <a:spcPct val="125000"/>
                        </a:lnSpc>
                        <a:spcBef>
                          <a:spcPts val="600"/>
                        </a:spcBef>
                        <a:spcAft>
                          <a:spcPts val="0"/>
                        </a:spcAft>
                      </a:pPr>
                      <a:r>
                        <a:rPr lang="en-US" sz="1200" kern="100" dirty="0">
                          <a:latin typeface="+mn-lt"/>
                          <a:ea typeface="宋体"/>
                          <a:cs typeface="Times New Roman"/>
                        </a:rPr>
                        <a:t>4,515,569.88</a:t>
                      </a:r>
                      <a:endParaRPr lang="zh-CN" sz="1600" kern="100" dirty="0">
                        <a:latin typeface="+mn-lt"/>
                        <a:ea typeface="宋体"/>
                        <a:cs typeface="Times New Roman"/>
                      </a:endParaRPr>
                    </a:p>
                  </a:txBody>
                  <a:tcPr marL="68580" marR="68580" marT="0" marB="0" anchor="ctr"/>
                </a:tc>
              </a:tr>
            </a:tbl>
          </a:graphicData>
        </a:graphic>
      </p:graphicFrame>
      <p:sp>
        <p:nvSpPr>
          <p:cNvPr id="4" name="灯片编号占位符 3"/>
          <p:cNvSpPr>
            <a:spLocks noGrp="1"/>
          </p:cNvSpPr>
          <p:nvPr>
            <p:ph type="sldNum" sz="quarter" idx="12"/>
          </p:nvPr>
        </p:nvSpPr>
        <p:spPr/>
        <p:txBody>
          <a:bodyPr/>
          <a:lstStyle/>
          <a:p>
            <a:fld id="{471DEA9E-BEE9-4E32-83E8-991AD7715CE7}" type="slidenum">
              <a:rPr lang="en-US" altLang="zh-CN" smtClean="0"/>
              <a:pPr/>
              <a:t>36</a:t>
            </a:fld>
            <a:endParaRPr lang="en-US" altLang="zh-CN"/>
          </a:p>
        </p:txBody>
      </p:sp>
      <p:sp>
        <p:nvSpPr>
          <p:cNvPr id="8" name="TextBox 7"/>
          <p:cNvSpPr txBox="1"/>
          <p:nvPr/>
        </p:nvSpPr>
        <p:spPr>
          <a:xfrm>
            <a:off x="493490" y="2086794"/>
            <a:ext cx="3573414" cy="329321"/>
          </a:xfrm>
          <a:prstGeom prst="rect">
            <a:avLst/>
          </a:prstGeom>
          <a:noFill/>
        </p:spPr>
        <p:txBody>
          <a:bodyPr wrap="none" rtlCol="0">
            <a:spAutoFit/>
          </a:bodyPr>
          <a:lstStyle/>
          <a:p>
            <a:pPr algn="l">
              <a:buFont typeface="Wingdings" pitchFamily="2" charset="2"/>
              <a:buChar char="n"/>
            </a:pPr>
            <a:r>
              <a:rPr lang="zh-CN" altLang="en-US" dirty="0" smtClean="0"/>
              <a:t> 公司过去三年经审计的合并利润表如下：</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公司主要财务指标分析</a:t>
            </a:r>
            <a:endParaRPr lang="zh-CN" altLang="en-US" dirty="0"/>
          </a:p>
        </p:txBody>
      </p:sp>
      <p:graphicFrame>
        <p:nvGraphicFramePr>
          <p:cNvPr id="5" name="内容占位符 4"/>
          <p:cNvGraphicFramePr>
            <a:graphicFrameLocks noGrp="1"/>
          </p:cNvGraphicFramePr>
          <p:nvPr>
            <p:ph idx="1"/>
          </p:nvPr>
        </p:nvGraphicFramePr>
        <p:xfrm>
          <a:off x="692150" y="2070100"/>
          <a:ext cx="8675688" cy="3708400"/>
        </p:xfrm>
        <a:graphic>
          <a:graphicData uri="http://schemas.openxmlformats.org/drawingml/2006/table">
            <a:tbl>
              <a:tblPr firstRow="1" bandRow="1">
                <a:tableStyleId>{93296810-A885-4BE3-A3E7-6D5BEEA58F35}</a:tableStyleId>
              </a:tblPr>
              <a:tblGrid>
                <a:gridCol w="3465543"/>
                <a:gridCol w="1736715"/>
                <a:gridCol w="1736715"/>
                <a:gridCol w="1736715"/>
              </a:tblGrid>
              <a:tr h="370840">
                <a:tc>
                  <a:txBody>
                    <a:bodyPr/>
                    <a:lstStyle/>
                    <a:p>
                      <a:pPr indent="266700" algn="ctr">
                        <a:lnSpc>
                          <a:spcPct val="125000"/>
                        </a:lnSpc>
                        <a:spcBef>
                          <a:spcPts val="600"/>
                        </a:spcBef>
                        <a:spcAft>
                          <a:spcPts val="0"/>
                        </a:spcAft>
                      </a:pPr>
                      <a:r>
                        <a:rPr lang="zh-CN" sz="1200" b="1" kern="100" dirty="0">
                          <a:latin typeface="Times New Roman"/>
                          <a:ea typeface="宋体"/>
                          <a:cs typeface="Times New Roman"/>
                        </a:rPr>
                        <a:t>项</a:t>
                      </a:r>
                      <a:r>
                        <a:rPr lang="en-US" sz="1200" b="1" kern="100" dirty="0">
                          <a:latin typeface="Times New Roman"/>
                          <a:ea typeface="宋体"/>
                          <a:cs typeface="Times New Roman"/>
                        </a:rPr>
                        <a:t>  </a:t>
                      </a:r>
                      <a:r>
                        <a:rPr lang="zh-CN" sz="1200" b="1" kern="100" dirty="0">
                          <a:latin typeface="Times New Roman"/>
                          <a:ea typeface="宋体"/>
                          <a:cs typeface="Times New Roman"/>
                        </a:rPr>
                        <a:t>目</a:t>
                      </a:r>
                      <a:endParaRPr lang="zh-CN" sz="1600" kern="100" dirty="0">
                        <a:latin typeface="宋体"/>
                        <a:ea typeface="宋体"/>
                        <a:cs typeface="Times New Roman"/>
                      </a:endParaRPr>
                    </a:p>
                  </a:txBody>
                  <a:tcPr marL="64452" marR="64452" marT="0" marB="0"/>
                </a:tc>
                <a:tc>
                  <a:txBody>
                    <a:bodyPr/>
                    <a:lstStyle/>
                    <a:p>
                      <a:pPr indent="266700" algn="ctr">
                        <a:lnSpc>
                          <a:spcPct val="125000"/>
                        </a:lnSpc>
                        <a:spcBef>
                          <a:spcPts val="600"/>
                        </a:spcBef>
                        <a:spcAft>
                          <a:spcPts val="0"/>
                        </a:spcAft>
                      </a:pPr>
                      <a:r>
                        <a:rPr lang="en-US" sz="1200" b="1" kern="100" dirty="0">
                          <a:latin typeface="Times New Roman"/>
                          <a:ea typeface="宋体"/>
                          <a:cs typeface="Times New Roman"/>
                        </a:rPr>
                        <a:t>2010</a:t>
                      </a:r>
                      <a:r>
                        <a:rPr lang="zh-CN" sz="1200" b="1" kern="100" dirty="0">
                          <a:latin typeface="Times New Roman"/>
                          <a:ea typeface="宋体"/>
                          <a:cs typeface="Times New Roman"/>
                        </a:rPr>
                        <a:t>年度</a:t>
                      </a:r>
                      <a:endParaRPr lang="zh-CN" sz="1600" kern="100" dirty="0">
                        <a:latin typeface="宋体"/>
                        <a:ea typeface="宋体"/>
                        <a:cs typeface="Times New Roman"/>
                      </a:endParaRPr>
                    </a:p>
                  </a:txBody>
                  <a:tcPr marL="64452" marR="64452" marT="0" marB="0"/>
                </a:tc>
                <a:tc>
                  <a:txBody>
                    <a:bodyPr/>
                    <a:lstStyle/>
                    <a:p>
                      <a:pPr indent="266700" algn="ctr">
                        <a:lnSpc>
                          <a:spcPct val="125000"/>
                        </a:lnSpc>
                        <a:spcBef>
                          <a:spcPts val="600"/>
                        </a:spcBef>
                        <a:spcAft>
                          <a:spcPts val="0"/>
                        </a:spcAft>
                      </a:pPr>
                      <a:r>
                        <a:rPr lang="en-US" sz="1200" b="1" kern="100">
                          <a:latin typeface="Times New Roman"/>
                          <a:ea typeface="宋体"/>
                          <a:cs typeface="Times New Roman"/>
                        </a:rPr>
                        <a:t>2009</a:t>
                      </a:r>
                      <a:r>
                        <a:rPr lang="zh-CN" sz="1200" b="1" kern="100">
                          <a:latin typeface="Times New Roman"/>
                          <a:ea typeface="宋体"/>
                          <a:cs typeface="Times New Roman"/>
                        </a:rPr>
                        <a:t>年度</a:t>
                      </a:r>
                      <a:endParaRPr lang="zh-CN" sz="1600" kern="100">
                        <a:latin typeface="宋体"/>
                        <a:ea typeface="宋体"/>
                        <a:cs typeface="Times New Roman"/>
                      </a:endParaRPr>
                    </a:p>
                  </a:txBody>
                  <a:tcPr marL="64452" marR="64452" marT="0" marB="0"/>
                </a:tc>
                <a:tc>
                  <a:txBody>
                    <a:bodyPr/>
                    <a:lstStyle/>
                    <a:p>
                      <a:pPr indent="266700" algn="ctr">
                        <a:lnSpc>
                          <a:spcPct val="125000"/>
                        </a:lnSpc>
                        <a:spcBef>
                          <a:spcPts val="600"/>
                        </a:spcBef>
                        <a:spcAft>
                          <a:spcPts val="0"/>
                        </a:spcAft>
                      </a:pPr>
                      <a:r>
                        <a:rPr lang="en-US" sz="1200" b="1" kern="100">
                          <a:latin typeface="Times New Roman"/>
                          <a:ea typeface="宋体"/>
                          <a:cs typeface="Times New Roman"/>
                        </a:rPr>
                        <a:t>2008</a:t>
                      </a:r>
                      <a:r>
                        <a:rPr lang="zh-CN" sz="1200" b="1" kern="100">
                          <a:latin typeface="Times New Roman"/>
                          <a:ea typeface="宋体"/>
                          <a:cs typeface="Times New Roman"/>
                        </a:rPr>
                        <a:t>年度</a:t>
                      </a:r>
                      <a:endParaRPr lang="zh-CN" sz="1600" kern="100">
                        <a:latin typeface="宋体"/>
                        <a:ea typeface="宋体"/>
                        <a:cs typeface="Times New Roman"/>
                      </a:endParaRPr>
                    </a:p>
                  </a:txBody>
                  <a:tcPr marL="64452" marR="64452" marT="0" marB="0"/>
                </a:tc>
              </a:tr>
              <a:tr h="370840">
                <a:tc>
                  <a:txBody>
                    <a:bodyPr/>
                    <a:lstStyle/>
                    <a:p>
                      <a:pPr indent="266700">
                        <a:lnSpc>
                          <a:spcPct val="125000"/>
                        </a:lnSpc>
                        <a:spcBef>
                          <a:spcPts val="600"/>
                        </a:spcBef>
                        <a:spcAft>
                          <a:spcPts val="0"/>
                        </a:spcAft>
                      </a:pPr>
                      <a:r>
                        <a:rPr lang="zh-CN" sz="1200" kern="100">
                          <a:latin typeface="Times New Roman"/>
                          <a:ea typeface="宋体"/>
                          <a:cs typeface="Times New Roman"/>
                        </a:rPr>
                        <a:t>毛利率</a:t>
                      </a:r>
                      <a:endParaRPr lang="zh-CN" sz="1600" kern="100">
                        <a:latin typeface="宋体"/>
                        <a:ea typeface="宋体"/>
                        <a:cs typeface="Times New Roman"/>
                      </a:endParaRPr>
                    </a:p>
                  </a:txBody>
                  <a:tcPr marL="64452" marR="64452" marT="0" marB="0"/>
                </a:tc>
                <a:tc>
                  <a:txBody>
                    <a:bodyPr/>
                    <a:lstStyle/>
                    <a:p>
                      <a:pPr indent="266700" algn="r">
                        <a:lnSpc>
                          <a:spcPct val="125000"/>
                        </a:lnSpc>
                        <a:spcBef>
                          <a:spcPts val="600"/>
                        </a:spcBef>
                        <a:spcAft>
                          <a:spcPts val="0"/>
                        </a:spcAft>
                      </a:pPr>
                      <a:r>
                        <a:rPr lang="en-US" sz="1200" kern="100" dirty="0" smtClean="0">
                          <a:latin typeface="Times New Roman"/>
                          <a:ea typeface="宋体"/>
                          <a:cs typeface="Times New Roman"/>
                        </a:rPr>
                        <a:t>23.34%</a:t>
                      </a:r>
                      <a:endParaRPr lang="zh-CN" sz="1600" kern="100" dirty="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a:latin typeface="Times New Roman"/>
                          <a:ea typeface="宋体"/>
                          <a:cs typeface="Times New Roman"/>
                        </a:rPr>
                        <a:t>17.85%</a:t>
                      </a:r>
                      <a:endParaRPr lang="zh-CN" sz="1600" kern="10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a:latin typeface="Times New Roman"/>
                          <a:ea typeface="宋体"/>
                          <a:cs typeface="Times New Roman"/>
                        </a:rPr>
                        <a:t>14.84%</a:t>
                      </a:r>
                      <a:endParaRPr lang="zh-CN" sz="1600" kern="100">
                        <a:latin typeface="宋体"/>
                        <a:ea typeface="宋体"/>
                        <a:cs typeface="Times New Roman"/>
                      </a:endParaRPr>
                    </a:p>
                  </a:txBody>
                  <a:tcPr marL="64452" marR="64452" marT="0" marB="0" anchor="ctr"/>
                </a:tc>
              </a:tr>
              <a:tr h="370840">
                <a:tc>
                  <a:txBody>
                    <a:bodyPr/>
                    <a:lstStyle/>
                    <a:p>
                      <a:pPr indent="266700">
                        <a:lnSpc>
                          <a:spcPct val="125000"/>
                        </a:lnSpc>
                        <a:spcBef>
                          <a:spcPts val="600"/>
                        </a:spcBef>
                        <a:spcAft>
                          <a:spcPts val="0"/>
                        </a:spcAft>
                      </a:pPr>
                      <a:r>
                        <a:rPr lang="zh-CN" sz="1200" kern="100">
                          <a:latin typeface="Times New Roman"/>
                          <a:ea typeface="宋体"/>
                          <a:cs typeface="Times New Roman"/>
                        </a:rPr>
                        <a:t>加权平均净资产收益率</a:t>
                      </a:r>
                      <a:endParaRPr lang="zh-CN" sz="1600" kern="100">
                        <a:latin typeface="宋体"/>
                        <a:ea typeface="宋体"/>
                        <a:cs typeface="Times New Roman"/>
                      </a:endParaRPr>
                    </a:p>
                  </a:txBody>
                  <a:tcPr marL="64452" marR="64452" marT="0" marB="0"/>
                </a:tc>
                <a:tc>
                  <a:txBody>
                    <a:bodyPr/>
                    <a:lstStyle/>
                    <a:p>
                      <a:pPr indent="266700" algn="r">
                        <a:lnSpc>
                          <a:spcPct val="125000"/>
                        </a:lnSpc>
                        <a:spcBef>
                          <a:spcPts val="600"/>
                        </a:spcBef>
                        <a:spcAft>
                          <a:spcPts val="0"/>
                        </a:spcAft>
                      </a:pPr>
                      <a:r>
                        <a:rPr lang="en-US" sz="1200" kern="100" dirty="0">
                          <a:latin typeface="Times New Roman"/>
                          <a:ea typeface="宋体"/>
                          <a:cs typeface="Times New Roman"/>
                        </a:rPr>
                        <a:t>37.80%</a:t>
                      </a:r>
                      <a:endParaRPr lang="zh-CN" sz="1600" kern="100" dirty="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dirty="0">
                          <a:latin typeface="Times New Roman"/>
                          <a:ea typeface="宋体"/>
                          <a:cs typeface="Times New Roman"/>
                        </a:rPr>
                        <a:t>4.53%</a:t>
                      </a:r>
                      <a:endParaRPr lang="zh-CN" sz="1600" kern="100" dirty="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a:latin typeface="Times New Roman"/>
                          <a:ea typeface="宋体"/>
                          <a:cs typeface="Times New Roman"/>
                        </a:rPr>
                        <a:t>9.64%</a:t>
                      </a:r>
                      <a:endParaRPr lang="zh-CN" sz="1600" kern="100">
                        <a:latin typeface="宋体"/>
                        <a:ea typeface="宋体"/>
                        <a:cs typeface="Times New Roman"/>
                      </a:endParaRPr>
                    </a:p>
                  </a:txBody>
                  <a:tcPr marL="64452" marR="64452" marT="0" marB="0" anchor="ctr"/>
                </a:tc>
              </a:tr>
              <a:tr h="370840">
                <a:tc>
                  <a:txBody>
                    <a:bodyPr/>
                    <a:lstStyle/>
                    <a:p>
                      <a:pPr indent="266700">
                        <a:lnSpc>
                          <a:spcPct val="125000"/>
                        </a:lnSpc>
                        <a:spcBef>
                          <a:spcPts val="600"/>
                        </a:spcBef>
                        <a:spcAft>
                          <a:spcPts val="0"/>
                        </a:spcAft>
                      </a:pPr>
                      <a:r>
                        <a:rPr lang="zh-CN" sz="1200" kern="100">
                          <a:latin typeface="Times New Roman"/>
                          <a:ea typeface="宋体"/>
                          <a:cs typeface="Times New Roman"/>
                        </a:rPr>
                        <a:t>扣除非经常性损益后的加权平均净资产收益率</a:t>
                      </a:r>
                      <a:endParaRPr lang="zh-CN" sz="1600" kern="100">
                        <a:latin typeface="宋体"/>
                        <a:ea typeface="宋体"/>
                        <a:cs typeface="Times New Roman"/>
                      </a:endParaRPr>
                    </a:p>
                  </a:txBody>
                  <a:tcPr marL="64452" marR="64452" marT="0" marB="0"/>
                </a:tc>
                <a:tc>
                  <a:txBody>
                    <a:bodyPr/>
                    <a:lstStyle/>
                    <a:p>
                      <a:pPr indent="266700" algn="r">
                        <a:lnSpc>
                          <a:spcPct val="125000"/>
                        </a:lnSpc>
                        <a:spcBef>
                          <a:spcPts val="600"/>
                        </a:spcBef>
                        <a:spcAft>
                          <a:spcPts val="0"/>
                        </a:spcAft>
                      </a:pPr>
                      <a:r>
                        <a:rPr lang="en-US" sz="1200" kern="100">
                          <a:latin typeface="Times New Roman"/>
                          <a:ea typeface="宋体"/>
                          <a:cs typeface="Times New Roman"/>
                        </a:rPr>
                        <a:t>16.93%</a:t>
                      </a:r>
                      <a:endParaRPr lang="zh-CN" sz="1600" kern="10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dirty="0">
                          <a:latin typeface="Times New Roman"/>
                          <a:ea typeface="宋体"/>
                          <a:cs typeface="Times New Roman"/>
                        </a:rPr>
                        <a:t>5.22%</a:t>
                      </a:r>
                      <a:endParaRPr lang="zh-CN" sz="1600" kern="100" dirty="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a:latin typeface="Times New Roman"/>
                          <a:ea typeface="宋体"/>
                          <a:cs typeface="Times New Roman"/>
                        </a:rPr>
                        <a:t>9.79%</a:t>
                      </a:r>
                      <a:endParaRPr lang="zh-CN" sz="1600" kern="100">
                        <a:latin typeface="宋体"/>
                        <a:ea typeface="宋体"/>
                        <a:cs typeface="Times New Roman"/>
                      </a:endParaRPr>
                    </a:p>
                  </a:txBody>
                  <a:tcPr marL="64452" marR="64452" marT="0" marB="0" anchor="ctr"/>
                </a:tc>
              </a:tr>
              <a:tr h="370840">
                <a:tc>
                  <a:txBody>
                    <a:bodyPr/>
                    <a:lstStyle/>
                    <a:p>
                      <a:pPr indent="266700">
                        <a:lnSpc>
                          <a:spcPct val="125000"/>
                        </a:lnSpc>
                        <a:spcBef>
                          <a:spcPts val="600"/>
                        </a:spcBef>
                        <a:spcAft>
                          <a:spcPts val="0"/>
                        </a:spcAft>
                      </a:pPr>
                      <a:r>
                        <a:rPr lang="zh-CN" sz="1200" kern="100">
                          <a:latin typeface="Times New Roman"/>
                          <a:ea typeface="宋体"/>
                          <a:cs typeface="Times New Roman"/>
                        </a:rPr>
                        <a:t>每股收益</a:t>
                      </a:r>
                      <a:endParaRPr lang="zh-CN" sz="1600" kern="100">
                        <a:latin typeface="宋体"/>
                        <a:ea typeface="宋体"/>
                        <a:cs typeface="Times New Roman"/>
                      </a:endParaRPr>
                    </a:p>
                  </a:txBody>
                  <a:tcPr marL="64452" marR="64452" marT="0" marB="0"/>
                </a:tc>
                <a:tc>
                  <a:txBody>
                    <a:bodyPr/>
                    <a:lstStyle/>
                    <a:p>
                      <a:pPr indent="266700" algn="r">
                        <a:lnSpc>
                          <a:spcPct val="125000"/>
                        </a:lnSpc>
                        <a:spcBef>
                          <a:spcPts val="600"/>
                        </a:spcBef>
                        <a:spcAft>
                          <a:spcPts val="0"/>
                        </a:spcAft>
                      </a:pPr>
                      <a:r>
                        <a:rPr lang="en-US" sz="1200" kern="100">
                          <a:latin typeface="Times New Roman"/>
                          <a:ea typeface="宋体"/>
                          <a:cs typeface="Times New Roman"/>
                        </a:rPr>
                        <a:t>0.59</a:t>
                      </a:r>
                      <a:endParaRPr lang="zh-CN" sz="1600" kern="10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dirty="0">
                          <a:latin typeface="Times New Roman"/>
                          <a:ea typeface="宋体"/>
                          <a:cs typeface="Times New Roman"/>
                        </a:rPr>
                        <a:t>0.06</a:t>
                      </a:r>
                      <a:endParaRPr lang="zh-CN" sz="1600" kern="100" dirty="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dirty="0">
                          <a:latin typeface="Times New Roman"/>
                          <a:ea typeface="宋体"/>
                          <a:cs typeface="Times New Roman"/>
                        </a:rPr>
                        <a:t>0.11</a:t>
                      </a:r>
                      <a:endParaRPr lang="zh-CN" sz="1600" kern="100" dirty="0">
                        <a:latin typeface="宋体"/>
                        <a:ea typeface="宋体"/>
                        <a:cs typeface="Times New Roman"/>
                      </a:endParaRPr>
                    </a:p>
                  </a:txBody>
                  <a:tcPr marL="64452" marR="64452" marT="0" marB="0" anchor="ctr"/>
                </a:tc>
              </a:tr>
              <a:tr h="370840">
                <a:tc>
                  <a:txBody>
                    <a:bodyPr/>
                    <a:lstStyle/>
                    <a:p>
                      <a:pPr indent="266700">
                        <a:lnSpc>
                          <a:spcPct val="125000"/>
                        </a:lnSpc>
                        <a:spcBef>
                          <a:spcPts val="600"/>
                        </a:spcBef>
                        <a:spcAft>
                          <a:spcPts val="0"/>
                        </a:spcAft>
                      </a:pPr>
                      <a:r>
                        <a:rPr lang="zh-CN" sz="1200" kern="100">
                          <a:latin typeface="Times New Roman"/>
                          <a:ea typeface="宋体"/>
                          <a:cs typeface="Times New Roman"/>
                        </a:rPr>
                        <a:t>扣除非经常性损益后的每股收益</a:t>
                      </a:r>
                      <a:endParaRPr lang="zh-CN" sz="1600" kern="100">
                        <a:latin typeface="宋体"/>
                        <a:ea typeface="宋体"/>
                        <a:cs typeface="Times New Roman"/>
                      </a:endParaRPr>
                    </a:p>
                  </a:txBody>
                  <a:tcPr marL="64452" marR="64452" marT="0" marB="0"/>
                </a:tc>
                <a:tc>
                  <a:txBody>
                    <a:bodyPr/>
                    <a:lstStyle/>
                    <a:p>
                      <a:pPr indent="266700" algn="r">
                        <a:lnSpc>
                          <a:spcPct val="125000"/>
                        </a:lnSpc>
                        <a:spcBef>
                          <a:spcPts val="600"/>
                        </a:spcBef>
                        <a:spcAft>
                          <a:spcPts val="0"/>
                        </a:spcAft>
                      </a:pPr>
                      <a:r>
                        <a:rPr lang="en-US" sz="1200" kern="100">
                          <a:latin typeface="Times New Roman"/>
                          <a:ea typeface="宋体"/>
                          <a:cs typeface="Times New Roman"/>
                        </a:rPr>
                        <a:t>0.32</a:t>
                      </a:r>
                      <a:endParaRPr lang="zh-CN" sz="1600" kern="10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a:latin typeface="Times New Roman"/>
                          <a:ea typeface="宋体"/>
                          <a:cs typeface="Times New Roman"/>
                        </a:rPr>
                        <a:t>0.06</a:t>
                      </a:r>
                      <a:endParaRPr lang="zh-CN" sz="1600" kern="10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dirty="0">
                          <a:latin typeface="Times New Roman"/>
                          <a:ea typeface="宋体"/>
                          <a:cs typeface="Times New Roman"/>
                        </a:rPr>
                        <a:t>0.11</a:t>
                      </a:r>
                      <a:endParaRPr lang="zh-CN" sz="1600" kern="100" dirty="0">
                        <a:latin typeface="宋体"/>
                        <a:ea typeface="宋体"/>
                        <a:cs typeface="Times New Roman"/>
                      </a:endParaRPr>
                    </a:p>
                  </a:txBody>
                  <a:tcPr marL="64452" marR="64452" marT="0" marB="0" anchor="ctr"/>
                </a:tc>
              </a:tr>
              <a:tr h="370840">
                <a:tc>
                  <a:txBody>
                    <a:bodyPr/>
                    <a:lstStyle/>
                    <a:p>
                      <a:pPr indent="266700">
                        <a:lnSpc>
                          <a:spcPct val="125000"/>
                        </a:lnSpc>
                        <a:spcBef>
                          <a:spcPts val="600"/>
                        </a:spcBef>
                        <a:spcAft>
                          <a:spcPts val="0"/>
                        </a:spcAft>
                      </a:pPr>
                      <a:r>
                        <a:rPr lang="zh-CN" sz="1200" kern="100">
                          <a:latin typeface="Times New Roman"/>
                          <a:ea typeface="宋体"/>
                          <a:cs typeface="Times New Roman"/>
                        </a:rPr>
                        <a:t>资产负债率</a:t>
                      </a:r>
                      <a:endParaRPr lang="zh-CN" sz="1600" kern="100">
                        <a:latin typeface="宋体"/>
                        <a:ea typeface="宋体"/>
                        <a:cs typeface="Times New Roman"/>
                      </a:endParaRPr>
                    </a:p>
                  </a:txBody>
                  <a:tcPr marL="64452" marR="64452" marT="0" marB="0"/>
                </a:tc>
                <a:tc>
                  <a:txBody>
                    <a:bodyPr/>
                    <a:lstStyle/>
                    <a:p>
                      <a:pPr indent="266700" algn="r">
                        <a:lnSpc>
                          <a:spcPct val="125000"/>
                        </a:lnSpc>
                        <a:spcBef>
                          <a:spcPts val="600"/>
                        </a:spcBef>
                        <a:spcAft>
                          <a:spcPts val="0"/>
                        </a:spcAft>
                      </a:pPr>
                      <a:r>
                        <a:rPr lang="en-US" sz="1200" kern="100">
                          <a:latin typeface="Times New Roman"/>
                          <a:ea typeface="宋体"/>
                          <a:cs typeface="Times New Roman"/>
                        </a:rPr>
                        <a:t>73.40%</a:t>
                      </a:r>
                      <a:endParaRPr lang="zh-CN" sz="1600" kern="10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a:latin typeface="Times New Roman"/>
                          <a:ea typeface="宋体"/>
                          <a:cs typeface="Times New Roman"/>
                        </a:rPr>
                        <a:t>74.50%</a:t>
                      </a:r>
                      <a:endParaRPr lang="zh-CN" sz="1600" kern="10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dirty="0">
                          <a:latin typeface="Times New Roman"/>
                          <a:ea typeface="宋体"/>
                          <a:cs typeface="Times New Roman"/>
                        </a:rPr>
                        <a:t>58.67%</a:t>
                      </a:r>
                      <a:endParaRPr lang="zh-CN" sz="1600" kern="100" dirty="0">
                        <a:latin typeface="宋体"/>
                        <a:ea typeface="宋体"/>
                        <a:cs typeface="Times New Roman"/>
                      </a:endParaRPr>
                    </a:p>
                  </a:txBody>
                  <a:tcPr marL="64452" marR="64452" marT="0" marB="0" anchor="ctr"/>
                </a:tc>
              </a:tr>
              <a:tr h="370840">
                <a:tc>
                  <a:txBody>
                    <a:bodyPr/>
                    <a:lstStyle/>
                    <a:p>
                      <a:pPr indent="266700">
                        <a:lnSpc>
                          <a:spcPct val="125000"/>
                        </a:lnSpc>
                        <a:spcBef>
                          <a:spcPts val="600"/>
                        </a:spcBef>
                        <a:spcAft>
                          <a:spcPts val="0"/>
                        </a:spcAft>
                      </a:pPr>
                      <a:r>
                        <a:rPr lang="zh-CN" sz="1200" kern="100">
                          <a:latin typeface="Times New Roman"/>
                          <a:ea typeface="宋体"/>
                          <a:cs typeface="Times New Roman"/>
                        </a:rPr>
                        <a:t>流动比率</a:t>
                      </a:r>
                      <a:endParaRPr lang="zh-CN" sz="1600" kern="100">
                        <a:latin typeface="宋体"/>
                        <a:ea typeface="宋体"/>
                        <a:cs typeface="Times New Roman"/>
                      </a:endParaRPr>
                    </a:p>
                  </a:txBody>
                  <a:tcPr marL="64452" marR="64452" marT="0" marB="0"/>
                </a:tc>
                <a:tc>
                  <a:txBody>
                    <a:bodyPr/>
                    <a:lstStyle/>
                    <a:p>
                      <a:pPr indent="266700" algn="r">
                        <a:lnSpc>
                          <a:spcPct val="125000"/>
                        </a:lnSpc>
                        <a:spcBef>
                          <a:spcPts val="600"/>
                        </a:spcBef>
                        <a:spcAft>
                          <a:spcPts val="0"/>
                        </a:spcAft>
                      </a:pPr>
                      <a:r>
                        <a:rPr lang="en-US" sz="1200" kern="100">
                          <a:latin typeface="Times New Roman"/>
                          <a:ea typeface="宋体"/>
                          <a:cs typeface="Times New Roman"/>
                        </a:rPr>
                        <a:t>0.66</a:t>
                      </a:r>
                      <a:endParaRPr lang="zh-CN" sz="1600" kern="10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a:latin typeface="Times New Roman"/>
                          <a:ea typeface="宋体"/>
                          <a:cs typeface="Times New Roman"/>
                        </a:rPr>
                        <a:t>0.61</a:t>
                      </a:r>
                      <a:endParaRPr lang="zh-CN" sz="1600" kern="10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dirty="0">
                          <a:latin typeface="Times New Roman"/>
                          <a:ea typeface="宋体"/>
                          <a:cs typeface="Times New Roman"/>
                        </a:rPr>
                        <a:t>1.37</a:t>
                      </a:r>
                      <a:endParaRPr lang="zh-CN" sz="1600" kern="100" dirty="0">
                        <a:latin typeface="宋体"/>
                        <a:ea typeface="宋体"/>
                        <a:cs typeface="Times New Roman"/>
                      </a:endParaRPr>
                    </a:p>
                  </a:txBody>
                  <a:tcPr marL="64452" marR="64452" marT="0" marB="0" anchor="ctr"/>
                </a:tc>
              </a:tr>
              <a:tr h="370840">
                <a:tc>
                  <a:txBody>
                    <a:bodyPr/>
                    <a:lstStyle/>
                    <a:p>
                      <a:pPr indent="266700">
                        <a:lnSpc>
                          <a:spcPct val="125000"/>
                        </a:lnSpc>
                        <a:spcBef>
                          <a:spcPts val="600"/>
                        </a:spcBef>
                        <a:spcAft>
                          <a:spcPts val="0"/>
                        </a:spcAft>
                      </a:pPr>
                      <a:r>
                        <a:rPr lang="zh-CN" sz="1200" kern="100">
                          <a:latin typeface="Times New Roman"/>
                          <a:ea typeface="宋体"/>
                          <a:cs typeface="Times New Roman"/>
                        </a:rPr>
                        <a:t>速动比率</a:t>
                      </a:r>
                      <a:endParaRPr lang="zh-CN" sz="1600" kern="100">
                        <a:latin typeface="宋体"/>
                        <a:ea typeface="宋体"/>
                        <a:cs typeface="Times New Roman"/>
                      </a:endParaRPr>
                    </a:p>
                  </a:txBody>
                  <a:tcPr marL="64452" marR="64452" marT="0" marB="0"/>
                </a:tc>
                <a:tc>
                  <a:txBody>
                    <a:bodyPr/>
                    <a:lstStyle/>
                    <a:p>
                      <a:pPr indent="266700" algn="r">
                        <a:lnSpc>
                          <a:spcPct val="125000"/>
                        </a:lnSpc>
                        <a:spcBef>
                          <a:spcPts val="600"/>
                        </a:spcBef>
                        <a:spcAft>
                          <a:spcPts val="0"/>
                        </a:spcAft>
                      </a:pPr>
                      <a:r>
                        <a:rPr lang="en-US" sz="1200" kern="100">
                          <a:latin typeface="Times New Roman"/>
                          <a:ea typeface="宋体"/>
                          <a:cs typeface="Times New Roman"/>
                        </a:rPr>
                        <a:t>0.41</a:t>
                      </a:r>
                      <a:endParaRPr lang="zh-CN" sz="1600" kern="10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a:latin typeface="Times New Roman"/>
                          <a:ea typeface="宋体"/>
                          <a:cs typeface="Times New Roman"/>
                        </a:rPr>
                        <a:t>0.50</a:t>
                      </a:r>
                      <a:endParaRPr lang="zh-CN" sz="1600" kern="10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dirty="0">
                          <a:latin typeface="Times New Roman"/>
                          <a:ea typeface="宋体"/>
                          <a:cs typeface="Times New Roman"/>
                        </a:rPr>
                        <a:t>1.21</a:t>
                      </a:r>
                      <a:endParaRPr lang="zh-CN" sz="1600" kern="100" dirty="0">
                        <a:latin typeface="宋体"/>
                        <a:ea typeface="宋体"/>
                        <a:cs typeface="Times New Roman"/>
                      </a:endParaRPr>
                    </a:p>
                  </a:txBody>
                  <a:tcPr marL="64452" marR="64452" marT="0" marB="0" anchor="ctr"/>
                </a:tc>
              </a:tr>
              <a:tr h="370840">
                <a:tc>
                  <a:txBody>
                    <a:bodyPr/>
                    <a:lstStyle/>
                    <a:p>
                      <a:pPr indent="266700">
                        <a:lnSpc>
                          <a:spcPct val="125000"/>
                        </a:lnSpc>
                        <a:spcBef>
                          <a:spcPts val="600"/>
                        </a:spcBef>
                        <a:spcAft>
                          <a:spcPts val="0"/>
                        </a:spcAft>
                      </a:pPr>
                      <a:r>
                        <a:rPr lang="zh-CN" sz="1200" kern="100">
                          <a:latin typeface="Times New Roman"/>
                          <a:ea typeface="宋体"/>
                          <a:cs typeface="Times New Roman"/>
                        </a:rPr>
                        <a:t>利息保障倍数</a:t>
                      </a:r>
                      <a:endParaRPr lang="zh-CN" sz="1600" kern="100">
                        <a:latin typeface="宋体"/>
                        <a:ea typeface="宋体"/>
                        <a:cs typeface="Times New Roman"/>
                      </a:endParaRPr>
                    </a:p>
                  </a:txBody>
                  <a:tcPr marL="64452" marR="64452" marT="0" marB="0"/>
                </a:tc>
                <a:tc>
                  <a:txBody>
                    <a:bodyPr/>
                    <a:lstStyle/>
                    <a:p>
                      <a:pPr indent="266700" algn="r">
                        <a:lnSpc>
                          <a:spcPct val="125000"/>
                        </a:lnSpc>
                        <a:spcBef>
                          <a:spcPts val="600"/>
                        </a:spcBef>
                        <a:spcAft>
                          <a:spcPts val="0"/>
                        </a:spcAft>
                      </a:pPr>
                      <a:r>
                        <a:rPr lang="en-US" sz="1200" kern="100">
                          <a:latin typeface="Times New Roman"/>
                          <a:ea typeface="宋体"/>
                          <a:cs typeface="Times New Roman"/>
                        </a:rPr>
                        <a:t>5.46</a:t>
                      </a:r>
                      <a:endParaRPr lang="zh-CN" sz="1600" kern="10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a:latin typeface="Times New Roman"/>
                          <a:ea typeface="宋体"/>
                          <a:cs typeface="Times New Roman"/>
                        </a:rPr>
                        <a:t>1.70</a:t>
                      </a:r>
                      <a:endParaRPr lang="zh-CN" sz="1600" kern="100">
                        <a:latin typeface="宋体"/>
                        <a:ea typeface="宋体"/>
                        <a:cs typeface="Times New Roman"/>
                      </a:endParaRPr>
                    </a:p>
                  </a:txBody>
                  <a:tcPr marL="64452" marR="64452" marT="0" marB="0" anchor="ctr"/>
                </a:tc>
                <a:tc>
                  <a:txBody>
                    <a:bodyPr/>
                    <a:lstStyle/>
                    <a:p>
                      <a:pPr indent="266700" algn="r">
                        <a:lnSpc>
                          <a:spcPct val="125000"/>
                        </a:lnSpc>
                        <a:spcBef>
                          <a:spcPts val="600"/>
                        </a:spcBef>
                        <a:spcAft>
                          <a:spcPts val="0"/>
                        </a:spcAft>
                      </a:pPr>
                      <a:r>
                        <a:rPr lang="en-US" sz="1200" kern="100" dirty="0">
                          <a:latin typeface="Times New Roman"/>
                          <a:ea typeface="宋体"/>
                          <a:cs typeface="Times New Roman"/>
                        </a:rPr>
                        <a:t>2.93</a:t>
                      </a:r>
                      <a:endParaRPr lang="zh-CN" sz="1600" kern="100" dirty="0">
                        <a:latin typeface="宋体"/>
                        <a:ea typeface="宋体"/>
                        <a:cs typeface="Times New Roman"/>
                      </a:endParaRPr>
                    </a:p>
                  </a:txBody>
                  <a:tcPr marL="64452" marR="64452" marT="0" marB="0" anchor="ctr"/>
                </a:tc>
              </a:tr>
            </a:tbl>
          </a:graphicData>
        </a:graphic>
      </p:graphicFrame>
      <p:sp>
        <p:nvSpPr>
          <p:cNvPr id="4" name="灯片编号占位符 3"/>
          <p:cNvSpPr>
            <a:spLocks noGrp="1"/>
          </p:cNvSpPr>
          <p:nvPr>
            <p:ph type="sldNum" sz="quarter" idx="12"/>
          </p:nvPr>
        </p:nvSpPr>
        <p:spPr/>
        <p:txBody>
          <a:bodyPr/>
          <a:lstStyle/>
          <a:p>
            <a:fld id="{471DEA9E-BEE9-4E32-83E8-991AD7715CE7}" type="slidenum">
              <a:rPr lang="en-US" altLang="zh-CN" smtClean="0"/>
              <a:pPr/>
              <a:t>37</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同行业上市公司</a:t>
            </a:r>
            <a:r>
              <a:rPr lang="en-US" altLang="zh-CN" dirty="0" smtClean="0"/>
              <a:t>——</a:t>
            </a:r>
            <a:r>
              <a:rPr lang="zh-CN" altLang="en-US" dirty="0" smtClean="0"/>
              <a:t>宝钛股份（</a:t>
            </a:r>
            <a:r>
              <a:rPr lang="en-US" altLang="zh-CN" dirty="0" smtClean="0"/>
              <a:t>600456</a:t>
            </a:r>
            <a:r>
              <a:rPr lang="zh-CN" altLang="en-US" dirty="0" smtClean="0"/>
              <a:t>）</a:t>
            </a:r>
            <a:endParaRPr lang="zh-CN" altLang="en-US" dirty="0"/>
          </a:p>
        </p:txBody>
      </p:sp>
      <p:sp>
        <p:nvSpPr>
          <p:cNvPr id="3" name="内容占位符 2"/>
          <p:cNvSpPr>
            <a:spLocks noGrp="1"/>
          </p:cNvSpPr>
          <p:nvPr>
            <p:ph idx="1"/>
          </p:nvPr>
        </p:nvSpPr>
        <p:spPr>
          <a:xfrm>
            <a:off x="406401" y="2014538"/>
            <a:ext cx="4479577" cy="4967287"/>
          </a:xfrm>
        </p:spPr>
        <p:txBody>
          <a:bodyPr>
            <a:normAutofit fontScale="85000" lnSpcReduction="20000"/>
          </a:bodyPr>
          <a:lstStyle/>
          <a:p>
            <a:r>
              <a:rPr lang="zh-CN" altLang="zh-CN" dirty="0" smtClean="0"/>
              <a:t>目前与五环钛业同样进行钛锭、钛材加工的已上市公司包括宝钛股份（</a:t>
            </a:r>
            <a:r>
              <a:rPr lang="en-US" altLang="zh-CN" dirty="0" smtClean="0"/>
              <a:t>600456</a:t>
            </a:r>
            <a:r>
              <a:rPr lang="zh-CN" altLang="zh-CN" dirty="0" smtClean="0"/>
              <a:t>）及西部材料（</a:t>
            </a:r>
            <a:r>
              <a:rPr lang="en-US" altLang="zh-CN" dirty="0" smtClean="0"/>
              <a:t>002149</a:t>
            </a:r>
            <a:r>
              <a:rPr lang="zh-CN" altLang="zh-CN" dirty="0" smtClean="0"/>
              <a:t>）两家。</a:t>
            </a:r>
          </a:p>
          <a:p>
            <a:r>
              <a:rPr lang="zh-CN" altLang="zh-CN" dirty="0" smtClean="0"/>
              <a:t>宝鸡钛业股份有限公司（以下简称为“宝钛股份”）是中国最大的钛及钛合金生产、科研基地，是国家高新技术企业。公司专业从事钛加工业务，目前已经发展成为国内规模最大钛材加工企业，产量占全国总量的</a:t>
            </a:r>
            <a:r>
              <a:rPr lang="en-US" altLang="zh-CN" dirty="0" smtClean="0"/>
              <a:t>40%</a:t>
            </a:r>
            <a:r>
              <a:rPr lang="zh-CN" altLang="zh-CN" dirty="0" smtClean="0"/>
              <a:t>左右。公司产品结构较为完整，产品涵盖板材、管材、棒材、丝材等，是目前国内唯一具有铸－锻－钛材加工完整产业链的企业。公司是国内钛材加工领域中最重要的厂家，行业地位相当突出，公司所生产钛材产品广泛应用在化工、建筑、航空航天、舰船、医疗等领域。</a:t>
            </a:r>
          </a:p>
          <a:p>
            <a:r>
              <a:rPr lang="zh-CN" altLang="zh-CN" dirty="0" smtClean="0"/>
              <a:t>宝钛股份目前产能为：海绵钛</a:t>
            </a:r>
            <a:r>
              <a:rPr lang="en-US" altLang="zh-CN" dirty="0" smtClean="0"/>
              <a:t>1 </a:t>
            </a:r>
            <a:r>
              <a:rPr lang="zh-CN" altLang="zh-CN" dirty="0" smtClean="0"/>
              <a:t>万吨，熔铸能力</a:t>
            </a:r>
            <a:r>
              <a:rPr lang="en-US" altLang="zh-CN" dirty="0" smtClean="0"/>
              <a:t>2 </a:t>
            </a:r>
            <a:r>
              <a:rPr lang="zh-CN" altLang="zh-CN" dirty="0" smtClean="0"/>
              <a:t>万吨，钛加工材</a:t>
            </a:r>
            <a:r>
              <a:rPr lang="en-US" altLang="zh-CN" dirty="0" smtClean="0"/>
              <a:t>1 </a:t>
            </a:r>
            <a:r>
              <a:rPr lang="zh-CN" altLang="zh-CN" dirty="0" smtClean="0"/>
              <a:t>万多吨</a:t>
            </a:r>
            <a:r>
              <a:rPr lang="zh-CN" altLang="en-US" dirty="0" smtClean="0"/>
              <a:t>。</a:t>
            </a:r>
            <a:r>
              <a:rPr lang="en-US" altLang="zh-CN" dirty="0" smtClean="0"/>
              <a:t>2010</a:t>
            </a:r>
            <a:r>
              <a:rPr lang="zh-CN" altLang="en-US" dirty="0" smtClean="0"/>
              <a:t>年宝钛股份主要业务分部如下：</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38</a:t>
            </a:fld>
            <a:endParaRPr lang="en-US" altLang="zh-CN"/>
          </a:p>
        </p:txBody>
      </p:sp>
      <p:graphicFrame>
        <p:nvGraphicFramePr>
          <p:cNvPr id="5" name="表格 4"/>
          <p:cNvGraphicFramePr>
            <a:graphicFrameLocks noGrp="1"/>
          </p:cNvGraphicFramePr>
          <p:nvPr/>
        </p:nvGraphicFramePr>
        <p:xfrm>
          <a:off x="349474" y="5255146"/>
          <a:ext cx="3600399" cy="1097280"/>
        </p:xfrm>
        <a:graphic>
          <a:graphicData uri="http://schemas.openxmlformats.org/drawingml/2006/table">
            <a:tbl>
              <a:tblPr firstRow="1">
                <a:tableStyleId>{08FB837D-C827-4EFA-A057-4D05807E0F7C}</a:tableStyleId>
              </a:tblPr>
              <a:tblGrid>
                <a:gridCol w="1200133"/>
                <a:gridCol w="1200133"/>
                <a:gridCol w="1200133"/>
              </a:tblGrid>
              <a:tr h="285750">
                <a:tc>
                  <a:txBody>
                    <a:bodyPr/>
                    <a:lstStyle/>
                    <a:p>
                      <a:pPr algn="ctr">
                        <a:spcBef>
                          <a:spcPts val="600"/>
                        </a:spcBef>
                        <a:spcAft>
                          <a:spcPts val="0"/>
                        </a:spcAft>
                      </a:pPr>
                      <a:r>
                        <a:rPr lang="zh-CN" sz="1200" kern="0" dirty="0"/>
                        <a:t>产品名</a:t>
                      </a:r>
                      <a:endParaRPr lang="zh-CN" sz="1050" kern="100" dirty="0">
                        <a:latin typeface="Calibri"/>
                        <a:ea typeface="宋体"/>
                        <a:cs typeface="Calibri"/>
                      </a:endParaRPr>
                    </a:p>
                  </a:txBody>
                  <a:tcPr marL="68580" marR="68580" marT="0" marB="0" anchor="ctr"/>
                </a:tc>
                <a:tc>
                  <a:txBody>
                    <a:bodyPr/>
                    <a:lstStyle/>
                    <a:p>
                      <a:pPr algn="ctr">
                        <a:spcBef>
                          <a:spcPts val="600"/>
                        </a:spcBef>
                        <a:spcAft>
                          <a:spcPts val="0"/>
                        </a:spcAft>
                      </a:pPr>
                      <a:r>
                        <a:rPr lang="zh-CN" sz="1200" kern="0"/>
                        <a:t>销售收入（万元）</a:t>
                      </a:r>
                      <a:endParaRPr lang="zh-CN" sz="1050" kern="100">
                        <a:latin typeface="Calibri"/>
                        <a:ea typeface="宋体"/>
                        <a:cs typeface="Calibri"/>
                      </a:endParaRPr>
                    </a:p>
                  </a:txBody>
                  <a:tcPr marL="68580" marR="68580" marT="0" marB="0" anchor="ctr"/>
                </a:tc>
                <a:tc>
                  <a:txBody>
                    <a:bodyPr/>
                    <a:lstStyle/>
                    <a:p>
                      <a:pPr algn="ctr">
                        <a:spcBef>
                          <a:spcPts val="600"/>
                        </a:spcBef>
                        <a:spcAft>
                          <a:spcPts val="0"/>
                        </a:spcAft>
                      </a:pPr>
                      <a:r>
                        <a:rPr lang="zh-CN" sz="1200" kern="0"/>
                        <a:t>占总主营收入比重</a:t>
                      </a:r>
                      <a:endParaRPr lang="zh-CN" sz="1050" kern="100">
                        <a:latin typeface="Calibri"/>
                        <a:ea typeface="宋体"/>
                        <a:cs typeface="Calibri"/>
                      </a:endParaRPr>
                    </a:p>
                  </a:txBody>
                  <a:tcPr marL="68580" marR="68580" marT="0" marB="0" anchor="ctr"/>
                </a:tc>
              </a:tr>
              <a:tr h="180975">
                <a:tc>
                  <a:txBody>
                    <a:bodyPr/>
                    <a:lstStyle/>
                    <a:p>
                      <a:pPr algn="ctr">
                        <a:spcBef>
                          <a:spcPts val="600"/>
                        </a:spcBef>
                        <a:spcAft>
                          <a:spcPts val="0"/>
                        </a:spcAft>
                      </a:pPr>
                      <a:r>
                        <a:rPr lang="zh-CN" sz="1200" kern="0"/>
                        <a:t>钛产品</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166,255.18</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64.83%</a:t>
                      </a:r>
                      <a:endParaRPr lang="zh-CN" sz="1050" kern="100">
                        <a:latin typeface="Calibri"/>
                        <a:ea typeface="宋体"/>
                        <a:cs typeface="Calibri"/>
                      </a:endParaRPr>
                    </a:p>
                  </a:txBody>
                  <a:tcPr marL="68580" marR="68580" marT="0" marB="0" anchor="ctr"/>
                </a:tc>
              </a:tr>
              <a:tr h="180975">
                <a:tc>
                  <a:txBody>
                    <a:bodyPr/>
                    <a:lstStyle/>
                    <a:p>
                      <a:pPr algn="ctr">
                        <a:spcBef>
                          <a:spcPts val="600"/>
                        </a:spcBef>
                        <a:spcAft>
                          <a:spcPts val="0"/>
                        </a:spcAft>
                      </a:pPr>
                      <a:r>
                        <a:rPr lang="zh-CN" sz="1200" kern="0"/>
                        <a:t>其他金属产品</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59,222.09</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23.09%</a:t>
                      </a:r>
                      <a:endParaRPr lang="zh-CN" sz="1050" kern="100">
                        <a:latin typeface="Calibri"/>
                        <a:ea typeface="宋体"/>
                        <a:cs typeface="Calibri"/>
                      </a:endParaRPr>
                    </a:p>
                  </a:txBody>
                  <a:tcPr marL="68580" marR="68580" marT="0" marB="0" anchor="ctr"/>
                </a:tc>
              </a:tr>
              <a:tr h="180975">
                <a:tc>
                  <a:txBody>
                    <a:bodyPr/>
                    <a:lstStyle/>
                    <a:p>
                      <a:pPr algn="ctr">
                        <a:spcBef>
                          <a:spcPts val="600"/>
                        </a:spcBef>
                        <a:spcAft>
                          <a:spcPts val="0"/>
                        </a:spcAft>
                      </a:pPr>
                      <a:r>
                        <a:rPr lang="zh-CN" sz="1200" kern="0"/>
                        <a:t>海绵钛</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13,410.11</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5.22%</a:t>
                      </a:r>
                      <a:endParaRPr lang="zh-CN" sz="1050" kern="100">
                        <a:latin typeface="Calibri"/>
                        <a:ea typeface="宋体"/>
                        <a:cs typeface="Calibri"/>
                      </a:endParaRPr>
                    </a:p>
                  </a:txBody>
                  <a:tcPr marL="68580" marR="68580" marT="0" marB="0" anchor="ctr"/>
                </a:tc>
              </a:tr>
              <a:tr h="180975">
                <a:tc>
                  <a:txBody>
                    <a:bodyPr/>
                    <a:lstStyle/>
                    <a:p>
                      <a:pPr algn="ctr">
                        <a:spcBef>
                          <a:spcPts val="600"/>
                        </a:spcBef>
                        <a:spcAft>
                          <a:spcPts val="0"/>
                        </a:spcAft>
                      </a:pPr>
                      <a:r>
                        <a:rPr lang="zh-CN" sz="1200" kern="0" dirty="0"/>
                        <a:t>其他</a:t>
                      </a:r>
                      <a:endParaRPr lang="zh-CN" sz="1050" kern="100" dirty="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7,590.64</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dirty="0"/>
                        <a:t>2.96%</a:t>
                      </a:r>
                      <a:endParaRPr lang="zh-CN" sz="1050" kern="100" dirty="0">
                        <a:latin typeface="Calibri"/>
                        <a:ea typeface="宋体"/>
                        <a:cs typeface="Calibri"/>
                      </a:endParaRPr>
                    </a:p>
                  </a:txBody>
                  <a:tcPr marL="68580" marR="68580" marT="0" marB="0" anchor="ctr"/>
                </a:tc>
              </a:tr>
            </a:tbl>
          </a:graphicData>
        </a:graphic>
      </p:graphicFrame>
      <p:pic>
        <p:nvPicPr>
          <p:cNvPr id="276481" name="图片 10"/>
          <p:cNvPicPr>
            <a:picLocks noChangeAspect="1" noChangeArrowheads="1"/>
          </p:cNvPicPr>
          <p:nvPr/>
        </p:nvPicPr>
        <p:blipFill>
          <a:blip r:embed="rId2" cstate="print"/>
          <a:srcRect/>
          <a:stretch>
            <a:fillRect/>
          </a:stretch>
        </p:blipFill>
        <p:spPr bwMode="auto">
          <a:xfrm>
            <a:off x="4669955" y="2158802"/>
            <a:ext cx="5390034" cy="4392488"/>
          </a:xfrm>
          <a:prstGeom prst="rect">
            <a:avLst/>
          </a:prstGeom>
          <a:noFill/>
          <a:ln w="9525">
            <a:noFill/>
            <a:miter lim="800000"/>
            <a:headEnd/>
            <a:tailEnd/>
          </a:ln>
        </p:spPr>
      </p:pic>
      <p:sp>
        <p:nvSpPr>
          <p:cNvPr id="7" name="TextBox 6"/>
          <p:cNvSpPr txBox="1"/>
          <p:nvPr/>
        </p:nvSpPr>
        <p:spPr>
          <a:xfrm>
            <a:off x="2581722" y="6407274"/>
            <a:ext cx="1454244" cy="278538"/>
          </a:xfrm>
          <a:prstGeom prst="rect">
            <a:avLst/>
          </a:prstGeom>
          <a:noFill/>
        </p:spPr>
        <p:txBody>
          <a:bodyPr wrap="none" rtlCol="0">
            <a:spAutoFit/>
          </a:bodyPr>
          <a:lstStyle/>
          <a:p>
            <a:pPr>
              <a:buNone/>
            </a:pPr>
            <a:r>
              <a:rPr lang="zh-CN" altLang="en-US" sz="1100" dirty="0" smtClean="0"/>
              <a:t>数据来源：公司年报</a:t>
            </a:r>
            <a:endParaRPr lang="zh-CN" altLang="en-US" sz="1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a:spLocks noGrp="1"/>
          </p:cNvSpPr>
          <p:nvPr>
            <p:ph type="sldNum" sz="quarter" idx="12"/>
          </p:nvPr>
        </p:nvSpPr>
        <p:spPr>
          <a:noFill/>
        </p:spPr>
        <p:txBody>
          <a:bodyPr/>
          <a:lstStyle/>
          <a:p>
            <a:pPr defTabSz="314304"/>
            <a:fld id="{8A08F92A-B50B-44BC-BEF4-E4223F1BD88A}" type="slidenum">
              <a:rPr lang="en-US" altLang="zh-CN"/>
              <a:pPr defTabSz="314304"/>
              <a:t>3</a:t>
            </a:fld>
            <a:endParaRPr lang="en-US" altLang="zh-CN" dirty="0"/>
          </a:p>
        </p:txBody>
      </p:sp>
      <p:sp>
        <p:nvSpPr>
          <p:cNvPr id="9219" name="Rectangle 429"/>
          <p:cNvSpPr>
            <a:spLocks noChangeArrowheads="1"/>
          </p:cNvSpPr>
          <p:nvPr/>
        </p:nvSpPr>
        <p:spPr bwMode="auto">
          <a:xfrm>
            <a:off x="420688" y="519114"/>
            <a:ext cx="9180512" cy="487362"/>
          </a:xfrm>
          <a:prstGeom prst="rect">
            <a:avLst/>
          </a:prstGeom>
          <a:noFill/>
          <a:ln w="9525" algn="ctr">
            <a:noFill/>
            <a:miter lim="800000"/>
            <a:headEnd/>
            <a:tailEnd/>
          </a:ln>
          <a:effectLst/>
        </p:spPr>
        <p:txBody>
          <a:bodyPr lIns="0" tIns="0" rIns="0" bIns="0" anchor="ctr"/>
          <a:lstStyle/>
          <a:p>
            <a:pPr algn="l" defTabSz="892115" eaLnBrk="0" hangingPunct="0">
              <a:lnSpc>
                <a:spcPts val="2188"/>
              </a:lnSpc>
              <a:spcAft>
                <a:spcPct val="0"/>
              </a:spcAft>
              <a:buSzTx/>
              <a:buNone/>
            </a:pPr>
            <a:r>
              <a:rPr lang="zh-CN" altLang="en-US" sz="2400" b="1" dirty="0">
                <a:latin typeface="楷体_GB2312" pitchFamily="49" charset="-122"/>
              </a:rPr>
              <a:t>目录</a:t>
            </a:r>
          </a:p>
        </p:txBody>
      </p:sp>
      <p:graphicFrame>
        <p:nvGraphicFramePr>
          <p:cNvPr id="9389" name="Group 173"/>
          <p:cNvGraphicFramePr>
            <a:graphicFrameLocks noGrp="1"/>
          </p:cNvGraphicFramePr>
          <p:nvPr/>
        </p:nvGraphicFramePr>
        <p:xfrm>
          <a:off x="854076" y="2014538"/>
          <a:ext cx="8353425" cy="4017816"/>
        </p:xfrm>
        <a:graphic>
          <a:graphicData uri="http://schemas.openxmlformats.org/drawingml/2006/table">
            <a:tbl>
              <a:tblPr/>
              <a:tblGrid>
                <a:gridCol w="2017713"/>
                <a:gridCol w="5616575"/>
                <a:gridCol w="719137"/>
              </a:tblGrid>
              <a:tr h="573088">
                <a:tc>
                  <a:txBody>
                    <a:bodyPr/>
                    <a:lstStyle/>
                    <a:p>
                      <a:pPr marL="0" marR="0" lvl="0" indent="0" algn="l" defTabSz="914400" rtl="0" eaLnBrk="1" fontAlgn="base" latinLnBrk="0" hangingPunct="1">
                        <a:lnSpc>
                          <a:spcPct val="110000"/>
                        </a:lnSpc>
                        <a:spcBef>
                          <a:spcPct val="0"/>
                        </a:spcBef>
                        <a:spcAft>
                          <a:spcPct val="40000"/>
                        </a:spcAft>
                        <a:buClrTx/>
                        <a:buSzPct val="80000"/>
                        <a:buFont typeface="Wingdings" pitchFamily="2" charset="2"/>
                        <a:buNone/>
                        <a:tabLst/>
                      </a:pPr>
                      <a:r>
                        <a:rPr kumimoji="1" lang="zh-CN" altLang="en-US" sz="1800" b="1" i="0" u="none" strike="noStrike" cap="none" normalizeH="0" baseline="0" dirty="0" smtClean="0">
                          <a:ln>
                            <a:noFill/>
                          </a:ln>
                          <a:solidFill>
                            <a:schemeClr val="tx1"/>
                          </a:solidFill>
                          <a:effectLst/>
                          <a:latin typeface="Arial" charset="0"/>
                          <a:ea typeface="楷体_GB2312" pitchFamily="49" charset="-122"/>
                        </a:rPr>
                        <a:t>第一章</a:t>
                      </a:r>
                    </a:p>
                  </a:txBody>
                  <a:tcPr marL="90000" marR="90000" marT="46800" marB="46800"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40000"/>
                        </a:spcAft>
                        <a:buClrTx/>
                        <a:buSzPct val="80000"/>
                        <a:buFont typeface="Wingdings" pitchFamily="2" charset="2"/>
                        <a:buNone/>
                        <a:tabLst/>
                      </a:pPr>
                      <a:r>
                        <a:rPr kumimoji="1" lang="zh-CN" altLang="en-US" sz="1800" b="1" i="0" u="none" strike="noStrike" cap="none" normalizeH="0" baseline="0" dirty="0" smtClean="0">
                          <a:ln>
                            <a:noFill/>
                          </a:ln>
                          <a:solidFill>
                            <a:schemeClr val="tx1"/>
                          </a:solidFill>
                          <a:effectLst/>
                          <a:latin typeface="Arial" charset="0"/>
                          <a:ea typeface="楷体_GB2312" pitchFamily="49" charset="-122"/>
                        </a:rPr>
                        <a:t>公司简介</a:t>
                      </a:r>
                    </a:p>
                  </a:txBody>
                  <a:tcPr marL="90000" marR="90000" marT="46800" marB="46800" horzOverflow="overflow">
                    <a:lnL>
                      <a:noFill/>
                    </a:lnL>
                    <a:lnR>
                      <a:noFill/>
                    </a:lnR>
                    <a:lnT cap="flat">
                      <a:noFill/>
                    </a:lnT>
                    <a:lnB>
                      <a:noFill/>
                    </a:lnB>
                    <a:lnTlToBr>
                      <a:noFill/>
                    </a:lnTlToBr>
                    <a:lnBlToTr>
                      <a:noFill/>
                    </a:lnBlToTr>
                    <a:noFill/>
                  </a:tcPr>
                </a:tc>
                <a:tc>
                  <a:txBody>
                    <a:bodyPr/>
                    <a:lstStyle/>
                    <a:p>
                      <a:pPr marL="0" marR="0" lvl="0" indent="0" algn="r" defTabSz="914400" rtl="0" eaLnBrk="1" fontAlgn="base" latinLnBrk="0" hangingPunct="1">
                        <a:lnSpc>
                          <a:spcPct val="110000"/>
                        </a:lnSpc>
                        <a:spcBef>
                          <a:spcPct val="0"/>
                        </a:spcBef>
                        <a:spcAft>
                          <a:spcPct val="40000"/>
                        </a:spcAft>
                        <a:buClrTx/>
                        <a:buSzPct val="80000"/>
                        <a:buFont typeface="Wingdings" pitchFamily="2" charset="2"/>
                        <a:buNone/>
                        <a:tabLst/>
                      </a:pPr>
                      <a:r>
                        <a:rPr kumimoji="1" lang="en-US" altLang="zh-CN" sz="1800" b="1" i="1" u="none" strike="noStrike" cap="none" normalizeH="0" baseline="0" dirty="0" smtClean="0">
                          <a:ln>
                            <a:noFill/>
                          </a:ln>
                          <a:solidFill>
                            <a:schemeClr val="tx1"/>
                          </a:solidFill>
                          <a:effectLst/>
                          <a:latin typeface="Arial" charset="0"/>
                          <a:ea typeface="楷体_GB2312" pitchFamily="49" charset="-122"/>
                        </a:rPr>
                        <a:t>4</a:t>
                      </a:r>
                    </a:p>
                  </a:txBody>
                  <a:tcPr marL="90000" marR="90000" marT="46800" marB="46800" horzOverflow="overflow">
                    <a:lnL>
                      <a:noFill/>
                    </a:lnL>
                    <a:lnR cap="flat">
                      <a:noFill/>
                    </a:lnR>
                    <a:lnT cap="flat">
                      <a:noFill/>
                    </a:lnT>
                    <a:lnB>
                      <a:noFill/>
                    </a:lnB>
                    <a:lnTlToBr>
                      <a:noFill/>
                    </a:lnTlToBr>
                    <a:lnBlToTr>
                      <a:noFill/>
                    </a:lnBlToTr>
                    <a:noFill/>
                  </a:tcPr>
                </a:tc>
              </a:tr>
              <a:tr h="579288">
                <a:tc>
                  <a:txBody>
                    <a:bodyPr/>
                    <a:lstStyle/>
                    <a:p>
                      <a:pPr marL="0" marR="0" lvl="0" indent="0" algn="l" defTabSz="914400" rtl="0" eaLnBrk="1" fontAlgn="base" latinLnBrk="0" hangingPunct="1">
                        <a:lnSpc>
                          <a:spcPct val="110000"/>
                        </a:lnSpc>
                        <a:spcBef>
                          <a:spcPct val="0"/>
                        </a:spcBef>
                        <a:spcAft>
                          <a:spcPct val="40000"/>
                        </a:spcAft>
                        <a:buClrTx/>
                        <a:buSzPct val="80000"/>
                        <a:buFont typeface="Wingdings" pitchFamily="2" charset="2"/>
                        <a:buNone/>
                        <a:tabLst/>
                      </a:pPr>
                      <a:r>
                        <a:rPr kumimoji="1" lang="zh-CN" altLang="en-US" sz="1800" b="1" i="0" u="none" strike="noStrike" cap="none" normalizeH="0" baseline="0" smtClean="0">
                          <a:ln>
                            <a:noFill/>
                          </a:ln>
                          <a:solidFill>
                            <a:schemeClr val="tx1"/>
                          </a:solidFill>
                          <a:effectLst/>
                          <a:latin typeface="Arial" charset="0"/>
                          <a:ea typeface="楷体_GB2312" pitchFamily="49" charset="-122"/>
                        </a:rPr>
                        <a:t>第二章</a:t>
                      </a:r>
                    </a:p>
                  </a:txBody>
                  <a:tcPr marL="90000" marR="90000" marT="46800" marB="4680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40000"/>
                        </a:spcAft>
                        <a:buClrTx/>
                        <a:buSzPct val="80000"/>
                        <a:buFont typeface="Wingdings" pitchFamily="2" charset="2"/>
                        <a:buNone/>
                        <a:tabLst/>
                        <a:defRPr/>
                      </a:pPr>
                      <a:r>
                        <a:rPr kumimoji="1" lang="zh-CN" altLang="en-US" sz="1800" b="1" i="0" u="none" strike="noStrike" cap="none" normalizeH="0" baseline="0" dirty="0" smtClean="0">
                          <a:ln>
                            <a:noFill/>
                          </a:ln>
                          <a:solidFill>
                            <a:schemeClr val="tx1"/>
                          </a:solidFill>
                          <a:effectLst/>
                          <a:latin typeface="Arial" charset="0"/>
                          <a:ea typeface="楷体_GB2312" pitchFamily="49" charset="-122"/>
                        </a:rPr>
                        <a:t>公司业务与商业模式</a:t>
                      </a:r>
                    </a:p>
                  </a:txBody>
                  <a:tcPr marL="90000" marR="90000" marT="46800" marB="4680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10000"/>
                        </a:lnSpc>
                        <a:spcBef>
                          <a:spcPct val="0"/>
                        </a:spcBef>
                        <a:spcAft>
                          <a:spcPct val="40000"/>
                        </a:spcAft>
                        <a:buClrTx/>
                        <a:buSzPct val="80000"/>
                        <a:buFont typeface="Wingdings" pitchFamily="2" charset="2"/>
                        <a:buNone/>
                        <a:tabLst/>
                      </a:pPr>
                      <a:r>
                        <a:rPr kumimoji="1" lang="en-US" altLang="zh-CN" sz="1800" b="1" i="1" u="none" strike="noStrike" cap="none" normalizeH="0" baseline="0" dirty="0" smtClean="0">
                          <a:ln>
                            <a:noFill/>
                          </a:ln>
                          <a:solidFill>
                            <a:schemeClr val="tx1"/>
                          </a:solidFill>
                          <a:effectLst/>
                          <a:latin typeface="Arial" charset="0"/>
                          <a:ea typeface="楷体_GB2312" pitchFamily="49" charset="-122"/>
                        </a:rPr>
                        <a:t>10</a:t>
                      </a:r>
                    </a:p>
                  </a:txBody>
                  <a:tcPr marL="90000" marR="90000" marT="46800" marB="46800" horzOverflow="overflow">
                    <a:lnL>
                      <a:noFill/>
                    </a:lnL>
                    <a:lnR cap="flat">
                      <a:noFill/>
                    </a:lnR>
                    <a:lnT>
                      <a:noFill/>
                    </a:lnT>
                    <a:lnB>
                      <a:noFill/>
                    </a:lnB>
                    <a:lnTlToBr>
                      <a:noFill/>
                    </a:lnTlToBr>
                    <a:lnBlToTr>
                      <a:noFill/>
                    </a:lnBlToTr>
                    <a:noFill/>
                  </a:tcPr>
                </a:tc>
              </a:tr>
              <a:tr h="573088">
                <a:tc>
                  <a:txBody>
                    <a:bodyPr/>
                    <a:lstStyle/>
                    <a:p>
                      <a:pPr marL="0" marR="0" lvl="0" indent="0" algn="l" defTabSz="914400" rtl="0" eaLnBrk="1" fontAlgn="base" latinLnBrk="0" hangingPunct="1">
                        <a:lnSpc>
                          <a:spcPct val="110000"/>
                        </a:lnSpc>
                        <a:spcBef>
                          <a:spcPct val="0"/>
                        </a:spcBef>
                        <a:spcAft>
                          <a:spcPct val="40000"/>
                        </a:spcAft>
                        <a:buClrTx/>
                        <a:buSzPct val="80000"/>
                        <a:buFont typeface="Wingdings" pitchFamily="2" charset="2"/>
                        <a:buNone/>
                        <a:tabLst/>
                      </a:pPr>
                      <a:r>
                        <a:rPr kumimoji="1" lang="zh-CN" altLang="en-US" sz="1800" b="1" i="0" u="none" strike="noStrike" cap="none" normalizeH="0" baseline="0" smtClean="0">
                          <a:ln>
                            <a:noFill/>
                          </a:ln>
                          <a:solidFill>
                            <a:schemeClr val="tx1"/>
                          </a:solidFill>
                          <a:effectLst/>
                          <a:latin typeface="Arial" charset="0"/>
                          <a:ea typeface="楷体_GB2312" pitchFamily="49" charset="-122"/>
                        </a:rPr>
                        <a:t>第三章</a:t>
                      </a:r>
                    </a:p>
                  </a:txBody>
                  <a:tcPr marL="90000" marR="90000" marT="46800" marB="4680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40000"/>
                        </a:spcAft>
                        <a:buClrTx/>
                        <a:buSzPct val="80000"/>
                        <a:buFont typeface="Wingdings" pitchFamily="2" charset="2"/>
                        <a:buNone/>
                        <a:tabLst/>
                        <a:defRPr/>
                      </a:pPr>
                      <a:r>
                        <a:rPr kumimoji="1" lang="zh-CN" altLang="en-US" sz="1800" b="1" i="0" u="none" strike="noStrike" cap="none" normalizeH="0" baseline="0" dirty="0" smtClean="0">
                          <a:ln>
                            <a:noFill/>
                          </a:ln>
                          <a:solidFill>
                            <a:schemeClr val="tx1"/>
                          </a:solidFill>
                          <a:effectLst/>
                          <a:latin typeface="Arial" charset="0"/>
                          <a:ea typeface="楷体_GB2312" pitchFamily="49" charset="-122"/>
                        </a:rPr>
                        <a:t>行业与市场</a:t>
                      </a:r>
                    </a:p>
                  </a:txBody>
                  <a:tcPr marL="90000" marR="90000" marT="46800" marB="4680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10000"/>
                        </a:lnSpc>
                        <a:spcBef>
                          <a:spcPct val="0"/>
                        </a:spcBef>
                        <a:spcAft>
                          <a:spcPct val="40000"/>
                        </a:spcAft>
                        <a:buClrTx/>
                        <a:buSzPct val="80000"/>
                        <a:buFont typeface="Wingdings" pitchFamily="2" charset="2"/>
                        <a:buNone/>
                        <a:tabLst/>
                      </a:pPr>
                      <a:r>
                        <a:rPr kumimoji="1" lang="en-US" altLang="zh-CN" sz="1800" b="1" i="1" u="none" strike="noStrike" cap="none" normalizeH="0" baseline="0" dirty="0" smtClean="0">
                          <a:ln>
                            <a:noFill/>
                          </a:ln>
                          <a:solidFill>
                            <a:schemeClr val="tx1"/>
                          </a:solidFill>
                          <a:effectLst/>
                          <a:latin typeface="Arial" charset="0"/>
                          <a:ea typeface="楷体_GB2312" pitchFamily="49" charset="-122"/>
                        </a:rPr>
                        <a:t>20</a:t>
                      </a:r>
                    </a:p>
                  </a:txBody>
                  <a:tcPr marL="90000" marR="90000" marT="46800" marB="46800" horzOverflow="overflow">
                    <a:lnL>
                      <a:noFill/>
                    </a:lnL>
                    <a:lnR cap="flat">
                      <a:noFill/>
                    </a:lnR>
                    <a:lnT>
                      <a:noFill/>
                    </a:lnT>
                    <a:lnB>
                      <a:noFill/>
                    </a:lnB>
                    <a:lnTlToBr>
                      <a:noFill/>
                    </a:lnTlToBr>
                    <a:lnBlToTr>
                      <a:noFill/>
                    </a:lnBlToTr>
                    <a:noFill/>
                  </a:tcPr>
                </a:tc>
              </a:tr>
              <a:tr h="573088">
                <a:tc>
                  <a:txBody>
                    <a:bodyPr/>
                    <a:lstStyle/>
                    <a:p>
                      <a:pPr marL="0" marR="0" lvl="0" indent="0" algn="l" defTabSz="914400" rtl="0" eaLnBrk="1" fontAlgn="base" latinLnBrk="0" hangingPunct="1">
                        <a:lnSpc>
                          <a:spcPct val="110000"/>
                        </a:lnSpc>
                        <a:spcBef>
                          <a:spcPct val="0"/>
                        </a:spcBef>
                        <a:spcAft>
                          <a:spcPct val="40000"/>
                        </a:spcAft>
                        <a:buClrTx/>
                        <a:buSzPct val="80000"/>
                        <a:buFont typeface="Wingdings" pitchFamily="2" charset="2"/>
                        <a:buNone/>
                        <a:tabLst/>
                      </a:pPr>
                      <a:r>
                        <a:rPr kumimoji="1" lang="zh-CN" altLang="en-US" sz="1800" b="1" i="0" u="none" strike="noStrike" cap="none" normalizeH="0" baseline="0" smtClean="0">
                          <a:ln>
                            <a:noFill/>
                          </a:ln>
                          <a:solidFill>
                            <a:schemeClr val="tx1"/>
                          </a:solidFill>
                          <a:effectLst/>
                          <a:latin typeface="Arial" charset="0"/>
                          <a:ea typeface="楷体_GB2312" pitchFamily="49" charset="-122"/>
                        </a:rPr>
                        <a:t>第四章</a:t>
                      </a:r>
                    </a:p>
                  </a:txBody>
                  <a:tcPr marL="90000" marR="90000" marT="46800" marB="4680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40000"/>
                        </a:spcAft>
                        <a:buClrTx/>
                        <a:buSzPct val="80000"/>
                        <a:buFont typeface="Wingdings" pitchFamily="2" charset="2"/>
                        <a:buNone/>
                        <a:tabLst/>
                        <a:defRPr/>
                      </a:pPr>
                      <a:r>
                        <a:rPr kumimoji="1" lang="zh-CN" altLang="en-US" sz="1800" b="1" i="0" u="none" strike="noStrike" cap="none" normalizeH="0" baseline="0" dirty="0" smtClean="0">
                          <a:ln>
                            <a:noFill/>
                          </a:ln>
                          <a:solidFill>
                            <a:schemeClr val="tx1"/>
                          </a:solidFill>
                          <a:effectLst/>
                          <a:latin typeface="Arial" charset="0"/>
                          <a:ea typeface="楷体_GB2312" pitchFamily="49" charset="-122"/>
                        </a:rPr>
                        <a:t>经营业绩及未来盈利预测</a:t>
                      </a:r>
                    </a:p>
                  </a:txBody>
                  <a:tcPr marL="90000" marR="90000" marT="46800" marB="4680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10000"/>
                        </a:lnSpc>
                        <a:spcBef>
                          <a:spcPct val="0"/>
                        </a:spcBef>
                        <a:spcAft>
                          <a:spcPct val="40000"/>
                        </a:spcAft>
                        <a:buClrTx/>
                        <a:buSzPct val="80000"/>
                        <a:buFont typeface="Wingdings" pitchFamily="2" charset="2"/>
                        <a:buNone/>
                        <a:tabLst/>
                      </a:pPr>
                      <a:r>
                        <a:rPr kumimoji="1" lang="en-US" altLang="zh-CN" sz="1800" b="1" i="1" u="none" strike="noStrike" cap="none" normalizeH="0" baseline="0" dirty="0" smtClean="0">
                          <a:ln>
                            <a:noFill/>
                          </a:ln>
                          <a:solidFill>
                            <a:schemeClr val="tx1"/>
                          </a:solidFill>
                          <a:effectLst/>
                          <a:latin typeface="Arial" charset="0"/>
                          <a:ea typeface="楷体_GB2312" pitchFamily="49" charset="-122"/>
                        </a:rPr>
                        <a:t>34</a:t>
                      </a:r>
                    </a:p>
                  </a:txBody>
                  <a:tcPr marL="90000" marR="90000" marT="46800" marB="46800" horzOverflow="overflow">
                    <a:lnL>
                      <a:noFill/>
                    </a:lnL>
                    <a:lnR cap="flat">
                      <a:noFill/>
                    </a:lnR>
                    <a:lnT>
                      <a:noFill/>
                    </a:lnT>
                    <a:lnB>
                      <a:noFill/>
                    </a:lnB>
                    <a:lnTlToBr>
                      <a:noFill/>
                    </a:lnTlToBr>
                    <a:lnBlToTr>
                      <a:noFill/>
                    </a:lnBlToTr>
                    <a:noFill/>
                  </a:tcPr>
                </a:tc>
              </a:tr>
              <a:tr h="573088">
                <a:tc>
                  <a:txBody>
                    <a:bodyPr/>
                    <a:lstStyle/>
                    <a:p>
                      <a:pPr marL="0" marR="0" lvl="0" indent="0" algn="l" defTabSz="914400" rtl="0" eaLnBrk="1" fontAlgn="base" latinLnBrk="0" hangingPunct="1">
                        <a:lnSpc>
                          <a:spcPct val="110000"/>
                        </a:lnSpc>
                        <a:spcBef>
                          <a:spcPct val="0"/>
                        </a:spcBef>
                        <a:spcAft>
                          <a:spcPct val="40000"/>
                        </a:spcAft>
                        <a:buClrTx/>
                        <a:buSzPct val="80000"/>
                        <a:buFont typeface="Wingdings" pitchFamily="2" charset="2"/>
                        <a:buNone/>
                        <a:tabLst/>
                      </a:pPr>
                      <a:r>
                        <a:rPr kumimoji="1" lang="zh-CN" altLang="en-US" sz="1800" b="1" i="0" u="none" strike="noStrike" cap="none" normalizeH="0" baseline="0" smtClean="0">
                          <a:ln>
                            <a:noFill/>
                          </a:ln>
                          <a:solidFill>
                            <a:schemeClr val="tx1"/>
                          </a:solidFill>
                          <a:effectLst/>
                          <a:latin typeface="Arial" charset="0"/>
                          <a:ea typeface="楷体_GB2312" pitchFamily="49" charset="-122"/>
                        </a:rPr>
                        <a:t>第五章</a:t>
                      </a:r>
                    </a:p>
                  </a:txBody>
                  <a:tcPr marL="90000" marR="90000" marT="46800" marB="4680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40000"/>
                        </a:spcAft>
                        <a:buClrTx/>
                        <a:buSzPct val="80000"/>
                        <a:buFont typeface="Wingdings" pitchFamily="2" charset="2"/>
                        <a:buNone/>
                        <a:tabLst/>
                        <a:defRPr/>
                      </a:pPr>
                      <a:r>
                        <a:rPr kumimoji="1" lang="zh-CN" altLang="en-US" sz="1800" b="1" i="0" u="none" strike="noStrike" cap="none" normalizeH="0" baseline="0" dirty="0" smtClean="0">
                          <a:ln>
                            <a:noFill/>
                          </a:ln>
                          <a:solidFill>
                            <a:schemeClr val="tx1"/>
                          </a:solidFill>
                          <a:effectLst/>
                          <a:latin typeface="Arial" charset="0"/>
                          <a:ea typeface="楷体_GB2312" pitchFamily="49" charset="-122"/>
                        </a:rPr>
                        <a:t>战略发展规划</a:t>
                      </a:r>
                    </a:p>
                  </a:txBody>
                  <a:tcPr marL="90000" marR="90000" marT="46800" marB="46800"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10000"/>
                        </a:lnSpc>
                        <a:spcBef>
                          <a:spcPct val="0"/>
                        </a:spcBef>
                        <a:spcAft>
                          <a:spcPct val="40000"/>
                        </a:spcAft>
                        <a:buClrTx/>
                        <a:buSzPct val="80000"/>
                        <a:buFont typeface="Wingdings" pitchFamily="2" charset="2"/>
                        <a:buNone/>
                        <a:tabLst/>
                      </a:pPr>
                      <a:r>
                        <a:rPr kumimoji="1" lang="en-US" altLang="zh-CN" sz="1800" b="1" i="1" u="none" strike="noStrike" cap="none" normalizeH="0" baseline="0" dirty="0" smtClean="0">
                          <a:ln>
                            <a:noFill/>
                          </a:ln>
                          <a:solidFill>
                            <a:schemeClr val="tx1"/>
                          </a:solidFill>
                          <a:effectLst/>
                          <a:latin typeface="Arial" charset="0"/>
                          <a:ea typeface="楷体_GB2312" pitchFamily="49" charset="-122"/>
                        </a:rPr>
                        <a:t>43</a:t>
                      </a:r>
                    </a:p>
                  </a:txBody>
                  <a:tcPr marL="90000" marR="90000" marT="46800" marB="46800" horzOverflow="overflow">
                    <a:lnL>
                      <a:noFill/>
                    </a:lnL>
                    <a:lnR cap="flat">
                      <a:noFill/>
                    </a:lnR>
                    <a:lnT>
                      <a:noFill/>
                    </a:lnT>
                    <a:lnB cap="flat">
                      <a:noFill/>
                    </a:lnB>
                    <a:lnTlToBr>
                      <a:noFill/>
                    </a:lnTlToBr>
                    <a:lnBlToTr>
                      <a:noFill/>
                    </a:lnBlToTr>
                    <a:noFill/>
                  </a:tcPr>
                </a:tc>
              </a:tr>
              <a:tr h="573088">
                <a:tc>
                  <a:txBody>
                    <a:bodyPr/>
                    <a:lstStyle/>
                    <a:p>
                      <a:pPr marL="0" marR="0" lvl="0" indent="0" algn="l" defTabSz="914400" rtl="0" eaLnBrk="1" fontAlgn="base" latinLnBrk="0" hangingPunct="1">
                        <a:lnSpc>
                          <a:spcPct val="110000"/>
                        </a:lnSpc>
                        <a:spcBef>
                          <a:spcPct val="0"/>
                        </a:spcBef>
                        <a:spcAft>
                          <a:spcPct val="40000"/>
                        </a:spcAft>
                        <a:buClrTx/>
                        <a:buSzPct val="80000"/>
                        <a:buFont typeface="Wingdings" pitchFamily="2" charset="2"/>
                        <a:buNone/>
                        <a:tabLst/>
                      </a:pPr>
                      <a:r>
                        <a:rPr kumimoji="1" lang="zh-CN" altLang="en-US" sz="1800" b="1" i="0" u="none" strike="noStrike" cap="none" normalizeH="0" baseline="0" dirty="0" smtClean="0">
                          <a:ln>
                            <a:noFill/>
                          </a:ln>
                          <a:solidFill>
                            <a:schemeClr val="tx1"/>
                          </a:solidFill>
                          <a:effectLst/>
                          <a:latin typeface="Arial" charset="0"/>
                          <a:ea typeface="楷体_GB2312" pitchFamily="49" charset="-122"/>
                        </a:rPr>
                        <a:t>第六章</a:t>
                      </a:r>
                    </a:p>
                  </a:txBody>
                  <a:tcPr marL="90000" marR="90000" marT="46800" marB="4680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40000"/>
                        </a:spcAft>
                        <a:buClrTx/>
                        <a:buSzPct val="80000"/>
                        <a:buFont typeface="Wingdings" pitchFamily="2" charset="2"/>
                        <a:buNone/>
                        <a:tabLst/>
                      </a:pPr>
                      <a:r>
                        <a:rPr kumimoji="1" lang="zh-CN" altLang="en-US" sz="1800" b="1" i="0" u="none" strike="noStrike" cap="none" normalizeH="0" baseline="0" dirty="0" smtClean="0">
                          <a:ln>
                            <a:noFill/>
                          </a:ln>
                          <a:solidFill>
                            <a:schemeClr val="tx1"/>
                          </a:solidFill>
                          <a:effectLst/>
                          <a:latin typeface="Arial" charset="0"/>
                          <a:ea typeface="楷体_GB2312" pitchFamily="49" charset="-122"/>
                        </a:rPr>
                        <a:t>本轮股权融资计划</a:t>
                      </a:r>
                    </a:p>
                  </a:txBody>
                  <a:tcPr marL="90000" marR="90000" marT="46800" marB="46800"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10000"/>
                        </a:lnSpc>
                        <a:spcBef>
                          <a:spcPct val="0"/>
                        </a:spcBef>
                        <a:spcAft>
                          <a:spcPct val="40000"/>
                        </a:spcAft>
                        <a:buClrTx/>
                        <a:buSzPct val="80000"/>
                        <a:buFont typeface="Wingdings" pitchFamily="2" charset="2"/>
                        <a:buNone/>
                        <a:tabLst/>
                      </a:pPr>
                      <a:r>
                        <a:rPr kumimoji="1" lang="en-US" altLang="zh-CN" sz="1800" b="1" i="1" u="none" strike="noStrike" cap="none" normalizeH="0" baseline="0" dirty="0" smtClean="0">
                          <a:ln>
                            <a:noFill/>
                          </a:ln>
                          <a:solidFill>
                            <a:schemeClr val="tx1"/>
                          </a:solidFill>
                          <a:effectLst/>
                          <a:latin typeface="Arial" charset="0"/>
                          <a:ea typeface="楷体_GB2312" pitchFamily="49" charset="-122"/>
                        </a:rPr>
                        <a:t>45</a:t>
                      </a:r>
                    </a:p>
                  </a:txBody>
                  <a:tcPr marL="90000" marR="90000" marT="46800" marB="46800" horzOverflow="overflow">
                    <a:lnL>
                      <a:noFill/>
                    </a:lnL>
                    <a:lnR cap="flat">
                      <a:noFill/>
                    </a:lnR>
                    <a:lnT>
                      <a:noFill/>
                    </a:lnT>
                    <a:lnB cap="flat">
                      <a:noFill/>
                    </a:lnB>
                    <a:lnTlToBr>
                      <a:noFill/>
                    </a:lnTlToBr>
                    <a:lnBlToTr>
                      <a:noFill/>
                    </a:lnBlToTr>
                    <a:noFill/>
                  </a:tcPr>
                </a:tc>
              </a:tr>
              <a:tr h="573088">
                <a:tc>
                  <a:txBody>
                    <a:bodyPr/>
                    <a:lstStyle/>
                    <a:p>
                      <a:pPr marL="0" marR="0" lvl="0" indent="0" algn="l" defTabSz="914400" rtl="0" eaLnBrk="1" fontAlgn="base" latinLnBrk="0" hangingPunct="1">
                        <a:lnSpc>
                          <a:spcPct val="110000"/>
                        </a:lnSpc>
                        <a:spcBef>
                          <a:spcPct val="0"/>
                        </a:spcBef>
                        <a:spcAft>
                          <a:spcPct val="40000"/>
                        </a:spcAft>
                        <a:buClrTx/>
                        <a:buSzPct val="80000"/>
                        <a:buFont typeface="Wingdings" pitchFamily="2" charset="2"/>
                        <a:buNone/>
                        <a:tabLst/>
                      </a:pPr>
                      <a:r>
                        <a:rPr kumimoji="1" lang="zh-CN" altLang="en-US" sz="1800" b="1" i="0" u="none" strike="noStrike" cap="none" normalizeH="0" baseline="0" dirty="0" smtClean="0">
                          <a:ln>
                            <a:noFill/>
                          </a:ln>
                          <a:solidFill>
                            <a:schemeClr val="tx1"/>
                          </a:solidFill>
                          <a:effectLst/>
                          <a:latin typeface="Arial" charset="0"/>
                          <a:ea typeface="楷体_GB2312" pitchFamily="49" charset="-122"/>
                        </a:rPr>
                        <a:t>第七章</a:t>
                      </a:r>
                    </a:p>
                  </a:txBody>
                  <a:tcPr marL="90000" marR="90000" marT="46800" marB="4680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40000"/>
                        </a:spcAft>
                        <a:buClrTx/>
                        <a:buSzPct val="80000"/>
                        <a:buFont typeface="Wingdings" pitchFamily="2" charset="2"/>
                        <a:buNone/>
                        <a:tabLst/>
                      </a:pPr>
                      <a:r>
                        <a:rPr kumimoji="1" lang="zh-CN" altLang="en-US" sz="1800" b="1" i="0" u="none" strike="noStrike" cap="none" normalizeH="0" baseline="0" dirty="0" smtClean="0">
                          <a:ln>
                            <a:noFill/>
                          </a:ln>
                          <a:solidFill>
                            <a:schemeClr val="tx1"/>
                          </a:solidFill>
                          <a:effectLst/>
                          <a:latin typeface="Arial" charset="0"/>
                          <a:ea typeface="楷体_GB2312" pitchFamily="49" charset="-122"/>
                        </a:rPr>
                        <a:t>主要风险及对策</a:t>
                      </a:r>
                    </a:p>
                  </a:txBody>
                  <a:tcPr marL="90000" marR="90000" marT="46800" marB="46800"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10000"/>
                        </a:lnSpc>
                        <a:spcBef>
                          <a:spcPct val="0"/>
                        </a:spcBef>
                        <a:spcAft>
                          <a:spcPct val="40000"/>
                        </a:spcAft>
                        <a:buClrTx/>
                        <a:buSzPct val="80000"/>
                        <a:buFont typeface="Wingdings" pitchFamily="2" charset="2"/>
                        <a:buNone/>
                        <a:tabLst/>
                      </a:pPr>
                      <a:r>
                        <a:rPr kumimoji="1" lang="en-US" altLang="zh-CN" sz="1800" b="1" i="1" u="none" strike="noStrike" cap="none" normalizeH="0" baseline="0" dirty="0" smtClean="0">
                          <a:ln>
                            <a:noFill/>
                          </a:ln>
                          <a:solidFill>
                            <a:schemeClr val="tx1"/>
                          </a:solidFill>
                          <a:effectLst/>
                          <a:latin typeface="Arial" charset="0"/>
                          <a:ea typeface="楷体_GB2312" pitchFamily="49" charset="-122"/>
                        </a:rPr>
                        <a:t>49</a:t>
                      </a:r>
                    </a:p>
                  </a:txBody>
                  <a:tcPr marL="90000" marR="90000" marT="46800" marB="46800"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同行业上市公司</a:t>
            </a:r>
            <a:r>
              <a:rPr lang="en-US" altLang="zh-CN" dirty="0" smtClean="0"/>
              <a:t>——</a:t>
            </a:r>
            <a:r>
              <a:rPr lang="zh-CN" altLang="en-US" dirty="0" smtClean="0"/>
              <a:t>西部材料（</a:t>
            </a:r>
            <a:r>
              <a:rPr lang="en-US" altLang="zh-CN" dirty="0" smtClean="0"/>
              <a:t>002149</a:t>
            </a:r>
            <a:r>
              <a:rPr lang="zh-CN" altLang="en-US" dirty="0" smtClean="0"/>
              <a:t>）</a:t>
            </a:r>
            <a:endParaRPr lang="zh-CN" altLang="en-US" dirty="0"/>
          </a:p>
        </p:txBody>
      </p:sp>
      <p:sp>
        <p:nvSpPr>
          <p:cNvPr id="3" name="内容占位符 2"/>
          <p:cNvSpPr>
            <a:spLocks noGrp="1"/>
          </p:cNvSpPr>
          <p:nvPr>
            <p:ph idx="1"/>
          </p:nvPr>
        </p:nvSpPr>
        <p:spPr>
          <a:xfrm>
            <a:off x="406401" y="2014538"/>
            <a:ext cx="9231313" cy="3312615"/>
          </a:xfrm>
        </p:spPr>
        <p:txBody>
          <a:bodyPr>
            <a:normAutofit fontScale="70000" lnSpcReduction="20000"/>
          </a:bodyPr>
          <a:lstStyle/>
          <a:p>
            <a:r>
              <a:rPr lang="zh-CN" altLang="zh-CN" dirty="0" smtClean="0"/>
              <a:t>西部金属材料股份有限公司（以下简称为“西部材料”）是陕西省科学技术厅认定的高新技术企业，主要从事稀有金属复合材料及制品、金属纤维及制品、难熔金属制品、贵金属制品等领域的生产和销售业务，是国内规模较大、品种齐全的金属材料深加工生产基地之一。公司产品已广泛应用于航空、航天、冶金、石化、化工、化纤、电力、电子、通讯及能源等国民经济主要部门和国家重大项目。公司拥有包括</a:t>
            </a:r>
            <a:r>
              <a:rPr lang="en-US" altLang="zh-CN" dirty="0" smtClean="0"/>
              <a:t>14</a:t>
            </a:r>
            <a:r>
              <a:rPr lang="zh-CN" altLang="zh-CN" dirty="0" smtClean="0"/>
              <a:t>项国家专利、</a:t>
            </a:r>
            <a:r>
              <a:rPr lang="en-US" altLang="zh-CN" dirty="0" smtClean="0"/>
              <a:t>9</a:t>
            </a:r>
            <a:r>
              <a:rPr lang="zh-CN" altLang="zh-CN" dirty="0" smtClean="0"/>
              <a:t>项国家标准、</a:t>
            </a:r>
            <a:r>
              <a:rPr lang="en-US" altLang="zh-CN" dirty="0" smtClean="0"/>
              <a:t>17</a:t>
            </a:r>
            <a:r>
              <a:rPr lang="zh-CN" altLang="zh-CN" dirty="0" smtClean="0"/>
              <a:t>项行业标准，具有雄厚的研发实力。此外，公司还拥有强大的产业优势，稀有金属复合材料产能位居世界第三、全国第一，金属纤维产能居世界第三、全国第二，金属纤维毡产能居世界第二、全国第一。</a:t>
            </a:r>
          </a:p>
          <a:p>
            <a:r>
              <a:rPr lang="zh-CN" altLang="zh-CN" dirty="0" smtClean="0"/>
              <a:t>钛制品并不是西部材料的唯一业务，西部材料定向增发收购西部钛业后，钛制品分部的重要性程度大幅提升，钛产品成为公司发展的重点。西部钛业主营钛锭及钛加工材，被收购时只有</a:t>
            </a:r>
            <a:r>
              <a:rPr lang="en-US" altLang="zh-CN" dirty="0" smtClean="0"/>
              <a:t>3,000 </a:t>
            </a:r>
            <a:r>
              <a:rPr lang="zh-CN" altLang="zh-CN" dirty="0" smtClean="0"/>
              <a:t>吨钛锭产能，募集资金进行</a:t>
            </a:r>
            <a:r>
              <a:rPr lang="en-US" altLang="zh-CN" dirty="0" smtClean="0"/>
              <a:t>5,000 </a:t>
            </a:r>
            <a:r>
              <a:rPr lang="zh-CN" altLang="zh-CN" dirty="0" smtClean="0"/>
              <a:t>吨钛材技改项目，未来的产能为</a:t>
            </a:r>
            <a:r>
              <a:rPr lang="en-US" altLang="zh-CN" dirty="0" smtClean="0"/>
              <a:t>8,000 </a:t>
            </a:r>
            <a:r>
              <a:rPr lang="zh-CN" altLang="zh-CN" dirty="0" smtClean="0"/>
              <a:t>吨钛锭和</a:t>
            </a:r>
            <a:r>
              <a:rPr lang="en-US" altLang="zh-CN" dirty="0" smtClean="0"/>
              <a:t>5,000</a:t>
            </a:r>
            <a:r>
              <a:rPr lang="zh-CN" altLang="zh-CN" dirty="0" smtClean="0"/>
              <a:t>吨钛材。</a:t>
            </a:r>
            <a:endParaRPr lang="en-US" altLang="zh-CN" dirty="0" smtClean="0"/>
          </a:p>
          <a:p>
            <a:r>
              <a:rPr lang="zh-CN" altLang="zh-CN" dirty="0" smtClean="0"/>
              <a:t>公司控股股东西北有色研究院，成立于</a:t>
            </a:r>
            <a:r>
              <a:rPr lang="en-US" altLang="zh-CN" dirty="0" smtClean="0"/>
              <a:t> 1965 </a:t>
            </a:r>
            <a:r>
              <a:rPr lang="zh-CN" altLang="zh-CN" dirty="0" smtClean="0"/>
              <a:t>年，隶属于陕西省财政厅。西北有色金属研究院是国内领先的稀有金属研究机构，稀有金属技术先进，拥有大量的专利。西北院有</a:t>
            </a:r>
            <a:r>
              <a:rPr lang="en-US" altLang="zh-CN" dirty="0" smtClean="0"/>
              <a:t>10 </a:t>
            </a:r>
            <a:r>
              <a:rPr lang="zh-CN" altLang="zh-CN" dirty="0" smtClean="0"/>
              <a:t>家和控股和参股公司。西部材料是西北院唯一一家上市公司。公司通过定向增发引入了西安航空工业公司作为其第二大股东。西安航天在航天、军工领域拥有独特的行业地位及行业影响力，可以协助公司迅速开拓和进入相关高端钛材应用市场。</a:t>
            </a:r>
          </a:p>
          <a:p>
            <a:r>
              <a:rPr lang="zh-CN" altLang="zh-CN" dirty="0" smtClean="0"/>
              <a:t>截至</a:t>
            </a:r>
            <a:r>
              <a:rPr lang="en-US" altLang="zh-CN" dirty="0" smtClean="0"/>
              <a:t>2010</a:t>
            </a:r>
            <a:r>
              <a:rPr lang="zh-CN" altLang="zh-CN" dirty="0" smtClean="0"/>
              <a:t>年</a:t>
            </a:r>
            <a:r>
              <a:rPr lang="en-US" altLang="zh-CN" dirty="0" smtClean="0"/>
              <a:t>12</a:t>
            </a:r>
            <a:r>
              <a:rPr lang="zh-CN" altLang="zh-CN" dirty="0" smtClean="0"/>
              <a:t>月</a:t>
            </a:r>
            <a:r>
              <a:rPr lang="en-US" altLang="zh-CN" dirty="0" smtClean="0"/>
              <a:t>31</a:t>
            </a:r>
            <a:r>
              <a:rPr lang="zh-CN" altLang="zh-CN" dirty="0" smtClean="0"/>
              <a:t>日，西部材料的主要业务收入分部如下：</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39</a:t>
            </a:fld>
            <a:endParaRPr lang="en-US" altLang="zh-CN"/>
          </a:p>
        </p:txBody>
      </p:sp>
      <p:graphicFrame>
        <p:nvGraphicFramePr>
          <p:cNvPr id="5" name="表格 4"/>
          <p:cNvGraphicFramePr>
            <a:graphicFrameLocks noGrp="1"/>
          </p:cNvGraphicFramePr>
          <p:nvPr/>
        </p:nvGraphicFramePr>
        <p:xfrm>
          <a:off x="1141562" y="5111130"/>
          <a:ext cx="5407660" cy="1313304"/>
        </p:xfrm>
        <a:graphic>
          <a:graphicData uri="http://schemas.openxmlformats.org/drawingml/2006/table">
            <a:tbl>
              <a:tblPr firstRow="1">
                <a:tableStyleId>{08FB837D-C827-4EFA-A057-4D05807E0F7C}</a:tableStyleId>
              </a:tblPr>
              <a:tblGrid>
                <a:gridCol w="1902460"/>
                <a:gridCol w="1752600"/>
                <a:gridCol w="1752600"/>
              </a:tblGrid>
              <a:tr h="216024">
                <a:tc>
                  <a:txBody>
                    <a:bodyPr/>
                    <a:lstStyle/>
                    <a:p>
                      <a:pPr algn="ctr">
                        <a:spcBef>
                          <a:spcPts val="600"/>
                        </a:spcBef>
                        <a:spcAft>
                          <a:spcPts val="0"/>
                        </a:spcAft>
                      </a:pPr>
                      <a:r>
                        <a:rPr lang="zh-CN" sz="1200" kern="0" dirty="0"/>
                        <a:t>产品名</a:t>
                      </a:r>
                      <a:endParaRPr lang="zh-CN" sz="1050" kern="100" dirty="0">
                        <a:latin typeface="Calibri"/>
                        <a:ea typeface="宋体"/>
                        <a:cs typeface="Calibri"/>
                      </a:endParaRPr>
                    </a:p>
                  </a:txBody>
                  <a:tcPr marL="68580" marR="68580" marT="0" marB="0" anchor="ctr"/>
                </a:tc>
                <a:tc>
                  <a:txBody>
                    <a:bodyPr/>
                    <a:lstStyle/>
                    <a:p>
                      <a:pPr algn="ctr">
                        <a:spcBef>
                          <a:spcPts val="600"/>
                        </a:spcBef>
                        <a:spcAft>
                          <a:spcPts val="0"/>
                        </a:spcAft>
                      </a:pPr>
                      <a:r>
                        <a:rPr lang="zh-CN" sz="1200" kern="0"/>
                        <a:t>销售收入（万）</a:t>
                      </a:r>
                      <a:endParaRPr lang="zh-CN" sz="1050" kern="100">
                        <a:latin typeface="Calibri"/>
                        <a:ea typeface="宋体"/>
                        <a:cs typeface="Calibri"/>
                      </a:endParaRPr>
                    </a:p>
                  </a:txBody>
                  <a:tcPr marL="68580" marR="68580" marT="0" marB="0" anchor="ctr"/>
                </a:tc>
                <a:tc>
                  <a:txBody>
                    <a:bodyPr/>
                    <a:lstStyle/>
                    <a:p>
                      <a:pPr algn="ctr">
                        <a:spcBef>
                          <a:spcPts val="600"/>
                        </a:spcBef>
                        <a:spcAft>
                          <a:spcPts val="0"/>
                        </a:spcAft>
                      </a:pPr>
                      <a:r>
                        <a:rPr lang="zh-CN" sz="1200" kern="0"/>
                        <a:t>占总主营收入比重</a:t>
                      </a:r>
                      <a:endParaRPr lang="zh-CN" sz="1050" kern="100">
                        <a:latin typeface="Calibri"/>
                        <a:ea typeface="宋体"/>
                        <a:cs typeface="Calibri"/>
                      </a:endParaRPr>
                    </a:p>
                  </a:txBody>
                  <a:tcPr marL="68580" marR="68580" marT="0" marB="0" anchor="ctr"/>
                </a:tc>
              </a:tr>
              <a:tr h="161925">
                <a:tc>
                  <a:txBody>
                    <a:bodyPr/>
                    <a:lstStyle/>
                    <a:p>
                      <a:pPr algn="just">
                        <a:spcBef>
                          <a:spcPts val="600"/>
                        </a:spcBef>
                        <a:spcAft>
                          <a:spcPts val="0"/>
                        </a:spcAft>
                      </a:pPr>
                      <a:r>
                        <a:rPr lang="zh-CN" sz="1200" kern="0" dirty="0"/>
                        <a:t>稀有金属复合材料及制品</a:t>
                      </a:r>
                      <a:endParaRPr lang="zh-CN" sz="1050" kern="100" dirty="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40,695.79</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32.46%</a:t>
                      </a:r>
                      <a:endParaRPr lang="zh-CN" sz="1050" kern="100">
                        <a:latin typeface="Calibri"/>
                        <a:ea typeface="宋体"/>
                        <a:cs typeface="Calibri"/>
                      </a:endParaRPr>
                    </a:p>
                  </a:txBody>
                  <a:tcPr marL="68580" marR="68580" marT="0" marB="0" anchor="ctr"/>
                </a:tc>
              </a:tr>
              <a:tr h="161925">
                <a:tc>
                  <a:txBody>
                    <a:bodyPr/>
                    <a:lstStyle/>
                    <a:p>
                      <a:pPr algn="just">
                        <a:spcBef>
                          <a:spcPts val="600"/>
                        </a:spcBef>
                        <a:spcAft>
                          <a:spcPts val="0"/>
                        </a:spcAft>
                      </a:pPr>
                      <a:r>
                        <a:rPr lang="zh-CN" sz="1200" kern="0"/>
                        <a:t>钛制品</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40,362.37</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32.20%</a:t>
                      </a:r>
                      <a:endParaRPr lang="zh-CN" sz="1050" kern="100">
                        <a:latin typeface="Calibri"/>
                        <a:ea typeface="宋体"/>
                        <a:cs typeface="Calibri"/>
                      </a:endParaRPr>
                    </a:p>
                  </a:txBody>
                  <a:tcPr marL="68580" marR="68580" marT="0" marB="0" anchor="ctr"/>
                </a:tc>
              </a:tr>
              <a:tr h="161925">
                <a:tc>
                  <a:txBody>
                    <a:bodyPr/>
                    <a:lstStyle/>
                    <a:p>
                      <a:pPr algn="just">
                        <a:spcBef>
                          <a:spcPts val="600"/>
                        </a:spcBef>
                        <a:spcAft>
                          <a:spcPts val="0"/>
                        </a:spcAft>
                      </a:pPr>
                      <a:r>
                        <a:rPr lang="zh-CN" sz="1200" kern="0"/>
                        <a:t>贵金属制品</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10,480.21</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8.36%</a:t>
                      </a:r>
                      <a:endParaRPr lang="zh-CN" sz="1050" kern="100">
                        <a:latin typeface="Calibri"/>
                        <a:ea typeface="宋体"/>
                        <a:cs typeface="Calibri"/>
                      </a:endParaRPr>
                    </a:p>
                  </a:txBody>
                  <a:tcPr marL="68580" marR="68580" marT="0" marB="0" anchor="ctr"/>
                </a:tc>
              </a:tr>
              <a:tr h="161925">
                <a:tc>
                  <a:txBody>
                    <a:bodyPr/>
                    <a:lstStyle/>
                    <a:p>
                      <a:pPr algn="just">
                        <a:spcBef>
                          <a:spcPts val="600"/>
                        </a:spcBef>
                        <a:spcAft>
                          <a:spcPts val="0"/>
                        </a:spcAft>
                      </a:pPr>
                      <a:r>
                        <a:rPr lang="zh-CN" sz="1200" kern="0"/>
                        <a:t>难熔金属制品</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7,438.49</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5.93%</a:t>
                      </a:r>
                      <a:endParaRPr lang="zh-CN" sz="1050" kern="100">
                        <a:latin typeface="Calibri"/>
                        <a:ea typeface="宋体"/>
                        <a:cs typeface="Calibri"/>
                      </a:endParaRPr>
                    </a:p>
                  </a:txBody>
                  <a:tcPr marL="68580" marR="68580" marT="0" marB="0" anchor="ctr"/>
                </a:tc>
              </a:tr>
              <a:tr h="161925">
                <a:tc>
                  <a:txBody>
                    <a:bodyPr/>
                    <a:lstStyle/>
                    <a:p>
                      <a:pPr algn="just">
                        <a:spcBef>
                          <a:spcPts val="600"/>
                        </a:spcBef>
                        <a:spcAft>
                          <a:spcPts val="0"/>
                        </a:spcAft>
                      </a:pPr>
                      <a:r>
                        <a:rPr lang="zh-CN" sz="1200" kern="0"/>
                        <a:t>金属纤维及制品</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4,376.08</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3.49%</a:t>
                      </a:r>
                      <a:endParaRPr lang="zh-CN" sz="1050" kern="100">
                        <a:latin typeface="Calibri"/>
                        <a:ea typeface="宋体"/>
                        <a:cs typeface="Calibri"/>
                      </a:endParaRPr>
                    </a:p>
                  </a:txBody>
                  <a:tcPr marL="68580" marR="68580" marT="0" marB="0" anchor="ctr"/>
                </a:tc>
              </a:tr>
              <a:tr h="161925">
                <a:tc>
                  <a:txBody>
                    <a:bodyPr/>
                    <a:lstStyle/>
                    <a:p>
                      <a:pPr algn="just">
                        <a:spcBef>
                          <a:spcPts val="600"/>
                        </a:spcBef>
                        <a:spcAft>
                          <a:spcPts val="0"/>
                        </a:spcAft>
                      </a:pPr>
                      <a:r>
                        <a:rPr lang="zh-CN" sz="1200" kern="0"/>
                        <a:t>检测加工费等其他</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a:t>1,511.55</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200" kern="0" dirty="0"/>
                        <a:t>1.20%</a:t>
                      </a:r>
                      <a:endParaRPr lang="zh-CN" sz="1050" kern="100" dirty="0">
                        <a:latin typeface="Calibri"/>
                        <a:ea typeface="宋体"/>
                        <a:cs typeface="Calibri"/>
                      </a:endParaRPr>
                    </a:p>
                  </a:txBody>
                  <a:tcPr marL="68580" marR="68580" marT="0" marB="0" anchor="ctr"/>
                </a:tc>
              </a:tr>
            </a:tbl>
          </a:graphicData>
        </a:graphic>
      </p:graphicFrame>
      <p:sp>
        <p:nvSpPr>
          <p:cNvPr id="6" name="TextBox 5"/>
          <p:cNvSpPr txBox="1"/>
          <p:nvPr/>
        </p:nvSpPr>
        <p:spPr>
          <a:xfrm>
            <a:off x="5102002" y="6407274"/>
            <a:ext cx="1454244" cy="278538"/>
          </a:xfrm>
          <a:prstGeom prst="rect">
            <a:avLst/>
          </a:prstGeom>
          <a:noFill/>
        </p:spPr>
        <p:txBody>
          <a:bodyPr wrap="none" rtlCol="0">
            <a:spAutoFit/>
          </a:bodyPr>
          <a:lstStyle/>
          <a:p>
            <a:pPr>
              <a:buNone/>
            </a:pPr>
            <a:r>
              <a:rPr lang="zh-CN" altLang="en-US" sz="1100" dirty="0" smtClean="0"/>
              <a:t>数据来源：公司年报</a:t>
            </a:r>
            <a:endParaRPr lang="zh-CN" altLang="en-US" sz="11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与同行业上市公司比较</a:t>
            </a:r>
            <a:endParaRPr lang="zh-CN" altLang="en-US" dirty="0"/>
          </a:p>
        </p:txBody>
      </p:sp>
      <p:sp>
        <p:nvSpPr>
          <p:cNvPr id="3" name="内容占位符 2"/>
          <p:cNvSpPr>
            <a:spLocks noGrp="1"/>
          </p:cNvSpPr>
          <p:nvPr>
            <p:ph idx="1"/>
          </p:nvPr>
        </p:nvSpPr>
        <p:spPr>
          <a:xfrm>
            <a:off x="406401" y="2014539"/>
            <a:ext cx="9231313" cy="792336"/>
          </a:xfrm>
        </p:spPr>
        <p:txBody>
          <a:bodyPr>
            <a:normAutofit fontScale="62500" lnSpcReduction="20000"/>
          </a:bodyPr>
          <a:lstStyle/>
          <a:p>
            <a:r>
              <a:rPr lang="zh-CN" altLang="zh-CN" dirty="0" smtClean="0"/>
              <a:t>与五环钛业相比，宝钛股份的产能规模大、产业链整合程度较高，产品结构较完整。五环钛业目前只拥有熔铸、锻造及管材三项主要业务。但从每股收益、净资产收益率及毛利率方面来看，</a:t>
            </a:r>
            <a:r>
              <a:rPr lang="zh-CN" altLang="zh-CN" b="1" dirty="0" smtClean="0"/>
              <a:t>五环钛业的整体盈利能力相对更高</a:t>
            </a:r>
            <a:r>
              <a:rPr lang="zh-CN" altLang="zh-CN" dirty="0" smtClean="0"/>
              <a:t>。</a:t>
            </a:r>
            <a:endParaRPr lang="en-US" altLang="zh-CN" dirty="0" smtClean="0"/>
          </a:p>
          <a:p>
            <a:r>
              <a:rPr lang="en-US" altLang="zh-CN" dirty="0" smtClean="0"/>
              <a:t>2008</a:t>
            </a:r>
            <a:r>
              <a:rPr lang="zh-CN" altLang="zh-CN" dirty="0" smtClean="0"/>
              <a:t>年至</a:t>
            </a:r>
            <a:r>
              <a:rPr lang="en-US" altLang="zh-CN" dirty="0" smtClean="0"/>
              <a:t>2010</a:t>
            </a:r>
            <a:r>
              <a:rPr lang="zh-CN" altLang="zh-CN" dirty="0" smtClean="0"/>
              <a:t>年五环钛业与上述两家同业毛利率的对比情况如下（</a:t>
            </a:r>
            <a:r>
              <a:rPr lang="en-US" altLang="zh-CN" dirty="0" smtClean="0"/>
              <a:t>2010</a:t>
            </a:r>
            <a:r>
              <a:rPr lang="zh-CN" altLang="zh-CN" dirty="0" smtClean="0"/>
              <a:t>年未经审计）：</a:t>
            </a:r>
          </a:p>
          <a:p>
            <a:pPr>
              <a:buNone/>
            </a:pPr>
            <a:endParaRPr lang="zh-CN" altLang="en-US"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40</a:t>
            </a:fld>
            <a:endParaRPr lang="en-US" altLang="zh-CN"/>
          </a:p>
        </p:txBody>
      </p:sp>
      <p:graphicFrame>
        <p:nvGraphicFramePr>
          <p:cNvPr id="5" name="表格 4"/>
          <p:cNvGraphicFramePr>
            <a:graphicFrameLocks noGrp="1"/>
          </p:cNvGraphicFramePr>
          <p:nvPr/>
        </p:nvGraphicFramePr>
        <p:xfrm>
          <a:off x="997546" y="2950890"/>
          <a:ext cx="6192687" cy="933936"/>
        </p:xfrm>
        <a:graphic>
          <a:graphicData uri="http://schemas.openxmlformats.org/drawingml/2006/table">
            <a:tbl>
              <a:tblPr firstRow="1">
                <a:tableStyleId>{68D230F3-CF80-4859-8CE7-A43EE81993B5}</a:tableStyleId>
              </a:tblPr>
              <a:tblGrid>
                <a:gridCol w="1901185"/>
                <a:gridCol w="1430002"/>
                <a:gridCol w="1430750"/>
                <a:gridCol w="1430750"/>
              </a:tblGrid>
              <a:tr h="214940">
                <a:tc>
                  <a:txBody>
                    <a:bodyPr/>
                    <a:lstStyle/>
                    <a:p>
                      <a:pPr algn="ctr">
                        <a:spcBef>
                          <a:spcPts val="600"/>
                        </a:spcBef>
                        <a:spcAft>
                          <a:spcPts val="0"/>
                        </a:spcAft>
                      </a:pPr>
                      <a:r>
                        <a:rPr lang="zh-CN" sz="1050" kern="0" dirty="0"/>
                        <a:t>毛利率</a:t>
                      </a:r>
                      <a:endParaRPr lang="zh-CN" sz="1050" kern="100" dirty="0">
                        <a:latin typeface="Calibri"/>
                        <a:ea typeface="宋体"/>
                        <a:cs typeface="Calibri"/>
                      </a:endParaRPr>
                    </a:p>
                  </a:txBody>
                  <a:tcPr marL="68580" marR="68580" marT="0" marB="0" anchor="ctr"/>
                </a:tc>
                <a:tc>
                  <a:txBody>
                    <a:bodyPr/>
                    <a:lstStyle/>
                    <a:p>
                      <a:pPr algn="ctr">
                        <a:spcBef>
                          <a:spcPts val="600"/>
                        </a:spcBef>
                        <a:spcAft>
                          <a:spcPts val="0"/>
                        </a:spcAft>
                      </a:pPr>
                      <a:r>
                        <a:rPr lang="en-US" sz="1050" kern="0"/>
                        <a:t>2010-12-31</a:t>
                      </a:r>
                      <a:endParaRPr lang="zh-CN" sz="1050" kern="100">
                        <a:latin typeface="Calibri"/>
                        <a:ea typeface="宋体"/>
                        <a:cs typeface="Calibri"/>
                      </a:endParaRPr>
                    </a:p>
                  </a:txBody>
                  <a:tcPr marL="68580" marR="68580" marT="0" marB="0" anchor="ctr"/>
                </a:tc>
                <a:tc>
                  <a:txBody>
                    <a:bodyPr/>
                    <a:lstStyle/>
                    <a:p>
                      <a:pPr algn="ctr">
                        <a:spcBef>
                          <a:spcPts val="600"/>
                        </a:spcBef>
                        <a:spcAft>
                          <a:spcPts val="0"/>
                        </a:spcAft>
                      </a:pPr>
                      <a:r>
                        <a:rPr lang="en-US" sz="1050" kern="0"/>
                        <a:t>2009-12-31</a:t>
                      </a:r>
                      <a:endParaRPr lang="zh-CN" sz="1050" kern="100">
                        <a:latin typeface="Calibri"/>
                        <a:ea typeface="宋体"/>
                        <a:cs typeface="Calibri"/>
                      </a:endParaRPr>
                    </a:p>
                  </a:txBody>
                  <a:tcPr marL="68580" marR="68580" marT="0" marB="0" anchor="ctr"/>
                </a:tc>
                <a:tc>
                  <a:txBody>
                    <a:bodyPr/>
                    <a:lstStyle/>
                    <a:p>
                      <a:pPr algn="ctr">
                        <a:spcBef>
                          <a:spcPts val="600"/>
                        </a:spcBef>
                        <a:spcAft>
                          <a:spcPts val="0"/>
                        </a:spcAft>
                      </a:pPr>
                      <a:r>
                        <a:rPr lang="en-US" sz="1050" kern="0"/>
                        <a:t>2008-12-31</a:t>
                      </a:r>
                      <a:endParaRPr lang="zh-CN" sz="1050" kern="100">
                        <a:latin typeface="Calibri"/>
                        <a:ea typeface="宋体"/>
                        <a:cs typeface="Calibri"/>
                      </a:endParaRPr>
                    </a:p>
                  </a:txBody>
                  <a:tcPr marL="68580" marR="68580" marT="0" marB="0" anchor="ctr"/>
                </a:tc>
              </a:tr>
              <a:tr h="289116">
                <a:tc>
                  <a:txBody>
                    <a:bodyPr/>
                    <a:lstStyle/>
                    <a:p>
                      <a:pPr algn="ctr">
                        <a:spcBef>
                          <a:spcPts val="600"/>
                        </a:spcBef>
                        <a:spcAft>
                          <a:spcPts val="0"/>
                        </a:spcAft>
                      </a:pPr>
                      <a:r>
                        <a:rPr lang="en-US" sz="1050" kern="0" dirty="0"/>
                        <a:t>  </a:t>
                      </a:r>
                      <a:r>
                        <a:rPr lang="zh-CN" sz="1050" b="1" kern="0" dirty="0"/>
                        <a:t>五环钛业</a:t>
                      </a:r>
                      <a:endParaRPr lang="zh-CN" sz="1050" b="1" kern="100" dirty="0">
                        <a:latin typeface="Calibri"/>
                        <a:ea typeface="宋体"/>
                        <a:cs typeface="Calibri"/>
                      </a:endParaRPr>
                    </a:p>
                  </a:txBody>
                  <a:tcPr marL="68580" marR="68580" marT="0" marB="0" anchor="ctr"/>
                </a:tc>
                <a:tc>
                  <a:txBody>
                    <a:bodyPr/>
                    <a:lstStyle/>
                    <a:p>
                      <a:pPr algn="r">
                        <a:spcBef>
                          <a:spcPts val="600"/>
                        </a:spcBef>
                        <a:spcAft>
                          <a:spcPts val="0"/>
                        </a:spcAft>
                      </a:pPr>
                      <a:r>
                        <a:rPr lang="en-US" sz="1050" kern="0" dirty="0" smtClean="0"/>
                        <a:t>23.34%</a:t>
                      </a:r>
                      <a:endParaRPr lang="zh-CN" sz="1050" kern="100" dirty="0">
                        <a:latin typeface="Calibri"/>
                        <a:ea typeface="宋体"/>
                        <a:cs typeface="Calibri"/>
                      </a:endParaRPr>
                    </a:p>
                  </a:txBody>
                  <a:tcPr marL="68580" marR="68580" marT="0" marB="0" anchor="ctr"/>
                </a:tc>
                <a:tc>
                  <a:txBody>
                    <a:bodyPr/>
                    <a:lstStyle/>
                    <a:p>
                      <a:pPr algn="r">
                        <a:spcBef>
                          <a:spcPts val="600"/>
                        </a:spcBef>
                        <a:spcAft>
                          <a:spcPts val="0"/>
                        </a:spcAft>
                      </a:pPr>
                      <a:r>
                        <a:rPr lang="en-US" sz="1050" kern="0"/>
                        <a:t>17.85%</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050" kern="0" dirty="0"/>
                        <a:t>14.84%</a:t>
                      </a:r>
                      <a:endParaRPr lang="zh-CN" sz="1050" kern="100" dirty="0">
                        <a:latin typeface="Calibri"/>
                        <a:ea typeface="宋体"/>
                        <a:cs typeface="Calibri"/>
                      </a:endParaRPr>
                    </a:p>
                  </a:txBody>
                  <a:tcPr marL="68580" marR="68580" marT="0" marB="0" anchor="ctr"/>
                </a:tc>
              </a:tr>
              <a:tr h="214940">
                <a:tc>
                  <a:txBody>
                    <a:bodyPr/>
                    <a:lstStyle/>
                    <a:p>
                      <a:pPr algn="ctr">
                        <a:spcBef>
                          <a:spcPts val="600"/>
                        </a:spcBef>
                        <a:spcAft>
                          <a:spcPts val="0"/>
                        </a:spcAft>
                      </a:pPr>
                      <a:r>
                        <a:rPr lang="en-US" sz="1050" kern="0" dirty="0"/>
                        <a:t>  </a:t>
                      </a:r>
                      <a:r>
                        <a:rPr lang="zh-CN" sz="1050" kern="0" dirty="0"/>
                        <a:t>宝钛股份</a:t>
                      </a:r>
                      <a:endParaRPr lang="zh-CN" sz="1050" kern="100" dirty="0">
                        <a:latin typeface="Calibri"/>
                        <a:ea typeface="宋体"/>
                        <a:cs typeface="Calibri"/>
                      </a:endParaRPr>
                    </a:p>
                  </a:txBody>
                  <a:tcPr marL="68580" marR="68580" marT="0" marB="0" anchor="ctr"/>
                </a:tc>
                <a:tc>
                  <a:txBody>
                    <a:bodyPr/>
                    <a:lstStyle/>
                    <a:p>
                      <a:pPr algn="r">
                        <a:spcBef>
                          <a:spcPts val="600"/>
                        </a:spcBef>
                        <a:spcAft>
                          <a:spcPts val="0"/>
                        </a:spcAft>
                      </a:pPr>
                      <a:r>
                        <a:rPr lang="en-US" sz="1050" kern="0"/>
                        <a:t>9.63%</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050" kern="0"/>
                        <a:t>7.78%</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050" kern="0"/>
                        <a:t>23.55%</a:t>
                      </a:r>
                      <a:endParaRPr lang="zh-CN" sz="1050" kern="100">
                        <a:latin typeface="Calibri"/>
                        <a:ea typeface="宋体"/>
                        <a:cs typeface="Calibri"/>
                      </a:endParaRPr>
                    </a:p>
                  </a:txBody>
                  <a:tcPr marL="68580" marR="68580" marT="0" marB="0" anchor="ctr"/>
                </a:tc>
              </a:tr>
              <a:tr h="214940">
                <a:tc>
                  <a:txBody>
                    <a:bodyPr/>
                    <a:lstStyle/>
                    <a:p>
                      <a:pPr algn="ctr">
                        <a:spcBef>
                          <a:spcPts val="600"/>
                        </a:spcBef>
                        <a:spcAft>
                          <a:spcPts val="0"/>
                        </a:spcAft>
                      </a:pPr>
                      <a:r>
                        <a:rPr lang="en-US" sz="1050" kern="0" dirty="0"/>
                        <a:t>  </a:t>
                      </a:r>
                      <a:r>
                        <a:rPr lang="zh-CN" sz="1050" kern="0" dirty="0"/>
                        <a:t>西部材料</a:t>
                      </a:r>
                      <a:endParaRPr lang="zh-CN" sz="1050" kern="100" dirty="0">
                        <a:latin typeface="Calibri"/>
                        <a:ea typeface="宋体"/>
                        <a:cs typeface="Calibri"/>
                      </a:endParaRPr>
                    </a:p>
                  </a:txBody>
                  <a:tcPr marL="68580" marR="68580" marT="0" marB="0" anchor="ctr"/>
                </a:tc>
                <a:tc>
                  <a:txBody>
                    <a:bodyPr/>
                    <a:lstStyle/>
                    <a:p>
                      <a:pPr algn="r">
                        <a:spcBef>
                          <a:spcPts val="600"/>
                        </a:spcBef>
                        <a:spcAft>
                          <a:spcPts val="0"/>
                        </a:spcAft>
                      </a:pPr>
                      <a:r>
                        <a:rPr lang="en-US" sz="1050" kern="0"/>
                        <a:t>14.91%</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050" kern="0"/>
                        <a:t>13.15%</a:t>
                      </a:r>
                      <a:endParaRPr lang="zh-CN" sz="1050" kern="100">
                        <a:latin typeface="Calibri"/>
                        <a:ea typeface="宋体"/>
                        <a:cs typeface="Calibri"/>
                      </a:endParaRPr>
                    </a:p>
                  </a:txBody>
                  <a:tcPr marL="68580" marR="68580" marT="0" marB="0" anchor="ctr"/>
                </a:tc>
                <a:tc>
                  <a:txBody>
                    <a:bodyPr/>
                    <a:lstStyle/>
                    <a:p>
                      <a:pPr algn="r">
                        <a:spcBef>
                          <a:spcPts val="600"/>
                        </a:spcBef>
                        <a:spcAft>
                          <a:spcPts val="0"/>
                        </a:spcAft>
                      </a:pPr>
                      <a:r>
                        <a:rPr lang="en-US" sz="1050" kern="0" dirty="0"/>
                        <a:t>13.06%</a:t>
                      </a:r>
                      <a:endParaRPr lang="zh-CN" sz="1050" kern="100" dirty="0">
                        <a:latin typeface="Calibri"/>
                        <a:ea typeface="宋体"/>
                        <a:cs typeface="Calibri"/>
                      </a:endParaRPr>
                    </a:p>
                  </a:txBody>
                  <a:tcPr marL="68580" marR="68580" marT="0" marB="0" anchor="ctr"/>
                </a:tc>
              </a:tr>
            </a:tbl>
          </a:graphicData>
        </a:graphic>
      </p:graphicFrame>
      <p:sp>
        <p:nvSpPr>
          <p:cNvPr id="6" name="矩形 5"/>
          <p:cNvSpPr/>
          <p:nvPr/>
        </p:nvSpPr>
        <p:spPr>
          <a:xfrm>
            <a:off x="637506" y="4247034"/>
            <a:ext cx="7056784" cy="295466"/>
          </a:xfrm>
          <a:prstGeom prst="rect">
            <a:avLst/>
          </a:prstGeom>
        </p:spPr>
        <p:txBody>
          <a:bodyPr wrap="square">
            <a:spAutoFit/>
          </a:bodyPr>
          <a:lstStyle/>
          <a:p>
            <a:pPr algn="l">
              <a:buFont typeface="Wingdings" pitchFamily="2" charset="2"/>
              <a:buChar char="n"/>
            </a:pPr>
            <a:r>
              <a:rPr lang="en-US" altLang="zh-CN" sz="1200" dirty="0" smtClean="0"/>
              <a:t> 2008</a:t>
            </a:r>
            <a:r>
              <a:rPr lang="zh-CN" altLang="zh-CN" sz="1200" dirty="0" smtClean="0"/>
              <a:t>年至</a:t>
            </a:r>
            <a:r>
              <a:rPr lang="en-US" altLang="zh-CN" sz="1200" dirty="0" smtClean="0"/>
              <a:t>2010</a:t>
            </a:r>
            <a:r>
              <a:rPr lang="zh-CN" altLang="zh-CN" sz="1200" dirty="0" smtClean="0"/>
              <a:t>年五环钛业与上述两家同业净资产收益率的对比情况如下</a:t>
            </a:r>
            <a:r>
              <a:rPr lang="zh-CN" altLang="en-US" sz="1200" dirty="0" smtClean="0"/>
              <a:t>：</a:t>
            </a:r>
          </a:p>
        </p:txBody>
      </p:sp>
      <p:graphicFrame>
        <p:nvGraphicFramePr>
          <p:cNvPr id="7" name="表格 6"/>
          <p:cNvGraphicFramePr>
            <a:graphicFrameLocks noGrp="1"/>
          </p:cNvGraphicFramePr>
          <p:nvPr/>
        </p:nvGraphicFramePr>
        <p:xfrm>
          <a:off x="1213570" y="4823098"/>
          <a:ext cx="6120679" cy="2016225"/>
        </p:xfrm>
        <a:graphic>
          <a:graphicData uri="http://schemas.openxmlformats.org/drawingml/2006/table">
            <a:tbl>
              <a:tblPr firstRow="1">
                <a:tableStyleId>{68D230F3-CF80-4859-8CE7-A43EE81993B5}</a:tableStyleId>
              </a:tblPr>
              <a:tblGrid>
                <a:gridCol w="1829177"/>
                <a:gridCol w="1430002"/>
                <a:gridCol w="1430750"/>
                <a:gridCol w="1430750"/>
              </a:tblGrid>
              <a:tr h="161925">
                <a:tc>
                  <a:txBody>
                    <a:bodyPr/>
                    <a:lstStyle/>
                    <a:p>
                      <a:pPr algn="ctr">
                        <a:spcBef>
                          <a:spcPts val="600"/>
                        </a:spcBef>
                        <a:spcAft>
                          <a:spcPts val="0"/>
                        </a:spcAft>
                      </a:pPr>
                      <a:r>
                        <a:rPr lang="zh-CN" sz="1050" kern="0" dirty="0"/>
                        <a:t>净资产收益率（加权平均）</a:t>
                      </a:r>
                      <a:endParaRPr lang="zh-CN" sz="1050" kern="100" dirty="0">
                        <a:latin typeface="Calibri"/>
                        <a:ea typeface="宋体"/>
                        <a:cs typeface="Calibri"/>
                      </a:endParaRPr>
                    </a:p>
                  </a:txBody>
                  <a:tcPr marL="68580" marR="68580" marT="0" marB="0" anchor="ctr"/>
                </a:tc>
                <a:tc>
                  <a:txBody>
                    <a:bodyPr/>
                    <a:lstStyle/>
                    <a:p>
                      <a:pPr algn="ctr">
                        <a:spcBef>
                          <a:spcPts val="600"/>
                        </a:spcBef>
                        <a:spcAft>
                          <a:spcPts val="0"/>
                        </a:spcAft>
                      </a:pPr>
                      <a:r>
                        <a:rPr lang="en-US" sz="1050" kern="0"/>
                        <a:t>2010-12-31</a:t>
                      </a:r>
                      <a:endParaRPr lang="zh-CN" sz="1050" kern="100">
                        <a:latin typeface="Calibri"/>
                        <a:ea typeface="宋体"/>
                        <a:cs typeface="Calibri"/>
                      </a:endParaRPr>
                    </a:p>
                  </a:txBody>
                  <a:tcPr marL="68580" marR="68580" marT="0" marB="0" anchor="ctr"/>
                </a:tc>
                <a:tc>
                  <a:txBody>
                    <a:bodyPr/>
                    <a:lstStyle/>
                    <a:p>
                      <a:pPr algn="ctr">
                        <a:spcBef>
                          <a:spcPts val="600"/>
                        </a:spcBef>
                        <a:spcAft>
                          <a:spcPts val="0"/>
                        </a:spcAft>
                      </a:pPr>
                      <a:r>
                        <a:rPr lang="en-US" sz="1050" kern="0"/>
                        <a:t>2009-12-31</a:t>
                      </a:r>
                      <a:endParaRPr lang="zh-CN" sz="1050" kern="100">
                        <a:latin typeface="Calibri"/>
                        <a:ea typeface="宋体"/>
                        <a:cs typeface="Calibri"/>
                      </a:endParaRPr>
                    </a:p>
                  </a:txBody>
                  <a:tcPr marL="68580" marR="68580" marT="0" marB="0" anchor="ctr"/>
                </a:tc>
                <a:tc>
                  <a:txBody>
                    <a:bodyPr/>
                    <a:lstStyle/>
                    <a:p>
                      <a:pPr algn="ctr">
                        <a:spcBef>
                          <a:spcPts val="600"/>
                        </a:spcBef>
                        <a:spcAft>
                          <a:spcPts val="0"/>
                        </a:spcAft>
                      </a:pPr>
                      <a:r>
                        <a:rPr lang="en-US" sz="1050" kern="0"/>
                        <a:t>2008-12-31</a:t>
                      </a:r>
                      <a:endParaRPr lang="zh-CN" sz="1050" kern="100">
                        <a:latin typeface="Calibri"/>
                        <a:ea typeface="宋体"/>
                        <a:cs typeface="Calibri"/>
                      </a:endParaRPr>
                    </a:p>
                  </a:txBody>
                  <a:tcPr marL="68580" marR="68580" marT="0" marB="0" anchor="ctr"/>
                </a:tc>
              </a:tr>
              <a:tr h="273685">
                <a:tc>
                  <a:txBody>
                    <a:bodyPr/>
                    <a:lstStyle/>
                    <a:p>
                      <a:pPr indent="66675" algn="just">
                        <a:spcBef>
                          <a:spcPts val="600"/>
                        </a:spcBef>
                        <a:spcAft>
                          <a:spcPts val="0"/>
                        </a:spcAft>
                      </a:pPr>
                      <a:r>
                        <a:rPr lang="zh-CN" sz="1050" b="1" kern="0" dirty="0"/>
                        <a:t>五环钛业</a:t>
                      </a:r>
                      <a:endParaRPr lang="zh-CN" sz="1050" b="1" kern="100" dirty="0">
                        <a:latin typeface="Calibri"/>
                        <a:ea typeface="宋体"/>
                        <a:cs typeface="Calibri"/>
                      </a:endParaRPr>
                    </a:p>
                  </a:txBody>
                  <a:tcPr marL="68580" marR="68580" marT="0" marB="0" anchor="ctr"/>
                </a:tc>
                <a:tc>
                  <a:txBody>
                    <a:bodyPr/>
                    <a:lstStyle/>
                    <a:p>
                      <a:pPr indent="66675" algn="r">
                        <a:spcBef>
                          <a:spcPts val="600"/>
                        </a:spcBef>
                        <a:spcAft>
                          <a:spcPts val="0"/>
                        </a:spcAft>
                      </a:pPr>
                      <a:r>
                        <a:rPr lang="en-US" sz="1050" kern="0" dirty="0"/>
                        <a:t>37.80%</a:t>
                      </a:r>
                      <a:endParaRPr lang="zh-CN" sz="1050" kern="100" dirty="0">
                        <a:latin typeface="Calibri"/>
                        <a:ea typeface="宋体"/>
                        <a:cs typeface="Calibri"/>
                      </a:endParaRPr>
                    </a:p>
                  </a:txBody>
                  <a:tcPr marL="68580" marR="68580" marT="0" marB="0" anchor="ctr"/>
                </a:tc>
                <a:tc>
                  <a:txBody>
                    <a:bodyPr/>
                    <a:lstStyle/>
                    <a:p>
                      <a:pPr indent="66675" algn="r">
                        <a:spcBef>
                          <a:spcPts val="600"/>
                        </a:spcBef>
                        <a:spcAft>
                          <a:spcPts val="0"/>
                        </a:spcAft>
                      </a:pPr>
                      <a:r>
                        <a:rPr lang="en-US" sz="1050" kern="0"/>
                        <a:t>4.53%</a:t>
                      </a:r>
                      <a:endParaRPr lang="zh-CN" sz="1050" kern="100">
                        <a:latin typeface="Calibri"/>
                        <a:ea typeface="宋体"/>
                        <a:cs typeface="Calibri"/>
                      </a:endParaRPr>
                    </a:p>
                  </a:txBody>
                  <a:tcPr marL="68580" marR="68580" marT="0" marB="0" anchor="ctr"/>
                </a:tc>
                <a:tc>
                  <a:txBody>
                    <a:bodyPr/>
                    <a:lstStyle/>
                    <a:p>
                      <a:pPr indent="66675" algn="r">
                        <a:spcBef>
                          <a:spcPts val="600"/>
                        </a:spcBef>
                        <a:spcAft>
                          <a:spcPts val="0"/>
                        </a:spcAft>
                      </a:pPr>
                      <a:r>
                        <a:rPr lang="en-US" sz="1050" kern="0"/>
                        <a:t>9.64%</a:t>
                      </a:r>
                      <a:endParaRPr lang="zh-CN" sz="1050" kern="100">
                        <a:latin typeface="Calibri"/>
                        <a:ea typeface="宋体"/>
                        <a:cs typeface="Calibri"/>
                      </a:endParaRPr>
                    </a:p>
                  </a:txBody>
                  <a:tcPr marL="68580" marR="68580" marT="0" marB="0" anchor="ctr"/>
                </a:tc>
              </a:tr>
              <a:tr h="273685">
                <a:tc>
                  <a:txBody>
                    <a:bodyPr/>
                    <a:lstStyle/>
                    <a:p>
                      <a:pPr algn="just">
                        <a:spcBef>
                          <a:spcPts val="600"/>
                        </a:spcBef>
                        <a:spcAft>
                          <a:spcPts val="0"/>
                        </a:spcAft>
                      </a:pPr>
                      <a:r>
                        <a:rPr lang="en-US" sz="1050" kern="0"/>
                        <a:t>  </a:t>
                      </a:r>
                      <a:r>
                        <a:rPr lang="zh-CN" sz="1050" kern="0"/>
                        <a:t>宝钛股份</a:t>
                      </a:r>
                      <a:endParaRPr lang="zh-CN" sz="1050" kern="100">
                        <a:latin typeface="Calibri"/>
                        <a:ea typeface="宋体"/>
                        <a:cs typeface="Calibri"/>
                      </a:endParaRPr>
                    </a:p>
                  </a:txBody>
                  <a:tcPr marL="68580" marR="68580" marT="0" marB="0" anchor="ctr"/>
                </a:tc>
                <a:tc>
                  <a:txBody>
                    <a:bodyPr/>
                    <a:lstStyle/>
                    <a:p>
                      <a:pPr indent="66675" algn="r">
                        <a:spcBef>
                          <a:spcPts val="600"/>
                        </a:spcBef>
                        <a:spcAft>
                          <a:spcPts val="0"/>
                        </a:spcAft>
                      </a:pPr>
                      <a:r>
                        <a:rPr lang="en-US" sz="1050" kern="0"/>
                        <a:t>0.10%</a:t>
                      </a:r>
                      <a:endParaRPr lang="zh-CN" sz="1050" kern="100">
                        <a:latin typeface="Calibri"/>
                        <a:ea typeface="宋体"/>
                        <a:cs typeface="Calibri"/>
                      </a:endParaRPr>
                    </a:p>
                  </a:txBody>
                  <a:tcPr marL="68580" marR="68580" marT="0" marB="0" anchor="ctr"/>
                </a:tc>
                <a:tc>
                  <a:txBody>
                    <a:bodyPr/>
                    <a:lstStyle/>
                    <a:p>
                      <a:pPr indent="66675" algn="r">
                        <a:spcBef>
                          <a:spcPts val="600"/>
                        </a:spcBef>
                        <a:spcAft>
                          <a:spcPts val="0"/>
                        </a:spcAft>
                      </a:pPr>
                      <a:r>
                        <a:rPr lang="en-US" sz="1050" kern="0"/>
                        <a:t>0.44%</a:t>
                      </a:r>
                      <a:endParaRPr lang="zh-CN" sz="1050" kern="100">
                        <a:latin typeface="Calibri"/>
                        <a:ea typeface="宋体"/>
                        <a:cs typeface="Calibri"/>
                      </a:endParaRPr>
                    </a:p>
                  </a:txBody>
                  <a:tcPr marL="68580" marR="68580" marT="0" marB="0" anchor="ctr"/>
                </a:tc>
                <a:tc>
                  <a:txBody>
                    <a:bodyPr/>
                    <a:lstStyle/>
                    <a:p>
                      <a:pPr indent="66675" algn="r">
                        <a:spcBef>
                          <a:spcPts val="600"/>
                        </a:spcBef>
                        <a:spcAft>
                          <a:spcPts val="0"/>
                        </a:spcAft>
                      </a:pPr>
                      <a:r>
                        <a:rPr lang="en-US" sz="1050" kern="0"/>
                        <a:t>7.87%</a:t>
                      </a:r>
                      <a:endParaRPr lang="zh-CN" sz="1050" kern="100">
                        <a:latin typeface="Calibri"/>
                        <a:ea typeface="宋体"/>
                        <a:cs typeface="Calibri"/>
                      </a:endParaRPr>
                    </a:p>
                  </a:txBody>
                  <a:tcPr marL="68580" marR="68580" marT="0" marB="0" anchor="ctr"/>
                </a:tc>
              </a:tr>
              <a:tr h="273685">
                <a:tc>
                  <a:txBody>
                    <a:bodyPr/>
                    <a:lstStyle/>
                    <a:p>
                      <a:pPr algn="just">
                        <a:spcBef>
                          <a:spcPts val="600"/>
                        </a:spcBef>
                        <a:spcAft>
                          <a:spcPts val="0"/>
                        </a:spcAft>
                      </a:pPr>
                      <a:r>
                        <a:rPr lang="en-US" sz="1050" kern="0"/>
                        <a:t>  </a:t>
                      </a:r>
                      <a:r>
                        <a:rPr lang="zh-CN" sz="1050" kern="0"/>
                        <a:t>西部材料</a:t>
                      </a:r>
                      <a:endParaRPr lang="zh-CN" sz="1050" kern="100">
                        <a:latin typeface="Calibri"/>
                        <a:ea typeface="宋体"/>
                        <a:cs typeface="Calibri"/>
                      </a:endParaRPr>
                    </a:p>
                  </a:txBody>
                  <a:tcPr marL="68580" marR="68580" marT="0" marB="0" anchor="ctr">
                    <a:lnB w="9525" cap="flat" cmpd="sng" algn="ctr">
                      <a:solidFill>
                        <a:schemeClr val="accent6"/>
                      </a:solidFill>
                      <a:prstDash val="solid"/>
                      <a:round/>
                      <a:headEnd type="none" w="med" len="med"/>
                      <a:tailEnd type="none" w="med" len="med"/>
                    </a:lnB>
                  </a:tcPr>
                </a:tc>
                <a:tc>
                  <a:txBody>
                    <a:bodyPr/>
                    <a:lstStyle/>
                    <a:p>
                      <a:pPr indent="66675" algn="r">
                        <a:spcBef>
                          <a:spcPts val="600"/>
                        </a:spcBef>
                        <a:spcAft>
                          <a:spcPts val="0"/>
                        </a:spcAft>
                      </a:pPr>
                      <a:r>
                        <a:rPr lang="en-US" sz="1050" kern="0"/>
                        <a:t>4.50%</a:t>
                      </a:r>
                      <a:endParaRPr lang="zh-CN" sz="1050" kern="100">
                        <a:latin typeface="Calibri"/>
                        <a:ea typeface="宋体"/>
                        <a:cs typeface="Calibri"/>
                      </a:endParaRPr>
                    </a:p>
                  </a:txBody>
                  <a:tcPr marL="68580" marR="68580" marT="0" marB="0" anchor="ctr">
                    <a:lnB w="9525" cap="flat" cmpd="sng" algn="ctr">
                      <a:solidFill>
                        <a:schemeClr val="accent6"/>
                      </a:solidFill>
                      <a:prstDash val="solid"/>
                      <a:round/>
                      <a:headEnd type="none" w="med" len="med"/>
                      <a:tailEnd type="none" w="med" len="med"/>
                    </a:lnB>
                  </a:tcPr>
                </a:tc>
                <a:tc>
                  <a:txBody>
                    <a:bodyPr/>
                    <a:lstStyle/>
                    <a:p>
                      <a:pPr indent="66675" algn="r">
                        <a:spcBef>
                          <a:spcPts val="600"/>
                        </a:spcBef>
                        <a:spcAft>
                          <a:spcPts val="0"/>
                        </a:spcAft>
                      </a:pPr>
                      <a:r>
                        <a:rPr lang="en-US" sz="1050" kern="0"/>
                        <a:t>3.48%</a:t>
                      </a:r>
                      <a:endParaRPr lang="zh-CN" sz="1050" kern="100">
                        <a:latin typeface="Calibri"/>
                        <a:ea typeface="宋体"/>
                        <a:cs typeface="Calibri"/>
                      </a:endParaRPr>
                    </a:p>
                  </a:txBody>
                  <a:tcPr marL="68580" marR="68580" marT="0" marB="0" anchor="ctr">
                    <a:lnB w="9525" cap="flat" cmpd="sng" algn="ctr">
                      <a:solidFill>
                        <a:schemeClr val="accent6"/>
                      </a:solidFill>
                      <a:prstDash val="solid"/>
                      <a:round/>
                      <a:headEnd type="none" w="med" len="med"/>
                      <a:tailEnd type="none" w="med" len="med"/>
                    </a:lnB>
                  </a:tcPr>
                </a:tc>
                <a:tc>
                  <a:txBody>
                    <a:bodyPr/>
                    <a:lstStyle/>
                    <a:p>
                      <a:pPr indent="66675" algn="r">
                        <a:spcBef>
                          <a:spcPts val="600"/>
                        </a:spcBef>
                        <a:spcAft>
                          <a:spcPts val="0"/>
                        </a:spcAft>
                      </a:pPr>
                      <a:r>
                        <a:rPr lang="en-US" sz="1050" kern="0" dirty="0"/>
                        <a:t>8.27%</a:t>
                      </a:r>
                      <a:endParaRPr lang="zh-CN" sz="1050" kern="100" dirty="0">
                        <a:latin typeface="Calibri"/>
                        <a:ea typeface="宋体"/>
                        <a:cs typeface="Calibri"/>
                      </a:endParaRPr>
                    </a:p>
                  </a:txBody>
                  <a:tcPr marL="68580" marR="68580" marT="0" marB="0" anchor="ctr">
                    <a:lnB w="9525" cap="flat" cmpd="sng" algn="ctr">
                      <a:solidFill>
                        <a:schemeClr val="accent6"/>
                      </a:solidFill>
                      <a:prstDash val="solid"/>
                      <a:round/>
                      <a:headEnd type="none" w="med" len="med"/>
                      <a:tailEnd type="none" w="med" len="med"/>
                    </a:lnB>
                  </a:tcPr>
                </a:tc>
              </a:tr>
              <a:tr h="273685">
                <a:tc>
                  <a:txBody>
                    <a:bodyPr/>
                    <a:lstStyle/>
                    <a:p>
                      <a:pPr algn="ctr">
                        <a:spcBef>
                          <a:spcPts val="600"/>
                        </a:spcBef>
                        <a:spcAft>
                          <a:spcPts val="0"/>
                        </a:spcAft>
                      </a:pPr>
                      <a:r>
                        <a:rPr lang="zh-CN" sz="1050" b="1" kern="0" dirty="0"/>
                        <a:t>净资产收益率（扣除非经常性损益、加权平均）</a:t>
                      </a:r>
                      <a:endParaRPr lang="zh-CN" sz="1050" b="1" kern="100" dirty="0">
                        <a:latin typeface="Calibri"/>
                        <a:ea typeface="宋体"/>
                        <a:cs typeface="Calibri"/>
                      </a:endParaRPr>
                    </a:p>
                  </a:txBody>
                  <a:tcPr marL="68580" marR="68580" marT="0" marB="0" anchor="ct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pPr algn="ctr">
                        <a:spcBef>
                          <a:spcPts val="600"/>
                        </a:spcBef>
                        <a:spcAft>
                          <a:spcPts val="0"/>
                        </a:spcAft>
                      </a:pPr>
                      <a:r>
                        <a:rPr lang="en-US" sz="1050" b="1" kern="0" dirty="0"/>
                        <a:t>2010-12-31</a:t>
                      </a:r>
                      <a:endParaRPr lang="zh-CN" sz="1050" b="1" kern="100" dirty="0">
                        <a:latin typeface="Calibri"/>
                        <a:ea typeface="宋体"/>
                        <a:cs typeface="Calibri"/>
                      </a:endParaRPr>
                    </a:p>
                  </a:txBody>
                  <a:tcPr marL="68580" marR="68580" marT="0" marB="0" anchor="ct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pPr algn="ctr">
                        <a:spcBef>
                          <a:spcPts val="600"/>
                        </a:spcBef>
                        <a:spcAft>
                          <a:spcPts val="0"/>
                        </a:spcAft>
                      </a:pPr>
                      <a:r>
                        <a:rPr lang="en-US" sz="1050" b="1" kern="0" dirty="0"/>
                        <a:t>2009-12-31</a:t>
                      </a:r>
                      <a:endParaRPr lang="zh-CN" sz="1050" b="1" kern="100" dirty="0">
                        <a:latin typeface="Calibri"/>
                        <a:ea typeface="宋体"/>
                        <a:cs typeface="Calibri"/>
                      </a:endParaRPr>
                    </a:p>
                  </a:txBody>
                  <a:tcPr marL="68580" marR="68580" marT="0" marB="0" anchor="ct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c>
                  <a:txBody>
                    <a:bodyPr/>
                    <a:lstStyle/>
                    <a:p>
                      <a:pPr algn="ctr">
                        <a:spcBef>
                          <a:spcPts val="600"/>
                        </a:spcBef>
                        <a:spcAft>
                          <a:spcPts val="0"/>
                        </a:spcAft>
                      </a:pPr>
                      <a:r>
                        <a:rPr lang="en-US" sz="1050" b="1" kern="0" dirty="0"/>
                        <a:t>2008-12-31</a:t>
                      </a:r>
                      <a:endParaRPr lang="zh-CN" sz="1050" b="1" kern="100" dirty="0">
                        <a:latin typeface="Calibri"/>
                        <a:ea typeface="宋体"/>
                        <a:cs typeface="Calibri"/>
                      </a:endParaRPr>
                    </a:p>
                  </a:txBody>
                  <a:tcPr marL="68580" marR="68580" marT="0" marB="0" anchor="ct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tcPr>
                </a:tc>
              </a:tr>
              <a:tr h="237735">
                <a:tc>
                  <a:txBody>
                    <a:bodyPr/>
                    <a:lstStyle/>
                    <a:p>
                      <a:pPr algn="just">
                        <a:spcBef>
                          <a:spcPts val="600"/>
                        </a:spcBef>
                        <a:spcAft>
                          <a:spcPts val="0"/>
                        </a:spcAft>
                      </a:pPr>
                      <a:r>
                        <a:rPr lang="en-US" sz="1050" b="1" kern="0" dirty="0"/>
                        <a:t>  </a:t>
                      </a:r>
                      <a:r>
                        <a:rPr lang="zh-CN" sz="1050" b="1" kern="0" dirty="0"/>
                        <a:t>五环钛业</a:t>
                      </a:r>
                      <a:endParaRPr lang="zh-CN" sz="1050" b="1" kern="100" dirty="0">
                        <a:latin typeface="Calibri"/>
                        <a:ea typeface="宋体"/>
                        <a:cs typeface="Calibri"/>
                      </a:endParaRPr>
                    </a:p>
                  </a:txBody>
                  <a:tcPr marL="68580" marR="68580" marT="0" marB="0" anchor="ctr">
                    <a:lnT w="9525" cap="flat" cmpd="sng" algn="ctr">
                      <a:solidFill>
                        <a:schemeClr val="accent6"/>
                      </a:solidFill>
                      <a:prstDash val="solid"/>
                      <a:round/>
                      <a:headEnd type="none" w="med" len="med"/>
                      <a:tailEnd type="none" w="med" len="med"/>
                    </a:lnT>
                  </a:tcPr>
                </a:tc>
                <a:tc>
                  <a:txBody>
                    <a:bodyPr/>
                    <a:lstStyle/>
                    <a:p>
                      <a:pPr indent="66675" algn="r">
                        <a:spcBef>
                          <a:spcPts val="600"/>
                        </a:spcBef>
                        <a:spcAft>
                          <a:spcPts val="0"/>
                        </a:spcAft>
                      </a:pPr>
                      <a:r>
                        <a:rPr lang="en-US" sz="1050" kern="0" dirty="0"/>
                        <a:t>16.93%</a:t>
                      </a:r>
                      <a:endParaRPr lang="zh-CN" sz="1050" kern="100" dirty="0">
                        <a:latin typeface="Calibri"/>
                        <a:ea typeface="宋体"/>
                        <a:cs typeface="Calibri"/>
                      </a:endParaRPr>
                    </a:p>
                  </a:txBody>
                  <a:tcPr marL="68580" marR="68580" marT="0" marB="0" anchor="ctr">
                    <a:lnT w="9525" cap="flat" cmpd="sng" algn="ctr">
                      <a:solidFill>
                        <a:schemeClr val="accent6"/>
                      </a:solidFill>
                      <a:prstDash val="solid"/>
                      <a:round/>
                      <a:headEnd type="none" w="med" len="med"/>
                      <a:tailEnd type="none" w="med" len="med"/>
                    </a:lnT>
                  </a:tcPr>
                </a:tc>
                <a:tc>
                  <a:txBody>
                    <a:bodyPr/>
                    <a:lstStyle/>
                    <a:p>
                      <a:pPr indent="66675" algn="r">
                        <a:spcBef>
                          <a:spcPts val="600"/>
                        </a:spcBef>
                        <a:spcAft>
                          <a:spcPts val="0"/>
                        </a:spcAft>
                      </a:pPr>
                      <a:r>
                        <a:rPr lang="en-US" sz="1050" kern="0"/>
                        <a:t>5.22%</a:t>
                      </a:r>
                      <a:endParaRPr lang="zh-CN" sz="1050" kern="100">
                        <a:latin typeface="Calibri"/>
                        <a:ea typeface="宋体"/>
                        <a:cs typeface="Calibri"/>
                      </a:endParaRPr>
                    </a:p>
                  </a:txBody>
                  <a:tcPr marL="68580" marR="68580" marT="0" marB="0" anchor="ctr">
                    <a:lnT w="9525" cap="flat" cmpd="sng" algn="ctr">
                      <a:solidFill>
                        <a:schemeClr val="accent6"/>
                      </a:solidFill>
                      <a:prstDash val="solid"/>
                      <a:round/>
                      <a:headEnd type="none" w="med" len="med"/>
                      <a:tailEnd type="none" w="med" len="med"/>
                    </a:lnT>
                  </a:tcPr>
                </a:tc>
                <a:tc>
                  <a:txBody>
                    <a:bodyPr/>
                    <a:lstStyle/>
                    <a:p>
                      <a:pPr indent="66675" algn="r">
                        <a:spcBef>
                          <a:spcPts val="600"/>
                        </a:spcBef>
                        <a:spcAft>
                          <a:spcPts val="0"/>
                        </a:spcAft>
                      </a:pPr>
                      <a:r>
                        <a:rPr lang="en-US" sz="1050" kern="0"/>
                        <a:t>9.79%</a:t>
                      </a:r>
                      <a:endParaRPr lang="zh-CN" sz="1050" kern="100">
                        <a:latin typeface="Calibri"/>
                        <a:ea typeface="宋体"/>
                        <a:cs typeface="Calibri"/>
                      </a:endParaRPr>
                    </a:p>
                  </a:txBody>
                  <a:tcPr marL="68580" marR="68580" marT="0" marB="0" anchor="ctr">
                    <a:lnT w="9525" cap="flat" cmpd="sng" algn="ctr">
                      <a:solidFill>
                        <a:schemeClr val="accent6"/>
                      </a:solidFill>
                      <a:prstDash val="solid"/>
                      <a:round/>
                      <a:headEnd type="none" w="med" len="med"/>
                      <a:tailEnd type="none" w="med" len="med"/>
                    </a:lnT>
                  </a:tcPr>
                </a:tc>
              </a:tr>
              <a:tr h="237735">
                <a:tc>
                  <a:txBody>
                    <a:bodyPr/>
                    <a:lstStyle/>
                    <a:p>
                      <a:pPr algn="just">
                        <a:spcBef>
                          <a:spcPts val="600"/>
                        </a:spcBef>
                        <a:spcAft>
                          <a:spcPts val="0"/>
                        </a:spcAft>
                      </a:pPr>
                      <a:r>
                        <a:rPr lang="en-US" sz="1050" kern="0"/>
                        <a:t>  </a:t>
                      </a:r>
                      <a:r>
                        <a:rPr lang="zh-CN" sz="1050" kern="0"/>
                        <a:t>宝钛股份</a:t>
                      </a:r>
                      <a:endParaRPr lang="zh-CN" sz="1050" kern="100">
                        <a:latin typeface="Calibri"/>
                        <a:ea typeface="宋体"/>
                        <a:cs typeface="Calibri"/>
                      </a:endParaRPr>
                    </a:p>
                  </a:txBody>
                  <a:tcPr marL="68580" marR="68580" marT="0" marB="0" anchor="ctr"/>
                </a:tc>
                <a:tc>
                  <a:txBody>
                    <a:bodyPr/>
                    <a:lstStyle/>
                    <a:p>
                      <a:pPr indent="66675" algn="r">
                        <a:spcBef>
                          <a:spcPts val="600"/>
                        </a:spcBef>
                        <a:spcAft>
                          <a:spcPts val="0"/>
                        </a:spcAft>
                      </a:pPr>
                      <a:r>
                        <a:rPr lang="en-US" sz="1050" kern="0" dirty="0"/>
                        <a:t>-0.03%</a:t>
                      </a:r>
                      <a:endParaRPr lang="zh-CN" sz="1050" kern="100" dirty="0">
                        <a:latin typeface="Calibri"/>
                        <a:ea typeface="宋体"/>
                        <a:cs typeface="Calibri"/>
                      </a:endParaRPr>
                    </a:p>
                  </a:txBody>
                  <a:tcPr marL="68580" marR="68580" marT="0" marB="0" anchor="ctr"/>
                </a:tc>
                <a:tc>
                  <a:txBody>
                    <a:bodyPr/>
                    <a:lstStyle/>
                    <a:p>
                      <a:pPr indent="66675" algn="r">
                        <a:spcBef>
                          <a:spcPts val="600"/>
                        </a:spcBef>
                        <a:spcAft>
                          <a:spcPts val="0"/>
                        </a:spcAft>
                      </a:pPr>
                      <a:r>
                        <a:rPr lang="en-US" sz="1050" kern="0"/>
                        <a:t>0.29%</a:t>
                      </a:r>
                      <a:endParaRPr lang="zh-CN" sz="1050" kern="100">
                        <a:latin typeface="Calibri"/>
                        <a:ea typeface="宋体"/>
                        <a:cs typeface="Calibri"/>
                      </a:endParaRPr>
                    </a:p>
                  </a:txBody>
                  <a:tcPr marL="68580" marR="68580" marT="0" marB="0" anchor="ctr"/>
                </a:tc>
                <a:tc>
                  <a:txBody>
                    <a:bodyPr/>
                    <a:lstStyle/>
                    <a:p>
                      <a:pPr indent="66675" algn="r">
                        <a:spcBef>
                          <a:spcPts val="600"/>
                        </a:spcBef>
                        <a:spcAft>
                          <a:spcPts val="0"/>
                        </a:spcAft>
                      </a:pPr>
                      <a:r>
                        <a:rPr lang="en-US" sz="1050" kern="0"/>
                        <a:t>7.76%</a:t>
                      </a:r>
                      <a:endParaRPr lang="zh-CN" sz="1050" kern="100">
                        <a:latin typeface="Calibri"/>
                        <a:ea typeface="宋体"/>
                        <a:cs typeface="Calibri"/>
                      </a:endParaRPr>
                    </a:p>
                  </a:txBody>
                  <a:tcPr marL="68580" marR="68580" marT="0" marB="0" anchor="ctr"/>
                </a:tc>
              </a:tr>
              <a:tr h="237735">
                <a:tc>
                  <a:txBody>
                    <a:bodyPr/>
                    <a:lstStyle/>
                    <a:p>
                      <a:pPr algn="just">
                        <a:spcBef>
                          <a:spcPts val="600"/>
                        </a:spcBef>
                        <a:spcAft>
                          <a:spcPts val="0"/>
                        </a:spcAft>
                      </a:pPr>
                      <a:r>
                        <a:rPr lang="en-US" sz="1050" kern="0"/>
                        <a:t>  </a:t>
                      </a:r>
                      <a:r>
                        <a:rPr lang="zh-CN" sz="1050" kern="0"/>
                        <a:t>西部材料</a:t>
                      </a:r>
                      <a:endParaRPr lang="zh-CN" sz="1050" kern="100">
                        <a:latin typeface="Calibri"/>
                        <a:ea typeface="宋体"/>
                        <a:cs typeface="Calibri"/>
                      </a:endParaRPr>
                    </a:p>
                  </a:txBody>
                  <a:tcPr marL="68580" marR="68580" marT="0" marB="0" anchor="ctr"/>
                </a:tc>
                <a:tc>
                  <a:txBody>
                    <a:bodyPr/>
                    <a:lstStyle/>
                    <a:p>
                      <a:pPr indent="66675" algn="r">
                        <a:spcBef>
                          <a:spcPts val="600"/>
                        </a:spcBef>
                        <a:spcAft>
                          <a:spcPts val="0"/>
                        </a:spcAft>
                      </a:pPr>
                      <a:r>
                        <a:rPr lang="en-US" sz="1050" kern="0" dirty="0"/>
                        <a:t>3.24%</a:t>
                      </a:r>
                      <a:endParaRPr lang="zh-CN" sz="1050" kern="100" dirty="0">
                        <a:latin typeface="Calibri"/>
                        <a:ea typeface="宋体"/>
                        <a:cs typeface="Calibri"/>
                      </a:endParaRPr>
                    </a:p>
                  </a:txBody>
                  <a:tcPr marL="68580" marR="68580" marT="0" marB="0" anchor="ctr"/>
                </a:tc>
                <a:tc>
                  <a:txBody>
                    <a:bodyPr/>
                    <a:lstStyle/>
                    <a:p>
                      <a:pPr indent="66675" algn="r">
                        <a:spcBef>
                          <a:spcPts val="600"/>
                        </a:spcBef>
                        <a:spcAft>
                          <a:spcPts val="0"/>
                        </a:spcAft>
                      </a:pPr>
                      <a:r>
                        <a:rPr lang="en-US" sz="1050" kern="0" dirty="0"/>
                        <a:t>1.86%</a:t>
                      </a:r>
                      <a:endParaRPr lang="zh-CN" sz="1050" kern="100" dirty="0">
                        <a:latin typeface="Calibri"/>
                        <a:ea typeface="宋体"/>
                        <a:cs typeface="Calibri"/>
                      </a:endParaRPr>
                    </a:p>
                  </a:txBody>
                  <a:tcPr marL="68580" marR="68580" marT="0" marB="0" anchor="ctr"/>
                </a:tc>
                <a:tc>
                  <a:txBody>
                    <a:bodyPr/>
                    <a:lstStyle/>
                    <a:p>
                      <a:pPr indent="66675" algn="r">
                        <a:spcBef>
                          <a:spcPts val="600"/>
                        </a:spcBef>
                        <a:spcAft>
                          <a:spcPts val="0"/>
                        </a:spcAft>
                      </a:pPr>
                      <a:r>
                        <a:rPr lang="en-US" sz="1050" kern="0" dirty="0"/>
                        <a:t>7.29%</a:t>
                      </a:r>
                      <a:endParaRPr lang="zh-CN" sz="1050" kern="100" dirty="0">
                        <a:latin typeface="Calibri"/>
                        <a:ea typeface="宋体"/>
                        <a:cs typeface="Calibri"/>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未来三年业绩预测</a:t>
            </a:r>
            <a:endParaRPr lang="zh-CN" altLang="en-US"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41</a:t>
            </a:fld>
            <a:endParaRPr lang="en-US" altLang="zh-CN"/>
          </a:p>
        </p:txBody>
      </p:sp>
      <p:graphicFrame>
        <p:nvGraphicFramePr>
          <p:cNvPr id="5" name="表格 4"/>
          <p:cNvGraphicFramePr>
            <a:graphicFrameLocks noGrp="1"/>
          </p:cNvGraphicFramePr>
          <p:nvPr/>
        </p:nvGraphicFramePr>
        <p:xfrm>
          <a:off x="1213570" y="2158803"/>
          <a:ext cx="7776865" cy="4592840"/>
        </p:xfrm>
        <a:graphic>
          <a:graphicData uri="http://schemas.openxmlformats.org/drawingml/2006/table">
            <a:tbl>
              <a:tblPr firstRow="1">
                <a:tableStyleId>{0E3FDE45-AF77-4B5C-9715-49D594BDF05E}</a:tableStyleId>
              </a:tblPr>
              <a:tblGrid>
                <a:gridCol w="2295528"/>
                <a:gridCol w="1239411"/>
                <a:gridCol w="942650"/>
                <a:gridCol w="1239411"/>
                <a:gridCol w="942650"/>
                <a:gridCol w="1117215"/>
              </a:tblGrid>
              <a:tr h="232028">
                <a:tc>
                  <a:txBody>
                    <a:bodyPr/>
                    <a:lstStyle/>
                    <a:p>
                      <a:pPr algn="ctr">
                        <a:spcAft>
                          <a:spcPts val="0"/>
                        </a:spcAft>
                      </a:pPr>
                      <a:r>
                        <a:rPr lang="zh-CN" sz="1050" kern="0" dirty="0"/>
                        <a:t>项</a:t>
                      </a:r>
                      <a:r>
                        <a:rPr lang="en-US" sz="1050" kern="0" dirty="0"/>
                        <a:t>    </a:t>
                      </a:r>
                      <a:r>
                        <a:rPr lang="zh-CN" sz="1050" kern="0" dirty="0"/>
                        <a:t>目</a:t>
                      </a:r>
                      <a:endParaRPr lang="zh-CN" sz="1050" kern="100" dirty="0">
                        <a:latin typeface="Calibri"/>
                        <a:ea typeface="宋体"/>
                        <a:cs typeface="Calibri"/>
                      </a:endParaRPr>
                    </a:p>
                  </a:txBody>
                  <a:tcPr marL="62777" marR="62777" marT="0" marB="0" anchor="ctr"/>
                </a:tc>
                <a:tc>
                  <a:txBody>
                    <a:bodyPr/>
                    <a:lstStyle/>
                    <a:p>
                      <a:pPr algn="ctr">
                        <a:spcAft>
                          <a:spcPts val="0"/>
                        </a:spcAft>
                      </a:pPr>
                      <a:r>
                        <a:rPr lang="en-US" sz="1050" kern="0" dirty="0"/>
                        <a:t>2012</a:t>
                      </a:r>
                      <a:r>
                        <a:rPr lang="zh-CN" sz="1050" kern="0" dirty="0"/>
                        <a:t>年度</a:t>
                      </a:r>
                      <a:endParaRPr lang="zh-CN" sz="1050" kern="100" dirty="0">
                        <a:latin typeface="Calibri"/>
                        <a:ea typeface="宋体"/>
                        <a:cs typeface="Calibri"/>
                      </a:endParaRPr>
                    </a:p>
                  </a:txBody>
                  <a:tcPr marL="62777" marR="62777" marT="0" marB="0" anchor="ctr"/>
                </a:tc>
                <a:tc>
                  <a:txBody>
                    <a:bodyPr/>
                    <a:lstStyle/>
                    <a:p>
                      <a:pPr algn="ctr">
                        <a:spcAft>
                          <a:spcPts val="0"/>
                        </a:spcAft>
                      </a:pPr>
                      <a:r>
                        <a:rPr lang="zh-CN" sz="1050" kern="0"/>
                        <a:t>同比增长</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2011</a:t>
                      </a:r>
                      <a:r>
                        <a:rPr lang="zh-CN" sz="1050" kern="0"/>
                        <a:t>年度</a:t>
                      </a:r>
                      <a:endParaRPr lang="zh-CN" sz="1050" kern="100">
                        <a:latin typeface="Calibri"/>
                        <a:ea typeface="宋体"/>
                        <a:cs typeface="Calibri"/>
                      </a:endParaRPr>
                    </a:p>
                  </a:txBody>
                  <a:tcPr marL="62777" marR="62777" marT="0" marB="0" anchor="ctr"/>
                </a:tc>
                <a:tc>
                  <a:txBody>
                    <a:bodyPr/>
                    <a:lstStyle/>
                    <a:p>
                      <a:pPr algn="ctr">
                        <a:spcAft>
                          <a:spcPts val="0"/>
                        </a:spcAft>
                      </a:pPr>
                      <a:r>
                        <a:rPr lang="zh-CN" sz="1050" kern="0"/>
                        <a:t>同比增长</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2010</a:t>
                      </a:r>
                      <a:r>
                        <a:rPr lang="zh-CN" sz="1050" kern="0"/>
                        <a:t>年度</a:t>
                      </a:r>
                      <a:endParaRPr lang="zh-CN" sz="1050" kern="100">
                        <a:latin typeface="Calibri"/>
                        <a:ea typeface="宋体"/>
                        <a:cs typeface="Calibri"/>
                      </a:endParaRPr>
                    </a:p>
                  </a:txBody>
                  <a:tcPr marL="62777" marR="62777" marT="0" marB="0" anchor="ctr"/>
                </a:tc>
              </a:tr>
              <a:tr h="270289">
                <a:tc>
                  <a:txBody>
                    <a:bodyPr/>
                    <a:lstStyle/>
                    <a:p>
                      <a:pPr algn="l">
                        <a:spcAft>
                          <a:spcPts val="0"/>
                        </a:spcAft>
                      </a:pPr>
                      <a:r>
                        <a:rPr lang="zh-CN" sz="1050" kern="0"/>
                        <a:t>一、主营业务收入</a:t>
                      </a:r>
                      <a:r>
                        <a:rPr lang="en-US" sz="1050" kern="0"/>
                        <a:t>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30,000.00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50%</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20,000.00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dirty="0"/>
                        <a:t>33%</a:t>
                      </a:r>
                      <a:endParaRPr lang="zh-CN" sz="1050" kern="100" dirty="0">
                        <a:latin typeface="Calibri"/>
                        <a:ea typeface="宋体"/>
                        <a:cs typeface="Calibri"/>
                      </a:endParaRPr>
                    </a:p>
                  </a:txBody>
                  <a:tcPr marL="62777" marR="62777" marT="0" marB="0" anchor="ctr"/>
                </a:tc>
                <a:tc>
                  <a:txBody>
                    <a:bodyPr/>
                    <a:lstStyle/>
                    <a:p>
                      <a:pPr algn="ctr">
                        <a:spcAft>
                          <a:spcPts val="0"/>
                        </a:spcAft>
                      </a:pPr>
                      <a:r>
                        <a:rPr lang="en-US" sz="1050" kern="0" dirty="0"/>
                        <a:t> 14,984.92 </a:t>
                      </a:r>
                      <a:endParaRPr lang="zh-CN" sz="1050" kern="100" dirty="0">
                        <a:latin typeface="Calibri"/>
                        <a:ea typeface="宋体"/>
                        <a:cs typeface="Calibri"/>
                      </a:endParaRPr>
                    </a:p>
                  </a:txBody>
                  <a:tcPr marL="62777" marR="62777" marT="0" marB="0" anchor="ctr"/>
                </a:tc>
              </a:tr>
              <a:tr h="270289">
                <a:tc>
                  <a:txBody>
                    <a:bodyPr/>
                    <a:lstStyle/>
                    <a:p>
                      <a:pPr algn="l">
                        <a:spcAft>
                          <a:spcPts val="0"/>
                        </a:spcAft>
                      </a:pPr>
                      <a:r>
                        <a:rPr lang="en-US" sz="1050" kern="0" dirty="0"/>
                        <a:t>    </a:t>
                      </a:r>
                      <a:r>
                        <a:rPr lang="zh-CN" sz="1050" kern="0" dirty="0"/>
                        <a:t>减：主营业务成本</a:t>
                      </a:r>
                      <a:r>
                        <a:rPr lang="en-US" sz="1050" kern="0" dirty="0"/>
                        <a:t>               </a:t>
                      </a:r>
                      <a:endParaRPr lang="zh-CN" sz="1050" kern="100" dirty="0">
                        <a:latin typeface="Calibri"/>
                        <a:ea typeface="宋体"/>
                        <a:cs typeface="Calibri"/>
                      </a:endParaRPr>
                    </a:p>
                  </a:txBody>
                  <a:tcPr marL="62777" marR="62777" marT="0" marB="0" anchor="ctr"/>
                </a:tc>
                <a:tc>
                  <a:txBody>
                    <a:bodyPr/>
                    <a:lstStyle/>
                    <a:p>
                      <a:pPr algn="ctr">
                        <a:spcAft>
                          <a:spcPts val="0"/>
                        </a:spcAft>
                      </a:pPr>
                      <a:r>
                        <a:rPr lang="en-US" sz="1050" kern="0"/>
                        <a:t>  21,000.00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46%</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14,400.00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dirty="0"/>
                        <a:t>24%</a:t>
                      </a:r>
                      <a:endParaRPr lang="zh-CN" sz="1050" kern="100" dirty="0">
                        <a:latin typeface="Calibri"/>
                        <a:ea typeface="宋体"/>
                        <a:cs typeface="Calibri"/>
                      </a:endParaRPr>
                    </a:p>
                  </a:txBody>
                  <a:tcPr marL="62777" marR="62777" marT="0" marB="0" anchor="ctr"/>
                </a:tc>
                <a:tc>
                  <a:txBody>
                    <a:bodyPr/>
                    <a:lstStyle/>
                    <a:p>
                      <a:pPr algn="ctr">
                        <a:spcAft>
                          <a:spcPts val="0"/>
                        </a:spcAft>
                      </a:pPr>
                      <a:r>
                        <a:rPr lang="en-US" sz="1050" kern="0"/>
                        <a:t> 11,631.55 </a:t>
                      </a:r>
                      <a:endParaRPr lang="zh-CN" sz="1050" kern="100">
                        <a:latin typeface="Calibri"/>
                        <a:ea typeface="宋体"/>
                        <a:cs typeface="Calibri"/>
                      </a:endParaRPr>
                    </a:p>
                  </a:txBody>
                  <a:tcPr marL="62777" marR="62777" marT="0" marB="0" anchor="ctr"/>
                </a:tc>
              </a:tr>
              <a:tr h="270289">
                <a:tc>
                  <a:txBody>
                    <a:bodyPr/>
                    <a:lstStyle/>
                    <a:p>
                      <a:pPr algn="l">
                        <a:spcAft>
                          <a:spcPts val="0"/>
                        </a:spcAft>
                      </a:pPr>
                      <a:r>
                        <a:rPr lang="en-US" sz="1050" kern="0"/>
                        <a:t>    </a:t>
                      </a:r>
                      <a:r>
                        <a:rPr lang="zh-CN" sz="1050" kern="0"/>
                        <a:t>主营业务税金及附加</a:t>
                      </a:r>
                      <a:r>
                        <a:rPr lang="en-US" sz="1050" kern="0"/>
                        <a:t>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50.00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67%</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30.00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13%</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26.53 </a:t>
                      </a:r>
                      <a:endParaRPr lang="zh-CN" sz="1050" kern="100">
                        <a:latin typeface="Calibri"/>
                        <a:ea typeface="宋体"/>
                        <a:cs typeface="Calibri"/>
                      </a:endParaRPr>
                    </a:p>
                  </a:txBody>
                  <a:tcPr marL="62777" marR="62777" marT="0" marB="0" anchor="ctr"/>
                </a:tc>
              </a:tr>
              <a:tr h="270289">
                <a:tc>
                  <a:txBody>
                    <a:bodyPr/>
                    <a:lstStyle/>
                    <a:p>
                      <a:pPr algn="l">
                        <a:spcAft>
                          <a:spcPts val="0"/>
                        </a:spcAft>
                      </a:pPr>
                      <a:r>
                        <a:rPr lang="zh-CN" sz="1050" kern="0"/>
                        <a:t>二、主营业务利润</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8,950.00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61%</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5,570.00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67%</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3,326.84 </a:t>
                      </a:r>
                      <a:endParaRPr lang="zh-CN" sz="1050" kern="100">
                        <a:latin typeface="Calibri"/>
                        <a:ea typeface="宋体"/>
                        <a:cs typeface="Calibri"/>
                      </a:endParaRPr>
                    </a:p>
                  </a:txBody>
                  <a:tcPr marL="62777" marR="62777" marT="0" marB="0" anchor="ctr"/>
                </a:tc>
              </a:tr>
              <a:tr h="270289">
                <a:tc>
                  <a:txBody>
                    <a:bodyPr/>
                    <a:lstStyle/>
                    <a:p>
                      <a:pPr algn="l">
                        <a:spcAft>
                          <a:spcPts val="0"/>
                        </a:spcAft>
                      </a:pPr>
                      <a:r>
                        <a:rPr lang="en-US" sz="1050" kern="0"/>
                        <a:t>    </a:t>
                      </a:r>
                      <a:r>
                        <a:rPr lang="zh-CN" sz="1050" kern="0"/>
                        <a:t>加：其他业务利润</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200.00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33%</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150.00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15%</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dirty="0"/>
                        <a:t>    130.68 </a:t>
                      </a:r>
                      <a:endParaRPr lang="zh-CN" sz="1050" kern="100" dirty="0">
                        <a:latin typeface="Calibri"/>
                        <a:ea typeface="宋体"/>
                        <a:cs typeface="Calibri"/>
                      </a:endParaRPr>
                    </a:p>
                  </a:txBody>
                  <a:tcPr marL="62777" marR="62777" marT="0" marB="0" anchor="ctr"/>
                </a:tc>
              </a:tr>
              <a:tr h="270289">
                <a:tc>
                  <a:txBody>
                    <a:bodyPr/>
                    <a:lstStyle/>
                    <a:p>
                      <a:pPr algn="l">
                        <a:spcAft>
                          <a:spcPts val="0"/>
                        </a:spcAft>
                      </a:pPr>
                      <a:r>
                        <a:rPr lang="en-US" sz="1050" kern="0"/>
                        <a:t>    </a:t>
                      </a:r>
                      <a:r>
                        <a:rPr lang="zh-CN" sz="1050" kern="0"/>
                        <a:t>减： 营业费用</a:t>
                      </a:r>
                      <a:r>
                        <a:rPr lang="en-US" sz="1050" kern="0"/>
                        <a:t>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dirty="0"/>
                        <a:t>     200.00 </a:t>
                      </a:r>
                      <a:endParaRPr lang="zh-CN" sz="1050" kern="100" dirty="0">
                        <a:latin typeface="Calibri"/>
                        <a:ea typeface="宋体"/>
                        <a:cs typeface="Calibri"/>
                      </a:endParaRPr>
                    </a:p>
                  </a:txBody>
                  <a:tcPr marL="62777" marR="62777" marT="0" marB="0" anchor="ctr"/>
                </a:tc>
                <a:tc>
                  <a:txBody>
                    <a:bodyPr/>
                    <a:lstStyle/>
                    <a:p>
                      <a:pPr algn="ctr">
                        <a:spcAft>
                          <a:spcPts val="0"/>
                        </a:spcAft>
                      </a:pPr>
                      <a:r>
                        <a:rPr lang="en-US" sz="1050" kern="0"/>
                        <a:t>67%</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120.00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dirty="0"/>
                        <a:t>45%</a:t>
                      </a:r>
                      <a:endParaRPr lang="zh-CN" sz="1050" kern="100" dirty="0">
                        <a:latin typeface="Calibri"/>
                        <a:ea typeface="宋体"/>
                        <a:cs typeface="Calibri"/>
                      </a:endParaRPr>
                    </a:p>
                  </a:txBody>
                  <a:tcPr marL="62777" marR="62777" marT="0" marB="0" anchor="ctr"/>
                </a:tc>
                <a:tc>
                  <a:txBody>
                    <a:bodyPr/>
                    <a:lstStyle/>
                    <a:p>
                      <a:pPr algn="ctr">
                        <a:spcAft>
                          <a:spcPts val="0"/>
                        </a:spcAft>
                      </a:pPr>
                      <a:r>
                        <a:rPr lang="en-US" sz="1050" kern="0" dirty="0"/>
                        <a:t>     82.94 </a:t>
                      </a:r>
                      <a:endParaRPr lang="zh-CN" sz="1050" kern="100" dirty="0">
                        <a:latin typeface="Calibri"/>
                        <a:ea typeface="宋体"/>
                        <a:cs typeface="Calibri"/>
                      </a:endParaRPr>
                    </a:p>
                  </a:txBody>
                  <a:tcPr marL="62777" marR="62777" marT="0" marB="0" anchor="ctr"/>
                </a:tc>
              </a:tr>
              <a:tr h="306477">
                <a:tc>
                  <a:txBody>
                    <a:bodyPr/>
                    <a:lstStyle/>
                    <a:p>
                      <a:pPr algn="l">
                        <a:spcAft>
                          <a:spcPts val="0"/>
                        </a:spcAft>
                      </a:pPr>
                      <a:r>
                        <a:rPr lang="en-US" sz="1050" kern="0"/>
                        <a:t>         </a:t>
                      </a:r>
                      <a:r>
                        <a:rPr lang="zh-CN" sz="1050" kern="0"/>
                        <a:t>管理费用</a:t>
                      </a:r>
                      <a:r>
                        <a:rPr lang="en-US" sz="1050" kern="0"/>
                        <a:t>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1,100.00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10%</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1,000.00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dirty="0"/>
                        <a:t>-23%</a:t>
                      </a:r>
                      <a:endParaRPr lang="zh-CN" sz="1050" kern="100" dirty="0">
                        <a:latin typeface="Calibri"/>
                        <a:ea typeface="宋体"/>
                        <a:cs typeface="Calibri"/>
                      </a:endParaRPr>
                    </a:p>
                  </a:txBody>
                  <a:tcPr marL="62777" marR="62777" marT="0" marB="0" anchor="ctr"/>
                </a:tc>
                <a:tc>
                  <a:txBody>
                    <a:bodyPr/>
                    <a:lstStyle/>
                    <a:p>
                      <a:pPr algn="ctr">
                        <a:spcAft>
                          <a:spcPts val="0"/>
                        </a:spcAft>
                      </a:pPr>
                      <a:r>
                        <a:rPr lang="en-US" sz="1050" kern="0"/>
                        <a:t>  1,307.14 </a:t>
                      </a:r>
                      <a:endParaRPr lang="zh-CN" sz="1050" kern="100">
                        <a:latin typeface="Calibri"/>
                        <a:ea typeface="宋体"/>
                        <a:cs typeface="Calibri"/>
                      </a:endParaRPr>
                    </a:p>
                  </a:txBody>
                  <a:tcPr marL="62777" marR="62777" marT="0" marB="0" anchor="ctr"/>
                </a:tc>
              </a:tr>
              <a:tr h="270289">
                <a:tc>
                  <a:txBody>
                    <a:bodyPr/>
                    <a:lstStyle/>
                    <a:p>
                      <a:pPr algn="l">
                        <a:spcAft>
                          <a:spcPts val="0"/>
                        </a:spcAft>
                      </a:pPr>
                      <a:r>
                        <a:rPr lang="en-US" sz="1050" kern="0"/>
                        <a:t>         </a:t>
                      </a:r>
                      <a:r>
                        <a:rPr lang="zh-CN" sz="1050" kern="0"/>
                        <a:t>财务费用</a:t>
                      </a:r>
                      <a:r>
                        <a:rPr lang="en-US" sz="1050" kern="0"/>
                        <a:t>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1,300.00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30%</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1,000.00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dirty="0"/>
                        <a:t>49%</a:t>
                      </a:r>
                      <a:endParaRPr lang="zh-CN" sz="1050" kern="100" dirty="0">
                        <a:latin typeface="Calibri"/>
                        <a:ea typeface="宋体"/>
                        <a:cs typeface="Calibri"/>
                      </a:endParaRPr>
                    </a:p>
                  </a:txBody>
                  <a:tcPr marL="62777" marR="62777" marT="0" marB="0" anchor="ctr"/>
                </a:tc>
                <a:tc>
                  <a:txBody>
                    <a:bodyPr/>
                    <a:lstStyle/>
                    <a:p>
                      <a:pPr algn="ctr">
                        <a:spcAft>
                          <a:spcPts val="0"/>
                        </a:spcAft>
                      </a:pPr>
                      <a:r>
                        <a:rPr lang="en-US" sz="1050" kern="0"/>
                        <a:t>    671.24 </a:t>
                      </a:r>
                      <a:endParaRPr lang="zh-CN" sz="1050" kern="100">
                        <a:latin typeface="Calibri"/>
                        <a:ea typeface="宋体"/>
                        <a:cs typeface="Calibri"/>
                      </a:endParaRPr>
                    </a:p>
                  </a:txBody>
                  <a:tcPr marL="62777" marR="62777" marT="0" marB="0" anchor="ctr"/>
                </a:tc>
              </a:tr>
              <a:tr h="270289">
                <a:tc>
                  <a:txBody>
                    <a:bodyPr/>
                    <a:lstStyle/>
                    <a:p>
                      <a:pPr algn="l">
                        <a:spcAft>
                          <a:spcPts val="0"/>
                        </a:spcAft>
                      </a:pPr>
                      <a:r>
                        <a:rPr lang="zh-CN" sz="1050" kern="0"/>
                        <a:t>三、营业利润</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6,550.00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82%</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3,600.00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dirty="0"/>
                        <a:t>158%</a:t>
                      </a:r>
                      <a:endParaRPr lang="zh-CN" sz="1050" kern="100" dirty="0">
                        <a:latin typeface="Calibri"/>
                        <a:ea typeface="宋体"/>
                        <a:cs typeface="Calibri"/>
                      </a:endParaRPr>
                    </a:p>
                  </a:txBody>
                  <a:tcPr marL="62777" marR="62777" marT="0" marB="0" anchor="ctr"/>
                </a:tc>
                <a:tc>
                  <a:txBody>
                    <a:bodyPr/>
                    <a:lstStyle/>
                    <a:p>
                      <a:pPr algn="r">
                        <a:spcAft>
                          <a:spcPts val="0"/>
                        </a:spcAft>
                      </a:pPr>
                      <a:r>
                        <a:rPr lang="en-US" sz="1050" kern="0" dirty="0"/>
                        <a:t>1,396.20 </a:t>
                      </a:r>
                      <a:endParaRPr lang="zh-CN" sz="1050" kern="100" dirty="0">
                        <a:latin typeface="Calibri"/>
                        <a:ea typeface="宋体"/>
                        <a:cs typeface="Calibri"/>
                      </a:endParaRPr>
                    </a:p>
                  </a:txBody>
                  <a:tcPr marL="62777" marR="62777" marT="0" marB="0" anchor="ctr"/>
                </a:tc>
              </a:tr>
              <a:tr h="270289">
                <a:tc>
                  <a:txBody>
                    <a:bodyPr/>
                    <a:lstStyle/>
                    <a:p>
                      <a:pPr algn="l">
                        <a:spcAft>
                          <a:spcPts val="0"/>
                        </a:spcAft>
                      </a:pPr>
                      <a:r>
                        <a:rPr lang="en-US" sz="1050" kern="0"/>
                        <a:t>    </a:t>
                      </a:r>
                      <a:r>
                        <a:rPr lang="zh-CN" sz="1050" kern="0"/>
                        <a:t>加：投资收益</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 </a:t>
                      </a:r>
                      <a:endParaRPr lang="zh-CN" sz="1050" kern="100">
                        <a:latin typeface="Calibri"/>
                        <a:ea typeface="宋体"/>
                        <a:cs typeface="Calibri"/>
                      </a:endParaRPr>
                    </a:p>
                  </a:txBody>
                  <a:tcPr marL="62777" marR="62777" marT="0" marB="0" anchor="ctr"/>
                </a:tc>
              </a:tr>
              <a:tr h="270289">
                <a:tc>
                  <a:txBody>
                    <a:bodyPr/>
                    <a:lstStyle/>
                    <a:p>
                      <a:pPr algn="l">
                        <a:spcAft>
                          <a:spcPts val="0"/>
                        </a:spcAft>
                      </a:pPr>
                      <a:r>
                        <a:rPr lang="en-US" sz="1050" kern="0"/>
                        <a:t>        </a:t>
                      </a:r>
                      <a:r>
                        <a:rPr lang="zh-CN" sz="1050" kern="0"/>
                        <a:t>补贴收入</a:t>
                      </a:r>
                      <a:r>
                        <a:rPr lang="en-US" sz="1050" kern="0"/>
                        <a:t>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100.00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0%</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100.00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0%</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100.00 </a:t>
                      </a:r>
                      <a:endParaRPr lang="zh-CN" sz="1050" kern="100">
                        <a:latin typeface="Calibri"/>
                        <a:ea typeface="宋体"/>
                        <a:cs typeface="Calibri"/>
                      </a:endParaRPr>
                    </a:p>
                  </a:txBody>
                  <a:tcPr marL="62777" marR="62777" marT="0" marB="0" anchor="ctr"/>
                </a:tc>
              </a:tr>
              <a:tr h="270289">
                <a:tc>
                  <a:txBody>
                    <a:bodyPr/>
                    <a:lstStyle/>
                    <a:p>
                      <a:pPr algn="l">
                        <a:spcAft>
                          <a:spcPts val="0"/>
                        </a:spcAft>
                      </a:pPr>
                      <a:r>
                        <a:rPr lang="en-US" sz="1050" kern="0"/>
                        <a:t>        </a:t>
                      </a:r>
                      <a:r>
                        <a:rPr lang="zh-CN" sz="1050" kern="0"/>
                        <a:t>营业外收入</a:t>
                      </a:r>
                      <a:r>
                        <a:rPr lang="en-US" sz="1050" kern="0"/>
                        <a:t>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300.00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0%</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300.00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38%</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216.97 </a:t>
                      </a:r>
                      <a:endParaRPr lang="zh-CN" sz="1050" kern="100">
                        <a:latin typeface="Calibri"/>
                        <a:ea typeface="宋体"/>
                        <a:cs typeface="Calibri"/>
                      </a:endParaRPr>
                    </a:p>
                  </a:txBody>
                  <a:tcPr marL="62777" marR="62777" marT="0" marB="0" anchor="ctr"/>
                </a:tc>
              </a:tr>
              <a:tr h="270289">
                <a:tc>
                  <a:txBody>
                    <a:bodyPr/>
                    <a:lstStyle/>
                    <a:p>
                      <a:pPr algn="l">
                        <a:spcAft>
                          <a:spcPts val="0"/>
                        </a:spcAft>
                      </a:pPr>
                      <a:r>
                        <a:rPr lang="en-US" sz="1050" kern="0"/>
                        <a:t>    </a:t>
                      </a:r>
                      <a:r>
                        <a:rPr lang="zh-CN" sz="1050" kern="0"/>
                        <a:t>减：营业外支出</a:t>
                      </a:r>
                      <a:r>
                        <a:rPr lang="en-US" sz="1050" kern="0"/>
                        <a:t>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50.00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0%</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50.00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28%</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39.16 </a:t>
                      </a:r>
                      <a:endParaRPr lang="zh-CN" sz="1050" kern="100">
                        <a:latin typeface="Calibri"/>
                        <a:ea typeface="宋体"/>
                        <a:cs typeface="Calibri"/>
                      </a:endParaRPr>
                    </a:p>
                  </a:txBody>
                  <a:tcPr marL="62777" marR="62777" marT="0" marB="0" anchor="ctr"/>
                </a:tc>
              </a:tr>
              <a:tr h="270289">
                <a:tc>
                  <a:txBody>
                    <a:bodyPr/>
                    <a:lstStyle/>
                    <a:p>
                      <a:pPr algn="l">
                        <a:spcAft>
                          <a:spcPts val="0"/>
                        </a:spcAft>
                      </a:pPr>
                      <a:r>
                        <a:rPr lang="zh-CN" sz="1050" kern="0"/>
                        <a:t>四、利润总额</a:t>
                      </a:r>
                      <a:r>
                        <a:rPr lang="en-US" sz="1050" kern="0"/>
                        <a:t>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6,900.00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75%</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3,950.00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136%</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1,674.01 </a:t>
                      </a:r>
                      <a:endParaRPr lang="zh-CN" sz="1050" kern="100">
                        <a:latin typeface="Calibri"/>
                        <a:ea typeface="宋体"/>
                        <a:cs typeface="Calibri"/>
                      </a:endParaRPr>
                    </a:p>
                  </a:txBody>
                  <a:tcPr marL="62777" marR="62777" marT="0" marB="0" anchor="ctr"/>
                </a:tc>
              </a:tr>
              <a:tr h="270289">
                <a:tc>
                  <a:txBody>
                    <a:bodyPr/>
                    <a:lstStyle/>
                    <a:p>
                      <a:pPr algn="l">
                        <a:spcAft>
                          <a:spcPts val="0"/>
                        </a:spcAft>
                      </a:pPr>
                      <a:r>
                        <a:rPr lang="en-US" sz="1050" kern="0"/>
                        <a:t>    </a:t>
                      </a:r>
                      <a:r>
                        <a:rPr lang="zh-CN" sz="1050" kern="0"/>
                        <a:t>减：所得税</a:t>
                      </a:r>
                      <a:r>
                        <a:rPr lang="en-US" sz="1050" kern="0"/>
                        <a:t>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1,035.00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31%</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790.00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87%</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422.21 </a:t>
                      </a:r>
                      <a:endParaRPr lang="zh-CN" sz="1050" kern="100">
                        <a:latin typeface="Calibri"/>
                        <a:ea typeface="宋体"/>
                        <a:cs typeface="Calibri"/>
                      </a:endParaRPr>
                    </a:p>
                  </a:txBody>
                  <a:tcPr marL="62777" marR="62777" marT="0" marB="0" anchor="ctr"/>
                </a:tc>
              </a:tr>
              <a:tr h="270289">
                <a:tc>
                  <a:txBody>
                    <a:bodyPr/>
                    <a:lstStyle/>
                    <a:p>
                      <a:pPr algn="l">
                        <a:spcAft>
                          <a:spcPts val="0"/>
                        </a:spcAft>
                      </a:pPr>
                      <a:r>
                        <a:rPr lang="zh-CN" sz="1050" kern="0" dirty="0"/>
                        <a:t>五、净利润</a:t>
                      </a:r>
                      <a:endParaRPr lang="zh-CN" sz="1050" kern="100" dirty="0">
                        <a:latin typeface="Calibri"/>
                        <a:ea typeface="宋体"/>
                        <a:cs typeface="Calibri"/>
                      </a:endParaRPr>
                    </a:p>
                  </a:txBody>
                  <a:tcPr marL="62777" marR="62777" marT="0" marB="0" anchor="ctr"/>
                </a:tc>
                <a:tc>
                  <a:txBody>
                    <a:bodyPr/>
                    <a:lstStyle/>
                    <a:p>
                      <a:pPr algn="ctr">
                        <a:spcAft>
                          <a:spcPts val="0"/>
                        </a:spcAft>
                      </a:pPr>
                      <a:r>
                        <a:rPr lang="en-US" sz="1050" kern="0"/>
                        <a:t>   5,865.00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86%</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   3,160.00 </a:t>
                      </a:r>
                      <a:endParaRPr lang="zh-CN" sz="1050" kern="100">
                        <a:latin typeface="Calibri"/>
                        <a:ea typeface="宋体"/>
                        <a:cs typeface="Calibri"/>
                      </a:endParaRPr>
                    </a:p>
                  </a:txBody>
                  <a:tcPr marL="62777" marR="62777" marT="0" marB="0" anchor="ctr"/>
                </a:tc>
                <a:tc>
                  <a:txBody>
                    <a:bodyPr/>
                    <a:lstStyle/>
                    <a:p>
                      <a:pPr algn="ctr">
                        <a:spcAft>
                          <a:spcPts val="0"/>
                        </a:spcAft>
                      </a:pPr>
                      <a:r>
                        <a:rPr lang="en-US" sz="1050" kern="0"/>
                        <a:t>152%</a:t>
                      </a:r>
                      <a:endParaRPr lang="zh-CN" sz="1050" kern="100">
                        <a:latin typeface="Calibri"/>
                        <a:ea typeface="宋体"/>
                        <a:cs typeface="Calibri"/>
                      </a:endParaRPr>
                    </a:p>
                  </a:txBody>
                  <a:tcPr marL="62777" marR="62777" marT="0" marB="0" anchor="ctr"/>
                </a:tc>
                <a:tc>
                  <a:txBody>
                    <a:bodyPr/>
                    <a:lstStyle/>
                    <a:p>
                      <a:pPr algn="r">
                        <a:spcAft>
                          <a:spcPts val="0"/>
                        </a:spcAft>
                      </a:pPr>
                      <a:r>
                        <a:rPr lang="en-US" sz="1050" kern="0" dirty="0"/>
                        <a:t>1,251.80 </a:t>
                      </a:r>
                      <a:endParaRPr lang="zh-CN" sz="1050" kern="100" dirty="0">
                        <a:latin typeface="Calibri"/>
                        <a:ea typeface="宋体"/>
                        <a:cs typeface="Calibri"/>
                      </a:endParaRPr>
                    </a:p>
                  </a:txBody>
                  <a:tcPr marL="62777" marR="62777" marT="0" marB="0" anchor="ct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业绩详细预测</a:t>
            </a:r>
            <a:r>
              <a:rPr lang="en-US" altLang="zh-CN" dirty="0" smtClean="0"/>
              <a:t>	</a:t>
            </a:r>
            <a:endParaRPr lang="zh-CN" altLang="en-US" dirty="0"/>
          </a:p>
        </p:txBody>
      </p:sp>
      <p:sp>
        <p:nvSpPr>
          <p:cNvPr id="3" name="内容占位符 2"/>
          <p:cNvSpPr>
            <a:spLocks noGrp="1"/>
          </p:cNvSpPr>
          <p:nvPr>
            <p:ph idx="1"/>
          </p:nvPr>
        </p:nvSpPr>
        <p:spPr>
          <a:xfrm>
            <a:off x="406401" y="2014539"/>
            <a:ext cx="9231313" cy="720328"/>
          </a:xfrm>
        </p:spPr>
        <p:txBody>
          <a:bodyPr/>
          <a:lstStyle/>
          <a:p>
            <a:r>
              <a:rPr lang="zh-CN" altLang="en-US" sz="1600" dirty="0" smtClean="0"/>
              <a:t>分部收入成本预测</a:t>
            </a:r>
            <a:endParaRPr lang="zh-CN" altLang="en-US" sz="1600"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42</a:t>
            </a:fld>
            <a:endParaRPr lang="en-US" altLang="zh-CN"/>
          </a:p>
        </p:txBody>
      </p:sp>
      <p:sp>
        <p:nvSpPr>
          <p:cNvPr id="5" name="Rectangle 71"/>
          <p:cNvSpPr>
            <a:spLocks noChangeArrowheads="1"/>
          </p:cNvSpPr>
          <p:nvPr/>
        </p:nvSpPr>
        <p:spPr bwMode="blackGray">
          <a:xfrm rot="19841696">
            <a:off x="5895099" y="5669334"/>
            <a:ext cx="2133600" cy="561975"/>
          </a:xfrm>
          <a:prstGeom prst="rect">
            <a:avLst/>
          </a:prstGeom>
          <a:noFill/>
          <a:ln w="9525">
            <a:solidFill>
              <a:srgbClr val="CC0000"/>
            </a:solidFill>
            <a:miter lim="800000"/>
            <a:headEnd/>
            <a:tailEnd/>
          </a:ln>
          <a:effectLst/>
        </p:spPr>
        <p:txBody>
          <a:bodyPr wrap="none" lIns="45709" tIns="45709" rIns="45709" bIns="45709" anchor="ctr"/>
          <a:lstStyle/>
          <a:p>
            <a:pPr algn="ctr">
              <a:buNone/>
            </a:pPr>
            <a:r>
              <a:rPr lang="zh-CN" altLang="en-US" sz="1600" b="1" dirty="0">
                <a:solidFill>
                  <a:srgbClr val="CC0000"/>
                </a:solidFill>
                <a:latin typeface="Trebuchet MS" pitchFamily="34" charset="0"/>
              </a:rPr>
              <a:t>待添加</a:t>
            </a:r>
          </a:p>
        </p:txBody>
      </p:sp>
      <p:graphicFrame>
        <p:nvGraphicFramePr>
          <p:cNvPr id="6" name="表格 5"/>
          <p:cNvGraphicFramePr>
            <a:graphicFrameLocks noGrp="1"/>
          </p:cNvGraphicFramePr>
          <p:nvPr/>
        </p:nvGraphicFramePr>
        <p:xfrm>
          <a:off x="853529" y="2804319"/>
          <a:ext cx="8208913" cy="2165350"/>
        </p:xfrm>
        <a:graphic>
          <a:graphicData uri="http://schemas.openxmlformats.org/drawingml/2006/table">
            <a:tbl>
              <a:tblPr firstRow="1">
                <a:tableStyleId>{E8B1032C-EA38-4F05-BA0D-38AFFFC7BED3}</a:tableStyleId>
              </a:tblPr>
              <a:tblGrid>
                <a:gridCol w="633281"/>
                <a:gridCol w="633281"/>
                <a:gridCol w="669397"/>
                <a:gridCol w="669397"/>
                <a:gridCol w="694929"/>
                <a:gridCol w="694929"/>
                <a:gridCol w="657566"/>
                <a:gridCol w="1107861"/>
                <a:gridCol w="720080"/>
                <a:gridCol w="864096"/>
                <a:gridCol w="864096"/>
              </a:tblGrid>
              <a:tr h="320675">
                <a:tc rowSpan="2">
                  <a:txBody>
                    <a:bodyPr/>
                    <a:lstStyle/>
                    <a:p>
                      <a:pPr algn="ctr">
                        <a:spcAft>
                          <a:spcPts val="0"/>
                        </a:spcAft>
                      </a:pPr>
                      <a:r>
                        <a:rPr lang="zh-CN" sz="1200" kern="100" dirty="0"/>
                        <a:t>年份</a:t>
                      </a:r>
                      <a:endParaRPr lang="zh-CN" sz="1050" kern="100" dirty="0">
                        <a:latin typeface="Times New Roman"/>
                        <a:ea typeface="宋体"/>
                        <a:cs typeface="Times New Roman"/>
                      </a:endParaRPr>
                    </a:p>
                  </a:txBody>
                  <a:tcPr marL="68580" marR="68580" marT="0" marB="0" anchor="ctr"/>
                </a:tc>
                <a:tc gridSpan="3">
                  <a:txBody>
                    <a:bodyPr/>
                    <a:lstStyle/>
                    <a:p>
                      <a:pPr algn="ctr">
                        <a:spcAft>
                          <a:spcPts val="0"/>
                        </a:spcAft>
                      </a:pPr>
                      <a:r>
                        <a:rPr lang="zh-CN" altLang="en-US" sz="1200" kern="100" dirty="0" smtClean="0"/>
                        <a:t>钛锭</a:t>
                      </a:r>
                      <a:r>
                        <a:rPr lang="zh-CN" sz="1200" kern="100" dirty="0" smtClean="0"/>
                        <a:t>盈利</a:t>
                      </a:r>
                      <a:r>
                        <a:rPr lang="zh-CN" sz="1200" kern="100" dirty="0"/>
                        <a:t>预测</a:t>
                      </a:r>
                      <a:endParaRPr lang="zh-CN" sz="1050" kern="100" dirty="0">
                        <a:latin typeface="Times New Roman"/>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altLang="en-US" sz="1200" kern="100" dirty="0" smtClean="0"/>
                        <a:t>钛管材</a:t>
                      </a:r>
                      <a:r>
                        <a:rPr lang="zh-CN" sz="1200" kern="100" dirty="0" smtClean="0"/>
                        <a:t>盈利</a:t>
                      </a:r>
                      <a:r>
                        <a:rPr lang="zh-CN" sz="1200" kern="100" dirty="0"/>
                        <a:t>预测</a:t>
                      </a:r>
                      <a:endParaRPr lang="zh-CN" sz="1050" kern="100" dirty="0">
                        <a:latin typeface="Times New Roman"/>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zh-CN" altLang="en-US" sz="1050" kern="100" dirty="0" smtClean="0">
                          <a:latin typeface="Times New Roman"/>
                          <a:ea typeface="宋体"/>
                          <a:cs typeface="Times New Roman"/>
                        </a:rPr>
                        <a:t>其他业务</a:t>
                      </a:r>
                      <a:endParaRPr lang="zh-CN" sz="1050" kern="100" dirty="0">
                        <a:latin typeface="Times New Roman"/>
                        <a:ea typeface="宋体"/>
                        <a:cs typeface="Times New Roman"/>
                      </a:endParaRPr>
                    </a:p>
                  </a:txBody>
                  <a:tcPr marL="68580" marR="68580" marT="0" marB="0" anchor="ctr"/>
                </a:tc>
                <a:tc gridSpan="3">
                  <a:txBody>
                    <a:bodyPr/>
                    <a:lstStyle/>
                    <a:p>
                      <a:pPr algn="ctr">
                        <a:spcAft>
                          <a:spcPts val="0"/>
                        </a:spcAft>
                      </a:pPr>
                      <a:r>
                        <a:rPr lang="zh-CN" sz="1200" kern="100" dirty="0"/>
                        <a:t>盈利预测总计</a:t>
                      </a:r>
                      <a:endParaRPr lang="zh-CN" sz="1050" kern="100" dirty="0">
                        <a:latin typeface="Times New Roman"/>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r>
              <a:tr h="705485">
                <a:tc vMerge="1">
                  <a:txBody>
                    <a:bodyPr/>
                    <a:lstStyle/>
                    <a:p>
                      <a:endParaRPr lang="zh-CN" altLang="en-US"/>
                    </a:p>
                  </a:txBody>
                  <a:tcPr/>
                </a:tc>
                <a:tc>
                  <a:txBody>
                    <a:bodyPr/>
                    <a:lstStyle/>
                    <a:p>
                      <a:pPr algn="ctr">
                        <a:spcAft>
                          <a:spcPts val="0"/>
                        </a:spcAft>
                      </a:pPr>
                      <a:r>
                        <a:rPr lang="zh-CN" sz="1200" kern="100" dirty="0" smtClean="0"/>
                        <a:t>预计收入</a:t>
                      </a:r>
                      <a:endParaRPr lang="zh-CN" sz="1050" kern="100" dirty="0">
                        <a:latin typeface="Times New Roman"/>
                        <a:ea typeface="宋体"/>
                        <a:cs typeface="Times New Roman"/>
                      </a:endParaRPr>
                    </a:p>
                  </a:txBody>
                  <a:tcPr marL="68580" marR="68580" marT="0" marB="0" anchor="ctr"/>
                </a:tc>
                <a:tc>
                  <a:txBody>
                    <a:bodyPr/>
                    <a:lstStyle/>
                    <a:p>
                      <a:pPr algn="ctr">
                        <a:spcAft>
                          <a:spcPts val="0"/>
                        </a:spcAft>
                      </a:pPr>
                      <a:r>
                        <a:rPr lang="zh-CN" sz="1200" kern="100" dirty="0" smtClean="0"/>
                        <a:t>预计成本</a:t>
                      </a:r>
                      <a:endParaRPr lang="zh-CN" sz="1050" kern="100" dirty="0">
                        <a:latin typeface="Times New Roman"/>
                        <a:ea typeface="宋体"/>
                        <a:cs typeface="Times New Roman"/>
                      </a:endParaRPr>
                    </a:p>
                  </a:txBody>
                  <a:tcPr marL="68580" marR="68580" marT="0" marB="0" anchor="ctr"/>
                </a:tc>
                <a:tc>
                  <a:txBody>
                    <a:bodyPr/>
                    <a:lstStyle/>
                    <a:p>
                      <a:pPr algn="ctr">
                        <a:spcAft>
                          <a:spcPts val="0"/>
                        </a:spcAft>
                      </a:pPr>
                      <a:r>
                        <a:rPr lang="zh-CN" sz="1200" kern="100" dirty="0"/>
                        <a:t>预计税前净利润</a:t>
                      </a:r>
                      <a:endParaRPr lang="zh-CN" sz="1050" kern="100" dirty="0">
                        <a:latin typeface="Times New Roman"/>
                        <a:ea typeface="宋体"/>
                        <a:cs typeface="Times New Roman"/>
                      </a:endParaRPr>
                    </a:p>
                  </a:txBody>
                  <a:tcPr marL="68580" marR="68580" marT="0" marB="0" anchor="ctr"/>
                </a:tc>
                <a:tc>
                  <a:txBody>
                    <a:bodyPr/>
                    <a:lstStyle/>
                    <a:p>
                      <a:pPr algn="ctr">
                        <a:spcAft>
                          <a:spcPts val="0"/>
                        </a:spcAft>
                      </a:pPr>
                      <a:r>
                        <a:rPr lang="zh-CN" sz="1200" kern="100"/>
                        <a:t>预计销售收入</a:t>
                      </a:r>
                      <a:endParaRPr lang="zh-CN" sz="1050" kern="100">
                        <a:latin typeface="Times New Roman"/>
                        <a:ea typeface="宋体"/>
                        <a:cs typeface="Times New Roman"/>
                      </a:endParaRPr>
                    </a:p>
                  </a:txBody>
                  <a:tcPr marL="68580" marR="68580" marT="0" marB="0" anchor="ctr"/>
                </a:tc>
                <a:tc>
                  <a:txBody>
                    <a:bodyPr/>
                    <a:lstStyle/>
                    <a:p>
                      <a:pPr algn="ctr">
                        <a:spcAft>
                          <a:spcPts val="0"/>
                        </a:spcAft>
                      </a:pPr>
                      <a:r>
                        <a:rPr lang="zh-CN" sz="1200" kern="100"/>
                        <a:t>预计销售成本</a:t>
                      </a:r>
                      <a:endParaRPr lang="zh-CN" sz="1050" kern="100">
                        <a:latin typeface="Times New Roman"/>
                        <a:ea typeface="宋体"/>
                        <a:cs typeface="Times New Roman"/>
                      </a:endParaRPr>
                    </a:p>
                  </a:txBody>
                  <a:tcPr marL="68580" marR="68580" marT="0" marB="0" anchor="ctr"/>
                </a:tc>
                <a:tc>
                  <a:txBody>
                    <a:bodyPr/>
                    <a:lstStyle/>
                    <a:p>
                      <a:pPr algn="ctr">
                        <a:spcAft>
                          <a:spcPts val="0"/>
                        </a:spcAft>
                      </a:pPr>
                      <a:r>
                        <a:rPr lang="zh-CN" sz="1200" kern="100"/>
                        <a:t>预计税前净利润</a:t>
                      </a:r>
                      <a:endParaRPr lang="zh-CN" sz="1050" kern="100">
                        <a:latin typeface="Times New Roman"/>
                        <a:ea typeface="宋体"/>
                        <a:cs typeface="Times New Roman"/>
                      </a:endParaRPr>
                    </a:p>
                  </a:txBody>
                  <a:tcPr marL="68580" marR="68580" marT="0" marB="0" anchor="ctr"/>
                </a:tc>
                <a:tc>
                  <a:txBody>
                    <a:bodyPr/>
                    <a:lstStyle/>
                    <a:p>
                      <a:pPr algn="ctr">
                        <a:spcAft>
                          <a:spcPts val="0"/>
                        </a:spcAft>
                      </a:pPr>
                      <a:r>
                        <a:rPr lang="zh-CN" altLang="en-US" sz="1050" kern="100" dirty="0" smtClean="0">
                          <a:latin typeface="Times New Roman"/>
                          <a:ea typeface="宋体"/>
                          <a:cs typeface="Times New Roman"/>
                        </a:rPr>
                        <a:t>预计税前净利润</a:t>
                      </a:r>
                      <a:endParaRPr lang="zh-CN" sz="1050" kern="100" dirty="0">
                        <a:latin typeface="Times New Roman"/>
                        <a:ea typeface="宋体"/>
                        <a:cs typeface="Times New Roman"/>
                      </a:endParaRPr>
                    </a:p>
                  </a:txBody>
                  <a:tcPr marL="68580" marR="68580" marT="0" marB="0" anchor="ctr"/>
                </a:tc>
                <a:tc>
                  <a:txBody>
                    <a:bodyPr/>
                    <a:lstStyle/>
                    <a:p>
                      <a:pPr algn="ctr">
                        <a:spcAft>
                          <a:spcPts val="0"/>
                        </a:spcAft>
                      </a:pPr>
                      <a:r>
                        <a:rPr lang="zh-CN" sz="1200" kern="100"/>
                        <a:t>预计经营收入</a:t>
                      </a:r>
                      <a:endParaRPr lang="zh-CN" sz="1050" kern="100">
                        <a:latin typeface="Times New Roman"/>
                        <a:ea typeface="宋体"/>
                        <a:cs typeface="Times New Roman"/>
                      </a:endParaRPr>
                    </a:p>
                  </a:txBody>
                  <a:tcPr marL="68580" marR="68580" marT="0" marB="0" anchor="ctr"/>
                </a:tc>
                <a:tc>
                  <a:txBody>
                    <a:bodyPr/>
                    <a:lstStyle/>
                    <a:p>
                      <a:pPr algn="ctr">
                        <a:spcAft>
                          <a:spcPts val="0"/>
                        </a:spcAft>
                      </a:pPr>
                      <a:r>
                        <a:rPr lang="zh-CN" sz="1200" kern="100"/>
                        <a:t>预计经营成本</a:t>
                      </a:r>
                      <a:endParaRPr lang="zh-CN" sz="1050" kern="100">
                        <a:latin typeface="Times New Roman"/>
                        <a:ea typeface="宋体"/>
                        <a:cs typeface="Times New Roman"/>
                      </a:endParaRPr>
                    </a:p>
                  </a:txBody>
                  <a:tcPr marL="68580" marR="68580" marT="0" marB="0" anchor="ctr"/>
                </a:tc>
                <a:tc>
                  <a:txBody>
                    <a:bodyPr/>
                    <a:lstStyle/>
                    <a:p>
                      <a:pPr algn="ctr">
                        <a:spcAft>
                          <a:spcPts val="0"/>
                        </a:spcAft>
                      </a:pPr>
                      <a:r>
                        <a:rPr lang="zh-CN" sz="1200" kern="100"/>
                        <a:t>预计税前经营净利润</a:t>
                      </a:r>
                      <a:endParaRPr lang="zh-CN" sz="1050" kern="100">
                        <a:latin typeface="Times New Roman"/>
                        <a:ea typeface="宋体"/>
                        <a:cs typeface="Times New Roman"/>
                      </a:endParaRPr>
                    </a:p>
                  </a:txBody>
                  <a:tcPr marL="68580" marR="68580" marT="0" marB="0" anchor="ctr"/>
                </a:tc>
              </a:tr>
              <a:tr h="385445">
                <a:tc>
                  <a:txBody>
                    <a:bodyPr/>
                    <a:lstStyle/>
                    <a:p>
                      <a:pPr algn="ctr">
                        <a:spcAft>
                          <a:spcPts val="0"/>
                        </a:spcAft>
                      </a:pPr>
                      <a:r>
                        <a:rPr lang="en-US" sz="1200" kern="100"/>
                        <a:t>2011</a:t>
                      </a:r>
                      <a:endParaRPr lang="zh-CN" sz="1050" kern="100">
                        <a:latin typeface="Times New Roman"/>
                        <a:ea typeface="宋体"/>
                        <a:cs typeface="Times New Roman"/>
                      </a:endParaRPr>
                    </a:p>
                  </a:txBody>
                  <a:tcPr marL="68580" marR="68580" marT="0" marB="0" anchor="ctr"/>
                </a:tc>
                <a:tc>
                  <a:txBody>
                    <a:bodyPr/>
                    <a:lstStyle/>
                    <a:p>
                      <a:endParaRPr lang="zh-CN" altLang="en-US" dirty="0"/>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r>
              <a:tr h="389255">
                <a:tc>
                  <a:txBody>
                    <a:bodyPr/>
                    <a:lstStyle/>
                    <a:p>
                      <a:pPr algn="ctr">
                        <a:spcAft>
                          <a:spcPts val="0"/>
                        </a:spcAft>
                      </a:pPr>
                      <a:r>
                        <a:rPr lang="en-US" sz="1200" kern="100"/>
                        <a:t>2012</a:t>
                      </a:r>
                      <a:endParaRPr lang="zh-CN" sz="1050" kern="100">
                        <a:latin typeface="Times New Roman"/>
                        <a:ea typeface="宋体"/>
                        <a:cs typeface="Times New Roman"/>
                      </a:endParaRPr>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r>
              <a:tr h="364490">
                <a:tc>
                  <a:txBody>
                    <a:bodyPr/>
                    <a:lstStyle/>
                    <a:p>
                      <a:pPr algn="ctr">
                        <a:spcAft>
                          <a:spcPts val="0"/>
                        </a:spcAft>
                      </a:pPr>
                      <a:r>
                        <a:rPr lang="en-US" sz="1200" kern="100"/>
                        <a:t>2013</a:t>
                      </a:r>
                      <a:endParaRPr lang="zh-CN" sz="1050" kern="100">
                        <a:latin typeface="Times New Roman"/>
                        <a:ea typeface="宋体"/>
                        <a:cs typeface="Times New Roman"/>
                      </a:endParaRPr>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dirty="0"/>
                    </a:p>
                  </a:txBody>
                  <a:tcPr marL="68580" marR="68580" marT="0" marB="0" anchor="ctr"/>
                </a:tc>
                <a:tc>
                  <a:txBody>
                    <a:bodyPr/>
                    <a:lstStyle/>
                    <a:p>
                      <a:endParaRPr lang="zh-CN" altLang="en-US"/>
                    </a:p>
                  </a:txBody>
                  <a:tcPr marL="68580" marR="68580" marT="0" marB="0" anchor="ctr"/>
                </a:tc>
                <a:tc>
                  <a:txBody>
                    <a:bodyPr/>
                    <a:lstStyle/>
                    <a:p>
                      <a:endParaRPr lang="zh-CN" altLang="en-US"/>
                    </a:p>
                  </a:txBody>
                  <a:tcPr marL="68580" marR="68580" marT="0" marB="0" anchor="ctr"/>
                </a:tc>
                <a:tc>
                  <a:txBody>
                    <a:bodyPr/>
                    <a:lstStyle/>
                    <a:p>
                      <a:endParaRPr lang="zh-CN" altLang="en-US" dirty="0"/>
                    </a:p>
                  </a:txBody>
                  <a:tcPr marL="68580" marR="68580" marT="0" marB="0" anchor="ctr"/>
                </a:tc>
              </a:tr>
            </a:tbl>
          </a:graphicData>
        </a:graphic>
      </p:graphicFrame>
      <p:sp>
        <p:nvSpPr>
          <p:cNvPr id="7" name="TextBox 6"/>
          <p:cNvSpPr txBox="1"/>
          <p:nvPr/>
        </p:nvSpPr>
        <p:spPr>
          <a:xfrm>
            <a:off x="853530" y="5327154"/>
            <a:ext cx="5616624" cy="566309"/>
          </a:xfrm>
          <a:prstGeom prst="rect">
            <a:avLst/>
          </a:prstGeom>
          <a:noFill/>
        </p:spPr>
        <p:txBody>
          <a:bodyPr wrap="square" rtlCol="0">
            <a:spAutoFit/>
          </a:bodyPr>
          <a:lstStyle/>
          <a:p>
            <a:pPr algn="l">
              <a:buNone/>
            </a:pPr>
            <a:r>
              <a:rPr lang="zh-CN" altLang="en-US" dirty="0" smtClean="0">
                <a:solidFill>
                  <a:srgbClr val="FF0000"/>
                </a:solidFill>
              </a:rPr>
              <a:t>注：计划设计财务估值模型，对未来三年的公司业绩进行详细预测，须与项目方相关人员配合完成。</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ctrTitle" idx="4294967295"/>
          </p:nvPr>
        </p:nvSpPr>
        <p:spPr>
          <a:xfrm>
            <a:off x="0" y="3109913"/>
            <a:ext cx="6999288" cy="690562"/>
          </a:xfrm>
        </p:spPr>
        <p:txBody>
          <a:bodyPr lIns="101894" tIns="50947" rIns="101894" bIns="50947"/>
          <a:lstStyle/>
          <a:p>
            <a:pPr eaLnBrk="1" hangingPunct="1"/>
            <a:r>
              <a:rPr lang="zh-CN" altLang="en-US" dirty="0" smtClean="0"/>
              <a:t>战略发展规划</a:t>
            </a:r>
          </a:p>
        </p:txBody>
      </p:sp>
      <p:sp>
        <p:nvSpPr>
          <p:cNvPr id="209923" name="Rectangle 3"/>
          <p:cNvSpPr>
            <a:spLocks noGrp="1" noChangeArrowheads="1"/>
          </p:cNvSpPr>
          <p:nvPr>
            <p:ph type="subTitle" idx="4294967295"/>
          </p:nvPr>
        </p:nvSpPr>
        <p:spPr>
          <a:xfrm>
            <a:off x="0" y="2678113"/>
            <a:ext cx="3867150" cy="431800"/>
          </a:xfrm>
          <a:noFill/>
        </p:spPr>
        <p:txBody>
          <a:bodyPr/>
          <a:lstStyle/>
          <a:p>
            <a:pPr marL="0" indent="0" eaLnBrk="1" hangingPunct="1">
              <a:buNone/>
            </a:pPr>
            <a:r>
              <a:rPr lang="zh-CN" altLang="en-US" sz="1400" b="1" dirty="0" smtClean="0"/>
              <a:t>第五章</a:t>
            </a:r>
          </a:p>
        </p:txBody>
      </p:sp>
      <p:sp>
        <p:nvSpPr>
          <p:cNvPr id="209924" name="Line 4"/>
          <p:cNvSpPr>
            <a:spLocks noChangeShapeType="1"/>
          </p:cNvSpPr>
          <p:nvPr/>
        </p:nvSpPr>
        <p:spPr bwMode="auto">
          <a:xfrm>
            <a:off x="420688" y="3095625"/>
            <a:ext cx="6049962" cy="0"/>
          </a:xfrm>
          <a:prstGeom prst="line">
            <a:avLst/>
          </a:prstGeom>
          <a:noFill/>
          <a:ln w="19050">
            <a:solidFill>
              <a:schemeClr val="tx1"/>
            </a:solidFill>
            <a:round/>
            <a:headEnd/>
            <a:tailEnd/>
          </a:ln>
          <a:effectLst/>
        </p:spPr>
        <p:txBody>
          <a:bodyPr vert="eaVert" wrap="none" lIns="89994" tIns="46796" rIns="89994" bIns="46796" anchor="ctr"/>
          <a:lstStyle/>
          <a:p>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公司未来发展战略</a:t>
            </a:r>
            <a:endParaRPr lang="zh-CN" altLang="en-US" dirty="0"/>
          </a:p>
        </p:txBody>
      </p:sp>
      <p:sp>
        <p:nvSpPr>
          <p:cNvPr id="3" name="内容占位符 2"/>
          <p:cNvSpPr>
            <a:spLocks noGrp="1"/>
          </p:cNvSpPr>
          <p:nvPr>
            <p:ph idx="1"/>
          </p:nvPr>
        </p:nvSpPr>
        <p:spPr/>
        <p:txBody>
          <a:bodyPr/>
          <a:lstStyle/>
          <a:p>
            <a:pPr>
              <a:buNone/>
            </a:pPr>
            <a:r>
              <a:rPr lang="zh-CN" altLang="en-US" sz="1600" dirty="0" smtClean="0"/>
              <a:t>       钛及钛合金行业是国家政策鼓励的战略新兴产业，随着未来市场需求的不断扩大，有望迎来较长</a:t>
            </a:r>
            <a:endParaRPr lang="en-US" altLang="zh-CN" sz="1600" dirty="0" smtClean="0"/>
          </a:p>
          <a:p>
            <a:pPr>
              <a:buNone/>
            </a:pPr>
            <a:r>
              <a:rPr lang="zh-CN" altLang="en-US" sz="1600" dirty="0" smtClean="0"/>
              <a:t>时期的稳步增长，公司将把握行业良好的发展机会，致力成为国内钛及钛合金龙头企业。公司将采取</a:t>
            </a:r>
            <a:endParaRPr lang="en-US" altLang="zh-CN" sz="1600" dirty="0" smtClean="0"/>
          </a:p>
          <a:p>
            <a:pPr>
              <a:buNone/>
            </a:pPr>
            <a:r>
              <a:rPr lang="zh-CN" altLang="en-US" sz="1600" dirty="0" smtClean="0"/>
              <a:t>如下发展战略：</a:t>
            </a:r>
            <a:endParaRPr lang="en-US" altLang="zh-CN" sz="1600" dirty="0" smtClean="0"/>
          </a:p>
          <a:p>
            <a:r>
              <a:rPr lang="zh-CN" altLang="en-US" sz="1600" b="1" dirty="0" smtClean="0"/>
              <a:t>市场先导战略：</a:t>
            </a:r>
            <a:r>
              <a:rPr lang="zh-CN" altLang="en-US" sz="1600" dirty="0" smtClean="0"/>
              <a:t>以市场开发为发展动力，在目前石化领域应用的基础上，大规模提升市场营销水平，拓展多领域的市场应用，短期内以航空、军工为主要突破口，长期向医疗、体育休闲等领域发展</a:t>
            </a:r>
            <a:endParaRPr lang="en-US" altLang="zh-CN" sz="1600" dirty="0" smtClean="0"/>
          </a:p>
          <a:p>
            <a:r>
              <a:rPr lang="zh-CN" altLang="en-US" sz="1600" b="1" dirty="0" smtClean="0"/>
              <a:t>技术领先战略：</a:t>
            </a:r>
            <a:r>
              <a:rPr lang="zh-CN" altLang="en-US" sz="1600" dirty="0" smtClean="0"/>
              <a:t>公司致力于面向高端钛材制造，将不断提升技术与工艺水平，通过建立高水平的研发队伍，提升企业产品质量与技术水平，并与国内知名院校、研究所紧密合作。</a:t>
            </a:r>
            <a:endParaRPr lang="en-US" altLang="zh-CN" sz="1600" dirty="0" smtClean="0"/>
          </a:p>
          <a:p>
            <a:r>
              <a:rPr lang="zh-CN" altLang="en-US" sz="1600" b="1" dirty="0" smtClean="0"/>
              <a:t>横向拓展战略：</a:t>
            </a:r>
            <a:r>
              <a:rPr lang="zh-CN" altLang="en-US" sz="1600" dirty="0" smtClean="0"/>
              <a:t>公司目前产品门类主要为钛锭和管材，钛锭除少量外售外，主要供公司内部使用，未来公司将逐步拓展产品种类，成为产品门类齐全的钛业企业。</a:t>
            </a:r>
            <a:endParaRPr lang="en-US" altLang="zh-CN" sz="1600" dirty="0" smtClean="0"/>
          </a:p>
          <a:p>
            <a:r>
              <a:rPr lang="zh-CN" altLang="en-US" sz="1600" b="1" dirty="0" smtClean="0"/>
              <a:t>产业链纵向整合战略：</a:t>
            </a:r>
            <a:r>
              <a:rPr lang="zh-CN" altLang="en-US" sz="1600" dirty="0" smtClean="0"/>
              <a:t>钛金属的未来需求空间广阔，公司将逐步寻求钛产品的新兴应用，伺机向下游行业应用拓展，提升产品的附加值。</a:t>
            </a:r>
            <a:endParaRPr lang="en-US" altLang="zh-CN" sz="1600" dirty="0" smtClean="0"/>
          </a:p>
          <a:p>
            <a:r>
              <a:rPr lang="zh-CN" altLang="en-US" sz="1600" b="1" dirty="0" smtClean="0"/>
              <a:t>人才发展战略：</a:t>
            </a:r>
            <a:r>
              <a:rPr lang="zh-CN" altLang="en-US" sz="1600" dirty="0" smtClean="0"/>
              <a:t>发展高端技术离不开人才，公司将奉行“以人为本”的人才战略，通过股权激励等方式吸引人才、留住人才，并为人才提供发挥个人能力的广阔舞台，实现企业与员工的长期共赢。</a:t>
            </a:r>
            <a:endParaRPr lang="zh-CN" altLang="en-US" sz="1600"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44</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3E8E9-2EF0-4B48-BC25-C1327B1BB22A}" type="slidenum">
              <a:rPr lang="en-US" altLang="zh-CN" smtClean="0"/>
              <a:pPr/>
              <a:t>45</a:t>
            </a:fld>
            <a:endParaRPr lang="en-US" altLang="zh-CN"/>
          </a:p>
        </p:txBody>
      </p:sp>
      <p:sp>
        <p:nvSpPr>
          <p:cNvPr id="3" name="Rectangle 2"/>
          <p:cNvSpPr txBox="1">
            <a:spLocks noChangeArrowheads="1"/>
          </p:cNvSpPr>
          <p:nvPr/>
        </p:nvSpPr>
        <p:spPr bwMode="auto">
          <a:xfrm>
            <a:off x="406400" y="3109912"/>
            <a:ext cx="6999288" cy="690562"/>
          </a:xfrm>
          <a:prstGeom prst="rect">
            <a:avLst/>
          </a:prstGeom>
          <a:noFill/>
          <a:ln w="9525" algn="ctr">
            <a:noFill/>
            <a:miter lim="800000"/>
            <a:headEnd/>
            <a:tailEnd/>
          </a:ln>
          <a:effectLst/>
        </p:spPr>
        <p:txBody>
          <a:bodyPr vert="horz" wrap="square" lIns="101894" tIns="50947" rIns="101894" bIns="50947" numCol="1" anchor="ctr" anchorCtr="0" compatLnSpc="1">
            <a:prstTxWarp prst="textNoShape">
              <a:avLst/>
            </a:prstTxWarp>
          </a:bodyPr>
          <a:lstStyle/>
          <a:p>
            <a:pPr marL="0" marR="0" lvl="0" indent="0" algn="l" defTabSz="892115" rtl="0" eaLnBrk="1" fontAlgn="base" latinLnBrk="0" hangingPunct="1">
              <a:lnSpc>
                <a:spcPts val="2188"/>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mj-ea"/>
                <a:cs typeface="+mj-cs"/>
              </a:rPr>
              <a:t>本轮股权融资计划</a:t>
            </a:r>
          </a:p>
        </p:txBody>
      </p:sp>
      <p:sp>
        <p:nvSpPr>
          <p:cNvPr id="4" name="Rectangle 3"/>
          <p:cNvSpPr txBox="1">
            <a:spLocks noChangeArrowheads="1"/>
          </p:cNvSpPr>
          <p:nvPr/>
        </p:nvSpPr>
        <p:spPr bwMode="auto">
          <a:xfrm>
            <a:off x="406400" y="2678112"/>
            <a:ext cx="3867150" cy="431801"/>
          </a:xfrm>
          <a:prstGeom prst="rect">
            <a:avLst/>
          </a:prstGeom>
          <a:noFill/>
          <a:ln w="9525">
            <a:noFill/>
            <a:miter lim="800000"/>
            <a:headEnd/>
            <a:tailEnd/>
          </a:ln>
        </p:spPr>
        <p:txBody>
          <a:bodyPr vert="horz" wrap="square" lIns="101894" tIns="50947" rIns="101894" bIns="50947" numCol="1" anchor="t" anchorCtr="0" compatLnSpc="1">
            <a:prstTxWarp prst="textNoShape">
              <a:avLst/>
            </a:prstTxWarp>
          </a:bodyPr>
          <a:lstStyle/>
          <a:p>
            <a:pPr marL="0" marR="0" lvl="0" indent="0" algn="just" defTabSz="1019107" rtl="0" eaLnBrk="1" fontAlgn="base" latinLnBrk="0" hangingPunct="1">
              <a:lnSpc>
                <a:spcPct val="110000"/>
              </a:lnSpc>
              <a:spcBef>
                <a:spcPct val="0"/>
              </a:spcBef>
              <a:spcAft>
                <a:spcPct val="40000"/>
              </a:spcAft>
              <a:buClrTx/>
              <a:buSzPct val="80000"/>
              <a:buFont typeface="Wingdings" pitchFamily="2" charset="2"/>
              <a:buNone/>
              <a:tabLst/>
              <a:defRPr/>
            </a:pPr>
            <a:r>
              <a:rPr kumimoji="1" lang="zh-CN" altLang="en-US" sz="1400" b="1" i="0" u="none" strike="noStrike" kern="0" cap="none" spc="0" normalizeH="0" baseline="0" noProof="0" dirty="0" smtClean="0">
                <a:ln>
                  <a:noFill/>
                </a:ln>
                <a:solidFill>
                  <a:schemeClr val="tx1"/>
                </a:solidFill>
                <a:effectLst/>
                <a:uLnTx/>
                <a:uFillTx/>
                <a:latin typeface="+mn-lt"/>
                <a:ea typeface="+mn-ea"/>
                <a:cs typeface="+mn-cs"/>
              </a:rPr>
              <a:t>第六章</a:t>
            </a:r>
          </a:p>
        </p:txBody>
      </p:sp>
      <p:sp>
        <p:nvSpPr>
          <p:cNvPr id="5" name="Line 4"/>
          <p:cNvSpPr>
            <a:spLocks noChangeShapeType="1"/>
          </p:cNvSpPr>
          <p:nvPr/>
        </p:nvSpPr>
        <p:spPr bwMode="auto">
          <a:xfrm>
            <a:off x="420688" y="3095625"/>
            <a:ext cx="6049962" cy="0"/>
          </a:xfrm>
          <a:prstGeom prst="line">
            <a:avLst/>
          </a:prstGeom>
          <a:noFill/>
          <a:ln w="19050">
            <a:solidFill>
              <a:schemeClr val="tx1"/>
            </a:solidFill>
            <a:round/>
            <a:headEnd/>
            <a:tailEnd/>
          </a:ln>
          <a:effectLst/>
        </p:spPr>
        <p:txBody>
          <a:bodyPr vert="eaVert" wrap="none" lIns="89994" tIns="46796" rIns="89994" bIns="46796" anchor="ctr"/>
          <a:lstStyle/>
          <a:p>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灯片编号占位符 1"/>
          <p:cNvSpPr txBox="1">
            <a:spLocks noGrp="1"/>
          </p:cNvSpPr>
          <p:nvPr/>
        </p:nvSpPr>
        <p:spPr bwMode="auto">
          <a:xfrm>
            <a:off x="5461001" y="6983414"/>
            <a:ext cx="4321175" cy="342900"/>
          </a:xfrm>
          <a:prstGeom prst="rect">
            <a:avLst/>
          </a:prstGeom>
          <a:noFill/>
          <a:ln w="9525">
            <a:noFill/>
            <a:miter lim="800000"/>
            <a:headEnd/>
            <a:tailEnd/>
          </a:ln>
        </p:spPr>
        <p:txBody>
          <a:bodyPr lIns="101894" tIns="50947" rIns="101894" bIns="50947" anchor="b"/>
          <a:lstStyle/>
          <a:p>
            <a:pPr defTabSz="314304">
              <a:lnSpc>
                <a:spcPct val="100000"/>
              </a:lnSpc>
              <a:spcBef>
                <a:spcPct val="50000"/>
              </a:spcBef>
              <a:spcAft>
                <a:spcPct val="10000"/>
              </a:spcAft>
              <a:buSzTx/>
              <a:buNone/>
            </a:pPr>
            <a:fld id="{5C45C37C-CAB7-4354-A133-20614B66BCB7}" type="slidenum">
              <a:rPr kumimoji="1" lang="en-US" altLang="zh-CN" sz="1000"/>
              <a:pPr defTabSz="314304">
                <a:lnSpc>
                  <a:spcPct val="100000"/>
                </a:lnSpc>
                <a:spcBef>
                  <a:spcPct val="50000"/>
                </a:spcBef>
                <a:spcAft>
                  <a:spcPct val="10000"/>
                </a:spcAft>
                <a:buSzTx/>
                <a:buNone/>
              </a:pPr>
              <a:t>46</a:t>
            </a:fld>
            <a:endParaRPr kumimoji="1" lang="en-US" altLang="zh-CN" sz="1000" dirty="0"/>
          </a:p>
        </p:txBody>
      </p:sp>
      <p:sp>
        <p:nvSpPr>
          <p:cNvPr id="346115" name="Rectangle 3"/>
          <p:cNvSpPr>
            <a:spLocks noChangeArrowheads="1"/>
          </p:cNvSpPr>
          <p:nvPr/>
        </p:nvSpPr>
        <p:spPr bwMode="auto">
          <a:xfrm>
            <a:off x="493713" y="231775"/>
            <a:ext cx="7777162" cy="630238"/>
          </a:xfrm>
          <a:prstGeom prst="rect">
            <a:avLst/>
          </a:prstGeom>
          <a:noFill/>
          <a:ln w="9525" algn="ctr">
            <a:noFill/>
            <a:miter lim="800000"/>
            <a:headEnd/>
            <a:tailEnd/>
          </a:ln>
          <a:effectLst/>
        </p:spPr>
        <p:txBody>
          <a:bodyPr lIns="0" tIns="0" rIns="0" bIns="0" anchor="b"/>
          <a:lstStyle/>
          <a:p>
            <a:pPr algn="l" defTabSz="892115" eaLnBrk="0" hangingPunct="0">
              <a:lnSpc>
                <a:spcPts val="2188"/>
              </a:lnSpc>
              <a:spcAft>
                <a:spcPct val="0"/>
              </a:spcAft>
              <a:buSzTx/>
              <a:buNone/>
            </a:pPr>
            <a:r>
              <a:rPr lang="zh-CN" altLang="en-US" sz="2400" b="1" dirty="0">
                <a:latin typeface="楷体_GB2312" pitchFamily="49" charset="-122"/>
              </a:rPr>
              <a:t>整体</a:t>
            </a:r>
            <a:r>
              <a:rPr lang="zh-CN" altLang="en-US" sz="2400" b="1" dirty="0" smtClean="0">
                <a:latin typeface="楷体_GB2312" pitchFamily="49" charset="-122"/>
              </a:rPr>
              <a:t>融资计划</a:t>
            </a:r>
            <a:endParaRPr lang="zh-CN" altLang="en-US" sz="2400" b="1" dirty="0">
              <a:latin typeface="楷体_GB2312" pitchFamily="49" charset="-122"/>
            </a:endParaRPr>
          </a:p>
        </p:txBody>
      </p:sp>
      <p:sp>
        <p:nvSpPr>
          <p:cNvPr id="346118" name="Rectangle 6"/>
          <p:cNvSpPr>
            <a:spLocks noGrp="1" noChangeArrowheads="1"/>
          </p:cNvSpPr>
          <p:nvPr>
            <p:ph idx="1"/>
          </p:nvPr>
        </p:nvSpPr>
        <p:spPr bwMode="gray">
          <a:xfrm>
            <a:off x="420688" y="1152153"/>
            <a:ext cx="9074150" cy="6263233"/>
          </a:xfrm>
          <a:noFill/>
          <a:ln/>
        </p:spPr>
        <p:txBody>
          <a:bodyPr lIns="91388" tIns="36556" rIns="36556" bIns="36556"/>
          <a:lstStyle/>
          <a:p>
            <a:pPr>
              <a:lnSpc>
                <a:spcPct val="140000"/>
              </a:lnSpc>
            </a:pPr>
            <a:r>
              <a:rPr kumimoji="0" lang="zh-CN" altLang="en-US" sz="1400" dirty="0" smtClean="0"/>
              <a:t>鉴于：</a:t>
            </a:r>
          </a:p>
          <a:p>
            <a:pPr>
              <a:lnSpc>
                <a:spcPct val="140000"/>
              </a:lnSpc>
            </a:pPr>
            <a:endParaRPr kumimoji="0" lang="zh-CN" altLang="en-US" sz="1400" dirty="0" smtClean="0"/>
          </a:p>
          <a:p>
            <a:pPr lvl="1">
              <a:lnSpc>
                <a:spcPct val="140000"/>
              </a:lnSpc>
            </a:pPr>
            <a:r>
              <a:rPr lang="zh-CN" altLang="en-US" sz="1400" dirty="0" smtClean="0"/>
              <a:t>公司正承接国家发改委支持的年产</a:t>
            </a:r>
            <a:r>
              <a:rPr lang="en-US" altLang="zh-CN" sz="1400" dirty="0" smtClean="0"/>
              <a:t>2500</a:t>
            </a:r>
            <a:r>
              <a:rPr lang="zh-CN" altLang="en-US" sz="1400" dirty="0" smtClean="0"/>
              <a:t>吨新型合金材料（钛型材）生产项目，项目完成后将显著提升公司的收入与利润水平</a:t>
            </a:r>
            <a:endParaRPr lang="en-US" altLang="zh-CN" sz="1400" dirty="0" smtClean="0"/>
          </a:p>
          <a:p>
            <a:pPr lvl="1">
              <a:lnSpc>
                <a:spcPct val="140000"/>
              </a:lnSpc>
            </a:pPr>
            <a:r>
              <a:rPr lang="en-US" altLang="zh-CN" sz="1400" dirty="0" smtClean="0"/>
              <a:t>2010</a:t>
            </a:r>
            <a:r>
              <a:rPr lang="zh-CN" altLang="en-US" sz="1400" dirty="0" smtClean="0"/>
              <a:t>年末，公司资产负债率较高</a:t>
            </a:r>
            <a:endParaRPr lang="zh-CN" altLang="en-US" sz="1400" b="1" dirty="0" smtClean="0"/>
          </a:p>
          <a:p>
            <a:pPr lvl="1">
              <a:lnSpc>
                <a:spcPct val="140000"/>
              </a:lnSpc>
            </a:pPr>
            <a:r>
              <a:rPr lang="zh-CN" altLang="en-US" sz="1400" dirty="0" smtClean="0"/>
              <a:t>公司营业收入增长较快，但相对于巨大的投资需求，公司经营现金流入远不能满足投资需要</a:t>
            </a:r>
          </a:p>
          <a:p>
            <a:pPr lvl="1">
              <a:lnSpc>
                <a:spcPct val="140000"/>
              </a:lnSpc>
            </a:pPr>
            <a:r>
              <a:rPr lang="zh-CN" altLang="en-US" sz="1400" dirty="0" smtClean="0"/>
              <a:t>当前宏观环境下，债务融资成本较高</a:t>
            </a:r>
          </a:p>
          <a:p>
            <a:pPr>
              <a:lnSpc>
                <a:spcPct val="140000"/>
              </a:lnSpc>
              <a:buNone/>
            </a:pPr>
            <a:endParaRPr lang="zh-CN" altLang="en-US" sz="1400" dirty="0" smtClean="0"/>
          </a:p>
          <a:p>
            <a:pPr lvl="1">
              <a:lnSpc>
                <a:spcPct val="140000"/>
              </a:lnSpc>
            </a:pPr>
            <a:endParaRPr kumimoji="0" lang="zh-CN" altLang="en-US" sz="1400" dirty="0" smtClean="0"/>
          </a:p>
          <a:p>
            <a:pPr lvl="1">
              <a:lnSpc>
                <a:spcPct val="140000"/>
              </a:lnSpc>
            </a:pPr>
            <a:r>
              <a:rPr kumimoji="0" lang="zh-CN" altLang="en-US" sz="1400" dirty="0" smtClean="0"/>
              <a:t>投资人以增资方式投资五环钛业</a:t>
            </a:r>
            <a:r>
              <a:rPr kumimoji="0" lang="en-US" altLang="zh-CN" sz="1400" dirty="0" smtClean="0"/>
              <a:t>5000</a:t>
            </a:r>
            <a:r>
              <a:rPr kumimoji="0" lang="zh-CN" altLang="en-US" sz="1400" dirty="0" smtClean="0"/>
              <a:t>万</a:t>
            </a:r>
            <a:r>
              <a:rPr kumimoji="0" lang="en-US" altLang="zh-CN" sz="1400" dirty="0" smtClean="0"/>
              <a:t>——7000</a:t>
            </a:r>
            <a:r>
              <a:rPr kumimoji="0" lang="zh-CN" altLang="en-US" sz="1400" dirty="0" smtClean="0"/>
              <a:t>万元</a:t>
            </a:r>
            <a:endParaRPr kumimoji="0" lang="en-US" altLang="zh-CN" sz="1400" dirty="0" smtClean="0"/>
          </a:p>
          <a:p>
            <a:pPr lvl="1">
              <a:lnSpc>
                <a:spcPct val="140000"/>
              </a:lnSpc>
            </a:pPr>
            <a:r>
              <a:rPr kumimoji="0" lang="zh-CN" altLang="en-US" sz="1400" dirty="0" smtClean="0"/>
              <a:t>本轮投资后投资人占据增资后公司总股本不超过</a:t>
            </a:r>
            <a:r>
              <a:rPr kumimoji="0" lang="en-US" altLang="zh-CN" sz="1400" dirty="0" smtClean="0"/>
              <a:t>20%</a:t>
            </a:r>
            <a:r>
              <a:rPr kumimoji="0" lang="zh-CN" altLang="en-US" sz="1400" dirty="0" smtClean="0"/>
              <a:t>的比例，引入投资者</a:t>
            </a:r>
            <a:r>
              <a:rPr kumimoji="0" lang="en-US" altLang="zh-CN" sz="1400" dirty="0" smtClean="0"/>
              <a:t>1-2</a:t>
            </a:r>
            <a:r>
              <a:rPr kumimoji="0" lang="zh-CN" altLang="en-US" sz="1400" dirty="0" smtClean="0"/>
              <a:t>家 </a:t>
            </a:r>
            <a:endParaRPr kumimoji="0" lang="en-US" altLang="zh-CN" sz="1400" dirty="0" smtClean="0"/>
          </a:p>
          <a:p>
            <a:pPr lvl="1">
              <a:lnSpc>
                <a:spcPct val="140000"/>
              </a:lnSpc>
            </a:pPr>
            <a:r>
              <a:rPr kumimoji="0" lang="zh-CN" altLang="en-US" sz="1400" dirty="0" smtClean="0"/>
              <a:t>为推动本轮融资后公司快速发展，实现</a:t>
            </a:r>
            <a:r>
              <a:rPr kumimoji="0" lang="en-US" altLang="zh-CN" sz="1400" dirty="0" smtClean="0"/>
              <a:t>2013</a:t>
            </a:r>
            <a:r>
              <a:rPr kumimoji="0" lang="zh-CN" altLang="en-US" sz="1400" dirty="0" smtClean="0"/>
              <a:t>年登陆资本市场的计划，要求本轮融资的机构投资者为国内知名投资机构，具有较丰富的国内资本市场上市经验和资源，有助于推动本项目实现最终上市目标</a:t>
            </a:r>
            <a:endParaRPr kumimoji="0" lang="en-US" altLang="zh-CN" sz="1400" dirty="0" smtClean="0"/>
          </a:p>
          <a:p>
            <a:pPr lvl="1">
              <a:lnSpc>
                <a:spcPct val="140000"/>
              </a:lnSpc>
            </a:pPr>
            <a:endParaRPr kumimoji="0" lang="zh-CN" altLang="en-US" sz="1400" dirty="0" smtClean="0"/>
          </a:p>
          <a:p>
            <a:pPr lvl="1">
              <a:lnSpc>
                <a:spcPct val="140000"/>
              </a:lnSpc>
            </a:pPr>
            <a:endParaRPr lang="en-US" altLang="zh-CN" sz="1400" dirty="0" smtClean="0"/>
          </a:p>
          <a:p>
            <a:pPr lvl="1">
              <a:lnSpc>
                <a:spcPct val="140000"/>
              </a:lnSpc>
            </a:pPr>
            <a:r>
              <a:rPr lang="zh-CN" altLang="en-US" sz="1400" dirty="0" smtClean="0"/>
              <a:t>本轮融资资金中，计划其中</a:t>
            </a:r>
            <a:r>
              <a:rPr lang="en-US" altLang="zh-CN" sz="1400" dirty="0" smtClean="0"/>
              <a:t>2500</a:t>
            </a:r>
            <a:r>
              <a:rPr lang="zh-CN" altLang="en-US" sz="1400" dirty="0" smtClean="0"/>
              <a:t>万用于购买生产项目设备，</a:t>
            </a:r>
            <a:r>
              <a:rPr lang="en-US" altLang="zh-CN" sz="1400" dirty="0" smtClean="0"/>
              <a:t>500</a:t>
            </a:r>
            <a:r>
              <a:rPr lang="zh-CN" altLang="en-US" sz="1400" dirty="0" smtClean="0"/>
              <a:t>万用于研发中心建设，购买研发相关设备，剩余部分用于补充流动资金。</a:t>
            </a:r>
            <a:endParaRPr lang="en-US" altLang="zh-CN" sz="1400" dirty="0" smtClean="0"/>
          </a:p>
          <a:p>
            <a:pPr lvl="1">
              <a:lnSpc>
                <a:spcPct val="140000"/>
              </a:lnSpc>
            </a:pPr>
            <a:endParaRPr lang="zh-CN" altLang="en-US" sz="1400" dirty="0" smtClean="0"/>
          </a:p>
        </p:txBody>
      </p:sp>
      <p:sp>
        <p:nvSpPr>
          <p:cNvPr id="346122" name="AutoShape 10"/>
          <p:cNvSpPr>
            <a:spLocks noChangeArrowheads="1"/>
          </p:cNvSpPr>
          <p:nvPr/>
        </p:nvSpPr>
        <p:spPr bwMode="auto">
          <a:xfrm>
            <a:off x="420689" y="1150690"/>
            <a:ext cx="1225549" cy="647699"/>
          </a:xfrm>
          <a:prstGeom prst="homePlate">
            <a:avLst>
              <a:gd name="adj" fmla="val 47304"/>
            </a:avLst>
          </a:prstGeom>
          <a:solidFill>
            <a:srgbClr val="D4ECD7"/>
          </a:solidFill>
          <a:ln w="9525" algn="ctr">
            <a:solidFill>
              <a:srgbClr val="D4ECD7"/>
            </a:solidFill>
            <a:miter lim="800000"/>
            <a:headEnd/>
            <a:tailEnd/>
          </a:ln>
          <a:effectLst/>
        </p:spPr>
        <p:txBody>
          <a:bodyPr wrap="none" lIns="89994" tIns="46796" rIns="89994" bIns="46796" anchor="ctr"/>
          <a:lstStyle/>
          <a:p>
            <a:pPr algn="ctr">
              <a:buFont typeface="Times New Roman" pitchFamily="18" charset="0"/>
              <a:buNone/>
            </a:pPr>
            <a:r>
              <a:rPr lang="zh-CN" altLang="en-US" b="1" dirty="0"/>
              <a:t>鉴   于</a:t>
            </a:r>
          </a:p>
        </p:txBody>
      </p:sp>
      <p:sp>
        <p:nvSpPr>
          <p:cNvPr id="346123" name="AutoShape 11"/>
          <p:cNvSpPr>
            <a:spLocks noChangeArrowheads="1"/>
          </p:cNvSpPr>
          <p:nvPr/>
        </p:nvSpPr>
        <p:spPr bwMode="auto">
          <a:xfrm>
            <a:off x="421482" y="3816449"/>
            <a:ext cx="1225549" cy="647699"/>
          </a:xfrm>
          <a:prstGeom prst="homePlate">
            <a:avLst>
              <a:gd name="adj" fmla="val 47304"/>
            </a:avLst>
          </a:prstGeom>
          <a:solidFill>
            <a:srgbClr val="D4ECD7"/>
          </a:solidFill>
          <a:ln w="9525" algn="ctr">
            <a:solidFill>
              <a:srgbClr val="D4ECD7"/>
            </a:solidFill>
            <a:miter lim="800000"/>
            <a:headEnd/>
            <a:tailEnd/>
          </a:ln>
          <a:effectLst/>
        </p:spPr>
        <p:txBody>
          <a:bodyPr wrap="none" lIns="89994" tIns="46796" rIns="89994" bIns="46796" anchor="ctr"/>
          <a:lstStyle/>
          <a:p>
            <a:pPr algn="ctr">
              <a:buFont typeface="Times New Roman" pitchFamily="18" charset="0"/>
              <a:buNone/>
            </a:pPr>
            <a:r>
              <a:rPr lang="zh-CN" altLang="en-US" b="1" dirty="0" smtClean="0"/>
              <a:t>计    划</a:t>
            </a:r>
            <a:endParaRPr lang="zh-CN" altLang="en-US" b="1" dirty="0"/>
          </a:p>
        </p:txBody>
      </p:sp>
      <p:sp>
        <p:nvSpPr>
          <p:cNvPr id="7" name="AutoShape 11"/>
          <p:cNvSpPr>
            <a:spLocks noChangeArrowheads="1"/>
          </p:cNvSpPr>
          <p:nvPr/>
        </p:nvSpPr>
        <p:spPr bwMode="auto">
          <a:xfrm>
            <a:off x="493490" y="5976689"/>
            <a:ext cx="1225549" cy="647699"/>
          </a:xfrm>
          <a:prstGeom prst="homePlate">
            <a:avLst>
              <a:gd name="adj" fmla="val 47304"/>
            </a:avLst>
          </a:prstGeom>
          <a:solidFill>
            <a:srgbClr val="D4ECD7"/>
          </a:solidFill>
          <a:ln w="9525" algn="ctr">
            <a:solidFill>
              <a:srgbClr val="D4ECD7"/>
            </a:solidFill>
            <a:miter lim="800000"/>
            <a:headEnd/>
            <a:tailEnd/>
          </a:ln>
          <a:effectLst/>
        </p:spPr>
        <p:txBody>
          <a:bodyPr wrap="none" lIns="89994" tIns="46796" rIns="89994" bIns="46796" anchor="ctr"/>
          <a:lstStyle/>
          <a:p>
            <a:pPr algn="ctr">
              <a:buFont typeface="Times New Roman" pitchFamily="18" charset="0"/>
              <a:buNone/>
            </a:pPr>
            <a:r>
              <a:rPr lang="zh-CN" altLang="en-US" b="1" dirty="0" smtClean="0"/>
              <a:t>资金使用计划</a:t>
            </a:r>
            <a:endParaRPr lang="zh-CN" altLang="en-US"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420688" y="358776"/>
            <a:ext cx="9180512" cy="792162"/>
          </a:xfrm>
          <a:noFill/>
          <a:ln/>
        </p:spPr>
        <p:txBody>
          <a:bodyPr/>
          <a:lstStyle/>
          <a:p>
            <a:r>
              <a:rPr lang="zh-CN" altLang="en-US" dirty="0" smtClean="0"/>
              <a:t>融资完成前后的股权架构图</a:t>
            </a:r>
          </a:p>
        </p:txBody>
      </p:sp>
      <p:sp>
        <p:nvSpPr>
          <p:cNvPr id="202758" name="Rectangle 6"/>
          <p:cNvSpPr>
            <a:spLocks noChangeArrowheads="1"/>
          </p:cNvSpPr>
          <p:nvPr/>
        </p:nvSpPr>
        <p:spPr bwMode="auto">
          <a:xfrm>
            <a:off x="422276" y="1727202"/>
            <a:ext cx="2303462" cy="360363"/>
          </a:xfrm>
          <a:prstGeom prst="rect">
            <a:avLst/>
          </a:prstGeom>
          <a:solidFill>
            <a:srgbClr val="1C4020"/>
          </a:solidFill>
          <a:ln w="9525">
            <a:solidFill>
              <a:srgbClr val="1C4020"/>
            </a:solidFill>
            <a:miter lim="800000"/>
            <a:headEnd/>
            <a:tailEnd/>
          </a:ln>
          <a:effectLst/>
        </p:spPr>
        <p:txBody>
          <a:bodyPr wrap="none" anchor="ctr"/>
          <a:lstStyle/>
          <a:p>
            <a:pPr algn="ctr">
              <a:lnSpc>
                <a:spcPct val="100000"/>
              </a:lnSpc>
              <a:spcAft>
                <a:spcPct val="0"/>
              </a:spcAft>
              <a:buSzTx/>
              <a:buFontTx/>
              <a:buNone/>
            </a:pPr>
            <a:r>
              <a:rPr lang="zh-CN" altLang="en-US" sz="1200" dirty="0" smtClean="0">
                <a:solidFill>
                  <a:schemeClr val="bg1"/>
                </a:solidFill>
              </a:rPr>
              <a:t>胡乐煊</a:t>
            </a:r>
            <a:endParaRPr lang="en-US" altLang="zh-CN" sz="1200" dirty="0">
              <a:solidFill>
                <a:schemeClr val="bg1"/>
              </a:solidFill>
            </a:endParaRPr>
          </a:p>
        </p:txBody>
      </p:sp>
      <p:sp>
        <p:nvSpPr>
          <p:cNvPr id="202759" name="Rectangle 7"/>
          <p:cNvSpPr>
            <a:spLocks noChangeArrowheads="1"/>
          </p:cNvSpPr>
          <p:nvPr/>
        </p:nvSpPr>
        <p:spPr bwMode="auto">
          <a:xfrm>
            <a:off x="4021138" y="2806874"/>
            <a:ext cx="1944687" cy="360363"/>
          </a:xfrm>
          <a:prstGeom prst="rect">
            <a:avLst/>
          </a:prstGeom>
          <a:solidFill>
            <a:schemeClr val="accent2">
              <a:lumMod val="75000"/>
            </a:schemeClr>
          </a:solidFill>
          <a:ln w="9525">
            <a:noFill/>
            <a:miter lim="800000"/>
            <a:headEnd/>
            <a:tailEnd/>
          </a:ln>
          <a:effectLst/>
        </p:spPr>
        <p:txBody>
          <a:bodyPr wrap="none" anchor="ctr"/>
          <a:lstStyle/>
          <a:p>
            <a:pPr algn="ctr">
              <a:lnSpc>
                <a:spcPct val="100000"/>
              </a:lnSpc>
              <a:spcAft>
                <a:spcPct val="0"/>
              </a:spcAft>
              <a:buSzTx/>
              <a:buFontTx/>
              <a:buNone/>
            </a:pPr>
            <a:r>
              <a:rPr lang="zh-CN" altLang="en-US" sz="1200" b="1" dirty="0" smtClean="0">
                <a:solidFill>
                  <a:schemeClr val="bg1"/>
                </a:solidFill>
              </a:rPr>
              <a:t>五环钛业</a:t>
            </a:r>
            <a:endParaRPr lang="en-US" altLang="zh-CN" sz="1200" b="1" dirty="0">
              <a:solidFill>
                <a:schemeClr val="bg1"/>
              </a:solidFill>
            </a:endParaRPr>
          </a:p>
        </p:txBody>
      </p:sp>
      <p:cxnSp>
        <p:nvCxnSpPr>
          <p:cNvPr id="202760" name="AutoShape 8"/>
          <p:cNvCxnSpPr>
            <a:cxnSpLocks noChangeShapeType="1"/>
            <a:stCxn id="202758" idx="2"/>
            <a:endCxn id="202759" idx="0"/>
          </p:cNvCxnSpPr>
          <p:nvPr/>
        </p:nvCxnSpPr>
        <p:spPr bwMode="auto">
          <a:xfrm rot="16200000" flipH="1">
            <a:off x="2924090" y="737481"/>
            <a:ext cx="719309" cy="3419475"/>
          </a:xfrm>
          <a:prstGeom prst="bentConnector3">
            <a:avLst>
              <a:gd name="adj1" fmla="val 50000"/>
            </a:avLst>
          </a:prstGeom>
          <a:noFill/>
          <a:ln w="9525">
            <a:solidFill>
              <a:schemeClr val="tx1"/>
            </a:solidFill>
            <a:miter lim="800000"/>
            <a:headEnd/>
            <a:tailEnd type="triangle" w="med" len="med"/>
          </a:ln>
          <a:effectLst/>
        </p:spPr>
      </p:cxnSp>
      <p:cxnSp>
        <p:nvCxnSpPr>
          <p:cNvPr id="202761" name="AutoShape 9"/>
          <p:cNvCxnSpPr>
            <a:cxnSpLocks noChangeShapeType="1"/>
            <a:stCxn id="202766" idx="2"/>
            <a:endCxn id="202759" idx="0"/>
          </p:cNvCxnSpPr>
          <p:nvPr/>
        </p:nvCxnSpPr>
        <p:spPr bwMode="auto">
          <a:xfrm rot="5400000">
            <a:off x="6379284" y="700175"/>
            <a:ext cx="720897" cy="3492500"/>
          </a:xfrm>
          <a:prstGeom prst="bentConnector3">
            <a:avLst>
              <a:gd name="adj1" fmla="val 50000"/>
            </a:avLst>
          </a:prstGeom>
          <a:noFill/>
          <a:ln w="9525">
            <a:solidFill>
              <a:schemeClr val="tx1"/>
            </a:solidFill>
            <a:miter lim="800000"/>
            <a:headEnd/>
            <a:tailEnd type="triangle" w="med" len="med"/>
          </a:ln>
          <a:effectLst/>
        </p:spPr>
      </p:cxnSp>
      <p:sp>
        <p:nvSpPr>
          <p:cNvPr id="202762" name="Text Box 10"/>
          <p:cNvSpPr txBox="1">
            <a:spLocks noChangeArrowheads="1"/>
          </p:cNvSpPr>
          <p:nvPr/>
        </p:nvSpPr>
        <p:spPr bwMode="auto">
          <a:xfrm>
            <a:off x="1646238" y="2243139"/>
            <a:ext cx="865187" cy="276225"/>
          </a:xfrm>
          <a:prstGeom prst="rect">
            <a:avLst/>
          </a:prstGeom>
          <a:noFill/>
          <a:ln w="9525">
            <a:noFill/>
            <a:miter lim="800000"/>
            <a:headEnd/>
            <a:tailEnd/>
          </a:ln>
          <a:effectLst/>
        </p:spPr>
        <p:txBody>
          <a:bodyPr>
            <a:spAutoFit/>
          </a:bodyPr>
          <a:lstStyle/>
          <a:p>
            <a:pPr algn="l">
              <a:lnSpc>
                <a:spcPct val="100000"/>
              </a:lnSpc>
              <a:spcBef>
                <a:spcPct val="50000"/>
              </a:spcBef>
              <a:spcAft>
                <a:spcPct val="0"/>
              </a:spcAft>
              <a:buSzTx/>
              <a:buFontTx/>
              <a:buNone/>
            </a:pPr>
            <a:r>
              <a:rPr lang="en-US" altLang="zh-CN" sz="1200" dirty="0" smtClean="0">
                <a:ea typeface="宋体" pitchFamily="2" charset="-122"/>
              </a:rPr>
              <a:t>21.54%</a:t>
            </a:r>
            <a:endParaRPr lang="en-US" altLang="zh-CN" sz="1200" dirty="0">
              <a:ea typeface="宋体" pitchFamily="2" charset="-122"/>
            </a:endParaRPr>
          </a:p>
        </p:txBody>
      </p:sp>
      <p:sp>
        <p:nvSpPr>
          <p:cNvPr id="202763" name="Text Box 11"/>
          <p:cNvSpPr txBox="1">
            <a:spLocks noChangeArrowheads="1"/>
          </p:cNvSpPr>
          <p:nvPr/>
        </p:nvSpPr>
        <p:spPr bwMode="auto">
          <a:xfrm>
            <a:off x="5030788" y="2230439"/>
            <a:ext cx="865187" cy="276225"/>
          </a:xfrm>
          <a:prstGeom prst="rect">
            <a:avLst/>
          </a:prstGeom>
          <a:noFill/>
          <a:ln w="9525">
            <a:noFill/>
            <a:miter lim="800000"/>
            <a:headEnd/>
            <a:tailEnd/>
          </a:ln>
          <a:effectLst/>
        </p:spPr>
        <p:txBody>
          <a:bodyPr>
            <a:spAutoFit/>
          </a:bodyPr>
          <a:lstStyle/>
          <a:p>
            <a:pPr algn="l">
              <a:lnSpc>
                <a:spcPct val="100000"/>
              </a:lnSpc>
              <a:spcBef>
                <a:spcPct val="50000"/>
              </a:spcBef>
              <a:spcAft>
                <a:spcPct val="0"/>
              </a:spcAft>
              <a:buSzTx/>
              <a:buFontTx/>
              <a:buNone/>
            </a:pPr>
            <a:r>
              <a:rPr lang="en-US" altLang="zh-CN" sz="1200" dirty="0" smtClean="0">
                <a:ea typeface="宋体" pitchFamily="2" charset="-122"/>
              </a:rPr>
              <a:t>56.92%</a:t>
            </a:r>
            <a:endParaRPr lang="en-US" altLang="zh-CN" sz="1200" dirty="0">
              <a:ea typeface="宋体" pitchFamily="2" charset="-122"/>
            </a:endParaRPr>
          </a:p>
        </p:txBody>
      </p:sp>
      <p:sp>
        <p:nvSpPr>
          <p:cNvPr id="202764" name="Text Box 12"/>
          <p:cNvSpPr txBox="1">
            <a:spLocks noChangeArrowheads="1"/>
          </p:cNvSpPr>
          <p:nvPr/>
        </p:nvSpPr>
        <p:spPr bwMode="auto">
          <a:xfrm>
            <a:off x="8486776" y="2230439"/>
            <a:ext cx="863600" cy="276225"/>
          </a:xfrm>
          <a:prstGeom prst="rect">
            <a:avLst/>
          </a:prstGeom>
          <a:noFill/>
          <a:ln w="9525">
            <a:noFill/>
            <a:miter lim="800000"/>
            <a:headEnd/>
            <a:tailEnd/>
          </a:ln>
          <a:effectLst/>
        </p:spPr>
        <p:txBody>
          <a:bodyPr>
            <a:spAutoFit/>
          </a:bodyPr>
          <a:lstStyle/>
          <a:p>
            <a:pPr algn="l">
              <a:lnSpc>
                <a:spcPct val="100000"/>
              </a:lnSpc>
              <a:spcBef>
                <a:spcPct val="50000"/>
              </a:spcBef>
              <a:spcAft>
                <a:spcPct val="0"/>
              </a:spcAft>
              <a:buSzTx/>
              <a:buFontTx/>
              <a:buNone/>
            </a:pPr>
            <a:r>
              <a:rPr lang="en-US" altLang="zh-CN" sz="1200" dirty="0" smtClean="0">
                <a:ea typeface="宋体" pitchFamily="2" charset="-122"/>
              </a:rPr>
              <a:t>21.54%</a:t>
            </a:r>
            <a:endParaRPr lang="en-US" altLang="zh-CN" sz="1200" dirty="0">
              <a:ea typeface="宋体" pitchFamily="2" charset="-122"/>
            </a:endParaRPr>
          </a:p>
        </p:txBody>
      </p:sp>
      <p:sp>
        <p:nvSpPr>
          <p:cNvPr id="202765" name="Rectangle 13"/>
          <p:cNvSpPr>
            <a:spLocks noChangeArrowheads="1"/>
          </p:cNvSpPr>
          <p:nvPr/>
        </p:nvSpPr>
        <p:spPr bwMode="auto">
          <a:xfrm>
            <a:off x="3878263" y="1725614"/>
            <a:ext cx="2303462" cy="360363"/>
          </a:xfrm>
          <a:prstGeom prst="rect">
            <a:avLst/>
          </a:prstGeom>
          <a:solidFill>
            <a:srgbClr val="1C4020"/>
          </a:solidFill>
          <a:ln w="9525">
            <a:solidFill>
              <a:srgbClr val="1C4020"/>
            </a:solidFill>
            <a:miter lim="800000"/>
            <a:headEnd/>
            <a:tailEnd/>
          </a:ln>
          <a:effectLst/>
        </p:spPr>
        <p:txBody>
          <a:bodyPr wrap="none" anchor="ctr"/>
          <a:lstStyle/>
          <a:p>
            <a:pPr algn="ctr">
              <a:lnSpc>
                <a:spcPct val="100000"/>
              </a:lnSpc>
              <a:spcAft>
                <a:spcPct val="0"/>
              </a:spcAft>
              <a:buSzTx/>
              <a:buFontTx/>
              <a:buNone/>
            </a:pPr>
            <a:r>
              <a:rPr lang="zh-CN" altLang="en-US" sz="1200" dirty="0" smtClean="0">
                <a:solidFill>
                  <a:schemeClr val="bg1"/>
                </a:solidFill>
              </a:rPr>
              <a:t>浙江五环轴承集团有限公司</a:t>
            </a:r>
            <a:endParaRPr lang="en-US" altLang="zh-CN" sz="1200" dirty="0">
              <a:solidFill>
                <a:schemeClr val="bg1"/>
              </a:solidFill>
            </a:endParaRPr>
          </a:p>
        </p:txBody>
      </p:sp>
      <p:sp>
        <p:nvSpPr>
          <p:cNvPr id="202766" name="Rectangle 14"/>
          <p:cNvSpPr>
            <a:spLocks noChangeArrowheads="1"/>
          </p:cNvSpPr>
          <p:nvPr/>
        </p:nvSpPr>
        <p:spPr bwMode="auto">
          <a:xfrm>
            <a:off x="7334251" y="1725614"/>
            <a:ext cx="2303462" cy="360363"/>
          </a:xfrm>
          <a:prstGeom prst="rect">
            <a:avLst/>
          </a:prstGeom>
          <a:solidFill>
            <a:srgbClr val="1C4020"/>
          </a:solidFill>
          <a:ln w="9525">
            <a:solidFill>
              <a:srgbClr val="1C4020"/>
            </a:solidFill>
            <a:miter lim="800000"/>
            <a:headEnd/>
            <a:tailEnd/>
          </a:ln>
          <a:effectLst/>
        </p:spPr>
        <p:txBody>
          <a:bodyPr wrap="none" anchor="ctr"/>
          <a:lstStyle/>
          <a:p>
            <a:pPr algn="ctr">
              <a:lnSpc>
                <a:spcPct val="100000"/>
              </a:lnSpc>
              <a:spcAft>
                <a:spcPct val="0"/>
              </a:spcAft>
              <a:buSzTx/>
              <a:buFontTx/>
              <a:buNone/>
            </a:pPr>
            <a:r>
              <a:rPr lang="zh-CN" altLang="en-US" sz="1200" dirty="0" smtClean="0">
                <a:solidFill>
                  <a:schemeClr val="bg1"/>
                </a:solidFill>
              </a:rPr>
              <a:t>杨文波</a:t>
            </a:r>
            <a:endParaRPr lang="en-US" altLang="zh-CN" sz="1200" dirty="0">
              <a:solidFill>
                <a:schemeClr val="bg1"/>
              </a:solidFill>
            </a:endParaRPr>
          </a:p>
        </p:txBody>
      </p:sp>
      <p:sp>
        <p:nvSpPr>
          <p:cNvPr id="202769" name="AutoShape 17"/>
          <p:cNvSpPr>
            <a:spLocks noChangeArrowheads="1"/>
          </p:cNvSpPr>
          <p:nvPr/>
        </p:nvSpPr>
        <p:spPr bwMode="auto">
          <a:xfrm>
            <a:off x="1573610" y="4031010"/>
            <a:ext cx="6984776" cy="432048"/>
          </a:xfrm>
          <a:prstGeom prst="downArrow">
            <a:avLst>
              <a:gd name="adj1" fmla="val 100000"/>
              <a:gd name="adj2" fmla="val 100000"/>
            </a:avLst>
          </a:prstGeom>
          <a:gradFill rotWithShape="1">
            <a:gsLst>
              <a:gs pos="0">
                <a:schemeClr val="bg1"/>
              </a:gs>
              <a:gs pos="100000">
                <a:srgbClr val="8BAE99"/>
              </a:gs>
            </a:gsLst>
            <a:lin ang="5400000" scaled="1"/>
          </a:gradFill>
          <a:ln w="9525" algn="ctr">
            <a:noFill/>
            <a:miter lim="800000"/>
            <a:headEnd/>
            <a:tailEnd/>
          </a:ln>
          <a:effectLst/>
        </p:spPr>
        <p:txBody>
          <a:bodyPr vert="eaVert" wrap="none" lIns="89994" tIns="46796" rIns="89994" bIns="46796" anchor="ctr"/>
          <a:lstStyle/>
          <a:p>
            <a:endParaRPr lang="zh-CN" altLang="en-US"/>
          </a:p>
        </p:txBody>
      </p:sp>
      <p:sp>
        <p:nvSpPr>
          <p:cNvPr id="202781" name="Rectangle 29"/>
          <p:cNvSpPr>
            <a:spLocks noChangeArrowheads="1"/>
          </p:cNvSpPr>
          <p:nvPr/>
        </p:nvSpPr>
        <p:spPr bwMode="auto">
          <a:xfrm>
            <a:off x="4021882" y="4103018"/>
            <a:ext cx="2160587" cy="288925"/>
          </a:xfrm>
          <a:prstGeom prst="rect">
            <a:avLst/>
          </a:prstGeom>
          <a:noFill/>
          <a:ln w="9525" algn="ctr">
            <a:noFill/>
            <a:miter lim="800000"/>
            <a:headEnd/>
            <a:tailEnd/>
          </a:ln>
          <a:effectLst/>
        </p:spPr>
        <p:txBody>
          <a:bodyPr wrap="none" lIns="89994" tIns="46796" rIns="89994" bIns="46796" anchor="ctr"/>
          <a:lstStyle/>
          <a:p>
            <a:pPr algn="ctr" defTabSz="914339">
              <a:buNone/>
            </a:pPr>
            <a:r>
              <a:rPr lang="zh-CN" altLang="en-US" b="1" dirty="0"/>
              <a:t>融资后</a:t>
            </a:r>
          </a:p>
        </p:txBody>
      </p:sp>
      <p:sp>
        <p:nvSpPr>
          <p:cNvPr id="202771" name="Rectangle 19"/>
          <p:cNvSpPr>
            <a:spLocks noChangeArrowheads="1"/>
          </p:cNvSpPr>
          <p:nvPr/>
        </p:nvSpPr>
        <p:spPr bwMode="auto">
          <a:xfrm>
            <a:off x="420689" y="4608662"/>
            <a:ext cx="2087563" cy="360363"/>
          </a:xfrm>
          <a:prstGeom prst="rect">
            <a:avLst/>
          </a:prstGeom>
          <a:solidFill>
            <a:srgbClr val="1C4020"/>
          </a:solidFill>
          <a:ln w="9525">
            <a:solidFill>
              <a:srgbClr val="1C4020"/>
            </a:solidFill>
            <a:miter lim="800000"/>
            <a:headEnd/>
            <a:tailEnd/>
          </a:ln>
          <a:effectLst/>
        </p:spPr>
        <p:txBody>
          <a:bodyPr wrap="none" anchor="ctr"/>
          <a:lstStyle/>
          <a:p>
            <a:pPr algn="ctr">
              <a:lnSpc>
                <a:spcPct val="100000"/>
              </a:lnSpc>
              <a:spcAft>
                <a:spcPct val="0"/>
              </a:spcAft>
              <a:buSzTx/>
              <a:buFontTx/>
              <a:buNone/>
            </a:pPr>
            <a:r>
              <a:rPr lang="zh-CN" altLang="en-US" sz="1200" dirty="0" smtClean="0">
                <a:solidFill>
                  <a:schemeClr val="bg1"/>
                </a:solidFill>
              </a:rPr>
              <a:t>胡乐煊</a:t>
            </a:r>
            <a:endParaRPr lang="en-US" altLang="zh-CN" sz="1200" dirty="0">
              <a:solidFill>
                <a:schemeClr val="bg1"/>
              </a:solidFill>
            </a:endParaRPr>
          </a:p>
        </p:txBody>
      </p:sp>
      <p:sp>
        <p:nvSpPr>
          <p:cNvPr id="202772" name="Rectangle 20"/>
          <p:cNvSpPr>
            <a:spLocks noChangeArrowheads="1"/>
          </p:cNvSpPr>
          <p:nvPr/>
        </p:nvSpPr>
        <p:spPr bwMode="auto">
          <a:xfrm>
            <a:off x="5102002" y="6983338"/>
            <a:ext cx="1944688" cy="360363"/>
          </a:xfrm>
          <a:prstGeom prst="rect">
            <a:avLst/>
          </a:prstGeom>
          <a:solidFill>
            <a:schemeClr val="accent2">
              <a:lumMod val="75000"/>
            </a:schemeClr>
          </a:solidFill>
          <a:ln w="9525">
            <a:noFill/>
            <a:miter lim="800000"/>
            <a:headEnd/>
            <a:tailEnd/>
          </a:ln>
          <a:effectLst/>
        </p:spPr>
        <p:txBody>
          <a:bodyPr wrap="none" anchor="ctr"/>
          <a:lstStyle/>
          <a:p>
            <a:pPr algn="ctr">
              <a:lnSpc>
                <a:spcPct val="100000"/>
              </a:lnSpc>
              <a:spcAft>
                <a:spcPct val="0"/>
              </a:spcAft>
              <a:buSzTx/>
              <a:buFontTx/>
              <a:buNone/>
            </a:pPr>
            <a:r>
              <a:rPr lang="zh-CN" altLang="en-US" sz="1200" b="1" dirty="0" smtClean="0">
                <a:solidFill>
                  <a:schemeClr val="bg1"/>
                </a:solidFill>
              </a:rPr>
              <a:t>五环钛业</a:t>
            </a:r>
            <a:endParaRPr lang="en-US" altLang="zh-CN" sz="1200" b="1" dirty="0" smtClean="0">
              <a:solidFill>
                <a:schemeClr val="bg1"/>
              </a:solidFill>
            </a:endParaRPr>
          </a:p>
        </p:txBody>
      </p:sp>
      <p:sp>
        <p:nvSpPr>
          <p:cNvPr id="202778" name="Rectangle 26"/>
          <p:cNvSpPr>
            <a:spLocks noChangeArrowheads="1"/>
          </p:cNvSpPr>
          <p:nvPr/>
        </p:nvSpPr>
        <p:spPr bwMode="auto">
          <a:xfrm>
            <a:off x="2868614" y="4607074"/>
            <a:ext cx="2087563" cy="360363"/>
          </a:xfrm>
          <a:prstGeom prst="rect">
            <a:avLst/>
          </a:prstGeom>
          <a:solidFill>
            <a:srgbClr val="1C4020"/>
          </a:solidFill>
          <a:ln w="9525">
            <a:solidFill>
              <a:srgbClr val="1C4020"/>
            </a:solidFill>
            <a:miter lim="800000"/>
            <a:headEnd/>
            <a:tailEnd/>
          </a:ln>
          <a:effectLst/>
        </p:spPr>
        <p:txBody>
          <a:bodyPr wrap="none" anchor="ctr"/>
          <a:lstStyle/>
          <a:p>
            <a:pPr algn="ctr">
              <a:lnSpc>
                <a:spcPct val="100000"/>
              </a:lnSpc>
              <a:spcAft>
                <a:spcPct val="0"/>
              </a:spcAft>
              <a:buSzTx/>
              <a:buFontTx/>
              <a:buNone/>
            </a:pPr>
            <a:r>
              <a:rPr lang="zh-CN" altLang="en-US" sz="1200" dirty="0" smtClean="0">
                <a:solidFill>
                  <a:schemeClr val="bg1"/>
                </a:solidFill>
              </a:rPr>
              <a:t>俞建东</a:t>
            </a:r>
            <a:endParaRPr lang="en-US" altLang="zh-CN" sz="1200" dirty="0">
              <a:solidFill>
                <a:schemeClr val="bg1"/>
              </a:solidFill>
            </a:endParaRPr>
          </a:p>
        </p:txBody>
      </p:sp>
      <p:sp>
        <p:nvSpPr>
          <p:cNvPr id="202779" name="Rectangle 27"/>
          <p:cNvSpPr>
            <a:spLocks noChangeArrowheads="1"/>
          </p:cNvSpPr>
          <p:nvPr/>
        </p:nvSpPr>
        <p:spPr bwMode="auto">
          <a:xfrm>
            <a:off x="5386367" y="4607074"/>
            <a:ext cx="2087563" cy="360363"/>
          </a:xfrm>
          <a:prstGeom prst="rect">
            <a:avLst/>
          </a:prstGeom>
          <a:solidFill>
            <a:srgbClr val="1C4020"/>
          </a:solidFill>
          <a:ln w="9525">
            <a:solidFill>
              <a:srgbClr val="1C4020"/>
            </a:solidFill>
            <a:miter lim="800000"/>
            <a:headEnd/>
            <a:tailEnd/>
          </a:ln>
          <a:effectLst/>
        </p:spPr>
        <p:txBody>
          <a:bodyPr wrap="none" anchor="ctr"/>
          <a:lstStyle/>
          <a:p>
            <a:pPr algn="ctr">
              <a:lnSpc>
                <a:spcPct val="100000"/>
              </a:lnSpc>
              <a:spcAft>
                <a:spcPct val="0"/>
              </a:spcAft>
              <a:buSzTx/>
              <a:buFontTx/>
              <a:buNone/>
            </a:pPr>
            <a:r>
              <a:rPr lang="zh-CN" altLang="en-US" sz="1200" dirty="0" smtClean="0">
                <a:solidFill>
                  <a:schemeClr val="bg1"/>
                </a:solidFill>
              </a:rPr>
              <a:t>核心人员</a:t>
            </a:r>
            <a:endParaRPr lang="en-US" altLang="zh-CN" sz="1200" dirty="0">
              <a:solidFill>
                <a:schemeClr val="bg1"/>
              </a:solidFill>
            </a:endParaRPr>
          </a:p>
        </p:txBody>
      </p:sp>
      <p:sp>
        <p:nvSpPr>
          <p:cNvPr id="202783" name="Rectangle 31"/>
          <p:cNvSpPr>
            <a:spLocks noChangeArrowheads="1"/>
          </p:cNvSpPr>
          <p:nvPr/>
        </p:nvSpPr>
        <p:spPr bwMode="auto">
          <a:xfrm>
            <a:off x="7262242" y="5902895"/>
            <a:ext cx="2087563" cy="360363"/>
          </a:xfrm>
          <a:prstGeom prst="rect">
            <a:avLst/>
          </a:prstGeom>
          <a:solidFill>
            <a:srgbClr val="1C4020"/>
          </a:solidFill>
          <a:ln w="9525">
            <a:solidFill>
              <a:srgbClr val="1C4020"/>
            </a:solidFill>
            <a:miter lim="800000"/>
            <a:headEnd/>
            <a:tailEnd/>
          </a:ln>
          <a:effectLst/>
        </p:spPr>
        <p:txBody>
          <a:bodyPr wrap="none" anchor="ctr"/>
          <a:lstStyle/>
          <a:p>
            <a:pPr algn="ctr">
              <a:lnSpc>
                <a:spcPct val="100000"/>
              </a:lnSpc>
              <a:spcAft>
                <a:spcPct val="0"/>
              </a:spcAft>
              <a:buSzTx/>
              <a:buFontTx/>
              <a:buNone/>
            </a:pPr>
            <a:r>
              <a:rPr lang="zh-CN" altLang="en-US" sz="1200" dirty="0">
                <a:solidFill>
                  <a:schemeClr val="bg1"/>
                </a:solidFill>
              </a:rPr>
              <a:t>新进股东</a:t>
            </a:r>
            <a:endParaRPr lang="en-US" altLang="zh-CN" sz="1200" dirty="0">
              <a:solidFill>
                <a:schemeClr val="bg1"/>
              </a:solidFill>
            </a:endParaRPr>
          </a:p>
        </p:txBody>
      </p:sp>
      <p:sp>
        <p:nvSpPr>
          <p:cNvPr id="202787" name="灯片编号占位符 1"/>
          <p:cNvSpPr txBox="1">
            <a:spLocks noGrp="1"/>
          </p:cNvSpPr>
          <p:nvPr/>
        </p:nvSpPr>
        <p:spPr bwMode="auto">
          <a:xfrm>
            <a:off x="5461001" y="6983414"/>
            <a:ext cx="4321175" cy="342900"/>
          </a:xfrm>
          <a:prstGeom prst="rect">
            <a:avLst/>
          </a:prstGeom>
          <a:noFill/>
          <a:ln w="9525">
            <a:noFill/>
            <a:miter lim="800000"/>
            <a:headEnd/>
            <a:tailEnd/>
          </a:ln>
        </p:spPr>
        <p:txBody>
          <a:bodyPr lIns="101894" tIns="50947" rIns="101894" bIns="50947" anchor="b"/>
          <a:lstStyle/>
          <a:p>
            <a:pPr defTabSz="314304">
              <a:lnSpc>
                <a:spcPct val="100000"/>
              </a:lnSpc>
              <a:spcBef>
                <a:spcPct val="50000"/>
              </a:spcBef>
              <a:spcAft>
                <a:spcPct val="10000"/>
              </a:spcAft>
              <a:buSzTx/>
              <a:buNone/>
            </a:pPr>
            <a:fld id="{125BA0D4-7BA3-47B1-AA35-F9614BD8508A}" type="slidenum">
              <a:rPr kumimoji="1" lang="en-US" altLang="zh-CN" sz="1000"/>
              <a:pPr defTabSz="314304">
                <a:lnSpc>
                  <a:spcPct val="100000"/>
                </a:lnSpc>
                <a:spcBef>
                  <a:spcPct val="50000"/>
                </a:spcBef>
                <a:spcAft>
                  <a:spcPct val="10000"/>
                </a:spcAft>
                <a:buSzTx/>
                <a:buNone/>
              </a:pPr>
              <a:t>47</a:t>
            </a:fld>
            <a:endParaRPr kumimoji="1" lang="en-US" altLang="zh-CN" sz="1000" dirty="0"/>
          </a:p>
        </p:txBody>
      </p:sp>
      <p:cxnSp>
        <p:nvCxnSpPr>
          <p:cNvPr id="33" name="直接连接符 32"/>
          <p:cNvCxnSpPr/>
          <p:nvPr/>
        </p:nvCxnSpPr>
        <p:spPr bwMode="auto">
          <a:xfrm rot="5400000" flipH="1" flipV="1">
            <a:off x="4772618" y="2302410"/>
            <a:ext cx="432865" cy="0"/>
          </a:xfrm>
          <a:prstGeom prst="line">
            <a:avLst/>
          </a:prstGeom>
          <a:noFill/>
          <a:ln w="9525" cap="flat" cmpd="sng" algn="ctr">
            <a:solidFill>
              <a:schemeClr val="tx1"/>
            </a:solidFill>
            <a:prstDash val="solid"/>
            <a:round/>
            <a:headEnd type="none" w="med" len="med"/>
            <a:tailEnd type="none" w="med" len="med"/>
          </a:ln>
          <a:effectLst/>
        </p:spPr>
      </p:cxnSp>
      <p:sp>
        <p:nvSpPr>
          <p:cNvPr id="34" name="Rectangle 7"/>
          <p:cNvSpPr>
            <a:spLocks noChangeArrowheads="1"/>
          </p:cNvSpPr>
          <p:nvPr/>
        </p:nvSpPr>
        <p:spPr bwMode="auto">
          <a:xfrm>
            <a:off x="4021882" y="3526954"/>
            <a:ext cx="1944687" cy="360363"/>
          </a:xfrm>
          <a:prstGeom prst="rect">
            <a:avLst/>
          </a:prstGeom>
          <a:solidFill>
            <a:srgbClr val="0099CC"/>
          </a:solidFill>
          <a:ln w="9525">
            <a:noFill/>
            <a:miter lim="800000"/>
            <a:headEnd/>
            <a:tailEnd/>
          </a:ln>
          <a:effectLst/>
        </p:spPr>
        <p:txBody>
          <a:bodyPr wrap="none" anchor="ctr"/>
          <a:lstStyle/>
          <a:p>
            <a:pPr algn="ctr">
              <a:lnSpc>
                <a:spcPct val="100000"/>
              </a:lnSpc>
              <a:spcAft>
                <a:spcPct val="0"/>
              </a:spcAft>
              <a:buSzTx/>
              <a:buFontTx/>
              <a:buNone/>
            </a:pPr>
            <a:r>
              <a:rPr lang="zh-CN" altLang="en-US" sz="1200" b="1" dirty="0" smtClean="0">
                <a:solidFill>
                  <a:schemeClr val="bg1"/>
                </a:solidFill>
              </a:rPr>
              <a:t>五环管业</a:t>
            </a:r>
            <a:endParaRPr lang="en-US" altLang="zh-CN" sz="1200" b="1" dirty="0">
              <a:solidFill>
                <a:schemeClr val="bg1"/>
              </a:solidFill>
            </a:endParaRPr>
          </a:p>
        </p:txBody>
      </p:sp>
      <p:cxnSp>
        <p:nvCxnSpPr>
          <p:cNvPr id="36" name="直接箭头连接符 35"/>
          <p:cNvCxnSpPr>
            <a:stCxn id="202759" idx="2"/>
            <a:endCxn id="34" idx="0"/>
          </p:cNvCxnSpPr>
          <p:nvPr/>
        </p:nvCxnSpPr>
        <p:spPr bwMode="auto">
          <a:xfrm rot="16200000" flipH="1">
            <a:off x="4813996" y="3346723"/>
            <a:ext cx="359717" cy="744"/>
          </a:xfrm>
          <a:prstGeom prst="straightConnector1">
            <a:avLst/>
          </a:prstGeom>
          <a:noFill/>
          <a:ln w="9525" cap="flat" cmpd="sng" algn="ctr">
            <a:solidFill>
              <a:schemeClr val="tx1"/>
            </a:solidFill>
            <a:prstDash val="solid"/>
            <a:round/>
            <a:headEnd type="none" w="med" len="med"/>
            <a:tailEnd type="arrow"/>
          </a:ln>
          <a:effectLst/>
        </p:spPr>
      </p:cxnSp>
      <p:cxnSp>
        <p:nvCxnSpPr>
          <p:cNvPr id="42" name="形状 41"/>
          <p:cNvCxnSpPr>
            <a:stCxn id="202771" idx="2"/>
          </p:cNvCxnSpPr>
          <p:nvPr/>
        </p:nvCxnSpPr>
        <p:spPr bwMode="auto">
          <a:xfrm rot="16200000" flipH="1">
            <a:off x="3752244" y="2681251"/>
            <a:ext cx="430137" cy="5005683"/>
          </a:xfrm>
          <a:prstGeom prst="bentConnector2">
            <a:avLst/>
          </a:prstGeom>
          <a:noFill/>
          <a:ln w="9525" cap="flat" cmpd="sng" algn="ctr">
            <a:solidFill>
              <a:schemeClr val="tx1"/>
            </a:solidFill>
            <a:prstDash val="solid"/>
            <a:round/>
            <a:headEnd type="none" w="med" len="med"/>
            <a:tailEnd type="none" w="med" len="med"/>
          </a:ln>
          <a:effectLst/>
        </p:spPr>
      </p:cxnSp>
      <p:cxnSp>
        <p:nvCxnSpPr>
          <p:cNvPr id="68" name="直接连接符 67"/>
          <p:cNvCxnSpPr>
            <a:stCxn id="202778" idx="2"/>
          </p:cNvCxnSpPr>
          <p:nvPr/>
        </p:nvCxnSpPr>
        <p:spPr bwMode="auto">
          <a:xfrm rot="16200000" flipH="1">
            <a:off x="3709761" y="5170071"/>
            <a:ext cx="409781" cy="4511"/>
          </a:xfrm>
          <a:prstGeom prst="line">
            <a:avLst/>
          </a:prstGeom>
          <a:noFill/>
          <a:ln w="9525" cap="flat" cmpd="sng" algn="ctr">
            <a:solidFill>
              <a:schemeClr val="tx1"/>
            </a:solidFill>
            <a:prstDash val="solid"/>
            <a:round/>
            <a:headEnd type="none" w="med" len="med"/>
            <a:tailEnd type="none" w="med" len="med"/>
          </a:ln>
          <a:effectLst/>
        </p:spPr>
      </p:cxnSp>
      <p:cxnSp>
        <p:nvCxnSpPr>
          <p:cNvPr id="70" name="直接连接符 69"/>
          <p:cNvCxnSpPr>
            <a:stCxn id="202779" idx="2"/>
          </p:cNvCxnSpPr>
          <p:nvPr/>
        </p:nvCxnSpPr>
        <p:spPr bwMode="auto">
          <a:xfrm rot="5400000">
            <a:off x="6224233" y="5171301"/>
            <a:ext cx="409781" cy="2053"/>
          </a:xfrm>
          <a:prstGeom prst="line">
            <a:avLst/>
          </a:prstGeom>
          <a:noFill/>
          <a:ln w="9525" cap="flat" cmpd="sng" algn="ctr">
            <a:solidFill>
              <a:schemeClr val="tx1"/>
            </a:solidFill>
            <a:prstDash val="solid"/>
            <a:round/>
            <a:headEnd type="none" w="med" len="med"/>
            <a:tailEnd type="none" w="med" len="med"/>
          </a:ln>
          <a:effectLst/>
        </p:spPr>
      </p:cxnSp>
      <p:cxnSp>
        <p:nvCxnSpPr>
          <p:cNvPr id="73" name="直接箭头连接符 72"/>
          <p:cNvCxnSpPr/>
          <p:nvPr/>
        </p:nvCxnSpPr>
        <p:spPr bwMode="auto">
          <a:xfrm rot="5400000">
            <a:off x="3670550" y="5651190"/>
            <a:ext cx="504056" cy="1588"/>
          </a:xfrm>
          <a:prstGeom prst="straightConnector1">
            <a:avLst/>
          </a:prstGeom>
          <a:noFill/>
          <a:ln w="9525" cap="flat" cmpd="sng" algn="ctr">
            <a:solidFill>
              <a:schemeClr val="tx1"/>
            </a:solidFill>
            <a:prstDash val="solid"/>
            <a:round/>
            <a:headEnd type="none" w="med" len="med"/>
            <a:tailEnd type="arrow"/>
          </a:ln>
          <a:effectLst/>
        </p:spPr>
      </p:cxnSp>
      <p:sp>
        <p:nvSpPr>
          <p:cNvPr id="74" name="Rectangle 20"/>
          <p:cNvSpPr>
            <a:spLocks noChangeArrowheads="1"/>
          </p:cNvSpPr>
          <p:nvPr/>
        </p:nvSpPr>
        <p:spPr bwMode="auto">
          <a:xfrm>
            <a:off x="2941762" y="5903218"/>
            <a:ext cx="1944688" cy="360363"/>
          </a:xfrm>
          <a:prstGeom prst="rect">
            <a:avLst/>
          </a:prstGeom>
          <a:solidFill>
            <a:schemeClr val="accent5">
              <a:lumMod val="50000"/>
            </a:schemeClr>
          </a:solidFill>
          <a:ln w="9525">
            <a:noFill/>
            <a:miter lim="800000"/>
            <a:headEnd/>
            <a:tailEnd/>
          </a:ln>
          <a:effectLst/>
        </p:spPr>
        <p:txBody>
          <a:bodyPr wrap="none" anchor="ctr"/>
          <a:lstStyle/>
          <a:p>
            <a:pPr algn="ctr">
              <a:lnSpc>
                <a:spcPct val="100000"/>
              </a:lnSpc>
              <a:spcAft>
                <a:spcPct val="0"/>
              </a:spcAft>
              <a:buSzTx/>
              <a:buFontTx/>
              <a:buNone/>
            </a:pPr>
            <a:r>
              <a:rPr lang="zh-CN" altLang="en-US" sz="1200" b="1" dirty="0" smtClean="0">
                <a:solidFill>
                  <a:schemeClr val="bg1"/>
                </a:solidFill>
              </a:rPr>
              <a:t>五环控股（名称待定）</a:t>
            </a:r>
            <a:endParaRPr lang="en-US" altLang="zh-CN" sz="1200" b="1" dirty="0" smtClean="0">
              <a:solidFill>
                <a:schemeClr val="bg1"/>
              </a:solidFill>
            </a:endParaRPr>
          </a:p>
        </p:txBody>
      </p:sp>
      <p:cxnSp>
        <p:nvCxnSpPr>
          <p:cNvPr id="78" name="肘形连接符 77"/>
          <p:cNvCxnSpPr>
            <a:stCxn id="74" idx="2"/>
            <a:endCxn id="202783" idx="2"/>
          </p:cNvCxnSpPr>
          <p:nvPr/>
        </p:nvCxnSpPr>
        <p:spPr bwMode="auto">
          <a:xfrm rot="5400000" flipH="1" flipV="1">
            <a:off x="6109903" y="4067461"/>
            <a:ext cx="323" cy="4391918"/>
          </a:xfrm>
          <a:prstGeom prst="bentConnector3">
            <a:avLst>
              <a:gd name="adj1" fmla="val -70773994"/>
            </a:avLst>
          </a:prstGeom>
          <a:noFill/>
          <a:ln w="9525" cap="flat" cmpd="sng" algn="ctr">
            <a:solidFill>
              <a:schemeClr val="tx1"/>
            </a:solidFill>
            <a:prstDash val="solid"/>
            <a:round/>
            <a:headEnd type="none" w="med" len="med"/>
            <a:tailEnd type="none" w="med" len="med"/>
          </a:ln>
          <a:effectLst/>
        </p:spPr>
      </p:cxnSp>
      <p:cxnSp>
        <p:nvCxnSpPr>
          <p:cNvPr id="80" name="直接箭头连接符 79"/>
          <p:cNvCxnSpPr>
            <a:endCxn id="202772" idx="0"/>
          </p:cNvCxnSpPr>
          <p:nvPr/>
        </p:nvCxnSpPr>
        <p:spPr bwMode="auto">
          <a:xfrm rot="16200000" flipH="1">
            <a:off x="5830298" y="6739290"/>
            <a:ext cx="487004" cy="1092"/>
          </a:xfrm>
          <a:prstGeom prst="straightConnector1">
            <a:avLst/>
          </a:prstGeom>
          <a:noFill/>
          <a:ln w="9525" cap="flat" cmpd="sng" algn="ctr">
            <a:solidFill>
              <a:schemeClr val="tx1"/>
            </a:solidFill>
            <a:prstDash val="solid"/>
            <a:round/>
            <a:headEnd type="none" w="med" len="med"/>
            <a:tailEnd type="arrow"/>
          </a:ln>
          <a:effectLst/>
        </p:spPr>
      </p:cxnSp>
      <p:sp>
        <p:nvSpPr>
          <p:cNvPr id="82" name="TextBox 81"/>
          <p:cNvSpPr txBox="1"/>
          <p:nvPr/>
        </p:nvSpPr>
        <p:spPr>
          <a:xfrm>
            <a:off x="0" y="6623298"/>
            <a:ext cx="4967585" cy="701731"/>
          </a:xfrm>
          <a:prstGeom prst="rect">
            <a:avLst/>
          </a:prstGeom>
          <a:noFill/>
        </p:spPr>
        <p:txBody>
          <a:bodyPr wrap="square" rtlCol="0">
            <a:spAutoFit/>
          </a:bodyPr>
          <a:lstStyle/>
          <a:p>
            <a:pPr algn="l">
              <a:buNone/>
            </a:pPr>
            <a:r>
              <a:rPr lang="zh-CN" altLang="en-US" sz="1200" dirty="0" smtClean="0"/>
              <a:t>注：本次股权融资将与公司上市股权架构梳理、引入核心人员激励等同时进行，计划</a:t>
            </a:r>
            <a:r>
              <a:rPr lang="en-US" altLang="zh-CN" sz="1200" dirty="0" smtClean="0"/>
              <a:t>2011</a:t>
            </a:r>
            <a:r>
              <a:rPr lang="zh-CN" altLang="en-US" sz="1200" dirty="0" smtClean="0"/>
              <a:t>年底之前完成。五环管业相关资产设备等将全部转至五环钛业，五环管业予以注销</a:t>
            </a:r>
            <a:endParaRPr lang="zh-CN" altLang="en-US" sz="1200" dirty="0"/>
          </a:p>
        </p:txBody>
      </p:sp>
      <p:sp>
        <p:nvSpPr>
          <p:cNvPr id="83" name="Text Box 11"/>
          <p:cNvSpPr txBox="1">
            <a:spLocks noChangeArrowheads="1"/>
          </p:cNvSpPr>
          <p:nvPr/>
        </p:nvSpPr>
        <p:spPr bwMode="auto">
          <a:xfrm>
            <a:off x="5029994" y="3238922"/>
            <a:ext cx="865187" cy="276225"/>
          </a:xfrm>
          <a:prstGeom prst="rect">
            <a:avLst/>
          </a:prstGeom>
          <a:noFill/>
          <a:ln w="9525">
            <a:noFill/>
            <a:miter lim="800000"/>
            <a:headEnd/>
            <a:tailEnd/>
          </a:ln>
          <a:effectLst/>
        </p:spPr>
        <p:txBody>
          <a:bodyPr>
            <a:spAutoFit/>
          </a:bodyPr>
          <a:lstStyle/>
          <a:p>
            <a:pPr algn="l">
              <a:lnSpc>
                <a:spcPct val="100000"/>
              </a:lnSpc>
              <a:spcBef>
                <a:spcPct val="50000"/>
              </a:spcBef>
              <a:spcAft>
                <a:spcPct val="0"/>
              </a:spcAft>
              <a:buSzTx/>
              <a:buFontTx/>
              <a:buNone/>
            </a:pPr>
            <a:r>
              <a:rPr lang="en-US" altLang="zh-CN" sz="1200" dirty="0" smtClean="0">
                <a:ea typeface="宋体" pitchFamily="2" charset="-122"/>
              </a:rPr>
              <a:t>100%</a:t>
            </a:r>
            <a:endParaRPr lang="en-US" altLang="zh-CN" sz="1200" dirty="0">
              <a:ea typeface="宋体"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Arial" charset="0"/>
              </a:rPr>
              <a:t>本次融资的时间表</a:t>
            </a:r>
            <a:endParaRPr lang="zh-CN" altLang="en-US"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48</a:t>
            </a:fld>
            <a:endParaRPr lang="en-US" altLang="zh-CN"/>
          </a:p>
        </p:txBody>
      </p:sp>
      <p:graphicFrame>
        <p:nvGraphicFramePr>
          <p:cNvPr id="5" name="Group 96"/>
          <p:cNvGraphicFramePr>
            <a:graphicFrameLocks/>
          </p:cNvGraphicFramePr>
          <p:nvPr/>
        </p:nvGraphicFramePr>
        <p:xfrm>
          <a:off x="349474" y="1942778"/>
          <a:ext cx="9217024" cy="4717925"/>
        </p:xfrm>
        <a:graphic>
          <a:graphicData uri="http://schemas.openxmlformats.org/drawingml/2006/table">
            <a:tbl>
              <a:tblPr/>
              <a:tblGrid>
                <a:gridCol w="2438400"/>
                <a:gridCol w="5505449"/>
                <a:gridCol w="1273175"/>
              </a:tblGrid>
              <a:tr h="527050">
                <a:tc>
                  <a:txBody>
                    <a:bodyPr/>
                    <a:lstStyle/>
                    <a:p>
                      <a:pPr marL="0" marR="0" lvl="0" indent="0" algn="ctr"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zh-CN" altLang="en-US" sz="1400" b="1" i="0" u="none" strike="noStrike" cap="none" normalizeH="0" baseline="0" dirty="0" smtClean="0">
                          <a:ln>
                            <a:noFill/>
                          </a:ln>
                          <a:solidFill>
                            <a:schemeClr val="tx1"/>
                          </a:solidFill>
                          <a:effectLst/>
                          <a:latin typeface="Arial" charset="0"/>
                          <a:ea typeface="楷体_GB2312" pitchFamily="49" charset="-122"/>
                        </a:rPr>
                        <a:t>期间</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ECD7"/>
                    </a:solidFill>
                  </a:tcPr>
                </a:tc>
                <a:tc>
                  <a:txBody>
                    <a:bodyPr/>
                    <a:lstStyle/>
                    <a:p>
                      <a:pPr marL="0" marR="0" lvl="0" indent="0" algn="ctr"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zh-CN" altLang="en-US" sz="1400" b="1" i="0" u="none" strike="noStrike" cap="none" normalizeH="0" baseline="0" smtClean="0">
                          <a:ln>
                            <a:noFill/>
                          </a:ln>
                          <a:solidFill>
                            <a:schemeClr val="tx1"/>
                          </a:solidFill>
                          <a:effectLst/>
                          <a:latin typeface="Arial" charset="0"/>
                          <a:ea typeface="楷体_GB2312" pitchFamily="49" charset="-122"/>
                        </a:rPr>
                        <a:t>内容</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ECD7"/>
                    </a:solidFill>
                  </a:tcPr>
                </a:tc>
                <a:tc>
                  <a:txBody>
                    <a:bodyPr/>
                    <a:lstStyle/>
                    <a:p>
                      <a:pPr marL="0" marR="0" lvl="0" indent="0" algn="ctr"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zh-CN" altLang="en-US" sz="1400" b="1" i="0" u="none" strike="noStrike" cap="none" normalizeH="0" baseline="0" smtClean="0">
                          <a:ln>
                            <a:noFill/>
                          </a:ln>
                          <a:solidFill>
                            <a:schemeClr val="tx1"/>
                          </a:solidFill>
                          <a:effectLst/>
                          <a:latin typeface="Arial" charset="0"/>
                          <a:ea typeface="楷体_GB2312" pitchFamily="49" charset="-122"/>
                        </a:rPr>
                        <a:t>完成时间</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4ECD7"/>
                    </a:solidFill>
                  </a:tcPr>
                </a:tc>
              </a:tr>
              <a:tr h="553070">
                <a:tc>
                  <a:txBody>
                    <a:bodyPr/>
                    <a:lstStyle/>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zh-CN" altLang="en-US" sz="1400" b="0" i="0" u="none" strike="noStrike" cap="none" normalizeH="0" baseline="0" smtClean="0">
                          <a:ln>
                            <a:noFill/>
                          </a:ln>
                          <a:solidFill>
                            <a:schemeClr val="tx1"/>
                          </a:solidFill>
                          <a:effectLst/>
                          <a:latin typeface="Arial" charset="0"/>
                          <a:ea typeface="楷体_GB2312" pitchFamily="49" charset="-122"/>
                        </a:rPr>
                        <a:t>筹备工作</a:t>
                      </a:r>
                    </a:p>
                  </a:txBody>
                  <a:tcPr marL="91428" marR="91428"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6700" marR="0" lvl="0" indent="-26670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zh-CN" altLang="en-US" sz="1400" b="0" i="0" u="none" strike="noStrike" cap="none" normalizeH="0" baseline="0" dirty="0" smtClean="0">
                          <a:ln>
                            <a:noFill/>
                          </a:ln>
                          <a:solidFill>
                            <a:schemeClr val="tx1"/>
                          </a:solidFill>
                          <a:effectLst/>
                          <a:latin typeface="Arial" charset="0"/>
                          <a:ea typeface="楷体_GB2312" pitchFamily="49" charset="-122"/>
                        </a:rPr>
                        <a:t>公司与各股东、中介机构等沟通，确定股权融资的基本框架及募资</a:t>
                      </a:r>
                      <a:endParaRPr kumimoji="1" lang="en-US" altLang="zh-CN" sz="1400" b="0" i="0" u="none" strike="noStrike" cap="none" normalizeH="0" baseline="0" dirty="0" smtClean="0">
                        <a:ln>
                          <a:noFill/>
                        </a:ln>
                        <a:solidFill>
                          <a:schemeClr val="tx1"/>
                        </a:solidFill>
                        <a:effectLst/>
                        <a:latin typeface="Arial" charset="0"/>
                        <a:ea typeface="楷体_GB2312" pitchFamily="49" charset="-122"/>
                      </a:endParaRPr>
                    </a:p>
                    <a:p>
                      <a:pPr marL="266700" marR="0" lvl="0" indent="-26670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zh-CN" altLang="en-US" sz="1400" b="0" i="0" u="none" strike="noStrike" cap="none" normalizeH="0" baseline="0" dirty="0" smtClean="0">
                          <a:ln>
                            <a:noFill/>
                          </a:ln>
                          <a:solidFill>
                            <a:schemeClr val="tx1"/>
                          </a:solidFill>
                          <a:effectLst/>
                          <a:latin typeface="Arial" charset="0"/>
                          <a:ea typeface="楷体_GB2312" pitchFamily="49" charset="-122"/>
                        </a:rPr>
                        <a:t>文件；</a:t>
                      </a: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en-US" altLang="zh-CN" sz="1400" b="0" i="0" u="none" strike="noStrike" cap="none" normalizeH="0" baseline="0" dirty="0" smtClean="0">
                          <a:ln>
                            <a:noFill/>
                          </a:ln>
                          <a:solidFill>
                            <a:schemeClr val="tx1"/>
                          </a:solidFill>
                          <a:effectLst/>
                          <a:latin typeface="Arial" charset="0"/>
                          <a:ea typeface="楷体_GB2312" pitchFamily="49" charset="-122"/>
                        </a:rPr>
                        <a:t>7</a:t>
                      </a:r>
                      <a:r>
                        <a:rPr kumimoji="1" lang="zh-CN" altLang="en-US" sz="1400" b="0" i="0" u="none" strike="noStrike" cap="none" normalizeH="0" baseline="0" dirty="0" smtClean="0">
                          <a:ln>
                            <a:noFill/>
                          </a:ln>
                          <a:solidFill>
                            <a:schemeClr val="tx1"/>
                          </a:solidFill>
                          <a:effectLst/>
                          <a:latin typeface="Arial" charset="0"/>
                          <a:ea typeface="楷体_GB2312" pitchFamily="49" charset="-122"/>
                        </a:rPr>
                        <a:t>月</a:t>
                      </a:r>
                      <a:r>
                        <a:rPr kumimoji="1" lang="en-US" altLang="zh-CN" sz="1400" b="0" i="0" u="none" strike="noStrike" cap="none" normalizeH="0" baseline="0" dirty="0" smtClean="0">
                          <a:ln>
                            <a:noFill/>
                          </a:ln>
                          <a:solidFill>
                            <a:schemeClr val="tx1"/>
                          </a:solidFill>
                          <a:effectLst/>
                          <a:latin typeface="Arial" charset="0"/>
                          <a:ea typeface="楷体_GB2312" pitchFamily="49" charset="-122"/>
                        </a:rPr>
                        <a:t>10</a:t>
                      </a:r>
                      <a:r>
                        <a:rPr kumimoji="1" lang="zh-CN" altLang="en-US" sz="1400" b="0" i="0" u="none" strike="noStrike" cap="none" normalizeH="0" baseline="0" dirty="0" smtClean="0">
                          <a:ln>
                            <a:noFill/>
                          </a:ln>
                          <a:solidFill>
                            <a:schemeClr val="tx1"/>
                          </a:solidFill>
                          <a:effectLst/>
                          <a:latin typeface="Arial" charset="0"/>
                          <a:ea typeface="楷体_GB2312" pitchFamily="49" charset="-122"/>
                        </a:rPr>
                        <a:t>日</a:t>
                      </a:r>
                    </a:p>
                  </a:txBody>
                  <a:tcPr marL="91428" marR="91428"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3070">
                <a:tc>
                  <a:txBody>
                    <a:bodyPr/>
                    <a:lstStyle/>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zh-CN" altLang="en-US" sz="1400" b="0" i="0" u="none" strike="noStrike" cap="none" normalizeH="0" baseline="0" dirty="0" smtClean="0">
                          <a:ln>
                            <a:noFill/>
                          </a:ln>
                          <a:solidFill>
                            <a:schemeClr val="tx1"/>
                          </a:solidFill>
                          <a:effectLst/>
                          <a:latin typeface="Arial" charset="0"/>
                          <a:ea typeface="楷体_GB2312" pitchFamily="49" charset="-122"/>
                        </a:rPr>
                        <a:t>与投资者初步沟通</a:t>
                      </a:r>
                    </a:p>
                  </a:txBody>
                  <a:tcPr marL="91428" marR="91428"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6700" marR="0" lvl="0" indent="-26670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zh-CN" altLang="en-US" sz="1400" b="0" i="0" u="none" strike="noStrike" cap="none" normalizeH="0" baseline="0" dirty="0" smtClean="0">
                          <a:ln>
                            <a:noFill/>
                          </a:ln>
                          <a:solidFill>
                            <a:schemeClr val="tx1"/>
                          </a:solidFill>
                          <a:effectLst/>
                          <a:latin typeface="Arial" charset="0"/>
                          <a:ea typeface="楷体_GB2312" pitchFamily="49" charset="-122"/>
                        </a:rPr>
                        <a:t>公司与潜在投资者进行初步沟通，投资者对公司进行初步考察与了</a:t>
                      </a:r>
                      <a:endParaRPr kumimoji="1" lang="en-US" altLang="zh-CN" sz="1400" b="0" i="0" u="none" strike="noStrike" cap="none" normalizeH="0" baseline="0" dirty="0" smtClean="0">
                        <a:ln>
                          <a:noFill/>
                        </a:ln>
                        <a:solidFill>
                          <a:schemeClr val="tx1"/>
                        </a:solidFill>
                        <a:effectLst/>
                        <a:latin typeface="Arial" charset="0"/>
                        <a:ea typeface="楷体_GB2312" pitchFamily="49" charset="-122"/>
                      </a:endParaRPr>
                    </a:p>
                    <a:p>
                      <a:pPr marL="266700" marR="0" lvl="0" indent="-26670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zh-CN" altLang="en-US" sz="1400" b="0" i="0" u="none" strike="noStrike" cap="none" normalizeH="0" baseline="0" dirty="0" smtClean="0">
                          <a:ln>
                            <a:noFill/>
                          </a:ln>
                          <a:solidFill>
                            <a:schemeClr val="tx1"/>
                          </a:solidFill>
                          <a:effectLst/>
                          <a:latin typeface="Arial" charset="0"/>
                          <a:ea typeface="楷体_GB2312" pitchFamily="49" charset="-122"/>
                        </a:rPr>
                        <a:t>解，确立初步投资意向</a:t>
                      </a: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en-US" altLang="zh-CN" sz="1400" b="0" i="0" u="none" strike="noStrike" cap="none" normalizeH="0" baseline="0" dirty="0" smtClean="0">
                          <a:ln>
                            <a:noFill/>
                          </a:ln>
                          <a:solidFill>
                            <a:schemeClr val="tx1"/>
                          </a:solidFill>
                          <a:effectLst/>
                          <a:latin typeface="Arial" charset="0"/>
                          <a:ea typeface="楷体_GB2312" pitchFamily="49" charset="-122"/>
                        </a:rPr>
                        <a:t>7</a:t>
                      </a:r>
                      <a:r>
                        <a:rPr kumimoji="1" lang="zh-CN" altLang="en-US" sz="1400" b="0" i="0" u="none" strike="noStrike" cap="none" normalizeH="0" baseline="0" dirty="0" smtClean="0">
                          <a:ln>
                            <a:noFill/>
                          </a:ln>
                          <a:solidFill>
                            <a:schemeClr val="tx1"/>
                          </a:solidFill>
                          <a:effectLst/>
                          <a:latin typeface="Arial" charset="0"/>
                          <a:ea typeface="楷体_GB2312" pitchFamily="49" charset="-122"/>
                        </a:rPr>
                        <a:t>月底</a:t>
                      </a:r>
                    </a:p>
                  </a:txBody>
                  <a:tcPr marL="91428" marR="91428"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3070">
                <a:tc>
                  <a:txBody>
                    <a:bodyPr/>
                    <a:lstStyle/>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zh-CN" altLang="en-US" sz="1400" b="0" i="0" u="none" strike="noStrike" cap="none" normalizeH="0" baseline="0" dirty="0" smtClean="0">
                          <a:ln>
                            <a:noFill/>
                          </a:ln>
                          <a:solidFill>
                            <a:schemeClr val="tx1"/>
                          </a:solidFill>
                          <a:effectLst/>
                          <a:latin typeface="Arial" charset="0"/>
                          <a:ea typeface="楷体_GB2312" pitchFamily="49" charset="-122"/>
                        </a:rPr>
                        <a:t>尽职调查</a:t>
                      </a:r>
                    </a:p>
                  </a:txBody>
                  <a:tcPr marL="91428" marR="91428"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6700" marR="0" lvl="0" indent="-26670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zh-CN" altLang="en-US" sz="1400" b="0" i="0" u="none" strike="noStrike" cap="none" normalizeH="0" baseline="0" dirty="0" smtClean="0">
                          <a:ln>
                            <a:noFill/>
                          </a:ln>
                          <a:solidFill>
                            <a:schemeClr val="tx1"/>
                          </a:solidFill>
                          <a:effectLst/>
                          <a:latin typeface="Arial" charset="0"/>
                          <a:ea typeface="楷体_GB2312" pitchFamily="49" charset="-122"/>
                        </a:rPr>
                        <a:t>初步意向投资者对公司进行详细尽职调查，确定投资意向</a:t>
                      </a: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en-US" altLang="zh-CN" sz="1400" b="0" i="0" u="none" strike="noStrike" cap="none" normalizeH="0" baseline="0" dirty="0" smtClean="0">
                          <a:ln>
                            <a:noFill/>
                          </a:ln>
                          <a:solidFill>
                            <a:schemeClr val="tx1"/>
                          </a:solidFill>
                          <a:effectLst/>
                          <a:latin typeface="Arial" charset="0"/>
                          <a:ea typeface="楷体_GB2312" pitchFamily="49" charset="-122"/>
                        </a:rPr>
                        <a:t>8</a:t>
                      </a:r>
                      <a:r>
                        <a:rPr kumimoji="1" lang="zh-CN" altLang="en-US" sz="1400" b="0" i="0" u="none" strike="noStrike" cap="none" normalizeH="0" baseline="0" dirty="0" smtClean="0">
                          <a:ln>
                            <a:noFill/>
                          </a:ln>
                          <a:solidFill>
                            <a:schemeClr val="tx1"/>
                          </a:solidFill>
                          <a:effectLst/>
                          <a:latin typeface="Arial" charset="0"/>
                          <a:ea typeface="楷体_GB2312" pitchFamily="49" charset="-122"/>
                        </a:rPr>
                        <a:t>月底</a:t>
                      </a:r>
                    </a:p>
                  </a:txBody>
                  <a:tcPr marL="91428" marR="91428"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67">
                <a:tc>
                  <a:txBody>
                    <a:bodyPr/>
                    <a:lstStyle/>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zh-CN" altLang="en-US" sz="1400" b="0" i="0" u="none" strike="noStrike" cap="none" normalizeH="0" baseline="0" dirty="0" smtClean="0">
                          <a:ln>
                            <a:noFill/>
                          </a:ln>
                          <a:solidFill>
                            <a:schemeClr val="tx1"/>
                          </a:solidFill>
                          <a:effectLst/>
                          <a:latin typeface="Arial" charset="0"/>
                          <a:ea typeface="楷体_GB2312" pitchFamily="49" charset="-122"/>
                        </a:rPr>
                        <a:t>谈判、确定投资者</a:t>
                      </a:r>
                    </a:p>
                  </a:txBody>
                  <a:tcPr marL="91428" marR="91428"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en-US" altLang="zh-CN" sz="1400" b="0" i="0" u="none" strike="noStrike" cap="none" normalizeH="0" baseline="0" dirty="0" smtClean="0">
                          <a:ln>
                            <a:noFill/>
                          </a:ln>
                          <a:solidFill>
                            <a:schemeClr val="tx1"/>
                          </a:solidFill>
                          <a:effectLst/>
                          <a:latin typeface="Arial" charset="0"/>
                          <a:ea typeface="楷体_GB2312" pitchFamily="49" charset="-122"/>
                        </a:rPr>
                        <a:t>1</a:t>
                      </a:r>
                      <a:r>
                        <a:rPr kumimoji="1" lang="zh-CN" altLang="en-US" sz="1400" b="0" i="0" u="none" strike="noStrike" cap="none" normalizeH="0" baseline="0" dirty="0" smtClean="0">
                          <a:ln>
                            <a:noFill/>
                          </a:ln>
                          <a:solidFill>
                            <a:schemeClr val="tx1"/>
                          </a:solidFill>
                          <a:effectLst/>
                          <a:latin typeface="Arial" charset="0"/>
                          <a:ea typeface="楷体_GB2312" pitchFamily="49" charset="-122"/>
                        </a:rPr>
                        <a:t>、公司与潜在投资者进行谈判；</a:t>
                      </a:r>
                    </a:p>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en-US" altLang="zh-CN" sz="1400" b="0" i="0" u="none" strike="noStrike" cap="none" normalizeH="0" baseline="0" dirty="0" smtClean="0">
                          <a:ln>
                            <a:noFill/>
                          </a:ln>
                          <a:solidFill>
                            <a:schemeClr val="tx1"/>
                          </a:solidFill>
                          <a:effectLst/>
                          <a:latin typeface="Arial" charset="0"/>
                          <a:ea typeface="楷体_GB2312" pitchFamily="49" charset="-122"/>
                        </a:rPr>
                        <a:t>2</a:t>
                      </a:r>
                      <a:r>
                        <a:rPr kumimoji="1" lang="zh-CN" altLang="en-US" sz="1400" b="0" i="0" u="none" strike="noStrike" cap="none" normalizeH="0" baseline="0" dirty="0" smtClean="0">
                          <a:ln>
                            <a:noFill/>
                          </a:ln>
                          <a:solidFill>
                            <a:schemeClr val="tx1"/>
                          </a:solidFill>
                          <a:effectLst/>
                          <a:latin typeface="Arial" charset="0"/>
                          <a:ea typeface="楷体_GB2312" pitchFamily="49" charset="-122"/>
                        </a:rPr>
                        <a:t>、确定投资者及投资方案</a:t>
                      </a: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en-US" altLang="zh-CN" sz="1400" b="0" i="0" u="none" strike="noStrike" cap="none" normalizeH="0" baseline="0" dirty="0" smtClean="0">
                          <a:ln>
                            <a:noFill/>
                          </a:ln>
                          <a:solidFill>
                            <a:schemeClr val="tx1"/>
                          </a:solidFill>
                          <a:effectLst/>
                          <a:latin typeface="Arial" charset="0"/>
                          <a:ea typeface="楷体_GB2312" pitchFamily="49" charset="-122"/>
                        </a:rPr>
                        <a:t>9</a:t>
                      </a:r>
                      <a:r>
                        <a:rPr kumimoji="1" lang="zh-CN" altLang="en-US" sz="1400" b="0" i="0" u="none" strike="noStrike" cap="none" normalizeH="0" baseline="0" dirty="0" smtClean="0">
                          <a:ln>
                            <a:noFill/>
                          </a:ln>
                          <a:solidFill>
                            <a:schemeClr val="tx1"/>
                          </a:solidFill>
                          <a:effectLst/>
                          <a:latin typeface="Arial" charset="0"/>
                          <a:ea typeface="楷体_GB2312" pitchFamily="49" charset="-122"/>
                        </a:rPr>
                        <a:t>月底</a:t>
                      </a:r>
                    </a:p>
                  </a:txBody>
                  <a:tcPr marL="91428" marR="91428"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3143">
                <a:tc>
                  <a:txBody>
                    <a:bodyPr/>
                    <a:lstStyle/>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zh-CN" altLang="en-US" sz="1400" b="0" i="0" u="none" strike="noStrike" cap="none" normalizeH="0" baseline="0" smtClean="0">
                          <a:ln>
                            <a:noFill/>
                          </a:ln>
                          <a:solidFill>
                            <a:schemeClr val="tx1"/>
                          </a:solidFill>
                          <a:effectLst/>
                          <a:latin typeface="Arial" charset="0"/>
                          <a:ea typeface="楷体_GB2312" pitchFamily="49" charset="-122"/>
                        </a:rPr>
                        <a:t>履行审批手续</a:t>
                      </a:r>
                    </a:p>
                  </a:txBody>
                  <a:tcPr marL="91428" marR="91428"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en-US" altLang="zh-CN" sz="1400" b="0" i="0" u="none" strike="noStrike" cap="none" normalizeH="0" baseline="0" dirty="0" smtClean="0">
                          <a:ln>
                            <a:noFill/>
                          </a:ln>
                          <a:solidFill>
                            <a:schemeClr val="tx1"/>
                          </a:solidFill>
                          <a:effectLst/>
                          <a:latin typeface="Arial" charset="0"/>
                          <a:ea typeface="楷体_GB2312" pitchFamily="49" charset="-122"/>
                        </a:rPr>
                        <a:t>1</a:t>
                      </a:r>
                      <a:r>
                        <a:rPr kumimoji="1" lang="zh-CN" altLang="en-US" sz="1400" b="0" i="0" u="none" strike="noStrike" cap="none" normalizeH="0" baseline="0" dirty="0" smtClean="0">
                          <a:ln>
                            <a:noFill/>
                          </a:ln>
                          <a:solidFill>
                            <a:schemeClr val="tx1"/>
                          </a:solidFill>
                          <a:effectLst/>
                          <a:latin typeface="Arial" charset="0"/>
                          <a:ea typeface="楷体_GB2312" pitchFamily="49" charset="-122"/>
                        </a:rPr>
                        <a:t>、投资者履行其内部程序；</a:t>
                      </a:r>
                    </a:p>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en-US" altLang="zh-CN" sz="1400" b="0" i="0" u="none" strike="noStrike" cap="none" normalizeH="0" baseline="0" dirty="0" smtClean="0">
                          <a:ln>
                            <a:noFill/>
                          </a:ln>
                          <a:solidFill>
                            <a:schemeClr val="tx1"/>
                          </a:solidFill>
                          <a:effectLst/>
                          <a:latin typeface="Arial" charset="0"/>
                          <a:ea typeface="楷体_GB2312" pitchFamily="49" charset="-122"/>
                        </a:rPr>
                        <a:t>2</a:t>
                      </a:r>
                      <a:r>
                        <a:rPr kumimoji="1" lang="zh-CN" altLang="en-US" sz="1400" b="0" i="0" u="none" strike="noStrike" cap="none" normalizeH="0" baseline="0" dirty="0" smtClean="0">
                          <a:ln>
                            <a:noFill/>
                          </a:ln>
                          <a:solidFill>
                            <a:schemeClr val="tx1"/>
                          </a:solidFill>
                          <a:effectLst/>
                          <a:latin typeface="Arial" charset="0"/>
                          <a:ea typeface="楷体_GB2312" pitchFamily="49" charset="-122"/>
                        </a:rPr>
                        <a:t>、投资各方签署协议；</a:t>
                      </a:r>
                    </a:p>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en-US" altLang="zh-CN" sz="1400" b="0" i="0" u="none" strike="noStrike" cap="none" normalizeH="0" baseline="0" dirty="0" smtClean="0">
                          <a:ln>
                            <a:noFill/>
                          </a:ln>
                          <a:solidFill>
                            <a:schemeClr val="tx1"/>
                          </a:solidFill>
                          <a:effectLst/>
                          <a:latin typeface="Arial" charset="0"/>
                          <a:ea typeface="楷体_GB2312" pitchFamily="49" charset="-122"/>
                        </a:rPr>
                        <a:t>3</a:t>
                      </a:r>
                      <a:r>
                        <a:rPr kumimoji="1" lang="zh-CN" altLang="en-US" sz="1400" b="0" i="0" u="none" strike="noStrike" cap="none" normalizeH="0" baseline="0" dirty="0" smtClean="0">
                          <a:ln>
                            <a:noFill/>
                          </a:ln>
                          <a:solidFill>
                            <a:schemeClr val="tx1"/>
                          </a:solidFill>
                          <a:effectLst/>
                          <a:latin typeface="Arial" charset="0"/>
                          <a:ea typeface="楷体_GB2312" pitchFamily="49" charset="-122"/>
                        </a:rPr>
                        <a:t>、召开董事会、股东大会；</a:t>
                      </a: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en-US" altLang="zh-CN" sz="1400" b="0" i="0" u="none" strike="noStrike" cap="none" normalizeH="0" baseline="0" dirty="0" smtClean="0">
                          <a:ln>
                            <a:noFill/>
                          </a:ln>
                          <a:solidFill>
                            <a:schemeClr val="tx1"/>
                          </a:solidFill>
                          <a:effectLst/>
                          <a:latin typeface="Arial" charset="0"/>
                          <a:ea typeface="楷体_GB2312" pitchFamily="49" charset="-122"/>
                        </a:rPr>
                        <a:t>10</a:t>
                      </a:r>
                      <a:r>
                        <a:rPr kumimoji="1" lang="zh-CN" altLang="en-US" sz="1400" b="0" i="0" u="none" strike="noStrike" cap="none" normalizeH="0" baseline="0" dirty="0" smtClean="0">
                          <a:ln>
                            <a:noFill/>
                          </a:ln>
                          <a:solidFill>
                            <a:schemeClr val="tx1"/>
                          </a:solidFill>
                          <a:effectLst/>
                          <a:latin typeface="Arial" charset="0"/>
                          <a:ea typeface="楷体_GB2312" pitchFamily="49" charset="-122"/>
                        </a:rPr>
                        <a:t>月底</a:t>
                      </a:r>
                    </a:p>
                  </a:txBody>
                  <a:tcPr marL="91428" marR="91428"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67">
                <a:tc>
                  <a:txBody>
                    <a:bodyPr/>
                    <a:lstStyle/>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zh-CN" altLang="en-US" sz="1400" b="0" i="0" u="none" strike="noStrike" cap="none" normalizeH="0" baseline="0" dirty="0" smtClean="0">
                          <a:ln>
                            <a:noFill/>
                          </a:ln>
                          <a:solidFill>
                            <a:schemeClr val="tx1"/>
                          </a:solidFill>
                          <a:effectLst/>
                          <a:latin typeface="Arial" charset="0"/>
                          <a:ea typeface="楷体_GB2312" pitchFamily="49" charset="-122"/>
                        </a:rPr>
                        <a:t>履行出资义务</a:t>
                      </a:r>
                    </a:p>
                  </a:txBody>
                  <a:tcPr marL="91428" marR="91428"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en-US" altLang="zh-CN" sz="1400" b="0" i="0" u="none" strike="noStrike" cap="none" normalizeH="0" baseline="0" smtClean="0">
                          <a:ln>
                            <a:noFill/>
                          </a:ln>
                          <a:solidFill>
                            <a:schemeClr val="tx1"/>
                          </a:solidFill>
                          <a:effectLst/>
                          <a:latin typeface="Arial" charset="0"/>
                          <a:ea typeface="楷体_GB2312" pitchFamily="49" charset="-122"/>
                        </a:rPr>
                        <a:t>1</a:t>
                      </a:r>
                      <a:r>
                        <a:rPr kumimoji="1" lang="zh-CN" altLang="en-US" sz="1400" b="0" i="0" u="none" strike="noStrike" cap="none" normalizeH="0" baseline="0" smtClean="0">
                          <a:ln>
                            <a:noFill/>
                          </a:ln>
                          <a:solidFill>
                            <a:schemeClr val="tx1"/>
                          </a:solidFill>
                          <a:effectLst/>
                          <a:latin typeface="Arial" charset="0"/>
                          <a:ea typeface="楷体_GB2312" pitchFamily="49" charset="-122"/>
                        </a:rPr>
                        <a:t>、资金到位、验资并工商登记</a:t>
                      </a:r>
                    </a:p>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en-US" altLang="zh-CN" sz="1400" b="0" i="0" u="none" strike="noStrike" cap="none" normalizeH="0" baseline="0" smtClean="0">
                          <a:ln>
                            <a:noFill/>
                          </a:ln>
                          <a:solidFill>
                            <a:schemeClr val="tx1"/>
                          </a:solidFill>
                          <a:effectLst/>
                          <a:latin typeface="Arial" charset="0"/>
                          <a:ea typeface="楷体_GB2312" pitchFamily="49" charset="-122"/>
                        </a:rPr>
                        <a:t>2</a:t>
                      </a:r>
                      <a:r>
                        <a:rPr kumimoji="1" lang="zh-CN" altLang="en-US" sz="1400" b="0" i="0" u="none" strike="noStrike" cap="none" normalizeH="0" baseline="0" smtClean="0">
                          <a:ln>
                            <a:noFill/>
                          </a:ln>
                          <a:solidFill>
                            <a:schemeClr val="tx1"/>
                          </a:solidFill>
                          <a:effectLst/>
                          <a:latin typeface="Arial" charset="0"/>
                          <a:ea typeface="楷体_GB2312" pitchFamily="49" charset="-122"/>
                        </a:rPr>
                        <a:t>、修改公司章程</a:t>
                      </a:r>
                    </a:p>
                  </a:txBody>
                  <a:tcPr marL="91428" marR="91428"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10000"/>
                        </a:lnSpc>
                        <a:spcBef>
                          <a:spcPct val="0"/>
                        </a:spcBef>
                        <a:spcAft>
                          <a:spcPct val="40000"/>
                        </a:spcAft>
                        <a:buClrTx/>
                        <a:buSzPct val="80000"/>
                        <a:buFont typeface="Wingdings" pitchFamily="2" charset="2"/>
                        <a:buNone/>
                        <a:tabLst/>
                      </a:pPr>
                      <a:r>
                        <a:rPr kumimoji="1" lang="en-US" altLang="zh-CN" sz="1400" b="0" i="0" u="none" strike="noStrike" cap="none" normalizeH="0" baseline="0" dirty="0" smtClean="0">
                          <a:ln>
                            <a:noFill/>
                          </a:ln>
                          <a:solidFill>
                            <a:schemeClr val="tx1"/>
                          </a:solidFill>
                          <a:effectLst/>
                          <a:latin typeface="Arial" charset="0"/>
                          <a:ea typeface="楷体_GB2312" pitchFamily="49" charset="-122"/>
                        </a:rPr>
                        <a:t>11</a:t>
                      </a:r>
                      <a:r>
                        <a:rPr kumimoji="1" lang="zh-CN" altLang="en-US" sz="1400" b="0" i="0" u="none" strike="noStrike" cap="none" normalizeH="0" baseline="0" dirty="0" smtClean="0">
                          <a:ln>
                            <a:noFill/>
                          </a:ln>
                          <a:solidFill>
                            <a:schemeClr val="tx1"/>
                          </a:solidFill>
                          <a:effectLst/>
                          <a:latin typeface="Arial" charset="0"/>
                          <a:ea typeface="楷体_GB2312" pitchFamily="49" charset="-122"/>
                        </a:rPr>
                        <a:t>月中旬</a:t>
                      </a:r>
                    </a:p>
                  </a:txBody>
                  <a:tcPr marL="91428" marR="91428"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ctrTitle"/>
          </p:nvPr>
        </p:nvSpPr>
        <p:spPr>
          <a:xfrm>
            <a:off x="406400" y="3109912"/>
            <a:ext cx="6999288" cy="690562"/>
          </a:xfrm>
          <a:ln/>
        </p:spPr>
        <p:txBody>
          <a:bodyPr lIns="101894" tIns="50947" rIns="101894" bIns="50947">
            <a:normAutofit fontScale="90000"/>
          </a:bodyPr>
          <a:lstStyle/>
          <a:p>
            <a:pPr defTabSz="1019107" eaLnBrk="1" hangingPunct="1">
              <a:lnSpc>
                <a:spcPct val="100000"/>
              </a:lnSpc>
            </a:pPr>
            <a:r>
              <a:rPr kumimoji="1" lang="zh-CN" altLang="en-US" dirty="0" smtClean="0">
                <a:solidFill>
                  <a:schemeClr val="tx2"/>
                </a:solidFill>
                <a:latin typeface="Arial" charset="0"/>
              </a:rPr>
              <a:t>公司简介</a:t>
            </a:r>
          </a:p>
        </p:txBody>
      </p:sp>
      <p:sp>
        <p:nvSpPr>
          <p:cNvPr id="216067" name="Rectangle 3"/>
          <p:cNvSpPr>
            <a:spLocks noGrp="1" noChangeArrowheads="1"/>
          </p:cNvSpPr>
          <p:nvPr>
            <p:ph type="subTitle" idx="1"/>
          </p:nvPr>
        </p:nvSpPr>
        <p:spPr>
          <a:xfrm>
            <a:off x="422275" y="2533649"/>
            <a:ext cx="3867150" cy="431801"/>
          </a:xfrm>
          <a:noFill/>
        </p:spPr>
        <p:txBody>
          <a:bodyPr/>
          <a:lstStyle/>
          <a:p>
            <a:pPr marL="0" indent="0" eaLnBrk="1" hangingPunct="1">
              <a:buNone/>
            </a:pPr>
            <a:r>
              <a:rPr lang="zh-CN" altLang="en-US" sz="1400" b="1" dirty="0" smtClean="0"/>
              <a:t>第一章</a:t>
            </a:r>
          </a:p>
        </p:txBody>
      </p:sp>
      <p:sp>
        <p:nvSpPr>
          <p:cNvPr id="216068" name="Line 4"/>
          <p:cNvSpPr>
            <a:spLocks noChangeShapeType="1"/>
          </p:cNvSpPr>
          <p:nvPr/>
        </p:nvSpPr>
        <p:spPr bwMode="auto">
          <a:xfrm>
            <a:off x="420688" y="3095625"/>
            <a:ext cx="6049962" cy="0"/>
          </a:xfrm>
          <a:prstGeom prst="line">
            <a:avLst/>
          </a:prstGeom>
          <a:noFill/>
          <a:ln w="19050">
            <a:solidFill>
              <a:schemeClr val="tx1"/>
            </a:solidFill>
            <a:round/>
            <a:headEnd/>
            <a:tailEnd/>
          </a:ln>
          <a:effectLst/>
        </p:spPr>
        <p:txBody>
          <a:bodyPr vert="eaVert" wrap="none" lIns="89994" tIns="46796" rIns="89994" bIns="46796" anchor="ctr"/>
          <a:lstStyle/>
          <a:p>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C03E8E9-2EF0-4B48-BC25-C1327B1BB22A}" type="slidenum">
              <a:rPr lang="en-US" altLang="zh-CN" smtClean="0"/>
              <a:pPr/>
              <a:t>49</a:t>
            </a:fld>
            <a:endParaRPr lang="en-US" altLang="zh-CN"/>
          </a:p>
        </p:txBody>
      </p:sp>
      <p:sp>
        <p:nvSpPr>
          <p:cNvPr id="3" name="Rectangle 2"/>
          <p:cNvSpPr txBox="1">
            <a:spLocks noChangeArrowheads="1"/>
          </p:cNvSpPr>
          <p:nvPr/>
        </p:nvSpPr>
        <p:spPr bwMode="auto">
          <a:xfrm>
            <a:off x="406400" y="3109912"/>
            <a:ext cx="6999288" cy="690562"/>
          </a:xfrm>
          <a:prstGeom prst="rect">
            <a:avLst/>
          </a:prstGeom>
          <a:noFill/>
          <a:ln w="9525" algn="ctr">
            <a:noFill/>
            <a:miter lim="800000"/>
            <a:headEnd/>
            <a:tailEnd/>
          </a:ln>
          <a:effectLst/>
        </p:spPr>
        <p:txBody>
          <a:bodyPr vert="horz" wrap="square" lIns="101894" tIns="50947" rIns="101894" bIns="50947" numCol="1" anchor="ctr" anchorCtr="0" compatLnSpc="1">
            <a:prstTxWarp prst="textNoShape">
              <a:avLst/>
            </a:prstTxWarp>
          </a:bodyPr>
          <a:lstStyle/>
          <a:p>
            <a:pPr marL="0" marR="0" lvl="0" indent="0" algn="l" defTabSz="892115" rtl="0" eaLnBrk="1" fontAlgn="base" latinLnBrk="0" hangingPunct="1">
              <a:lnSpc>
                <a:spcPts val="2188"/>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chemeClr val="tx1"/>
                </a:solidFill>
                <a:effectLst/>
                <a:uLnTx/>
                <a:uFillTx/>
                <a:latin typeface="楷体_GB2312" pitchFamily="49" charset="-122"/>
                <a:ea typeface="+mj-ea"/>
                <a:cs typeface="+mj-cs"/>
              </a:rPr>
              <a:t>主要风险及应对策略</a:t>
            </a:r>
          </a:p>
        </p:txBody>
      </p:sp>
      <p:sp>
        <p:nvSpPr>
          <p:cNvPr id="4" name="Rectangle 3"/>
          <p:cNvSpPr txBox="1">
            <a:spLocks noChangeArrowheads="1"/>
          </p:cNvSpPr>
          <p:nvPr/>
        </p:nvSpPr>
        <p:spPr bwMode="auto">
          <a:xfrm>
            <a:off x="406400" y="2678112"/>
            <a:ext cx="3867150" cy="431801"/>
          </a:xfrm>
          <a:prstGeom prst="rect">
            <a:avLst/>
          </a:prstGeom>
          <a:noFill/>
          <a:ln w="9525">
            <a:noFill/>
            <a:miter lim="800000"/>
            <a:headEnd/>
            <a:tailEnd/>
          </a:ln>
        </p:spPr>
        <p:txBody>
          <a:bodyPr vert="horz" wrap="square" lIns="101894" tIns="50947" rIns="101894" bIns="50947" numCol="1" anchor="t" anchorCtr="0" compatLnSpc="1">
            <a:prstTxWarp prst="textNoShape">
              <a:avLst/>
            </a:prstTxWarp>
          </a:bodyPr>
          <a:lstStyle/>
          <a:p>
            <a:pPr marL="0" marR="0" lvl="0" indent="0" algn="just" defTabSz="1019107" rtl="0" eaLnBrk="1" fontAlgn="base" latinLnBrk="0" hangingPunct="1">
              <a:lnSpc>
                <a:spcPct val="110000"/>
              </a:lnSpc>
              <a:spcBef>
                <a:spcPct val="0"/>
              </a:spcBef>
              <a:spcAft>
                <a:spcPct val="40000"/>
              </a:spcAft>
              <a:buClrTx/>
              <a:buSzPct val="80000"/>
              <a:buFont typeface="Wingdings" pitchFamily="2" charset="2"/>
              <a:buNone/>
              <a:tabLst/>
              <a:defRPr/>
            </a:pPr>
            <a:r>
              <a:rPr kumimoji="1" lang="zh-CN" altLang="en-US" sz="1400" b="1" i="0" u="none" strike="noStrike" kern="0" cap="none" spc="0" normalizeH="0" baseline="0" noProof="0" dirty="0" smtClean="0">
                <a:ln>
                  <a:noFill/>
                </a:ln>
                <a:solidFill>
                  <a:schemeClr val="tx1"/>
                </a:solidFill>
                <a:effectLst/>
                <a:uLnTx/>
                <a:uFillTx/>
                <a:latin typeface="+mn-lt"/>
                <a:ea typeface="+mn-ea"/>
                <a:cs typeface="+mn-cs"/>
              </a:rPr>
              <a:t>第七章</a:t>
            </a:r>
          </a:p>
        </p:txBody>
      </p:sp>
      <p:sp>
        <p:nvSpPr>
          <p:cNvPr id="5" name="Line 4"/>
          <p:cNvSpPr>
            <a:spLocks noChangeShapeType="1"/>
          </p:cNvSpPr>
          <p:nvPr/>
        </p:nvSpPr>
        <p:spPr bwMode="auto">
          <a:xfrm>
            <a:off x="420688" y="3095625"/>
            <a:ext cx="6049962" cy="0"/>
          </a:xfrm>
          <a:prstGeom prst="line">
            <a:avLst/>
          </a:prstGeom>
          <a:noFill/>
          <a:ln w="19050">
            <a:solidFill>
              <a:schemeClr val="tx1"/>
            </a:solidFill>
            <a:round/>
            <a:headEnd/>
            <a:tailEnd/>
          </a:ln>
          <a:effectLst/>
        </p:spPr>
        <p:txBody>
          <a:bodyPr vert="eaVert" wrap="none" lIns="89994" tIns="46796" rIns="89994" bIns="46796" anchor="ct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主要风险及应对策略</a:t>
            </a:r>
            <a:br>
              <a:rPr lang="zh-CN" altLang="en-US" dirty="0" smtClean="0"/>
            </a:br>
            <a:endParaRPr lang="zh-CN" altLang="en-US" dirty="0"/>
          </a:p>
        </p:txBody>
      </p:sp>
      <p:sp>
        <p:nvSpPr>
          <p:cNvPr id="3" name="内容占位符 2"/>
          <p:cNvSpPr>
            <a:spLocks noGrp="1"/>
          </p:cNvSpPr>
          <p:nvPr>
            <p:ph idx="1"/>
          </p:nvPr>
        </p:nvSpPr>
        <p:spPr>
          <a:xfrm>
            <a:off x="406401" y="1294706"/>
            <a:ext cx="9231313" cy="5687119"/>
          </a:xfrm>
        </p:spPr>
        <p:txBody>
          <a:bodyPr/>
          <a:lstStyle/>
          <a:p>
            <a:r>
              <a:rPr lang="zh-CN" altLang="en-US" sz="1400" dirty="0" smtClean="0"/>
              <a:t>市场波动风险</a:t>
            </a:r>
            <a:endParaRPr lang="en-US" altLang="zh-CN" sz="1400" dirty="0" smtClean="0"/>
          </a:p>
          <a:p>
            <a:pPr>
              <a:buNone/>
            </a:pPr>
            <a:r>
              <a:rPr lang="en-US" altLang="zh-CN" sz="1400" dirty="0" smtClean="0"/>
              <a:t>    </a:t>
            </a:r>
            <a:r>
              <a:rPr lang="zh-CN" altLang="en-US" sz="1400" b="1" dirty="0" smtClean="0"/>
              <a:t>风险：</a:t>
            </a:r>
            <a:r>
              <a:rPr lang="zh-CN" altLang="en-US" sz="1400" dirty="0" smtClean="0"/>
              <a:t>钛行业受宏观经济影响较大，目前全球经济处于金融危机后的缓慢复苏进程中，如宏观经济再次出现大的波动；钛行业虽然中长期看市场前景广阔，但短期内不排除市场需求会产生波动，如公司未能正确应对，有可能出现开工不足、销售不畅等情况，对公司业绩产生不利影响。</a:t>
            </a:r>
            <a:endParaRPr lang="en-US" altLang="zh-CN" sz="1400" dirty="0" smtClean="0"/>
          </a:p>
          <a:p>
            <a:pPr>
              <a:buNone/>
            </a:pPr>
            <a:r>
              <a:rPr lang="en-US" altLang="zh-CN" sz="1400" dirty="0" smtClean="0"/>
              <a:t>    </a:t>
            </a:r>
            <a:r>
              <a:rPr lang="zh-CN" altLang="en-US" sz="1400" b="1" dirty="0" smtClean="0"/>
              <a:t>对策：</a:t>
            </a:r>
            <a:r>
              <a:rPr lang="zh-CN" altLang="en-US" sz="1400" dirty="0" smtClean="0"/>
              <a:t>公司将密切关注宏观经济层面的变化，根据市场情况及时调整生产策略，提升产品质量并及时供货，坚持大客户战略，保证主体需求，同时，努力开拓新的应用领域，提高不盲目扩大产能，尽量避免公司整体业绩收到过大影响。作为民营企业，公司将发挥管理灵活，成本控制能力优秀的特点，此前，在经济危机对行业影响最大的</a:t>
            </a:r>
            <a:r>
              <a:rPr lang="en-US" altLang="zh-CN" sz="1400" dirty="0" smtClean="0"/>
              <a:t>2009</a:t>
            </a:r>
            <a:r>
              <a:rPr lang="zh-CN" altLang="en-US" sz="1400" dirty="0" smtClean="0"/>
              <a:t>年，公司整体销售仅略受影响也充分体现了公司应对市场波动的能力。</a:t>
            </a:r>
            <a:endParaRPr lang="en-US" altLang="zh-CN" sz="1400" dirty="0" smtClean="0"/>
          </a:p>
          <a:p>
            <a:r>
              <a:rPr lang="zh-CN" altLang="en-US" sz="1400" dirty="0" smtClean="0"/>
              <a:t>管理风险</a:t>
            </a:r>
            <a:endParaRPr lang="en-US" altLang="zh-CN" sz="1400" dirty="0" smtClean="0"/>
          </a:p>
          <a:p>
            <a:pPr>
              <a:buNone/>
            </a:pPr>
            <a:r>
              <a:rPr lang="en-US" altLang="zh-CN" sz="1400" dirty="0" smtClean="0"/>
              <a:t>    </a:t>
            </a:r>
            <a:r>
              <a:rPr lang="zh-CN" altLang="en-US" sz="1400" b="1" dirty="0" smtClean="0"/>
              <a:t>风险：</a:t>
            </a:r>
            <a:r>
              <a:rPr lang="zh-CN" altLang="en-US" sz="1400" dirty="0" smtClean="0"/>
              <a:t>公司自创立以来致力于发展，虽速度较快，但在公司治理结构上尚不够健全，随着企业不断扩大规模，此前的管理模式可能不适应大规模发展。</a:t>
            </a:r>
            <a:endParaRPr lang="en-US" altLang="zh-CN" sz="1400" dirty="0" smtClean="0"/>
          </a:p>
          <a:p>
            <a:pPr>
              <a:buNone/>
            </a:pPr>
            <a:r>
              <a:rPr lang="en-US" altLang="zh-CN" sz="1400" b="1" dirty="0" smtClean="0"/>
              <a:t>    </a:t>
            </a:r>
            <a:r>
              <a:rPr lang="zh-CN" altLang="en-US" sz="1400" b="1" dirty="0" smtClean="0"/>
              <a:t>对策：</a:t>
            </a:r>
            <a:r>
              <a:rPr lang="zh-CN" altLang="en-US" sz="1400" dirty="0" smtClean="0"/>
              <a:t>本次引入外部投资者，即希望在公司治理结构、管理模式上进一步完善，规范股东大会、董事会、监事会等运作，同时，凭借外部投资者丰富的经验与资源，进一步改善公司管理，引入关键人才，适应公司快速发展的需要。</a:t>
            </a:r>
            <a:endParaRPr lang="en-US" altLang="zh-CN" sz="1400" dirty="0" smtClean="0"/>
          </a:p>
          <a:p>
            <a:r>
              <a:rPr lang="zh-CN" altLang="en-US" sz="1400" dirty="0" smtClean="0"/>
              <a:t>竞争风险</a:t>
            </a:r>
            <a:endParaRPr lang="en-US" altLang="zh-CN" sz="1400" dirty="0" smtClean="0"/>
          </a:p>
          <a:p>
            <a:pPr>
              <a:buNone/>
            </a:pPr>
            <a:r>
              <a:rPr lang="en-US" altLang="zh-CN" sz="1400" dirty="0" smtClean="0"/>
              <a:t>    </a:t>
            </a:r>
            <a:r>
              <a:rPr lang="zh-CN" altLang="en-US" sz="1400" b="1" dirty="0" smtClean="0"/>
              <a:t>风险：</a:t>
            </a:r>
            <a:r>
              <a:rPr lang="zh-CN" altLang="en-US" sz="1400" dirty="0" smtClean="0"/>
              <a:t>公司在钛行业虽为民营企业领先，但不排除其他企业通过价格战等策略抢占公司市场，对公司经营产生较大影响；</a:t>
            </a:r>
            <a:endParaRPr lang="en-US" altLang="zh-CN" sz="1400" dirty="0" smtClean="0"/>
          </a:p>
          <a:p>
            <a:pPr>
              <a:buNone/>
            </a:pPr>
            <a:r>
              <a:rPr lang="en-US" altLang="zh-CN" sz="1400" b="1" dirty="0" smtClean="0"/>
              <a:t>    </a:t>
            </a:r>
            <a:r>
              <a:rPr lang="zh-CN" altLang="en-US" sz="1400" b="1" dirty="0" smtClean="0"/>
              <a:t>对策：</a:t>
            </a:r>
            <a:r>
              <a:rPr lang="zh-CN" altLang="en-US" sz="1400" dirty="0" smtClean="0"/>
              <a:t>公司在钛行业内主要的竞争目标是宝钛股份、西部材料两家国有企业，公司在经营效率方面已经明显超过上述两家企业，相对其他民营企业，公司的生产能力、客户资源具有明显的优势，同时，公司将着力提升科研水平，逐步拉大相对其他民营企业的技术优势，尽量避免在低端应用上拼杀，主要面向竞争相对比较温和的高端应用领域。公司目前已与宝钛股份、西部钛业等公司达成多项合作，既是竞争对手，又是合作伙伴。</a:t>
            </a:r>
            <a:endParaRPr lang="en-US" altLang="zh-CN" sz="1400" b="1" dirty="0" smtClean="0"/>
          </a:p>
          <a:p>
            <a:endParaRPr lang="en-US" altLang="zh-CN" sz="1400" dirty="0" smtClean="0"/>
          </a:p>
          <a:p>
            <a:endParaRPr lang="zh-CN" altLang="en-US" sz="1400"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50</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bwMode="gray">
          <a:xfrm>
            <a:off x="420689" y="1222376"/>
            <a:ext cx="9217025" cy="792162"/>
          </a:xfrm>
        </p:spPr>
        <p:txBody>
          <a:bodyPr lIns="91399" tIns="36560" rIns="36560" bIns="36560" anchor="t"/>
          <a:lstStyle/>
          <a:p>
            <a:pPr algn="ctr" defTabSz="1019107">
              <a:lnSpc>
                <a:spcPct val="110000"/>
              </a:lnSpc>
              <a:spcBef>
                <a:spcPct val="70000"/>
              </a:spcBef>
              <a:buClr>
                <a:srgbClr val="C0C0C0"/>
              </a:buClr>
              <a:buSzPct val="92000"/>
            </a:pPr>
            <a:r>
              <a:rPr lang="zh-CN" altLang="en-US" dirty="0" smtClean="0">
                <a:latin typeface="Arial" charset="0"/>
              </a:rPr>
              <a:t>谢   谢</a:t>
            </a:r>
          </a:p>
        </p:txBody>
      </p:sp>
      <p:sp>
        <p:nvSpPr>
          <p:cNvPr id="45058" name="灯片编号占位符 3"/>
          <p:cNvSpPr>
            <a:spLocks noGrp="1"/>
          </p:cNvSpPr>
          <p:nvPr>
            <p:ph type="sldNum" sz="quarter" idx="12"/>
          </p:nvPr>
        </p:nvSpPr>
        <p:spPr>
          <a:noFill/>
        </p:spPr>
        <p:txBody>
          <a:bodyPr/>
          <a:lstStyle/>
          <a:p>
            <a:pPr defTabSz="314304"/>
            <a:fld id="{F7C6236D-0608-4E86-866D-B260F099BA0F}" type="slidenum">
              <a:rPr lang="en-US" altLang="zh-CN"/>
              <a:pPr defTabSz="314304"/>
              <a:t>51</a:t>
            </a:fld>
            <a:endParaRPr lang="en-US" altLang="zh-CN" dirty="0"/>
          </a:p>
        </p:txBody>
      </p:sp>
      <p:pic>
        <p:nvPicPr>
          <p:cNvPr id="45060" name="Picture 8" descr="000030772"/>
          <p:cNvPicPr>
            <a:picLocks noChangeAspect="1" noChangeArrowheads="1"/>
          </p:cNvPicPr>
          <p:nvPr/>
        </p:nvPicPr>
        <p:blipFill>
          <a:blip r:embed="rId2" cstate="print"/>
          <a:srcRect/>
          <a:stretch>
            <a:fillRect/>
          </a:stretch>
        </p:blipFill>
        <p:spPr bwMode="auto">
          <a:xfrm>
            <a:off x="4121151" y="2162175"/>
            <a:ext cx="1800225" cy="2574924"/>
          </a:xfrm>
          <a:prstGeom prst="rect">
            <a:avLst/>
          </a:prstGeom>
          <a:noFill/>
          <a:ln w="9525">
            <a:noFill/>
            <a:miter lim="800000"/>
            <a:headEnd/>
            <a:tailEnd/>
          </a:ln>
        </p:spPr>
      </p:pic>
      <p:sp>
        <p:nvSpPr>
          <p:cNvPr id="45061" name="Rectangle 10"/>
          <p:cNvSpPr>
            <a:spLocks noChangeArrowheads="1"/>
          </p:cNvSpPr>
          <p:nvPr/>
        </p:nvSpPr>
        <p:spPr bwMode="gray">
          <a:xfrm>
            <a:off x="1573610" y="5399162"/>
            <a:ext cx="7344816" cy="990600"/>
          </a:xfrm>
          <a:prstGeom prst="rect">
            <a:avLst/>
          </a:prstGeom>
          <a:noFill/>
          <a:ln w="9525">
            <a:noFill/>
            <a:miter lim="800000"/>
            <a:headEnd/>
            <a:tailEnd/>
          </a:ln>
        </p:spPr>
        <p:txBody>
          <a:bodyPr lIns="91399" tIns="36560" rIns="36560" bIns="36560"/>
          <a:lstStyle/>
          <a:p>
            <a:pPr marL="209537" lvl="1" indent="-207949" algn="ctr" defTabSz="1019107" eaLnBrk="0" hangingPunct="0">
              <a:spcBef>
                <a:spcPct val="70000"/>
              </a:spcBef>
              <a:spcAft>
                <a:spcPct val="10000"/>
              </a:spcAft>
              <a:buClr>
                <a:schemeClr val="folHlink"/>
              </a:buClr>
              <a:buSzPct val="92000"/>
              <a:buNone/>
            </a:pPr>
            <a:r>
              <a:rPr lang="zh-CN" altLang="en-US" sz="2100" dirty="0" smtClean="0"/>
              <a:t>五环钛业致力于与成为国内领先，世界知名的钛制品生产商</a:t>
            </a:r>
            <a:endParaRPr lang="zh-CN" altLang="en-US" sz="2100" dirty="0"/>
          </a:p>
          <a:p>
            <a:pPr marL="209537" lvl="1" indent="-207949" algn="ctr" defTabSz="1019107" eaLnBrk="0" hangingPunct="0">
              <a:spcBef>
                <a:spcPct val="70000"/>
              </a:spcBef>
              <a:spcAft>
                <a:spcPct val="10000"/>
              </a:spcAft>
              <a:buClr>
                <a:schemeClr val="folHlink"/>
              </a:buClr>
              <a:buSzPct val="92000"/>
              <a:buNone/>
            </a:pPr>
            <a:r>
              <a:rPr lang="zh-CN" altLang="en-US" sz="2100" dirty="0"/>
              <a:t>我们期望</a:t>
            </a:r>
            <a:r>
              <a:rPr lang="zh-CN" altLang="en-US" sz="2100" dirty="0" smtClean="0"/>
              <a:t>与投资者携手</a:t>
            </a:r>
            <a:r>
              <a:rPr lang="zh-CN" altLang="en-US" sz="2100" dirty="0"/>
              <a:t>共创辉煌！</a:t>
            </a:r>
          </a:p>
          <a:p>
            <a:pPr algn="ctr" defTabSz="1019107" eaLnBrk="0" hangingPunct="0">
              <a:spcBef>
                <a:spcPct val="70000"/>
              </a:spcBef>
              <a:spcAft>
                <a:spcPct val="0"/>
              </a:spcAft>
              <a:buClr>
                <a:srgbClr val="C0C0C0"/>
              </a:buClr>
              <a:buSzPct val="92000"/>
              <a:buNone/>
            </a:pPr>
            <a:endParaRPr lang="en-US" altLang="zh-CN" sz="2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公司简介及股权结构</a:t>
            </a:r>
            <a:endParaRPr lang="zh-CN" altLang="en-US" dirty="0"/>
          </a:p>
        </p:txBody>
      </p:sp>
      <p:sp>
        <p:nvSpPr>
          <p:cNvPr id="3" name="内容占位符 2"/>
          <p:cNvSpPr>
            <a:spLocks noGrp="1"/>
          </p:cNvSpPr>
          <p:nvPr>
            <p:ph idx="1"/>
          </p:nvPr>
        </p:nvSpPr>
        <p:spPr>
          <a:xfrm>
            <a:off x="277466" y="1582738"/>
            <a:ext cx="9231313" cy="1728192"/>
          </a:xfrm>
        </p:spPr>
        <p:txBody>
          <a:bodyPr/>
          <a:lstStyle/>
          <a:p>
            <a:r>
              <a:rPr lang="zh-CN" altLang="zh-CN" sz="1600" dirty="0" smtClean="0"/>
              <a:t>浙江五环钛业股份有限公司（以下简称“五环钛业”）前身慈溪五环钛业有限公司（以下简称“五环有限”）成立于</a:t>
            </a:r>
            <a:r>
              <a:rPr lang="en-US" altLang="zh-CN" sz="1600" dirty="0" smtClean="0"/>
              <a:t>2006</a:t>
            </a:r>
            <a:r>
              <a:rPr lang="zh-CN" altLang="zh-CN" sz="1600" dirty="0" smtClean="0"/>
              <a:t>年</a:t>
            </a:r>
            <a:r>
              <a:rPr lang="en-US" altLang="zh-CN" sz="1600" dirty="0" smtClean="0"/>
              <a:t>9</a:t>
            </a:r>
            <a:r>
              <a:rPr lang="zh-CN" altLang="zh-CN" sz="1600" dirty="0" smtClean="0"/>
              <a:t>月</a:t>
            </a:r>
            <a:r>
              <a:rPr lang="en-US" altLang="zh-CN" sz="1600" dirty="0" smtClean="0"/>
              <a:t>15</a:t>
            </a:r>
            <a:r>
              <a:rPr lang="zh-CN" altLang="zh-CN" sz="1600" dirty="0" smtClean="0"/>
              <a:t>日，并于</a:t>
            </a:r>
            <a:r>
              <a:rPr lang="en-US" altLang="zh-CN" sz="1600" dirty="0" smtClean="0"/>
              <a:t>2007</a:t>
            </a:r>
            <a:r>
              <a:rPr lang="zh-CN" altLang="zh-CN" sz="1600" dirty="0" smtClean="0"/>
              <a:t>年</a:t>
            </a:r>
            <a:r>
              <a:rPr lang="en-US" altLang="zh-CN" sz="1600" dirty="0" smtClean="0"/>
              <a:t>12</a:t>
            </a:r>
            <a:r>
              <a:rPr lang="zh-CN" altLang="zh-CN" sz="1600" dirty="0" smtClean="0"/>
              <a:t>月</a:t>
            </a:r>
            <a:r>
              <a:rPr lang="en-US" altLang="zh-CN" sz="1600" dirty="0" smtClean="0"/>
              <a:t>26</a:t>
            </a:r>
            <a:r>
              <a:rPr lang="zh-CN" altLang="zh-CN" sz="1600" dirty="0" smtClean="0"/>
              <a:t>日整体变更为股份有限公司。</a:t>
            </a:r>
            <a:r>
              <a:rPr lang="zh-CN" altLang="en-US" sz="1600" dirty="0" smtClean="0"/>
              <a:t>经过历次变更后，目前公司</a:t>
            </a:r>
            <a:r>
              <a:rPr lang="zh-CN" altLang="zh-CN" sz="1600" dirty="0" smtClean="0"/>
              <a:t>注册资本</a:t>
            </a:r>
            <a:r>
              <a:rPr lang="en-US" altLang="zh-CN" sz="1600" dirty="0" smtClean="0"/>
              <a:t>4,080</a:t>
            </a:r>
            <a:r>
              <a:rPr lang="zh-CN" altLang="zh-CN" sz="1600" dirty="0" smtClean="0"/>
              <a:t>万元，法定代表人为胡乐煊，注册地址为慈溪市横河镇乌玉桥村，公司经营范围：一般经营项目：钛材料、钛制品制造、加工；自营和代理货物和技术的进出口，但国家限定经营或禁止进出口的货物和技术除外。</a:t>
            </a:r>
            <a:endParaRPr lang="en-US" altLang="zh-CN" sz="1600" dirty="0" smtClean="0"/>
          </a:p>
          <a:p>
            <a:r>
              <a:rPr lang="en-US" altLang="zh-CN" sz="1600" dirty="0" smtClean="0"/>
              <a:t> </a:t>
            </a:r>
            <a:r>
              <a:rPr lang="zh-CN" altLang="en-US" sz="1600" dirty="0" smtClean="0"/>
              <a:t>公司目前股权结构如下：</a:t>
            </a:r>
            <a:endParaRPr lang="zh-CN" altLang="zh-CN" sz="1600" dirty="0" smtClean="0"/>
          </a:p>
          <a:p>
            <a:endParaRPr lang="zh-CN" altLang="en-US" sz="1600"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5</a:t>
            </a:fld>
            <a:endParaRPr lang="en-US" altLang="zh-CN"/>
          </a:p>
        </p:txBody>
      </p:sp>
      <p:sp>
        <p:nvSpPr>
          <p:cNvPr id="6" name="Rectangle 11"/>
          <p:cNvSpPr>
            <a:spLocks noChangeArrowheads="1"/>
          </p:cNvSpPr>
          <p:nvPr/>
        </p:nvSpPr>
        <p:spPr bwMode="auto">
          <a:xfrm>
            <a:off x="349474" y="3816574"/>
            <a:ext cx="2303463" cy="360363"/>
          </a:xfrm>
          <a:prstGeom prst="rect">
            <a:avLst/>
          </a:prstGeom>
          <a:solidFill>
            <a:schemeClr val="accent1">
              <a:lumMod val="5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algn="ctr">
              <a:lnSpc>
                <a:spcPct val="100000"/>
              </a:lnSpc>
              <a:spcAft>
                <a:spcPct val="0"/>
              </a:spcAft>
              <a:buSzTx/>
              <a:buFontTx/>
              <a:buNone/>
            </a:pPr>
            <a:r>
              <a:rPr lang="zh-CN" altLang="en-US" sz="1600" b="1" dirty="0" smtClean="0">
                <a:solidFill>
                  <a:schemeClr val="bg1"/>
                </a:solidFill>
              </a:rPr>
              <a:t>胡乐煊</a:t>
            </a:r>
            <a:endParaRPr lang="en-US" altLang="zh-CN" sz="1600" b="1" dirty="0">
              <a:solidFill>
                <a:schemeClr val="bg1"/>
              </a:solidFill>
            </a:endParaRPr>
          </a:p>
        </p:txBody>
      </p:sp>
      <p:sp>
        <p:nvSpPr>
          <p:cNvPr id="7" name="Rectangle 21"/>
          <p:cNvSpPr>
            <a:spLocks noChangeArrowheads="1"/>
          </p:cNvSpPr>
          <p:nvPr/>
        </p:nvSpPr>
        <p:spPr bwMode="auto">
          <a:xfrm>
            <a:off x="3981406" y="5038949"/>
            <a:ext cx="1944688" cy="360363"/>
          </a:xfrm>
          <a:prstGeom prst="rect">
            <a:avLst/>
          </a:prstGeom>
          <a:solidFill>
            <a:srgbClr val="006699"/>
          </a:solidFill>
          <a:ln w="9525">
            <a:noFill/>
            <a:miter lim="800000"/>
            <a:headEnd/>
            <a:tailEnd/>
          </a:ln>
          <a:effectLst>
            <a:outerShdw blurRad="50800" dist="38100" dir="2700000" algn="tl" rotWithShape="0">
              <a:prstClr val="black">
                <a:alpha val="40000"/>
              </a:prstClr>
            </a:outerShdw>
          </a:effectLst>
        </p:spPr>
        <p:txBody>
          <a:bodyPr wrap="none" anchor="ctr"/>
          <a:lstStyle/>
          <a:p>
            <a:pPr algn="ctr">
              <a:lnSpc>
                <a:spcPct val="100000"/>
              </a:lnSpc>
              <a:spcAft>
                <a:spcPct val="0"/>
              </a:spcAft>
              <a:buSzTx/>
              <a:buFontTx/>
              <a:buNone/>
            </a:pPr>
            <a:r>
              <a:rPr lang="zh-CN" altLang="en-US" sz="1600" b="1" dirty="0">
                <a:solidFill>
                  <a:schemeClr val="bg1"/>
                </a:solidFill>
              </a:rPr>
              <a:t>五环钛业</a:t>
            </a:r>
            <a:endParaRPr lang="en-US" altLang="zh-CN" sz="1600" b="1" dirty="0">
              <a:solidFill>
                <a:schemeClr val="bg1"/>
              </a:solidFill>
            </a:endParaRPr>
          </a:p>
        </p:txBody>
      </p:sp>
      <p:sp>
        <p:nvSpPr>
          <p:cNvPr id="10" name="Text Box 37"/>
          <p:cNvSpPr txBox="1">
            <a:spLocks noChangeArrowheads="1"/>
          </p:cNvSpPr>
          <p:nvPr/>
        </p:nvSpPr>
        <p:spPr bwMode="auto">
          <a:xfrm>
            <a:off x="1575024" y="4332511"/>
            <a:ext cx="1294730" cy="276999"/>
          </a:xfrm>
          <a:prstGeom prst="rect">
            <a:avLst/>
          </a:prstGeom>
          <a:noFill/>
          <a:ln w="9525">
            <a:noFill/>
            <a:miter lim="800000"/>
            <a:headEnd/>
            <a:tailEnd/>
          </a:ln>
          <a:effectLst/>
        </p:spPr>
        <p:txBody>
          <a:bodyPr wrap="square">
            <a:spAutoFit/>
          </a:bodyPr>
          <a:lstStyle/>
          <a:p>
            <a:pPr algn="l">
              <a:lnSpc>
                <a:spcPct val="100000"/>
              </a:lnSpc>
              <a:spcBef>
                <a:spcPct val="50000"/>
              </a:spcBef>
              <a:spcAft>
                <a:spcPct val="0"/>
              </a:spcAft>
              <a:buSzTx/>
              <a:buFontTx/>
              <a:buNone/>
            </a:pPr>
            <a:r>
              <a:rPr lang="en-US" altLang="zh-CN" sz="1200" dirty="0" smtClean="0">
                <a:ea typeface="宋体" pitchFamily="2" charset="-122"/>
              </a:rPr>
              <a:t>21.5441%</a:t>
            </a:r>
            <a:endParaRPr lang="en-US" altLang="zh-CN" sz="1200" dirty="0">
              <a:ea typeface="宋体" pitchFamily="2" charset="-122"/>
            </a:endParaRPr>
          </a:p>
        </p:txBody>
      </p:sp>
      <p:sp>
        <p:nvSpPr>
          <p:cNvPr id="11" name="Text Box 39"/>
          <p:cNvSpPr txBox="1">
            <a:spLocks noChangeArrowheads="1"/>
          </p:cNvSpPr>
          <p:nvPr/>
        </p:nvSpPr>
        <p:spPr bwMode="auto">
          <a:xfrm>
            <a:off x="4959574" y="4319811"/>
            <a:ext cx="865188" cy="276225"/>
          </a:xfrm>
          <a:prstGeom prst="rect">
            <a:avLst/>
          </a:prstGeom>
          <a:noFill/>
          <a:ln w="9525">
            <a:noFill/>
            <a:miter lim="800000"/>
            <a:headEnd/>
            <a:tailEnd/>
          </a:ln>
          <a:effectLst/>
        </p:spPr>
        <p:txBody>
          <a:bodyPr>
            <a:spAutoFit/>
          </a:bodyPr>
          <a:lstStyle/>
          <a:p>
            <a:pPr algn="l">
              <a:lnSpc>
                <a:spcPct val="100000"/>
              </a:lnSpc>
              <a:spcBef>
                <a:spcPct val="50000"/>
              </a:spcBef>
              <a:spcAft>
                <a:spcPct val="0"/>
              </a:spcAft>
              <a:buSzTx/>
              <a:buFontTx/>
              <a:buNone/>
            </a:pPr>
            <a:r>
              <a:rPr lang="en-US" altLang="zh-CN" sz="1200" dirty="0" smtClean="0">
                <a:ea typeface="宋体" pitchFamily="2" charset="-122"/>
              </a:rPr>
              <a:t>56.9118%</a:t>
            </a:r>
            <a:endParaRPr lang="en-US" altLang="zh-CN" sz="1200" dirty="0">
              <a:ea typeface="宋体" pitchFamily="2" charset="-122"/>
            </a:endParaRPr>
          </a:p>
        </p:txBody>
      </p:sp>
      <p:sp>
        <p:nvSpPr>
          <p:cNvPr id="12" name="Text Box 42"/>
          <p:cNvSpPr txBox="1">
            <a:spLocks noChangeArrowheads="1"/>
          </p:cNvSpPr>
          <p:nvPr/>
        </p:nvSpPr>
        <p:spPr bwMode="auto">
          <a:xfrm>
            <a:off x="8415562" y="4319811"/>
            <a:ext cx="1150936" cy="276999"/>
          </a:xfrm>
          <a:prstGeom prst="rect">
            <a:avLst/>
          </a:prstGeom>
          <a:noFill/>
          <a:ln w="9525">
            <a:noFill/>
            <a:miter lim="800000"/>
            <a:headEnd/>
            <a:tailEnd/>
          </a:ln>
          <a:effectLst/>
        </p:spPr>
        <p:txBody>
          <a:bodyPr wrap="square">
            <a:spAutoFit/>
          </a:bodyPr>
          <a:lstStyle/>
          <a:p>
            <a:pPr algn="l">
              <a:lnSpc>
                <a:spcPct val="100000"/>
              </a:lnSpc>
              <a:spcBef>
                <a:spcPct val="50000"/>
              </a:spcBef>
              <a:spcAft>
                <a:spcPct val="0"/>
              </a:spcAft>
              <a:buSzTx/>
              <a:buFontTx/>
              <a:buNone/>
            </a:pPr>
            <a:r>
              <a:rPr lang="en-US" altLang="zh-CN" sz="1200" dirty="0" smtClean="0">
                <a:ea typeface="宋体" pitchFamily="2" charset="-122"/>
              </a:rPr>
              <a:t>21.5441%</a:t>
            </a:r>
            <a:endParaRPr lang="en-US" altLang="zh-CN" sz="1200" dirty="0">
              <a:ea typeface="宋体" pitchFamily="2" charset="-122"/>
            </a:endParaRPr>
          </a:p>
        </p:txBody>
      </p:sp>
      <p:sp>
        <p:nvSpPr>
          <p:cNvPr id="13" name="Rectangle 44"/>
          <p:cNvSpPr>
            <a:spLocks noChangeArrowheads="1"/>
          </p:cNvSpPr>
          <p:nvPr/>
        </p:nvSpPr>
        <p:spPr bwMode="auto">
          <a:xfrm>
            <a:off x="3589835" y="3814987"/>
            <a:ext cx="2736304" cy="360039"/>
          </a:xfrm>
          <a:prstGeom prst="rect">
            <a:avLst/>
          </a:prstGeom>
          <a:solidFill>
            <a:schemeClr val="accent1">
              <a:lumMod val="5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algn="ctr">
              <a:lnSpc>
                <a:spcPct val="100000"/>
              </a:lnSpc>
              <a:spcAft>
                <a:spcPct val="0"/>
              </a:spcAft>
              <a:buSzTx/>
              <a:buFontTx/>
              <a:buNone/>
            </a:pPr>
            <a:r>
              <a:rPr lang="zh-CN" altLang="en-US" sz="1600" b="1" dirty="0" smtClean="0">
                <a:solidFill>
                  <a:schemeClr val="bg1"/>
                </a:solidFill>
              </a:rPr>
              <a:t>浙江五环轴承集团有限公司</a:t>
            </a:r>
            <a:endParaRPr lang="en-US" altLang="zh-CN" sz="1600" b="1" dirty="0">
              <a:solidFill>
                <a:schemeClr val="bg1"/>
              </a:solidFill>
            </a:endParaRPr>
          </a:p>
        </p:txBody>
      </p:sp>
      <p:sp>
        <p:nvSpPr>
          <p:cNvPr id="14" name="Rectangle 45"/>
          <p:cNvSpPr>
            <a:spLocks noChangeArrowheads="1"/>
          </p:cNvSpPr>
          <p:nvPr/>
        </p:nvSpPr>
        <p:spPr bwMode="auto">
          <a:xfrm>
            <a:off x="7263037" y="3814986"/>
            <a:ext cx="2303463" cy="360363"/>
          </a:xfrm>
          <a:prstGeom prst="rect">
            <a:avLst/>
          </a:prstGeom>
          <a:solidFill>
            <a:schemeClr val="accent1">
              <a:lumMod val="5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algn="ctr">
              <a:lnSpc>
                <a:spcPct val="100000"/>
              </a:lnSpc>
              <a:spcAft>
                <a:spcPct val="0"/>
              </a:spcAft>
              <a:buSzTx/>
              <a:buFontTx/>
              <a:buNone/>
            </a:pPr>
            <a:r>
              <a:rPr lang="zh-CN" altLang="en-US" sz="1600" b="1" dirty="0" smtClean="0">
                <a:solidFill>
                  <a:schemeClr val="bg1"/>
                </a:solidFill>
              </a:rPr>
              <a:t>杨文波</a:t>
            </a:r>
            <a:endParaRPr lang="en-US" altLang="zh-CN" sz="1600" b="1" dirty="0">
              <a:solidFill>
                <a:schemeClr val="bg1"/>
              </a:solidFill>
            </a:endParaRPr>
          </a:p>
        </p:txBody>
      </p:sp>
      <p:sp>
        <p:nvSpPr>
          <p:cNvPr id="36" name="Text Box 95"/>
          <p:cNvSpPr txBox="1">
            <a:spLocks noChangeArrowheads="1"/>
          </p:cNvSpPr>
          <p:nvPr/>
        </p:nvSpPr>
        <p:spPr bwMode="auto">
          <a:xfrm>
            <a:off x="4957986" y="5543178"/>
            <a:ext cx="857250" cy="276225"/>
          </a:xfrm>
          <a:prstGeom prst="rect">
            <a:avLst/>
          </a:prstGeom>
          <a:noFill/>
          <a:ln w="9525">
            <a:noFill/>
            <a:miter lim="800000"/>
            <a:headEnd/>
            <a:tailEnd/>
          </a:ln>
          <a:effectLst/>
        </p:spPr>
        <p:txBody>
          <a:bodyPr>
            <a:spAutoFit/>
          </a:bodyPr>
          <a:lstStyle/>
          <a:p>
            <a:pPr algn="l">
              <a:lnSpc>
                <a:spcPct val="100000"/>
              </a:lnSpc>
              <a:spcBef>
                <a:spcPct val="50000"/>
              </a:spcBef>
              <a:spcAft>
                <a:spcPct val="0"/>
              </a:spcAft>
              <a:buSzTx/>
              <a:buFontTx/>
              <a:buNone/>
            </a:pPr>
            <a:r>
              <a:rPr lang="en-US" altLang="zh-CN" sz="1200" dirty="0">
                <a:ea typeface="宋体" pitchFamily="2" charset="-122"/>
              </a:rPr>
              <a:t>100%</a:t>
            </a:r>
          </a:p>
        </p:txBody>
      </p:sp>
      <p:sp>
        <p:nvSpPr>
          <p:cNvPr id="39" name="Line 98"/>
          <p:cNvSpPr>
            <a:spLocks noChangeShapeType="1"/>
          </p:cNvSpPr>
          <p:nvPr/>
        </p:nvSpPr>
        <p:spPr bwMode="auto">
          <a:xfrm>
            <a:off x="4957986" y="5399162"/>
            <a:ext cx="0" cy="432048"/>
          </a:xfrm>
          <a:prstGeom prst="line">
            <a:avLst/>
          </a:prstGeom>
          <a:noFill/>
          <a:ln w="12700">
            <a:solidFill>
              <a:schemeClr val="tx1"/>
            </a:solidFill>
            <a:round/>
            <a:headEnd/>
            <a:tailEnd type="triangle" w="med" len="med"/>
          </a:ln>
          <a:effectLst/>
        </p:spPr>
        <p:txBody>
          <a:bodyPr vert="eaVert" wrap="none" lIns="90000" tIns="46800" rIns="90000" bIns="46800" anchor="ctr"/>
          <a:lstStyle/>
          <a:p>
            <a:endParaRPr lang="zh-CN" altLang="en-US"/>
          </a:p>
        </p:txBody>
      </p:sp>
      <p:cxnSp>
        <p:nvCxnSpPr>
          <p:cNvPr id="57" name="肘形连接符 56"/>
          <p:cNvCxnSpPr>
            <a:stCxn id="6" idx="2"/>
          </p:cNvCxnSpPr>
          <p:nvPr/>
        </p:nvCxnSpPr>
        <p:spPr bwMode="auto">
          <a:xfrm rot="16200000" flipH="1">
            <a:off x="2978524" y="2699619"/>
            <a:ext cx="430139" cy="3384774"/>
          </a:xfrm>
          <a:prstGeom prst="bentConnector2">
            <a:avLst/>
          </a:prstGeom>
          <a:noFill/>
          <a:ln w="9525" cap="flat" cmpd="sng" algn="ctr">
            <a:solidFill>
              <a:schemeClr val="tx1"/>
            </a:solidFill>
            <a:prstDash val="solid"/>
            <a:round/>
            <a:headEnd type="none" w="med" len="med"/>
            <a:tailEnd type="none" w="med" len="med"/>
          </a:ln>
          <a:effectLst/>
        </p:spPr>
      </p:cxnSp>
      <p:cxnSp>
        <p:nvCxnSpPr>
          <p:cNvPr id="61" name="形状 60"/>
          <p:cNvCxnSpPr>
            <a:stCxn id="14" idx="2"/>
          </p:cNvCxnSpPr>
          <p:nvPr/>
        </p:nvCxnSpPr>
        <p:spPr bwMode="auto">
          <a:xfrm rot="5400000">
            <a:off x="6434512" y="2626816"/>
            <a:ext cx="431725" cy="3528791"/>
          </a:xfrm>
          <a:prstGeom prst="bentConnector2">
            <a:avLst/>
          </a:prstGeom>
          <a:noFill/>
          <a:ln w="9525" cap="flat" cmpd="sng" algn="ctr">
            <a:solidFill>
              <a:schemeClr val="tx1"/>
            </a:solidFill>
            <a:prstDash val="solid"/>
            <a:round/>
            <a:headEnd type="none" w="med" len="med"/>
            <a:tailEnd type="none" w="med" len="med"/>
          </a:ln>
          <a:effectLst/>
        </p:spPr>
      </p:cxnSp>
      <p:cxnSp>
        <p:nvCxnSpPr>
          <p:cNvPr id="71" name="直接箭头连接符 70"/>
          <p:cNvCxnSpPr>
            <a:stCxn id="13" idx="2"/>
            <a:endCxn id="7" idx="0"/>
          </p:cNvCxnSpPr>
          <p:nvPr/>
        </p:nvCxnSpPr>
        <p:spPr bwMode="auto">
          <a:xfrm rot="5400000">
            <a:off x="4523908" y="4604869"/>
            <a:ext cx="863923" cy="4237"/>
          </a:xfrm>
          <a:prstGeom prst="straightConnector1">
            <a:avLst/>
          </a:prstGeom>
          <a:noFill/>
          <a:ln w="9525" cap="flat" cmpd="sng" algn="ctr">
            <a:solidFill>
              <a:schemeClr val="tx1"/>
            </a:solidFill>
            <a:prstDash val="solid"/>
            <a:round/>
            <a:headEnd type="none" w="med" len="med"/>
            <a:tailEnd type="arrow"/>
          </a:ln>
          <a:effectLst/>
        </p:spPr>
      </p:cxnSp>
      <p:sp>
        <p:nvSpPr>
          <p:cNvPr id="72" name="Rectangle 21"/>
          <p:cNvSpPr>
            <a:spLocks noChangeArrowheads="1"/>
          </p:cNvSpPr>
          <p:nvPr/>
        </p:nvSpPr>
        <p:spPr bwMode="auto">
          <a:xfrm>
            <a:off x="3733850" y="5831210"/>
            <a:ext cx="2592288" cy="360040"/>
          </a:xfrm>
          <a:prstGeom prst="rect">
            <a:avLst/>
          </a:prstGeom>
          <a:solidFill>
            <a:srgbClr val="0099CC"/>
          </a:solidFill>
          <a:ln w="9525">
            <a:noFill/>
            <a:miter lim="800000"/>
            <a:headEnd/>
            <a:tailEnd/>
          </a:ln>
          <a:effectLst>
            <a:outerShdw blurRad="50800" dist="38100" dir="2700000" algn="tl" rotWithShape="0">
              <a:prstClr val="black">
                <a:alpha val="40000"/>
              </a:prstClr>
            </a:outerShdw>
          </a:effectLst>
        </p:spPr>
        <p:txBody>
          <a:bodyPr wrap="none" anchor="ctr"/>
          <a:lstStyle/>
          <a:p>
            <a:pPr algn="ctr">
              <a:lnSpc>
                <a:spcPct val="100000"/>
              </a:lnSpc>
              <a:spcAft>
                <a:spcPct val="0"/>
              </a:spcAft>
              <a:buSzTx/>
              <a:buFontTx/>
              <a:buNone/>
            </a:pPr>
            <a:r>
              <a:rPr lang="zh-CN" altLang="en-US" sz="1600" b="1" dirty="0" smtClean="0">
                <a:solidFill>
                  <a:schemeClr val="bg1"/>
                </a:solidFill>
              </a:rPr>
              <a:t>江苏五环管业有限公司</a:t>
            </a:r>
            <a:endParaRPr lang="en-US" altLang="zh-CN" sz="1600" b="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管理团队</a:t>
            </a:r>
            <a:endParaRPr lang="zh-CN" altLang="en-US" dirty="0"/>
          </a:p>
        </p:txBody>
      </p:sp>
      <p:sp>
        <p:nvSpPr>
          <p:cNvPr id="5" name="Rectangle 6"/>
          <p:cNvSpPr>
            <a:spLocks noGrp="1" noChangeArrowheads="1"/>
          </p:cNvSpPr>
          <p:nvPr>
            <p:ph idx="1"/>
          </p:nvPr>
        </p:nvSpPr>
        <p:spPr bwMode="gray">
          <a:xfrm>
            <a:off x="349474" y="1438722"/>
            <a:ext cx="9505056" cy="5400600"/>
          </a:xfrm>
          <a:noFill/>
          <a:ln/>
        </p:spPr>
        <p:txBody>
          <a:bodyPr lIns="91411" tIns="36565" rIns="36565" bIns="36565"/>
          <a:lstStyle/>
          <a:p>
            <a:pPr marL="177789" indent="-177789">
              <a:lnSpc>
                <a:spcPct val="120000"/>
              </a:lnSpc>
            </a:pPr>
            <a:r>
              <a:rPr lang="zh-CN" altLang="en-US" sz="1400" dirty="0" smtClean="0">
                <a:latin typeface="楷体_GB2312" pitchFamily="49" charset="-122"/>
              </a:rPr>
              <a:t> </a:t>
            </a:r>
            <a:r>
              <a:rPr lang="zh-CN" altLang="en-US" sz="1400" b="1" dirty="0" smtClean="0">
                <a:latin typeface="楷体_GB2312" pitchFamily="49" charset="-122"/>
              </a:rPr>
              <a:t>董事会  </a:t>
            </a:r>
            <a:r>
              <a:rPr lang="zh-CN" altLang="en-US" sz="1400" dirty="0" smtClean="0">
                <a:latin typeface="楷体_GB2312" pitchFamily="49" charset="-122"/>
              </a:rPr>
              <a:t>五环钛业董事会由</a:t>
            </a:r>
            <a:r>
              <a:rPr lang="en-US" altLang="zh-CN" sz="1400" dirty="0" smtClean="0">
                <a:latin typeface="楷体_GB2312" pitchFamily="49" charset="-122"/>
              </a:rPr>
              <a:t>5</a:t>
            </a:r>
            <a:r>
              <a:rPr lang="zh-CN" altLang="en-US" sz="1400" dirty="0" smtClean="0">
                <a:latin typeface="楷体_GB2312" pitchFamily="49" charset="-122"/>
              </a:rPr>
              <a:t>名成员组成，基本情况如下：</a:t>
            </a:r>
          </a:p>
          <a:p>
            <a:pPr marL="654006" lvl="1" indent="-207949">
              <a:lnSpc>
                <a:spcPct val="120000"/>
              </a:lnSpc>
            </a:pPr>
            <a:r>
              <a:rPr lang="zh-CN" altLang="zh-CN" sz="1400" b="1" dirty="0" smtClean="0"/>
              <a:t>胡乐煊</a:t>
            </a:r>
            <a:r>
              <a:rPr lang="zh-CN" altLang="zh-CN" sz="1400" dirty="0" smtClean="0"/>
              <a:t>，</a:t>
            </a:r>
            <a:r>
              <a:rPr lang="en-US" altLang="zh-CN" sz="1400" dirty="0" smtClean="0"/>
              <a:t>1962</a:t>
            </a:r>
            <a:r>
              <a:rPr lang="zh-CN" altLang="zh-CN" sz="1400" dirty="0" smtClean="0"/>
              <a:t>年</a:t>
            </a:r>
            <a:r>
              <a:rPr lang="en-US" altLang="zh-CN" sz="1400" dirty="0" smtClean="0"/>
              <a:t>4</a:t>
            </a:r>
            <a:r>
              <a:rPr lang="zh-CN" altLang="zh-CN" sz="1400" dirty="0" smtClean="0"/>
              <a:t>月出生，大专学历。</a:t>
            </a:r>
            <a:r>
              <a:rPr lang="en-US" altLang="zh-CN" sz="1400" dirty="0" smtClean="0"/>
              <a:t>1985</a:t>
            </a:r>
            <a:r>
              <a:rPr lang="zh-CN" altLang="zh-CN" sz="1400" dirty="0" smtClean="0"/>
              <a:t>年</a:t>
            </a:r>
            <a:r>
              <a:rPr lang="en-US" altLang="zh-CN" sz="1400" dirty="0" smtClean="0"/>
              <a:t>8</a:t>
            </a:r>
            <a:r>
              <a:rPr lang="zh-CN" altLang="zh-CN" sz="1400" dirty="0" smtClean="0"/>
              <a:t>月至</a:t>
            </a:r>
            <a:r>
              <a:rPr lang="en-US" altLang="zh-CN" sz="1400" dirty="0" smtClean="0"/>
              <a:t>1990</a:t>
            </a:r>
            <a:r>
              <a:rPr lang="zh-CN" altLang="zh-CN" sz="1400" dirty="0" smtClean="0"/>
              <a:t>年</a:t>
            </a:r>
            <a:r>
              <a:rPr lang="en-US" altLang="zh-CN" sz="1400" dirty="0" smtClean="0"/>
              <a:t>8</a:t>
            </a:r>
            <a:r>
              <a:rPr lang="zh-CN" altLang="zh-CN" sz="1400" dirty="0" smtClean="0"/>
              <a:t>月，任慈溪市飞跃电器配件厂厂长；</a:t>
            </a:r>
            <a:r>
              <a:rPr lang="en-US" altLang="zh-CN" sz="1400" dirty="0" smtClean="0"/>
              <a:t>1990</a:t>
            </a:r>
            <a:r>
              <a:rPr lang="zh-CN" altLang="zh-CN" sz="1400" dirty="0" smtClean="0"/>
              <a:t>年</a:t>
            </a:r>
            <a:r>
              <a:rPr lang="en-US" altLang="zh-CN" sz="1400" dirty="0" smtClean="0"/>
              <a:t>9</a:t>
            </a:r>
            <a:r>
              <a:rPr lang="zh-CN" altLang="zh-CN" sz="1400" dirty="0" smtClean="0"/>
              <a:t>月至</a:t>
            </a:r>
            <a:r>
              <a:rPr lang="en-US" altLang="zh-CN" sz="1400" dirty="0" smtClean="0"/>
              <a:t>1999</a:t>
            </a:r>
            <a:r>
              <a:rPr lang="zh-CN" altLang="zh-CN" sz="1400" dirty="0" smtClean="0"/>
              <a:t>年</a:t>
            </a:r>
            <a:r>
              <a:rPr lang="en-US" altLang="zh-CN" sz="1400" dirty="0" smtClean="0"/>
              <a:t>5</a:t>
            </a:r>
            <a:r>
              <a:rPr lang="zh-CN" altLang="zh-CN" sz="1400" dirty="0" smtClean="0"/>
              <a:t>月，任慈溪市彭桥海棉制品厂厂长；</a:t>
            </a:r>
            <a:r>
              <a:rPr lang="en-US" altLang="zh-CN" sz="1400" dirty="0" smtClean="0"/>
              <a:t>1999</a:t>
            </a:r>
            <a:r>
              <a:rPr lang="zh-CN" altLang="zh-CN" sz="1400" dirty="0" smtClean="0"/>
              <a:t>年</a:t>
            </a:r>
            <a:r>
              <a:rPr lang="en-US" altLang="zh-CN" sz="1400" dirty="0" smtClean="0"/>
              <a:t>6</a:t>
            </a:r>
            <a:r>
              <a:rPr lang="zh-CN" altLang="zh-CN" sz="1400" dirty="0" smtClean="0"/>
              <a:t>月至今，任浙江五环轴承集团有限公司总经理；</a:t>
            </a:r>
            <a:r>
              <a:rPr lang="en-US" altLang="zh-CN" sz="1400" dirty="0" smtClean="0"/>
              <a:t>2004</a:t>
            </a:r>
            <a:r>
              <a:rPr lang="zh-CN" altLang="zh-CN" sz="1400" dirty="0" smtClean="0"/>
              <a:t>年</a:t>
            </a:r>
            <a:r>
              <a:rPr lang="en-US" altLang="zh-CN" sz="1400" dirty="0" smtClean="0"/>
              <a:t>7</a:t>
            </a:r>
            <a:r>
              <a:rPr lang="zh-CN" altLang="zh-CN" sz="1400" dirty="0" smtClean="0"/>
              <a:t>月至今，任江苏五环管业有限公司董事长；</a:t>
            </a:r>
            <a:r>
              <a:rPr lang="en-US" altLang="zh-CN" sz="1400" dirty="0" smtClean="0"/>
              <a:t>2006</a:t>
            </a:r>
            <a:r>
              <a:rPr lang="zh-CN" altLang="zh-CN" sz="1400" dirty="0" smtClean="0"/>
              <a:t>年</a:t>
            </a:r>
            <a:r>
              <a:rPr lang="en-US" altLang="zh-CN" sz="1400" dirty="0" smtClean="0"/>
              <a:t>9</a:t>
            </a:r>
            <a:r>
              <a:rPr lang="zh-CN" altLang="zh-CN" sz="1400" dirty="0" smtClean="0"/>
              <a:t>月至今，任五环钛业董事长</a:t>
            </a:r>
            <a:r>
              <a:rPr lang="zh-CN" altLang="en-US" sz="1400" dirty="0" smtClean="0">
                <a:latin typeface="楷体_GB2312" pitchFamily="49" charset="-122"/>
              </a:rPr>
              <a:t>；</a:t>
            </a:r>
          </a:p>
          <a:p>
            <a:pPr marL="654006" lvl="1" indent="-207949">
              <a:lnSpc>
                <a:spcPct val="120000"/>
              </a:lnSpc>
            </a:pPr>
            <a:r>
              <a:rPr lang="zh-CN" altLang="zh-CN" sz="1400" b="1" dirty="0" smtClean="0"/>
              <a:t>俞建东</a:t>
            </a:r>
            <a:r>
              <a:rPr lang="zh-CN" altLang="zh-CN" sz="1400" dirty="0" smtClean="0"/>
              <a:t>，</a:t>
            </a:r>
            <a:r>
              <a:rPr lang="en-US" altLang="zh-CN" sz="1400" dirty="0" smtClean="0"/>
              <a:t>1966</a:t>
            </a:r>
            <a:r>
              <a:rPr lang="zh-CN" altLang="zh-CN" sz="1400" dirty="0" smtClean="0"/>
              <a:t>年</a:t>
            </a:r>
            <a:r>
              <a:rPr lang="en-US" altLang="zh-CN" sz="1400" dirty="0" smtClean="0"/>
              <a:t>9</a:t>
            </a:r>
            <a:r>
              <a:rPr lang="zh-CN" altLang="zh-CN" sz="1400" dirty="0" smtClean="0"/>
              <a:t>月出生，大专学历。</a:t>
            </a:r>
            <a:r>
              <a:rPr lang="en-US" altLang="zh-CN" sz="1400" dirty="0" smtClean="0"/>
              <a:t>1985</a:t>
            </a:r>
            <a:r>
              <a:rPr lang="zh-CN" altLang="zh-CN" sz="1400" dirty="0" smtClean="0"/>
              <a:t>年</a:t>
            </a:r>
            <a:r>
              <a:rPr lang="en-US" altLang="zh-CN" sz="1400" dirty="0" smtClean="0"/>
              <a:t>7</a:t>
            </a:r>
            <a:r>
              <a:rPr lang="zh-CN" altLang="zh-CN" sz="1400" dirty="0" smtClean="0"/>
              <a:t>月至</a:t>
            </a:r>
            <a:r>
              <a:rPr lang="en-US" altLang="zh-CN" sz="1400" dirty="0" smtClean="0"/>
              <a:t>1997</a:t>
            </a:r>
            <a:r>
              <a:rPr lang="zh-CN" altLang="zh-CN" sz="1400" dirty="0" smtClean="0"/>
              <a:t>年</a:t>
            </a:r>
            <a:r>
              <a:rPr lang="en-US" altLang="zh-CN" sz="1400" dirty="0" smtClean="0"/>
              <a:t>8</a:t>
            </a:r>
            <a:r>
              <a:rPr lang="zh-CN" altLang="zh-CN" sz="1400" dirty="0" smtClean="0"/>
              <a:t>月，任慈溪农村信用社信贷员；</a:t>
            </a:r>
            <a:r>
              <a:rPr lang="en-US" altLang="zh-CN" sz="1400" dirty="0" smtClean="0"/>
              <a:t>1997</a:t>
            </a:r>
            <a:r>
              <a:rPr lang="zh-CN" altLang="zh-CN" sz="1400" dirty="0" smtClean="0"/>
              <a:t>年</a:t>
            </a:r>
            <a:r>
              <a:rPr lang="en-US" altLang="zh-CN" sz="1400" dirty="0" smtClean="0"/>
              <a:t>9</a:t>
            </a:r>
            <a:r>
              <a:rPr lang="zh-CN" altLang="zh-CN" sz="1400" dirty="0" smtClean="0"/>
              <a:t>月至</a:t>
            </a:r>
            <a:r>
              <a:rPr lang="en-US" altLang="zh-CN" sz="1400" dirty="0" smtClean="0"/>
              <a:t>1999</a:t>
            </a:r>
            <a:r>
              <a:rPr lang="zh-CN" altLang="zh-CN" sz="1400" dirty="0" smtClean="0"/>
              <a:t>年</a:t>
            </a:r>
            <a:r>
              <a:rPr lang="en-US" altLang="zh-CN" sz="1400" dirty="0" smtClean="0"/>
              <a:t>5</a:t>
            </a:r>
            <a:r>
              <a:rPr lang="zh-CN" altLang="zh-CN" sz="1400" dirty="0" smtClean="0"/>
              <a:t>月，任慈溪市汇鑫轴承有限公司总经理；</a:t>
            </a:r>
            <a:r>
              <a:rPr lang="en-US" altLang="zh-CN" sz="1400" dirty="0" smtClean="0"/>
              <a:t>2005</a:t>
            </a:r>
            <a:r>
              <a:rPr lang="zh-CN" altLang="zh-CN" sz="1400" dirty="0" smtClean="0"/>
              <a:t>年</a:t>
            </a:r>
            <a:r>
              <a:rPr lang="en-US" altLang="zh-CN" sz="1400" dirty="0" smtClean="0"/>
              <a:t>11</a:t>
            </a:r>
            <a:r>
              <a:rPr lang="zh-CN" altLang="zh-CN" sz="1400" dirty="0" smtClean="0"/>
              <a:t>月至今，任浙江五环轴承集团有限公司董事长； </a:t>
            </a:r>
            <a:r>
              <a:rPr lang="en-US" altLang="zh-CN" sz="1400" dirty="0" smtClean="0"/>
              <a:t>2009</a:t>
            </a:r>
            <a:r>
              <a:rPr lang="zh-CN" altLang="zh-CN" sz="1400" dirty="0" smtClean="0"/>
              <a:t>年</a:t>
            </a:r>
            <a:r>
              <a:rPr lang="en-US" altLang="zh-CN" sz="1400" dirty="0" smtClean="0"/>
              <a:t>12</a:t>
            </a:r>
            <a:r>
              <a:rPr lang="zh-CN" altLang="zh-CN" sz="1400" dirty="0" smtClean="0"/>
              <a:t>月至今</a:t>
            </a:r>
            <a:r>
              <a:rPr lang="en-US" altLang="zh-CN" sz="1400" dirty="0" smtClean="0"/>
              <a:t>,</a:t>
            </a:r>
            <a:r>
              <a:rPr lang="zh-CN" altLang="zh-CN" sz="1400" dirty="0" smtClean="0"/>
              <a:t>任淮安五环房地产开发有限公司董事长；</a:t>
            </a:r>
            <a:r>
              <a:rPr lang="en-US" altLang="zh-CN" sz="1400" dirty="0" smtClean="0"/>
              <a:t>2004</a:t>
            </a:r>
            <a:r>
              <a:rPr lang="zh-CN" altLang="zh-CN" sz="1400" dirty="0" smtClean="0"/>
              <a:t>年</a:t>
            </a:r>
            <a:r>
              <a:rPr lang="en-US" altLang="zh-CN" sz="1400" dirty="0" smtClean="0"/>
              <a:t>7</a:t>
            </a:r>
            <a:r>
              <a:rPr lang="zh-CN" altLang="zh-CN" sz="1400" dirty="0" smtClean="0"/>
              <a:t>月至今，任江苏五环管业有限公司总经理；</a:t>
            </a:r>
            <a:r>
              <a:rPr lang="en-US" altLang="zh-CN" sz="1400" dirty="0" smtClean="0"/>
              <a:t>2006</a:t>
            </a:r>
            <a:r>
              <a:rPr lang="zh-CN" altLang="zh-CN" sz="1400" dirty="0" smtClean="0"/>
              <a:t>年</a:t>
            </a:r>
            <a:r>
              <a:rPr lang="en-US" altLang="zh-CN" sz="1400" dirty="0" smtClean="0"/>
              <a:t>9</a:t>
            </a:r>
            <a:r>
              <a:rPr lang="zh-CN" altLang="zh-CN" sz="1400" dirty="0" smtClean="0"/>
              <a:t>月至今，任五环钛业公司总经理</a:t>
            </a:r>
            <a:r>
              <a:rPr lang="zh-CN" altLang="en-US" sz="1400" dirty="0" smtClean="0">
                <a:latin typeface="楷体_GB2312" pitchFamily="49" charset="-122"/>
              </a:rPr>
              <a:t>；</a:t>
            </a:r>
          </a:p>
          <a:p>
            <a:pPr marL="654006" lvl="1" indent="-207949">
              <a:lnSpc>
                <a:spcPct val="120000"/>
              </a:lnSpc>
            </a:pPr>
            <a:r>
              <a:rPr lang="zh-CN" altLang="zh-CN" sz="1400" b="1" dirty="0" smtClean="0"/>
              <a:t>杨文波</a:t>
            </a:r>
            <a:r>
              <a:rPr lang="zh-CN" altLang="zh-CN" sz="1400" dirty="0" smtClean="0"/>
              <a:t>，董事，</a:t>
            </a:r>
            <a:r>
              <a:rPr lang="en-US" altLang="zh-CN" sz="1400" dirty="0" smtClean="0"/>
              <a:t> </a:t>
            </a:r>
            <a:r>
              <a:rPr lang="zh-CN" altLang="en-US" sz="1400" dirty="0" smtClean="0"/>
              <a:t>俞</a:t>
            </a:r>
            <a:r>
              <a:rPr lang="zh-CN" altLang="zh-CN" sz="1400" dirty="0" smtClean="0"/>
              <a:t>建东之妻，</a:t>
            </a:r>
            <a:r>
              <a:rPr lang="en-US" altLang="zh-CN" sz="1400" dirty="0" smtClean="0"/>
              <a:t>1967</a:t>
            </a:r>
            <a:r>
              <a:rPr lang="zh-CN" altLang="zh-CN" sz="1400" dirty="0" smtClean="0"/>
              <a:t>年</a:t>
            </a:r>
            <a:r>
              <a:rPr lang="en-US" altLang="zh-CN" sz="1400" dirty="0" smtClean="0"/>
              <a:t>10</a:t>
            </a:r>
            <a:r>
              <a:rPr lang="zh-CN" altLang="zh-CN" sz="1400" dirty="0" smtClean="0"/>
              <a:t>月出生，初中学历。</a:t>
            </a:r>
            <a:r>
              <a:rPr lang="en-US" altLang="zh-CN" sz="1400" dirty="0" smtClean="0"/>
              <a:t>1999</a:t>
            </a:r>
            <a:r>
              <a:rPr lang="zh-CN" altLang="zh-CN" sz="1400" dirty="0" smtClean="0"/>
              <a:t>年</a:t>
            </a:r>
            <a:r>
              <a:rPr lang="en-US" altLang="zh-CN" sz="1400" dirty="0" smtClean="0"/>
              <a:t>6</a:t>
            </a:r>
            <a:r>
              <a:rPr lang="zh-CN" altLang="zh-CN" sz="1400" dirty="0" smtClean="0"/>
              <a:t>月至</a:t>
            </a:r>
            <a:r>
              <a:rPr lang="en-US" altLang="zh-CN" sz="1400" dirty="0" smtClean="0"/>
              <a:t>2005</a:t>
            </a:r>
            <a:r>
              <a:rPr lang="zh-CN" altLang="zh-CN" sz="1400" dirty="0" smtClean="0"/>
              <a:t>年</a:t>
            </a:r>
            <a:r>
              <a:rPr lang="en-US" altLang="zh-CN" sz="1400" dirty="0" smtClean="0"/>
              <a:t>10</a:t>
            </a:r>
            <a:r>
              <a:rPr lang="zh-CN" altLang="zh-CN" sz="1400" dirty="0" smtClean="0"/>
              <a:t>月</a:t>
            </a:r>
            <a:r>
              <a:rPr lang="en-US" altLang="zh-CN" sz="1400" dirty="0" smtClean="0"/>
              <a:t>,</a:t>
            </a:r>
            <a:r>
              <a:rPr lang="zh-CN" altLang="zh-CN" sz="1400" dirty="0" smtClean="0"/>
              <a:t>任慈溪市五环轴承有限公司董事长；</a:t>
            </a:r>
            <a:r>
              <a:rPr lang="en-US" altLang="zh-CN" sz="1400" dirty="0" smtClean="0"/>
              <a:t>2002</a:t>
            </a:r>
            <a:r>
              <a:rPr lang="zh-CN" altLang="zh-CN" sz="1400" dirty="0" smtClean="0"/>
              <a:t>年</a:t>
            </a:r>
            <a:r>
              <a:rPr lang="en-US" altLang="zh-CN" sz="1400" dirty="0" smtClean="0"/>
              <a:t>4</a:t>
            </a:r>
            <a:r>
              <a:rPr lang="zh-CN" altLang="zh-CN" sz="1400" dirty="0" smtClean="0"/>
              <a:t>月至</a:t>
            </a:r>
            <a:r>
              <a:rPr lang="en-US" altLang="zh-CN" sz="1400" dirty="0" smtClean="0"/>
              <a:t>2009</a:t>
            </a:r>
            <a:r>
              <a:rPr lang="zh-CN" altLang="zh-CN" sz="1400" dirty="0" smtClean="0"/>
              <a:t>年</a:t>
            </a:r>
            <a:r>
              <a:rPr lang="en-US" altLang="zh-CN" sz="1400" dirty="0" smtClean="0"/>
              <a:t>7</a:t>
            </a:r>
            <a:r>
              <a:rPr lang="zh-CN" altLang="zh-CN" sz="1400" dirty="0" smtClean="0"/>
              <a:t>月，任慈溪市汇鑫轴承有限公司董事长；</a:t>
            </a:r>
            <a:r>
              <a:rPr lang="en-US" altLang="zh-CN" sz="1400" dirty="0" smtClean="0"/>
              <a:t>2005</a:t>
            </a:r>
            <a:r>
              <a:rPr lang="zh-CN" altLang="zh-CN" sz="1400" dirty="0" smtClean="0"/>
              <a:t>年</a:t>
            </a:r>
            <a:r>
              <a:rPr lang="en-US" altLang="zh-CN" sz="1400" dirty="0" smtClean="0"/>
              <a:t>11</a:t>
            </a:r>
            <a:r>
              <a:rPr lang="zh-CN" altLang="zh-CN" sz="1400" dirty="0" smtClean="0"/>
              <a:t>月至今，任浙江五环轴承集团有限公司监事会主席；</a:t>
            </a:r>
            <a:r>
              <a:rPr lang="en-US" altLang="zh-CN" sz="1400" dirty="0" smtClean="0"/>
              <a:t>2006</a:t>
            </a:r>
            <a:r>
              <a:rPr lang="zh-CN" altLang="zh-CN" sz="1400" dirty="0" smtClean="0"/>
              <a:t>年</a:t>
            </a:r>
            <a:r>
              <a:rPr lang="en-US" altLang="zh-CN" sz="1400" dirty="0" smtClean="0"/>
              <a:t>9</a:t>
            </a:r>
            <a:r>
              <a:rPr lang="zh-CN" altLang="zh-CN" sz="1400" dirty="0" smtClean="0"/>
              <a:t>月至今，慈溪市君文轴承有限公司监事；</a:t>
            </a:r>
            <a:r>
              <a:rPr lang="en-US" altLang="zh-CN" sz="1400" dirty="0" smtClean="0"/>
              <a:t>2006</a:t>
            </a:r>
            <a:r>
              <a:rPr lang="zh-CN" altLang="zh-CN" sz="1400" dirty="0" smtClean="0"/>
              <a:t>年</a:t>
            </a:r>
            <a:r>
              <a:rPr lang="en-US" altLang="zh-CN" sz="1400" dirty="0" smtClean="0"/>
              <a:t>9</a:t>
            </a:r>
            <a:r>
              <a:rPr lang="zh-CN" altLang="zh-CN" sz="1400" dirty="0" smtClean="0"/>
              <a:t>月至今，慈溪市东煊轴承有限公司董事长；</a:t>
            </a:r>
            <a:r>
              <a:rPr lang="en-US" altLang="zh-CN" sz="1400" dirty="0" smtClean="0"/>
              <a:t>2006</a:t>
            </a:r>
            <a:r>
              <a:rPr lang="zh-CN" altLang="zh-CN" sz="1400" dirty="0" smtClean="0"/>
              <a:t>年</a:t>
            </a:r>
            <a:r>
              <a:rPr lang="en-US" altLang="zh-CN" sz="1400" dirty="0" smtClean="0"/>
              <a:t>11</a:t>
            </a:r>
            <a:r>
              <a:rPr lang="zh-CN" altLang="zh-CN" sz="1400" dirty="0" smtClean="0"/>
              <a:t>月至今，慈溪市建乐轴承有限公司监事；</a:t>
            </a:r>
            <a:r>
              <a:rPr lang="en-US" altLang="zh-CN" sz="1400" dirty="0" smtClean="0"/>
              <a:t>2006</a:t>
            </a:r>
            <a:r>
              <a:rPr lang="zh-CN" altLang="zh-CN" sz="1400" dirty="0" smtClean="0"/>
              <a:t>年</a:t>
            </a:r>
            <a:r>
              <a:rPr lang="en-US" altLang="zh-CN" sz="1400" dirty="0" smtClean="0"/>
              <a:t>9</a:t>
            </a:r>
            <a:r>
              <a:rPr lang="zh-CN" altLang="zh-CN" sz="1400" dirty="0" smtClean="0"/>
              <a:t>月至今，任本公司董事</a:t>
            </a:r>
            <a:r>
              <a:rPr lang="zh-CN" altLang="en-US" sz="1400" dirty="0" smtClean="0">
                <a:latin typeface="楷体_GB2312" pitchFamily="49" charset="-122"/>
              </a:rPr>
              <a:t>；</a:t>
            </a:r>
          </a:p>
          <a:p>
            <a:pPr marL="654006" lvl="1" indent="-207949">
              <a:lnSpc>
                <a:spcPct val="120000"/>
              </a:lnSpc>
            </a:pPr>
            <a:r>
              <a:rPr lang="zh-CN" altLang="zh-CN" sz="1400" b="1" dirty="0" smtClean="0"/>
              <a:t>胡亮亮</a:t>
            </a:r>
            <a:r>
              <a:rPr lang="zh-CN" altLang="zh-CN" sz="1400" dirty="0" smtClean="0"/>
              <a:t>，董事，胡乐煊之子，</a:t>
            </a:r>
            <a:r>
              <a:rPr lang="en-US" altLang="zh-CN" sz="1400" dirty="0" smtClean="0"/>
              <a:t>1984</a:t>
            </a:r>
            <a:r>
              <a:rPr lang="zh-CN" altLang="zh-CN" sz="1400" dirty="0" smtClean="0"/>
              <a:t>年</a:t>
            </a:r>
            <a:r>
              <a:rPr lang="en-US" altLang="zh-CN" sz="1400" dirty="0" smtClean="0"/>
              <a:t>12</a:t>
            </a:r>
            <a:r>
              <a:rPr lang="zh-CN" altLang="zh-CN" sz="1400" dirty="0" smtClean="0"/>
              <a:t>月出生，大学本科。</a:t>
            </a:r>
            <a:r>
              <a:rPr lang="en-US" altLang="zh-CN" sz="1400" dirty="0" smtClean="0"/>
              <a:t>2007</a:t>
            </a:r>
            <a:r>
              <a:rPr lang="zh-CN" altLang="zh-CN" sz="1400" dirty="0" smtClean="0"/>
              <a:t>年</a:t>
            </a:r>
            <a:r>
              <a:rPr lang="en-US" altLang="zh-CN" sz="1400" dirty="0" smtClean="0"/>
              <a:t>8</a:t>
            </a:r>
            <a:r>
              <a:rPr lang="zh-CN" altLang="zh-CN" sz="1400" dirty="0" smtClean="0"/>
              <a:t>月至</a:t>
            </a:r>
            <a:r>
              <a:rPr lang="en-US" altLang="zh-CN" sz="1400" dirty="0" smtClean="0"/>
              <a:t>2009</a:t>
            </a:r>
            <a:r>
              <a:rPr lang="zh-CN" altLang="zh-CN" sz="1400" dirty="0" smtClean="0"/>
              <a:t>年</a:t>
            </a:r>
            <a:r>
              <a:rPr lang="en-US" altLang="zh-CN" sz="1400" dirty="0" smtClean="0"/>
              <a:t>4</a:t>
            </a:r>
            <a:r>
              <a:rPr lang="zh-CN" altLang="zh-CN" sz="1400" dirty="0" smtClean="0"/>
              <a:t>月，任宁波市慈溪进出口股份有限公司业务员；</a:t>
            </a:r>
            <a:r>
              <a:rPr lang="en-US" altLang="zh-CN" sz="1400" dirty="0" smtClean="0"/>
              <a:t>2009</a:t>
            </a:r>
            <a:r>
              <a:rPr lang="zh-CN" altLang="zh-CN" sz="1400" dirty="0" smtClean="0"/>
              <a:t>年</a:t>
            </a:r>
            <a:r>
              <a:rPr lang="en-US" altLang="zh-CN" sz="1400" dirty="0" smtClean="0"/>
              <a:t>5</a:t>
            </a:r>
            <a:r>
              <a:rPr lang="zh-CN" altLang="zh-CN" sz="1400" dirty="0" smtClean="0"/>
              <a:t>月至</a:t>
            </a:r>
            <a:r>
              <a:rPr lang="en-US" altLang="zh-CN" sz="1400" dirty="0" smtClean="0"/>
              <a:t>2010</a:t>
            </a:r>
            <a:r>
              <a:rPr lang="zh-CN" altLang="zh-CN" sz="1400" dirty="0" smtClean="0"/>
              <a:t>年</a:t>
            </a:r>
            <a:r>
              <a:rPr lang="en-US" altLang="zh-CN" sz="1400" dirty="0" smtClean="0"/>
              <a:t>12</a:t>
            </a:r>
            <a:r>
              <a:rPr lang="zh-CN" altLang="zh-CN" sz="1400" dirty="0" smtClean="0"/>
              <a:t>月，任慈溪市君乐海棉制品厂厂长；</a:t>
            </a:r>
            <a:r>
              <a:rPr lang="en-US" altLang="zh-CN" sz="1400" dirty="0" smtClean="0"/>
              <a:t>2011</a:t>
            </a:r>
            <a:r>
              <a:rPr lang="zh-CN" altLang="zh-CN" sz="1400" dirty="0" smtClean="0"/>
              <a:t>年</a:t>
            </a:r>
            <a:r>
              <a:rPr lang="en-US" altLang="zh-CN" sz="1400" dirty="0" smtClean="0"/>
              <a:t>1</a:t>
            </a:r>
            <a:r>
              <a:rPr lang="zh-CN" altLang="zh-CN" sz="1400" dirty="0" smtClean="0"/>
              <a:t>月至今，任慈溪市斯乐威机械有限公司总经理； </a:t>
            </a:r>
            <a:r>
              <a:rPr lang="en-US" altLang="zh-CN" sz="1400" dirty="0" smtClean="0"/>
              <a:t>2009</a:t>
            </a:r>
            <a:r>
              <a:rPr lang="zh-CN" altLang="zh-CN" sz="1400" dirty="0" smtClean="0"/>
              <a:t>年</a:t>
            </a:r>
            <a:r>
              <a:rPr lang="en-US" altLang="zh-CN" sz="1400" dirty="0" smtClean="0"/>
              <a:t>8</a:t>
            </a:r>
            <a:r>
              <a:rPr lang="zh-CN" altLang="zh-CN" sz="1400" dirty="0" smtClean="0"/>
              <a:t>月至今，慈溪市君文轴承有限公司董事长；</a:t>
            </a:r>
            <a:r>
              <a:rPr lang="en-US" altLang="zh-CN" sz="1400" dirty="0" smtClean="0"/>
              <a:t>2009</a:t>
            </a:r>
            <a:r>
              <a:rPr lang="zh-CN" altLang="zh-CN" sz="1400" dirty="0" smtClean="0"/>
              <a:t>年</a:t>
            </a:r>
            <a:r>
              <a:rPr lang="en-US" altLang="zh-CN" sz="1400" dirty="0" smtClean="0"/>
              <a:t>8</a:t>
            </a:r>
            <a:r>
              <a:rPr lang="zh-CN" altLang="zh-CN" sz="1400" dirty="0" smtClean="0"/>
              <a:t>月至今，慈溪市东煊轴承有限公司监事；</a:t>
            </a:r>
            <a:r>
              <a:rPr lang="en-US" altLang="zh-CN" sz="1400" dirty="0" smtClean="0"/>
              <a:t>2009</a:t>
            </a:r>
            <a:r>
              <a:rPr lang="zh-CN" altLang="zh-CN" sz="1400" dirty="0" smtClean="0"/>
              <a:t>年</a:t>
            </a:r>
            <a:r>
              <a:rPr lang="en-US" altLang="zh-CN" sz="1400" dirty="0" smtClean="0"/>
              <a:t>8</a:t>
            </a:r>
            <a:r>
              <a:rPr lang="zh-CN" altLang="zh-CN" sz="1400" dirty="0" smtClean="0"/>
              <a:t>月至今，浙江五环轴承集团有限公司董事；</a:t>
            </a:r>
            <a:r>
              <a:rPr lang="en-US" altLang="zh-CN" sz="1400" dirty="0" smtClean="0"/>
              <a:t>2009</a:t>
            </a:r>
            <a:r>
              <a:rPr lang="zh-CN" altLang="zh-CN" sz="1400" dirty="0" smtClean="0"/>
              <a:t>年</a:t>
            </a:r>
            <a:r>
              <a:rPr lang="en-US" altLang="zh-CN" sz="1400" dirty="0" smtClean="0"/>
              <a:t>7</a:t>
            </a:r>
            <a:r>
              <a:rPr lang="zh-CN" altLang="zh-CN" sz="1400" dirty="0" smtClean="0"/>
              <a:t>月至今，本公司董事。</a:t>
            </a:r>
            <a:endParaRPr lang="en-US" altLang="zh-CN" sz="1400" dirty="0" smtClean="0"/>
          </a:p>
          <a:p>
            <a:pPr marL="654006" lvl="1" indent="-207949">
              <a:lnSpc>
                <a:spcPct val="120000"/>
              </a:lnSpc>
            </a:pPr>
            <a:r>
              <a:rPr lang="zh-CN" altLang="zh-CN" sz="1400" b="1" dirty="0" smtClean="0"/>
              <a:t>马叶浓，</a:t>
            </a:r>
            <a:r>
              <a:rPr lang="zh-CN" altLang="zh-CN" sz="1400" dirty="0" smtClean="0"/>
              <a:t>董事，</a:t>
            </a:r>
            <a:r>
              <a:rPr lang="en-US" altLang="zh-CN" sz="1400" dirty="0" smtClean="0"/>
              <a:t>1979</a:t>
            </a:r>
            <a:r>
              <a:rPr lang="zh-CN" altLang="zh-CN" sz="1400" dirty="0" smtClean="0"/>
              <a:t>年</a:t>
            </a:r>
            <a:r>
              <a:rPr lang="en-US" altLang="zh-CN" sz="1400" dirty="0" smtClean="0"/>
              <a:t>9</a:t>
            </a:r>
            <a:r>
              <a:rPr lang="zh-CN" altLang="zh-CN" sz="1400" dirty="0" smtClean="0"/>
              <a:t>月出生，工商管理硕十学位。</a:t>
            </a:r>
            <a:r>
              <a:rPr lang="en-US" altLang="zh-CN" sz="1400" dirty="0" smtClean="0"/>
              <a:t>1997</a:t>
            </a:r>
            <a:r>
              <a:rPr lang="zh-CN" altLang="zh-CN" sz="1400" dirty="0" smtClean="0"/>
              <a:t>年</a:t>
            </a:r>
            <a:r>
              <a:rPr lang="en-US" altLang="zh-CN" sz="1400" dirty="0" smtClean="0"/>
              <a:t>7</a:t>
            </a:r>
            <a:r>
              <a:rPr lang="zh-CN" altLang="zh-CN" sz="1400" dirty="0" smtClean="0"/>
              <a:t>月至</a:t>
            </a:r>
            <a:r>
              <a:rPr lang="en-US" altLang="zh-CN" sz="1400" dirty="0" smtClean="0"/>
              <a:t>2005</a:t>
            </a:r>
            <a:r>
              <a:rPr lang="zh-CN" altLang="zh-CN" sz="1400" dirty="0" smtClean="0"/>
              <a:t>年</a:t>
            </a:r>
            <a:r>
              <a:rPr lang="en-US" altLang="zh-CN" sz="1400" dirty="0" smtClean="0"/>
              <a:t>2</a:t>
            </a:r>
            <a:r>
              <a:rPr lang="zh-CN" altLang="zh-CN" sz="1400" dirty="0" smtClean="0"/>
              <a:t>月，任宁波市旭日轴承有限公司财务部长；</a:t>
            </a:r>
            <a:r>
              <a:rPr lang="en-US" altLang="zh-CN" sz="1400" dirty="0" smtClean="0"/>
              <a:t>2005</a:t>
            </a:r>
            <a:r>
              <a:rPr lang="zh-CN" altLang="zh-CN" sz="1400" dirty="0" smtClean="0"/>
              <a:t>年</a:t>
            </a:r>
            <a:r>
              <a:rPr lang="en-US" altLang="zh-CN" sz="1400" dirty="0" smtClean="0"/>
              <a:t>3</a:t>
            </a:r>
            <a:r>
              <a:rPr lang="zh-CN" altLang="zh-CN" sz="1400" dirty="0" smtClean="0"/>
              <a:t>月至</a:t>
            </a:r>
            <a:r>
              <a:rPr lang="en-US" altLang="zh-CN" sz="1400" dirty="0" smtClean="0"/>
              <a:t>2006</a:t>
            </a:r>
            <a:r>
              <a:rPr lang="zh-CN" altLang="zh-CN" sz="1400" dirty="0" smtClean="0"/>
              <a:t>年</a:t>
            </a:r>
            <a:r>
              <a:rPr lang="en-US" altLang="zh-CN" sz="1400" dirty="0" smtClean="0"/>
              <a:t>8</a:t>
            </a:r>
            <a:r>
              <a:rPr lang="zh-CN" altLang="zh-CN" sz="1400" dirty="0" smtClean="0"/>
              <a:t>月，任浙江五环轴承集团有限公司财务总监；</a:t>
            </a:r>
            <a:r>
              <a:rPr lang="en-US" altLang="zh-CN" sz="1400" dirty="0" smtClean="0"/>
              <a:t>2006</a:t>
            </a:r>
            <a:r>
              <a:rPr lang="zh-CN" altLang="zh-CN" sz="1400" dirty="0" smtClean="0"/>
              <a:t>年</a:t>
            </a:r>
            <a:r>
              <a:rPr lang="en-US" altLang="zh-CN" sz="1400" dirty="0" smtClean="0"/>
              <a:t>9</a:t>
            </a:r>
            <a:r>
              <a:rPr lang="zh-CN" altLang="zh-CN" sz="1400" dirty="0" smtClean="0"/>
              <a:t>月至今，任本公司财务总监；</a:t>
            </a:r>
            <a:r>
              <a:rPr lang="en-US" altLang="zh-CN" sz="1400" dirty="0" smtClean="0"/>
              <a:t>2010</a:t>
            </a:r>
            <a:r>
              <a:rPr lang="zh-CN" altLang="zh-CN" sz="1400" dirty="0" smtClean="0"/>
              <a:t>年</a:t>
            </a:r>
            <a:r>
              <a:rPr lang="en-US" altLang="zh-CN" sz="1400" dirty="0" smtClean="0"/>
              <a:t>12</a:t>
            </a:r>
            <a:r>
              <a:rPr lang="zh-CN" altLang="zh-CN" sz="1400" dirty="0" smtClean="0"/>
              <a:t>月至今，兼任董事会秘书。</a:t>
            </a:r>
            <a:r>
              <a:rPr lang="en-US" altLang="zh-CN" sz="1400" dirty="0" smtClean="0">
                <a:latin typeface="楷体_GB2312" pitchFamily="49" charset="-122"/>
              </a:rPr>
              <a:t> </a:t>
            </a:r>
            <a:endParaRPr lang="zh-CN" altLang="en-US" sz="1400" dirty="0" smtClean="0">
              <a:latin typeface="楷体_GB2312" pitchFamily="49" charset="-122"/>
            </a:endParaRPr>
          </a:p>
          <a:p>
            <a:pPr marL="177789" indent="-177789">
              <a:lnSpc>
                <a:spcPct val="120000"/>
              </a:lnSpc>
            </a:pPr>
            <a:endParaRPr lang="zh-CN" altLang="en-US" sz="1400" dirty="0" smtClean="0">
              <a:latin typeface="楷体_GB2312" pitchFamily="49" charset="-122"/>
            </a:endParaRPr>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6</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管理团队（续）</a:t>
            </a:r>
            <a:endParaRPr lang="zh-CN" altLang="en-US" dirty="0"/>
          </a:p>
        </p:txBody>
      </p:sp>
      <p:sp>
        <p:nvSpPr>
          <p:cNvPr id="3" name="内容占位符 2"/>
          <p:cNvSpPr>
            <a:spLocks noGrp="1"/>
          </p:cNvSpPr>
          <p:nvPr>
            <p:ph idx="1"/>
          </p:nvPr>
        </p:nvSpPr>
        <p:spPr>
          <a:xfrm>
            <a:off x="421482" y="1582738"/>
            <a:ext cx="9231313" cy="4967287"/>
          </a:xfrm>
        </p:spPr>
        <p:txBody>
          <a:bodyPr/>
          <a:lstStyle/>
          <a:p>
            <a:pPr marL="177789" indent="-177789">
              <a:lnSpc>
                <a:spcPct val="120000"/>
              </a:lnSpc>
            </a:pPr>
            <a:r>
              <a:rPr lang="zh-CN" altLang="en-US" sz="1400" b="1" dirty="0" smtClean="0">
                <a:latin typeface="楷体_GB2312" pitchFamily="49" charset="-122"/>
              </a:rPr>
              <a:t>监事会：</a:t>
            </a:r>
            <a:r>
              <a:rPr lang="zh-CN" altLang="zh-CN" sz="1400" dirty="0" smtClean="0"/>
              <a:t>五环钛业监事会成员</a:t>
            </a:r>
            <a:r>
              <a:rPr lang="en-US" altLang="zh-CN" sz="1400" dirty="0" smtClean="0"/>
              <a:t>3</a:t>
            </a:r>
            <a:r>
              <a:rPr lang="zh-CN" altLang="zh-CN" sz="1400" dirty="0" smtClean="0"/>
              <a:t>名，分别为胡廷波、胡丽红、王立明，其中胡廷波为监事会主席。</a:t>
            </a:r>
            <a:endParaRPr lang="zh-CN" altLang="en-US" sz="1400" b="1" dirty="0" smtClean="0">
              <a:latin typeface="楷体_GB2312" pitchFamily="49" charset="-122"/>
            </a:endParaRPr>
          </a:p>
          <a:p>
            <a:pPr marL="654006" lvl="1" indent="-207949">
              <a:lnSpc>
                <a:spcPct val="120000"/>
              </a:lnSpc>
            </a:pPr>
            <a:r>
              <a:rPr lang="zh-CN" altLang="zh-CN" sz="1400" b="1" dirty="0" smtClean="0"/>
              <a:t>胡廷波</a:t>
            </a:r>
            <a:r>
              <a:rPr lang="zh-CN" altLang="zh-CN" sz="1400" dirty="0" smtClean="0"/>
              <a:t>，监事，</a:t>
            </a:r>
            <a:r>
              <a:rPr lang="en-US" altLang="zh-CN" sz="1400" dirty="0" smtClean="0"/>
              <a:t>1976</a:t>
            </a:r>
            <a:r>
              <a:rPr lang="zh-CN" altLang="zh-CN" sz="1400" dirty="0" smtClean="0"/>
              <a:t>年</a:t>
            </a:r>
            <a:r>
              <a:rPr lang="en-US" altLang="zh-CN" sz="1400" dirty="0" smtClean="0"/>
              <a:t>8</a:t>
            </a:r>
            <a:r>
              <a:rPr lang="zh-CN" altLang="zh-CN" sz="1400" dirty="0" smtClean="0"/>
              <a:t>月出生，初中学历。</a:t>
            </a:r>
            <a:r>
              <a:rPr lang="en-US" altLang="zh-CN" sz="1400" dirty="0" smtClean="0"/>
              <a:t>1993</a:t>
            </a:r>
            <a:r>
              <a:rPr lang="zh-CN" altLang="zh-CN" sz="1400" dirty="0" smtClean="0"/>
              <a:t>年</a:t>
            </a:r>
            <a:r>
              <a:rPr lang="en-US" altLang="zh-CN" sz="1400" dirty="0" smtClean="0"/>
              <a:t>7</a:t>
            </a:r>
            <a:r>
              <a:rPr lang="zh-CN" altLang="zh-CN" sz="1400" dirty="0" smtClean="0"/>
              <a:t>月至</a:t>
            </a:r>
            <a:r>
              <a:rPr lang="en-US" altLang="zh-CN" sz="1400" dirty="0" smtClean="0"/>
              <a:t>2000</a:t>
            </a:r>
            <a:r>
              <a:rPr lang="zh-CN" altLang="zh-CN" sz="1400" dirty="0" smtClean="0"/>
              <a:t>年</a:t>
            </a:r>
            <a:r>
              <a:rPr lang="en-US" altLang="zh-CN" sz="1400" dirty="0" smtClean="0"/>
              <a:t>3</a:t>
            </a:r>
            <a:r>
              <a:rPr lang="zh-CN" altLang="zh-CN" sz="1400" dirty="0" smtClean="0"/>
              <a:t>月，在慈兴集团任机修主管；</a:t>
            </a:r>
            <a:r>
              <a:rPr lang="en-US" altLang="zh-CN" sz="1400" dirty="0" smtClean="0"/>
              <a:t>2000</a:t>
            </a:r>
            <a:r>
              <a:rPr lang="zh-CN" altLang="zh-CN" sz="1400" dirty="0" smtClean="0"/>
              <a:t>年</a:t>
            </a:r>
            <a:r>
              <a:rPr lang="en-US" altLang="zh-CN" sz="1400" dirty="0" smtClean="0"/>
              <a:t>4</a:t>
            </a:r>
            <a:r>
              <a:rPr lang="zh-CN" altLang="zh-CN" sz="1400" dirty="0" smtClean="0"/>
              <a:t>月至今，任浙江五环轴承集团有限公司设备部长；</a:t>
            </a:r>
            <a:r>
              <a:rPr lang="en-US" altLang="zh-CN" sz="1400" dirty="0" smtClean="0"/>
              <a:t>2006</a:t>
            </a:r>
            <a:r>
              <a:rPr lang="zh-CN" altLang="zh-CN" sz="1400" dirty="0" smtClean="0"/>
              <a:t>年</a:t>
            </a:r>
            <a:r>
              <a:rPr lang="en-US" altLang="zh-CN" sz="1400" dirty="0" smtClean="0"/>
              <a:t>9</a:t>
            </a:r>
            <a:r>
              <a:rPr lang="zh-CN" altLang="zh-CN" sz="1400" dirty="0" smtClean="0"/>
              <a:t>月至今，任本公司品质兼技术部经理；</a:t>
            </a:r>
            <a:r>
              <a:rPr lang="en-US" altLang="zh-CN" sz="1400" dirty="0" smtClean="0"/>
              <a:t>2011</a:t>
            </a:r>
            <a:r>
              <a:rPr lang="zh-CN" altLang="zh-CN" sz="1400" dirty="0" smtClean="0"/>
              <a:t>年</a:t>
            </a:r>
            <a:r>
              <a:rPr lang="en-US" altLang="zh-CN" sz="1400" dirty="0" smtClean="0"/>
              <a:t>1</a:t>
            </a:r>
            <a:r>
              <a:rPr lang="zh-CN" altLang="zh-CN" sz="1400" dirty="0" smtClean="0"/>
              <a:t>月至今，任本公司技术副总。</a:t>
            </a:r>
            <a:r>
              <a:rPr lang="zh-CN" altLang="en-US" sz="1400" dirty="0" smtClean="0">
                <a:latin typeface="楷体_GB2312" pitchFamily="49" charset="-122"/>
              </a:rPr>
              <a:t>直接以出让方式取得土地使用权；</a:t>
            </a:r>
          </a:p>
          <a:p>
            <a:pPr marL="654006" lvl="1" indent="-207949">
              <a:lnSpc>
                <a:spcPct val="120000"/>
              </a:lnSpc>
            </a:pPr>
            <a:r>
              <a:rPr lang="zh-CN" altLang="zh-CN" sz="1400" b="1" dirty="0" smtClean="0"/>
              <a:t>胡丽红</a:t>
            </a:r>
            <a:r>
              <a:rPr lang="zh-CN" altLang="zh-CN" sz="1400" dirty="0" smtClean="0"/>
              <a:t>，监事，</a:t>
            </a:r>
            <a:r>
              <a:rPr lang="en-US" altLang="zh-CN" sz="1400" dirty="0" smtClean="0"/>
              <a:t>1980</a:t>
            </a:r>
            <a:r>
              <a:rPr lang="zh-CN" altLang="zh-CN" sz="1400" dirty="0" smtClean="0"/>
              <a:t>年</a:t>
            </a:r>
            <a:r>
              <a:rPr lang="en-US" altLang="zh-CN" sz="1400" dirty="0" smtClean="0"/>
              <a:t>5</a:t>
            </a:r>
            <a:r>
              <a:rPr lang="zh-CN" altLang="zh-CN" sz="1400" dirty="0" smtClean="0"/>
              <a:t>月出生，大专学历。</a:t>
            </a:r>
            <a:r>
              <a:rPr lang="en-US" altLang="zh-CN" sz="1400" dirty="0" smtClean="0"/>
              <a:t>2002</a:t>
            </a:r>
            <a:r>
              <a:rPr lang="zh-CN" altLang="zh-CN" sz="1400" dirty="0" smtClean="0"/>
              <a:t>年</a:t>
            </a:r>
            <a:r>
              <a:rPr lang="en-US" altLang="zh-CN" sz="1400" dirty="0" smtClean="0"/>
              <a:t>7</a:t>
            </a:r>
            <a:r>
              <a:rPr lang="zh-CN" altLang="zh-CN" sz="1400" dirty="0" smtClean="0"/>
              <a:t>月至</a:t>
            </a:r>
            <a:r>
              <a:rPr lang="en-US" altLang="zh-CN" sz="1400" dirty="0" smtClean="0"/>
              <a:t>2003</a:t>
            </a:r>
            <a:r>
              <a:rPr lang="zh-CN" altLang="zh-CN" sz="1400" dirty="0" smtClean="0"/>
              <a:t>年</a:t>
            </a:r>
            <a:r>
              <a:rPr lang="en-US" altLang="zh-CN" sz="1400" dirty="0" smtClean="0"/>
              <a:t>6</a:t>
            </a:r>
            <a:r>
              <a:rPr lang="zh-CN" altLang="zh-CN" sz="1400" dirty="0" smtClean="0"/>
              <a:t>月，任慈溪市宏远电脑有限公司销售经理；</a:t>
            </a:r>
            <a:r>
              <a:rPr lang="en-US" altLang="zh-CN" sz="1400" dirty="0" smtClean="0"/>
              <a:t>2003</a:t>
            </a:r>
            <a:r>
              <a:rPr lang="zh-CN" altLang="zh-CN" sz="1400" dirty="0" smtClean="0"/>
              <a:t>年</a:t>
            </a:r>
            <a:r>
              <a:rPr lang="en-US" altLang="zh-CN" sz="1400" dirty="0" smtClean="0"/>
              <a:t>6</a:t>
            </a:r>
            <a:r>
              <a:rPr lang="zh-CN" altLang="zh-CN" sz="1400" dirty="0" smtClean="0"/>
              <a:t>月至今，任浙江五环轴承集团有限公司办公室主任；</a:t>
            </a:r>
            <a:r>
              <a:rPr lang="en-US" altLang="zh-CN" sz="1400" dirty="0" smtClean="0"/>
              <a:t>2006</a:t>
            </a:r>
            <a:r>
              <a:rPr lang="zh-CN" altLang="zh-CN" sz="1400" dirty="0" smtClean="0"/>
              <a:t>年</a:t>
            </a:r>
            <a:r>
              <a:rPr lang="en-US" altLang="zh-CN" sz="1400" dirty="0" smtClean="0"/>
              <a:t>9</a:t>
            </a:r>
            <a:r>
              <a:rPr lang="zh-CN" altLang="zh-CN" sz="1400" dirty="0" smtClean="0"/>
              <a:t>月至今，任本公司办公室主任；</a:t>
            </a:r>
            <a:r>
              <a:rPr lang="en-US" altLang="zh-CN" sz="1400" dirty="0" smtClean="0"/>
              <a:t>2011</a:t>
            </a:r>
            <a:r>
              <a:rPr lang="zh-CN" altLang="zh-CN" sz="1400" dirty="0" smtClean="0"/>
              <a:t>年</a:t>
            </a:r>
            <a:r>
              <a:rPr lang="en-US" altLang="zh-CN" sz="1400" dirty="0" smtClean="0"/>
              <a:t>1</a:t>
            </a:r>
            <a:r>
              <a:rPr lang="zh-CN" altLang="zh-CN" sz="1400" dirty="0" smtClean="0"/>
              <a:t>月至今，兼任本公司总经理助理</a:t>
            </a:r>
            <a:r>
              <a:rPr lang="zh-CN" altLang="en-US" sz="1400" dirty="0" smtClean="0"/>
              <a:t>；</a:t>
            </a:r>
            <a:endParaRPr lang="zh-CN" altLang="en-US" sz="1400" dirty="0" smtClean="0">
              <a:latin typeface="楷体_GB2312" pitchFamily="49" charset="-122"/>
            </a:endParaRPr>
          </a:p>
          <a:p>
            <a:pPr marL="654006" lvl="1" indent="-207949">
              <a:lnSpc>
                <a:spcPct val="120000"/>
              </a:lnSpc>
            </a:pPr>
            <a:r>
              <a:rPr lang="zh-CN" altLang="zh-CN" sz="1400" b="1" dirty="0" smtClean="0"/>
              <a:t>王立明</a:t>
            </a:r>
            <a:r>
              <a:rPr lang="zh-CN" altLang="zh-CN" sz="1400" dirty="0" smtClean="0"/>
              <a:t>，监事，</a:t>
            </a:r>
            <a:r>
              <a:rPr lang="en-US" altLang="zh-CN" sz="1400" dirty="0" smtClean="0"/>
              <a:t>1975</a:t>
            </a:r>
            <a:r>
              <a:rPr lang="zh-CN" altLang="zh-CN" sz="1400" dirty="0" smtClean="0"/>
              <a:t>年</a:t>
            </a:r>
            <a:r>
              <a:rPr lang="en-US" altLang="zh-CN" sz="1400" dirty="0" smtClean="0"/>
              <a:t>11</a:t>
            </a:r>
            <a:r>
              <a:rPr lang="zh-CN" altLang="zh-CN" sz="1400" dirty="0" smtClean="0"/>
              <a:t>月出生，高中学历。</a:t>
            </a:r>
            <a:r>
              <a:rPr lang="en-US" altLang="zh-CN" sz="1400" dirty="0" smtClean="0"/>
              <a:t>2000</a:t>
            </a:r>
            <a:r>
              <a:rPr lang="zh-CN" altLang="zh-CN" sz="1400" dirty="0" smtClean="0"/>
              <a:t>年</a:t>
            </a:r>
            <a:r>
              <a:rPr lang="en-US" altLang="zh-CN" sz="1400" dirty="0" smtClean="0"/>
              <a:t>8</a:t>
            </a:r>
            <a:r>
              <a:rPr lang="zh-CN" altLang="zh-CN" sz="1400" dirty="0" smtClean="0"/>
              <a:t>月至</a:t>
            </a:r>
            <a:r>
              <a:rPr lang="en-US" altLang="zh-CN" sz="1400" dirty="0" smtClean="0"/>
              <a:t>2003</a:t>
            </a:r>
            <a:r>
              <a:rPr lang="zh-CN" altLang="zh-CN" sz="1400" dirty="0" smtClean="0"/>
              <a:t>年</a:t>
            </a:r>
            <a:r>
              <a:rPr lang="en-US" altLang="zh-CN" sz="1400" dirty="0" smtClean="0"/>
              <a:t>1</a:t>
            </a:r>
            <a:r>
              <a:rPr lang="zh-CN" altLang="zh-CN" sz="1400" dirty="0" smtClean="0"/>
              <a:t>月，任宁波长生电器有限公司车间主管；</a:t>
            </a:r>
            <a:r>
              <a:rPr lang="en-US" altLang="zh-CN" sz="1400" dirty="0" smtClean="0"/>
              <a:t>2003</a:t>
            </a:r>
            <a:r>
              <a:rPr lang="zh-CN" altLang="zh-CN" sz="1400" dirty="0" smtClean="0"/>
              <a:t>年</a:t>
            </a:r>
            <a:r>
              <a:rPr lang="en-US" altLang="zh-CN" sz="1400" dirty="0" smtClean="0"/>
              <a:t>2</a:t>
            </a:r>
            <a:r>
              <a:rPr lang="zh-CN" altLang="zh-CN" sz="1400" dirty="0" smtClean="0"/>
              <a:t>月至</a:t>
            </a:r>
            <a:r>
              <a:rPr lang="en-US" altLang="zh-CN" sz="1400" dirty="0" smtClean="0"/>
              <a:t>2006</a:t>
            </a:r>
            <a:r>
              <a:rPr lang="zh-CN" altLang="zh-CN" sz="1400" dirty="0" smtClean="0"/>
              <a:t>年</a:t>
            </a:r>
            <a:r>
              <a:rPr lang="en-US" altLang="zh-CN" sz="1400" dirty="0" smtClean="0"/>
              <a:t>8</a:t>
            </a:r>
            <a:r>
              <a:rPr lang="zh-CN" altLang="zh-CN" sz="1400" dirty="0" smtClean="0"/>
              <a:t>月，任宁波方太厨具有限公司设备部主管；</a:t>
            </a:r>
            <a:r>
              <a:rPr lang="en-US" altLang="zh-CN" sz="1400" dirty="0" smtClean="0"/>
              <a:t>2006</a:t>
            </a:r>
            <a:r>
              <a:rPr lang="zh-CN" altLang="zh-CN" sz="1400" dirty="0" smtClean="0"/>
              <a:t>年</a:t>
            </a:r>
            <a:r>
              <a:rPr lang="en-US" altLang="zh-CN" sz="1400" dirty="0" smtClean="0"/>
              <a:t>9</a:t>
            </a:r>
            <a:r>
              <a:rPr lang="zh-CN" altLang="zh-CN" sz="1400" dirty="0" smtClean="0"/>
              <a:t>月至</a:t>
            </a:r>
            <a:r>
              <a:rPr lang="en-US" altLang="zh-CN" sz="1400" dirty="0" smtClean="0"/>
              <a:t>2009</a:t>
            </a:r>
            <a:r>
              <a:rPr lang="zh-CN" altLang="zh-CN" sz="1400" dirty="0" smtClean="0"/>
              <a:t>年</a:t>
            </a:r>
            <a:r>
              <a:rPr lang="en-US" altLang="zh-CN" sz="1400" dirty="0" smtClean="0"/>
              <a:t>5</a:t>
            </a:r>
            <a:r>
              <a:rPr lang="zh-CN" altLang="zh-CN" sz="1400" dirty="0" smtClean="0"/>
              <a:t>月，任本公司车间主任；</a:t>
            </a:r>
            <a:r>
              <a:rPr lang="en-US" altLang="zh-CN" sz="1400" dirty="0" smtClean="0"/>
              <a:t>2009</a:t>
            </a:r>
            <a:r>
              <a:rPr lang="zh-CN" altLang="zh-CN" sz="1400" dirty="0" smtClean="0"/>
              <a:t>年</a:t>
            </a:r>
            <a:r>
              <a:rPr lang="en-US" altLang="zh-CN" sz="1400" dirty="0" smtClean="0"/>
              <a:t>6</a:t>
            </a:r>
            <a:r>
              <a:rPr lang="zh-CN" altLang="zh-CN" sz="1400" dirty="0" smtClean="0"/>
              <a:t>月至今，任本公司动力部部长</a:t>
            </a:r>
            <a:r>
              <a:rPr lang="zh-CN" altLang="en-US" sz="1400" dirty="0" smtClean="0">
                <a:latin typeface="楷体_GB2312" pitchFamily="49" charset="-122"/>
              </a:rPr>
              <a:t>。</a:t>
            </a:r>
          </a:p>
          <a:p>
            <a:pPr marL="177789" indent="-177789">
              <a:lnSpc>
                <a:spcPct val="120000"/>
              </a:lnSpc>
            </a:pPr>
            <a:r>
              <a:rPr lang="zh-CN" altLang="en-US" sz="1400" b="1" dirty="0" smtClean="0">
                <a:latin typeface="楷体_GB2312" pitchFamily="49" charset="-122"/>
              </a:rPr>
              <a:t>高管</a:t>
            </a:r>
          </a:p>
          <a:p>
            <a:pPr marL="654006" lvl="1" indent="-207949">
              <a:lnSpc>
                <a:spcPct val="120000"/>
              </a:lnSpc>
            </a:pPr>
            <a:r>
              <a:rPr lang="zh-CN" altLang="zh-CN" sz="1400" b="1" dirty="0" smtClean="0"/>
              <a:t>俞建东</a:t>
            </a:r>
            <a:r>
              <a:rPr lang="zh-CN" altLang="zh-CN" sz="1400" dirty="0" smtClean="0"/>
              <a:t>，简历同上</a:t>
            </a:r>
            <a:r>
              <a:rPr lang="zh-CN" altLang="en-US" sz="1400" dirty="0" smtClean="0"/>
              <a:t>；</a:t>
            </a:r>
            <a:endParaRPr lang="en-US" altLang="zh-CN" sz="1400" dirty="0" smtClean="0"/>
          </a:p>
          <a:p>
            <a:pPr marL="654006" lvl="1" indent="-207949">
              <a:lnSpc>
                <a:spcPct val="120000"/>
              </a:lnSpc>
            </a:pPr>
            <a:r>
              <a:rPr lang="zh-CN" altLang="zh-CN" sz="1400" b="1" dirty="0" smtClean="0"/>
              <a:t>马叶浓，</a:t>
            </a:r>
            <a:r>
              <a:rPr lang="zh-CN" altLang="zh-CN" sz="1400" dirty="0" smtClean="0"/>
              <a:t>简历同上</a:t>
            </a:r>
            <a:r>
              <a:rPr lang="zh-CN" altLang="en-US" sz="1400" dirty="0" smtClean="0"/>
              <a:t>；</a:t>
            </a:r>
            <a:endParaRPr lang="en-US" altLang="zh-CN" sz="1400" dirty="0" smtClean="0"/>
          </a:p>
          <a:p>
            <a:pPr marL="654006" lvl="1" indent="-207949">
              <a:lnSpc>
                <a:spcPct val="120000"/>
              </a:lnSpc>
            </a:pPr>
            <a:r>
              <a:rPr lang="zh-CN" altLang="zh-CN" sz="1400" b="1" dirty="0" smtClean="0"/>
              <a:t>胡廷波</a:t>
            </a:r>
            <a:r>
              <a:rPr lang="zh-CN" altLang="zh-CN" sz="1400" dirty="0" smtClean="0"/>
              <a:t>，简历同上</a:t>
            </a:r>
            <a:r>
              <a:rPr lang="zh-CN" altLang="en-US" sz="1400" dirty="0" smtClean="0"/>
              <a:t>；</a:t>
            </a:r>
            <a:endParaRPr lang="en-US" altLang="zh-CN" sz="1400" dirty="0" smtClean="0"/>
          </a:p>
          <a:p>
            <a:pPr marL="654006" lvl="1" indent="-207949">
              <a:lnSpc>
                <a:spcPct val="120000"/>
              </a:lnSpc>
            </a:pPr>
            <a:r>
              <a:rPr lang="zh-CN" altLang="zh-CN" sz="1400" b="1" dirty="0" smtClean="0"/>
              <a:t>焦云来</a:t>
            </a:r>
            <a:r>
              <a:rPr lang="zh-CN" altLang="zh-CN" sz="1400" dirty="0" smtClean="0"/>
              <a:t>，生产副总，</a:t>
            </a:r>
            <a:r>
              <a:rPr lang="en-US" altLang="zh-CN" sz="1400" dirty="0" smtClean="0"/>
              <a:t>1969</a:t>
            </a:r>
            <a:r>
              <a:rPr lang="zh-CN" altLang="zh-CN" sz="1400" dirty="0" smtClean="0"/>
              <a:t>年</a:t>
            </a:r>
            <a:r>
              <a:rPr lang="en-US" altLang="zh-CN" sz="1400" dirty="0" smtClean="0"/>
              <a:t>2</a:t>
            </a:r>
            <a:r>
              <a:rPr lang="zh-CN" altLang="zh-CN" sz="1400" dirty="0" smtClean="0"/>
              <a:t>月出生，大专学历。</a:t>
            </a:r>
            <a:r>
              <a:rPr lang="en-US" altLang="zh-CN" sz="1400" dirty="0" smtClean="0"/>
              <a:t>2003</a:t>
            </a:r>
            <a:r>
              <a:rPr lang="zh-CN" altLang="zh-CN" sz="1400" dirty="0" smtClean="0"/>
              <a:t>年</a:t>
            </a:r>
            <a:r>
              <a:rPr lang="en-US" altLang="zh-CN" sz="1400" dirty="0" smtClean="0"/>
              <a:t>—2005</a:t>
            </a:r>
            <a:r>
              <a:rPr lang="zh-CN" altLang="zh-CN" sz="1400" dirty="0" smtClean="0"/>
              <a:t>年，任远大车业生产科长；</a:t>
            </a:r>
            <a:r>
              <a:rPr lang="en-US" altLang="zh-CN" sz="1400" dirty="0" smtClean="0"/>
              <a:t>2005</a:t>
            </a:r>
            <a:r>
              <a:rPr lang="zh-CN" altLang="zh-CN" sz="1400" dirty="0" smtClean="0"/>
              <a:t>年</a:t>
            </a:r>
            <a:r>
              <a:rPr lang="en-US" altLang="zh-CN" sz="1400" dirty="0" smtClean="0"/>
              <a:t>—2007</a:t>
            </a:r>
            <a:r>
              <a:rPr lang="zh-CN" altLang="zh-CN" sz="1400" dirty="0" smtClean="0"/>
              <a:t>年，任远大车业生产部长助理；</a:t>
            </a:r>
            <a:r>
              <a:rPr lang="en-US" altLang="zh-CN" sz="1400" dirty="0" smtClean="0"/>
              <a:t>2008</a:t>
            </a:r>
            <a:r>
              <a:rPr lang="zh-CN" altLang="zh-CN" sz="1400" dirty="0" smtClean="0"/>
              <a:t>年至</a:t>
            </a:r>
            <a:r>
              <a:rPr lang="en-US" altLang="zh-CN" sz="1400" dirty="0" smtClean="0"/>
              <a:t>2010</a:t>
            </a:r>
            <a:r>
              <a:rPr lang="zh-CN" altLang="zh-CN" sz="1400" dirty="0" smtClean="0"/>
              <a:t>年任江苏五环管业有限公司生产部长；</a:t>
            </a:r>
            <a:r>
              <a:rPr lang="en-US" altLang="zh-CN" sz="1400" dirty="0" smtClean="0"/>
              <a:t>2011</a:t>
            </a:r>
            <a:r>
              <a:rPr lang="zh-CN" altLang="zh-CN" sz="1400" dirty="0" smtClean="0"/>
              <a:t>年</a:t>
            </a:r>
            <a:r>
              <a:rPr lang="en-US" altLang="zh-CN" sz="1400" dirty="0" smtClean="0"/>
              <a:t>1</a:t>
            </a:r>
            <a:r>
              <a:rPr lang="zh-CN" altLang="zh-CN" sz="1400" dirty="0" smtClean="0"/>
              <a:t>月至今任本公司生产副总。</a:t>
            </a:r>
            <a:endParaRPr lang="zh-CN" altLang="en-US"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7</a:t>
            </a:fld>
            <a:endParaRPr lang="en-US" altLang="zh-CN"/>
          </a:p>
        </p:txBody>
      </p:sp>
      <p:sp>
        <p:nvSpPr>
          <p:cNvPr id="5" name="TextBox 4"/>
          <p:cNvSpPr txBox="1"/>
          <p:nvPr/>
        </p:nvSpPr>
        <p:spPr>
          <a:xfrm>
            <a:off x="853530" y="6767314"/>
            <a:ext cx="8208912" cy="701731"/>
          </a:xfrm>
          <a:prstGeom prst="rect">
            <a:avLst/>
          </a:prstGeom>
          <a:noFill/>
        </p:spPr>
        <p:txBody>
          <a:bodyPr wrap="square" rtlCol="0">
            <a:spAutoFit/>
          </a:bodyPr>
          <a:lstStyle/>
          <a:p>
            <a:pPr algn="l">
              <a:buNone/>
            </a:pPr>
            <a:r>
              <a:rPr lang="zh-CN" altLang="en-US" sz="1800" b="1" dirty="0" smtClean="0">
                <a:solidFill>
                  <a:srgbClr val="006699"/>
                </a:solidFill>
              </a:rPr>
              <a:t>公司核心团队成员已共同合作多年，具有丰富的行业经验，团队稳定、配合默契，互补性强，有极强的把事业做强做大的雄心壮志！</a:t>
            </a:r>
            <a:endParaRPr lang="zh-CN" altLang="en-US" sz="1800" b="1" dirty="0">
              <a:solidFill>
                <a:srgbClr val="00669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组织结构</a:t>
            </a:r>
            <a:endParaRPr lang="zh-CN" altLang="en-US" dirty="0"/>
          </a:p>
        </p:txBody>
      </p:sp>
      <p:sp>
        <p:nvSpPr>
          <p:cNvPr id="4" name="灯片编号占位符 3"/>
          <p:cNvSpPr>
            <a:spLocks noGrp="1"/>
          </p:cNvSpPr>
          <p:nvPr>
            <p:ph type="sldNum" sz="quarter" idx="12"/>
          </p:nvPr>
        </p:nvSpPr>
        <p:spPr/>
        <p:txBody>
          <a:bodyPr/>
          <a:lstStyle/>
          <a:p>
            <a:fld id="{471DEA9E-BEE9-4E32-83E8-991AD7715CE7}" type="slidenum">
              <a:rPr lang="en-US" altLang="zh-CN" smtClean="0"/>
              <a:pPr/>
              <a:t>8</a:t>
            </a:fld>
            <a:endParaRPr lang="en-US" altLang="zh-CN"/>
          </a:p>
        </p:txBody>
      </p:sp>
      <p:pic>
        <p:nvPicPr>
          <p:cNvPr id="335873" name="Picture 1"/>
          <p:cNvPicPr>
            <a:picLocks noChangeAspect="1" noChangeArrowheads="1"/>
          </p:cNvPicPr>
          <p:nvPr/>
        </p:nvPicPr>
        <p:blipFill>
          <a:blip r:embed="rId2" cstate="print"/>
          <a:srcRect/>
          <a:stretch>
            <a:fillRect/>
          </a:stretch>
        </p:blipFill>
        <p:spPr bwMode="auto">
          <a:xfrm>
            <a:off x="1141562" y="1222698"/>
            <a:ext cx="8496944" cy="57059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DSMENUDOCLEVELBTNSTATES" val="&lt;btnStates&gt;&lt;btn tag=&quot;1001&quot; state=&quot;UP&quot;/&gt;&lt;/btnStates&gt;&#10;"/>
</p:tagLst>
</file>

<file path=ppt/theme/theme1.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eaVert" wrap="none" lIns="90000" tIns="46800" rIns="90000" bIns="46800" numCol="1" anchor="ctr" anchorCtr="0" compatLnSpc="1">
        <a:prstTxWarp prst="textNoShape">
          <a:avLst/>
        </a:prstTxWarp>
      </a:bodyPr>
      <a:lstStyle>
        <a:defPPr marL="0" marR="0" indent="0" algn="r" defTabSz="914400" rtl="0" eaLnBrk="1" fontAlgn="base" latinLnBrk="0" hangingPunct="1">
          <a:lnSpc>
            <a:spcPct val="110000"/>
          </a:lnSpc>
          <a:spcBef>
            <a:spcPct val="0"/>
          </a:spcBef>
          <a:spcAft>
            <a:spcPct val="40000"/>
          </a:spcAft>
          <a:buClrTx/>
          <a:buSzPct val="80000"/>
          <a:buFont typeface="Times New Roman" pitchFamily="18" charset="0"/>
          <a:buChar char="•"/>
          <a:tabLst/>
          <a:defRPr kumimoji="0" lang="zh-CN" altLang="en-US" sz="1400" b="0"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eaVert" wrap="none" lIns="90000" tIns="46800" rIns="90000" bIns="46800" numCol="1" anchor="ctr" anchorCtr="0" compatLnSpc="1">
        <a:prstTxWarp prst="textNoShape">
          <a:avLst/>
        </a:prstTxWarp>
      </a:bodyPr>
      <a:lstStyle>
        <a:defPPr marL="0" marR="0" indent="0" algn="r" defTabSz="914400" rtl="0" eaLnBrk="1" fontAlgn="base" latinLnBrk="0" hangingPunct="1">
          <a:lnSpc>
            <a:spcPct val="110000"/>
          </a:lnSpc>
          <a:spcBef>
            <a:spcPct val="0"/>
          </a:spcBef>
          <a:spcAft>
            <a:spcPct val="40000"/>
          </a:spcAft>
          <a:buClrTx/>
          <a:buSzPct val="80000"/>
          <a:buFont typeface="Times New Roman" pitchFamily="18" charset="0"/>
          <a:buChar char="•"/>
          <a:tabLst/>
          <a:defRPr kumimoji="0" lang="zh-CN" altLang="en-US" sz="1400" b="0"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41981</TotalTime>
  <Words>9339</Words>
  <Application>Microsoft Office PowerPoint</Application>
  <PresentationFormat>自定义</PresentationFormat>
  <Paragraphs>817</Paragraphs>
  <Slides>52</Slides>
  <Notes>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52</vt:i4>
      </vt:variant>
    </vt:vector>
  </HeadingPairs>
  <TitlesOfParts>
    <vt:vector size="64" baseType="lpstr">
      <vt:lpstr>Trebuchet MS</vt:lpstr>
      <vt:lpstr>Wingdings</vt:lpstr>
      <vt:lpstr>仿宋_GB2312</vt:lpstr>
      <vt:lpstr>楷体_GB2312</vt:lpstr>
      <vt:lpstr>宋体</vt:lpstr>
      <vt:lpstr>微软雅黑</vt:lpstr>
      <vt:lpstr>Arial</vt:lpstr>
      <vt:lpstr>Calibri</vt:lpstr>
      <vt:lpstr>Calibri Light</vt:lpstr>
      <vt:lpstr>Times New Roman</vt:lpstr>
      <vt:lpstr>空演示文稿</vt:lpstr>
      <vt:lpstr>Office 主题</vt:lpstr>
      <vt:lpstr>PowerPoint 演示文稿</vt:lpstr>
      <vt:lpstr>声明</vt:lpstr>
      <vt:lpstr>投资亮点</vt:lpstr>
      <vt:lpstr>PowerPoint 演示文稿</vt:lpstr>
      <vt:lpstr>公司简介</vt:lpstr>
      <vt:lpstr>公司简介及股权结构</vt:lpstr>
      <vt:lpstr>管理团队</vt:lpstr>
      <vt:lpstr>管理团队（续）</vt:lpstr>
      <vt:lpstr>组织结构</vt:lpstr>
      <vt:lpstr>人力资源情况</vt:lpstr>
      <vt:lpstr>公司业务与商业模式</vt:lpstr>
      <vt:lpstr>主营业务</vt:lpstr>
      <vt:lpstr>业务模式</vt:lpstr>
      <vt:lpstr>公司产能建设情况</vt:lpstr>
      <vt:lpstr>生产工艺——钛及钛合金锭</vt:lpstr>
      <vt:lpstr>生产工艺——钛及钛合金毛坯管（管坯）</vt:lpstr>
      <vt:lpstr>生产工艺——钛及钛合金无缝管</vt:lpstr>
      <vt:lpstr>生产工艺——钛及钛合金焊管</vt:lpstr>
      <vt:lpstr>市场营销与销售模式</vt:lpstr>
      <vt:lpstr>技术研发</vt:lpstr>
      <vt:lpstr>行业与市场</vt:lpstr>
      <vt:lpstr>钛——属于未来的金属</vt:lpstr>
      <vt:lpstr>钛的特性和资源储量使其成为重要的替代金属材料</vt:lpstr>
      <vt:lpstr>钛金属的应用领域广泛</vt:lpstr>
      <vt:lpstr>钛材主要消费领域</vt:lpstr>
      <vt:lpstr>钛金属产业链结构</vt:lpstr>
      <vt:lpstr>钛金属产业链解析</vt:lpstr>
      <vt:lpstr>全球钛金属行业整体发展情况</vt:lpstr>
      <vt:lpstr>全球钛金属行业整体发展情况（续）</vt:lpstr>
      <vt:lpstr>我国钛行业整体发展情况</vt:lpstr>
      <vt:lpstr>我国钛工业存在的问题</vt:lpstr>
      <vt:lpstr>未来几年全球钛材需求将保持较快增长</vt:lpstr>
      <vt:lpstr>钛行业迎来新一轮景气周期</vt:lpstr>
      <vt:lpstr>钛行业本轮景气周期的主要驱动因素</vt:lpstr>
      <vt:lpstr>经营业绩及未来盈利预测</vt:lpstr>
      <vt:lpstr>公司合并财务数据——资产负债表</vt:lpstr>
      <vt:lpstr>公司合并财务数据——利润表</vt:lpstr>
      <vt:lpstr>公司主要财务指标分析</vt:lpstr>
      <vt:lpstr>同行业上市公司——宝钛股份（600456）</vt:lpstr>
      <vt:lpstr>同行业上市公司——西部材料（002149）</vt:lpstr>
      <vt:lpstr>与同行业上市公司比较</vt:lpstr>
      <vt:lpstr>未来三年业绩预测</vt:lpstr>
      <vt:lpstr>业绩详细预测 </vt:lpstr>
      <vt:lpstr>战略发展规划</vt:lpstr>
      <vt:lpstr>公司未来发展战略</vt:lpstr>
      <vt:lpstr>PowerPoint 演示文稿</vt:lpstr>
      <vt:lpstr>PowerPoint 演示文稿</vt:lpstr>
      <vt:lpstr>融资完成前后的股权架构图</vt:lpstr>
      <vt:lpstr>本次融资的时间表</vt:lpstr>
      <vt:lpstr>PowerPoint 演示文稿</vt:lpstr>
      <vt:lpstr>主要风险及应对策略 </vt:lpstr>
      <vt:lpstr>谢   谢</vt:lpstr>
    </vt:vector>
  </TitlesOfParts>
  <Manager/>
  <Company>CMS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IBD通用空模板</dc:title>
  <dc:creator>yangbl</dc:creator>
  <cp:lastModifiedBy>office2013 mango</cp:lastModifiedBy>
  <cp:revision>7710</cp:revision>
  <cp:lastPrinted>2005-06-28T03:16:46Z</cp:lastPrinted>
  <dcterms:created xsi:type="dcterms:W3CDTF">2003-12-24T10:37:12Z</dcterms:created>
  <dcterms:modified xsi:type="dcterms:W3CDTF">2015-08-15T11:27:26Z</dcterms:modified>
</cp:coreProperties>
</file>