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904413" cy="27432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" d="100"/>
          <a:sy n="10" d="100"/>
        </p:scale>
        <p:origin x="-78" y="24"/>
      </p:cViewPr>
      <p:guideLst>
        <p:guide orient="horz" pos="864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831" y="852171"/>
            <a:ext cx="8418751" cy="58801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662" y="1554480"/>
            <a:ext cx="6933089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A444-9555-42EC-BBE8-DA63AD2AA220}" type="datetimeFigureOut">
              <a:rPr lang="zh-CN" altLang="en-US" smtClean="0"/>
              <a:pPr/>
              <a:t>2015-9-11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4445-9EA8-4AD6-81CA-A07A46BAD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A444-9555-42EC-BBE8-DA63AD2AA220}" type="datetimeFigureOut">
              <a:rPr lang="zh-CN" altLang="en-US" smtClean="0"/>
              <a:pPr/>
              <a:t>2015-9-11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4445-9EA8-4AD6-81CA-A07A46BAD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0700" y="109856"/>
            <a:ext cx="2228493" cy="23406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221" y="109856"/>
            <a:ext cx="6520405" cy="234061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A444-9555-42EC-BBE8-DA63AD2AA220}" type="datetimeFigureOut">
              <a:rPr lang="zh-CN" altLang="en-US" smtClean="0"/>
              <a:pPr/>
              <a:t>2015-9-11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4445-9EA8-4AD6-81CA-A07A46BAD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A444-9555-42EC-BBE8-DA63AD2AA220}" type="datetimeFigureOut">
              <a:rPr lang="zh-CN" altLang="en-US" smtClean="0"/>
              <a:pPr/>
              <a:t>2015-9-11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4445-9EA8-4AD6-81CA-A07A46BAD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381" y="1762761"/>
            <a:ext cx="8418751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381" y="1162685"/>
            <a:ext cx="8418751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A444-9555-42EC-BBE8-DA63AD2AA220}" type="datetimeFigureOut">
              <a:rPr lang="zh-CN" altLang="en-US" smtClean="0"/>
              <a:pPr/>
              <a:t>2015-9-11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4445-9EA8-4AD6-81CA-A07A46BAD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222" y="640081"/>
            <a:ext cx="4374449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4744" y="640081"/>
            <a:ext cx="4374449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A444-9555-42EC-BBE8-DA63AD2AA220}" type="datetimeFigureOut">
              <a:rPr lang="zh-CN" altLang="en-US" smtClean="0"/>
              <a:pPr/>
              <a:t>2015-9-11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4445-9EA8-4AD6-81CA-A07A46BAD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22" y="614045"/>
            <a:ext cx="4376169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22" y="869950"/>
            <a:ext cx="4376169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1305" y="614045"/>
            <a:ext cx="43778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1305" y="869950"/>
            <a:ext cx="4377888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A444-9555-42EC-BBE8-DA63AD2AA220}" type="datetimeFigureOut">
              <a:rPr lang="zh-CN" altLang="en-US" smtClean="0"/>
              <a:pPr/>
              <a:t>2015-9-11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4445-9EA8-4AD6-81CA-A07A46BAD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A444-9555-42EC-BBE8-DA63AD2AA220}" type="datetimeFigureOut">
              <a:rPr lang="zh-CN" altLang="en-US" smtClean="0"/>
              <a:pPr/>
              <a:t>2015-9-11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4445-9EA8-4AD6-81CA-A07A46BAD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A444-9555-42EC-BBE8-DA63AD2AA220}" type="datetimeFigureOut">
              <a:rPr lang="zh-CN" altLang="en-US" smtClean="0"/>
              <a:pPr/>
              <a:t>2015-9-11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4445-9EA8-4AD6-81CA-A07A46BAD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109220"/>
            <a:ext cx="3258484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350" y="109221"/>
            <a:ext cx="5536842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221" y="574041"/>
            <a:ext cx="3258484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A444-9555-42EC-BBE8-DA63AD2AA220}" type="datetimeFigureOut">
              <a:rPr lang="zh-CN" altLang="en-US" smtClean="0"/>
              <a:pPr/>
              <a:t>2015-9-11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4445-9EA8-4AD6-81CA-A07A46BAD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334" y="1920240"/>
            <a:ext cx="5942648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334" y="245110"/>
            <a:ext cx="5942648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334" y="2146935"/>
            <a:ext cx="5942648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A444-9555-42EC-BBE8-DA63AD2AA220}" type="datetimeFigureOut">
              <a:rPr lang="zh-CN" altLang="en-US" smtClean="0"/>
              <a:pPr/>
              <a:t>2015-9-11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4445-9EA8-4AD6-81CA-A07A46BAD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221" y="109855"/>
            <a:ext cx="891397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21" y="640081"/>
            <a:ext cx="8913972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221" y="2542541"/>
            <a:ext cx="23110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A444-9555-42EC-BBE8-DA63AD2AA220}" type="datetimeFigureOut">
              <a:rPr lang="zh-CN" altLang="en-US" smtClean="0"/>
              <a:pPr/>
              <a:t>2015-9-11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008" y="2542541"/>
            <a:ext cx="313639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8163" y="2542541"/>
            <a:ext cx="23110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4445-9EA8-4AD6-81CA-A07A46BAD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文</a:t>
            </a:r>
            <a:r>
              <a:rPr lang="en-US" altLang="zh-CN" sz="3000" dirty="0" smtClean="0"/>
              <a:t>| </a:t>
            </a:r>
            <a:r>
              <a:rPr lang="zh-CN" altLang="en-US" sz="3000" dirty="0" smtClean="0"/>
              <a:t>何德文，七八点公司创始人旧时代股权</a:t>
            </a:r>
            <a:r>
              <a:rPr lang="en-US" altLang="zh-CN" sz="3000" dirty="0" smtClean="0"/>
              <a:t>or</a:t>
            </a:r>
            <a:r>
              <a:rPr lang="zh-CN" altLang="en-US" sz="3000" dirty="0" smtClean="0"/>
              <a:t>新时代股权？在过去，创始人一人包打天下，</a:t>
            </a:r>
            <a:r>
              <a:rPr lang="en-US" altLang="zh-CN" sz="3000" dirty="0" smtClean="0"/>
              <a:t>100%</a:t>
            </a:r>
            <a:r>
              <a:rPr lang="zh-CN" altLang="en-US" sz="3000" dirty="0" smtClean="0"/>
              <a:t>控股公司是常态，不需要股权设计。在现在，我们步入合伙创业时代，合伙创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间长期共事，既要有软的交情，又要有硬的利益。合伙创业，既是合伙一种长期利益，也是合伙一种“共创、共担、共享”的合伙创业精神。算小账 </a:t>
            </a:r>
            <a:r>
              <a:rPr lang="en-US" altLang="zh-CN" sz="3000" dirty="0" smtClean="0"/>
              <a:t>or </a:t>
            </a:r>
            <a:r>
              <a:rPr lang="zh-CN" altLang="en-US" sz="3000" dirty="0" smtClean="0"/>
              <a:t>算大帐？我们看到，有的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孵化器，利用初创企业创始人不懂游戏规则，趁火打劫，象征性投</a:t>
            </a:r>
            <a:r>
              <a:rPr lang="en-US" altLang="zh-CN" sz="3000" dirty="0" smtClean="0"/>
              <a:t>20</a:t>
            </a:r>
            <a:r>
              <a:rPr lang="zh-CN" altLang="en-US" sz="3000" dirty="0" smtClean="0"/>
              <a:t>万，要求持有创业公司</a:t>
            </a:r>
            <a:r>
              <a:rPr lang="en-US" altLang="zh-CN" sz="3000" dirty="0" smtClean="0"/>
              <a:t>55%</a:t>
            </a:r>
            <a:r>
              <a:rPr lang="zh-CN" altLang="en-US" sz="3000" dirty="0" smtClean="0"/>
              <a:t>股权；有的土豪，固守“谁钱多，谁老大”的老旧观念，投个</a:t>
            </a:r>
            <a:r>
              <a:rPr lang="en-US" altLang="zh-CN" sz="3000" dirty="0" smtClean="0"/>
              <a:t>150</a:t>
            </a:r>
            <a:r>
              <a:rPr lang="zh-CN" altLang="en-US" sz="3000" dirty="0" smtClean="0"/>
              <a:t>万，要求控股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创业公司</a:t>
            </a:r>
            <a:r>
              <a:rPr lang="en-US" altLang="zh-CN" sz="3000" dirty="0" smtClean="0"/>
              <a:t>70%</a:t>
            </a:r>
            <a:r>
              <a:rPr lang="zh-CN" altLang="en-US" sz="3000" dirty="0" smtClean="0"/>
              <a:t>股权；有的成熟传统企业孵化创业项目或传统上市公司对外投资项目，也都乐此不疲痴迷控股创业企业。</a:t>
            </a:r>
            <a:r>
              <a:rPr lang="en-US" altLang="zh-CN" sz="3000" dirty="0" smtClean="0"/>
              <a:t>70%</a:t>
            </a:r>
            <a:r>
              <a:rPr lang="zh-CN" altLang="en-US" sz="3000" dirty="0" smtClean="0"/>
              <a:t>＞</a:t>
            </a:r>
            <a:r>
              <a:rPr lang="en-US" altLang="zh-CN" sz="3000" dirty="0" smtClean="0"/>
              <a:t>50%</a:t>
            </a:r>
            <a:r>
              <a:rPr lang="zh-CN" altLang="en-US" sz="3000" dirty="0" smtClean="0"/>
              <a:t>＞</a:t>
            </a:r>
            <a:r>
              <a:rPr lang="en-US" altLang="zh-CN" sz="3000" dirty="0" smtClean="0"/>
              <a:t>20%</a:t>
            </a:r>
            <a:r>
              <a:rPr lang="zh-CN" altLang="en-US" sz="3000" dirty="0" smtClean="0"/>
              <a:t>，这是小学生算的算术题。他们根深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蒂固地认为，手里拿的抓的“抢”的股权数量，越多越好。他们只看自己的历史贡献，不去考虑公司长期发展所需的持续动力。他们这套玩法，把优秀团队和后续资本进入公司的通道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都给堵上了，把公司给做小了。其实，股权拿多少，还有另一种算法。雷军背后的男人帮马云背后的男人帮每一个成功男人的背后，都有一群成功的男人。上面这些人，是小米与阿里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巴巴背后股东的典型代表。小米与阿里巴巴的股权架构，分别解决了公司长期发展所需要的核心创业团队、资本与核心战略资源。小米</a:t>
            </a:r>
            <a:r>
              <a:rPr lang="en-US" altLang="zh-CN" sz="3000" dirty="0" smtClean="0"/>
              <a:t>1%=4.5</a:t>
            </a:r>
            <a:r>
              <a:rPr lang="zh-CN" altLang="en-US" sz="3000" dirty="0" smtClean="0"/>
              <a:t>亿美刀，阿里巴巴</a:t>
            </a:r>
            <a:r>
              <a:rPr lang="en-US" altLang="zh-CN" sz="3000" dirty="0" smtClean="0"/>
              <a:t>1%=20.1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亿美刀。但是，如果，公司不值钱，</a:t>
            </a:r>
            <a:r>
              <a:rPr lang="en-US" altLang="zh-CN" sz="3000" dirty="0" smtClean="0"/>
              <a:t>100%=</a:t>
            </a:r>
            <a:r>
              <a:rPr lang="zh-CN" altLang="en-US" sz="3000" dirty="0" smtClean="0"/>
              <a:t>？美刀。马云持股阿里巴巴</a:t>
            </a:r>
            <a:r>
              <a:rPr lang="en-US" altLang="zh-CN" sz="3000" dirty="0" smtClean="0"/>
              <a:t>7.8%</a:t>
            </a:r>
            <a:r>
              <a:rPr lang="zh-CN" altLang="en-US" sz="3000" dirty="0" smtClean="0"/>
              <a:t>，既没阻挡住马云控制阿里巴巴，也没阻挡住马云成为中国首富。有人说，阿里合伙人制是被逼无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奈之举，不值得提倡。鸡同鸭语，只能无语。失控 </a:t>
            </a:r>
            <a:r>
              <a:rPr lang="en-US" altLang="zh-CN" sz="3000" dirty="0" smtClean="0"/>
              <a:t>or </a:t>
            </a:r>
            <a:r>
              <a:rPr lang="zh-CN" altLang="en-US" sz="3000" dirty="0" smtClean="0"/>
              <a:t>控制</a:t>
            </a:r>
            <a:r>
              <a:rPr lang="en-US" altLang="zh-CN" sz="3000" dirty="0" smtClean="0"/>
              <a:t>?KK</a:t>
            </a:r>
            <a:r>
              <a:rPr lang="zh-CN" altLang="en-US" sz="3000" dirty="0" smtClean="0"/>
              <a:t>写了本书叫</a:t>
            </a:r>
            <a:r>
              <a:rPr lang="en-US" altLang="zh-CN" sz="3000" dirty="0" smtClean="0"/>
              <a:t>《</a:t>
            </a:r>
            <a:r>
              <a:rPr lang="zh-CN" altLang="en-US" sz="3000" dirty="0" smtClean="0"/>
              <a:t>失控</a:t>
            </a:r>
            <a:r>
              <a:rPr lang="en-US" altLang="zh-CN" sz="3000" dirty="0" smtClean="0"/>
              <a:t>》</a:t>
            </a:r>
            <a:r>
              <a:rPr lang="zh-CN" altLang="en-US" sz="3000" dirty="0" smtClean="0"/>
              <a:t>，超人气社群罗辑思维宣扬试验失控，股权架构师们却像头不合时宜的怪物，张口闭口喜爱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说“控制”。失控， </a:t>
            </a:r>
            <a:r>
              <a:rPr lang="en-US" altLang="zh-CN" sz="3000" dirty="0" smtClean="0"/>
              <a:t>or </a:t>
            </a:r>
            <a:r>
              <a:rPr lang="zh-CN" altLang="en-US" sz="3000" dirty="0" smtClean="0"/>
              <a:t>控制？有人说，小孩子才玩失控，大人们都在玩控制。我不认同。我的问题是，百度、阿里巴巴、</a:t>
            </a:r>
            <a:r>
              <a:rPr lang="en-US" altLang="zh-CN" sz="3000" dirty="0" smtClean="0"/>
              <a:t>Google</a:t>
            </a:r>
            <a:r>
              <a:rPr lang="zh-CN" altLang="en-US" sz="3000" dirty="0" smtClean="0"/>
              <a:t>、 </a:t>
            </a:r>
            <a:r>
              <a:rPr lang="en-US" altLang="zh-CN" sz="3000" dirty="0" err="1" smtClean="0"/>
              <a:t>Facebook</a:t>
            </a:r>
            <a:r>
              <a:rPr lang="zh-CN" altLang="en-US" sz="3000" dirty="0" smtClean="0"/>
              <a:t>算不算是互联网企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业？这些企业的</a:t>
            </a:r>
            <a:r>
              <a:rPr lang="en-US" altLang="zh-CN" sz="3000" dirty="0" smtClean="0"/>
              <a:t>AB</a:t>
            </a:r>
            <a:r>
              <a:rPr lang="zh-CN" altLang="en-US" sz="3000" dirty="0" smtClean="0"/>
              <a:t>股计划、事业合伙人制，是为了控制，还是为了失控？在股东会与董事会的顶层决策需要控制，但需要发挥人的天性与创意的底层运营需要失控。一家公司，只有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业成为互联网明星创业企业的标配。在过去，股权分配的核心甚至唯一依据是，出多少钱。「钱」是最大变量。在现在，「人」是最大变量。只出钱不出力或少出力的投资人是否遵守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控制，公司才有主人，才有方向。只有失控，公司才能走出创始人的局限性和短板，具备爆发性裂变的基因和可能性。控制中有失控，失控中有控制。创始人要控制公司，最简单、直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接、有效的办法，是控股。公司的初始股权架构设计，首要解决的是创始人的持股权数量。根据创始人核心创业能力的集中程度与团队组成，创始人的持股有绝对控制型（</a:t>
            </a:r>
            <a:r>
              <a:rPr lang="en-US" altLang="zh-CN" sz="3000" dirty="0" smtClean="0"/>
              <a:t>2/3</a:t>
            </a:r>
            <a:r>
              <a:rPr lang="zh-CN" altLang="en-US" sz="3000" dirty="0" smtClean="0"/>
              <a:t>以上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）、相对控制型（</a:t>
            </a:r>
            <a:r>
              <a:rPr lang="en-US" altLang="zh-CN" sz="3000" dirty="0" smtClean="0"/>
              <a:t>50%</a:t>
            </a:r>
            <a:r>
              <a:rPr lang="zh-CN" altLang="en-US" sz="3000" dirty="0" smtClean="0"/>
              <a:t>以上）与不控制型（</a:t>
            </a:r>
            <a:r>
              <a:rPr lang="en-US" altLang="zh-CN" sz="3000" dirty="0" smtClean="0"/>
              <a:t>50%</a:t>
            </a:r>
            <a:r>
              <a:rPr lang="zh-CN" altLang="en-US" sz="3000" dirty="0" smtClean="0"/>
              <a:t>以下）。不控股，是否也可以控制公司？投票权委托、一致行动人协议、有限合伙、</a:t>
            </a:r>
            <a:r>
              <a:rPr lang="en-US" altLang="zh-CN" sz="3000" dirty="0" smtClean="0"/>
              <a:t>AB</a:t>
            </a:r>
            <a:r>
              <a:rPr lang="zh-CN" altLang="en-US" sz="3000" dirty="0" smtClean="0"/>
              <a:t>股计划等，都可以是备选方案。京东上市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前用的是投票权委托，上市后用的是</a:t>
            </a:r>
            <a:r>
              <a:rPr lang="en-US" altLang="zh-CN" sz="3000" dirty="0" smtClean="0"/>
              <a:t>AB</a:t>
            </a:r>
            <a:r>
              <a:rPr lang="zh-CN" altLang="en-US" sz="3000" dirty="0" smtClean="0"/>
              <a:t>股计划，上市前后无缝对接。上市后，创始人持有多少股权，算是合理区间？马云是</a:t>
            </a:r>
            <a:r>
              <a:rPr lang="en-US" altLang="zh-CN" sz="3000" dirty="0" smtClean="0"/>
              <a:t>7.8%</a:t>
            </a:r>
            <a:r>
              <a:rPr lang="zh-CN" altLang="en-US" sz="3000" dirty="0" smtClean="0"/>
              <a:t>，马化腾是</a:t>
            </a:r>
            <a:r>
              <a:rPr lang="en-US" altLang="zh-CN" sz="3000" dirty="0" smtClean="0"/>
              <a:t>14.43%</a:t>
            </a:r>
            <a:r>
              <a:rPr lang="zh-CN" altLang="en-US" sz="3000" dirty="0" smtClean="0"/>
              <a:t>，周鸿祎是</a:t>
            </a:r>
            <a:r>
              <a:rPr lang="en-US" altLang="zh-CN" sz="3000" dirty="0" smtClean="0"/>
              <a:t>18.46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000" dirty="0" smtClean="0"/>
              <a:t>%</a:t>
            </a:r>
            <a:r>
              <a:rPr lang="zh-CN" altLang="en-US" sz="3000" dirty="0" smtClean="0"/>
              <a:t>，刘强东是</a:t>
            </a:r>
            <a:r>
              <a:rPr lang="en-US" altLang="zh-CN" sz="3000" dirty="0" smtClean="0"/>
              <a:t>20.468%</a:t>
            </a:r>
            <a:r>
              <a:rPr lang="zh-CN" altLang="en-US" sz="3000" dirty="0" smtClean="0"/>
              <a:t>，李彦宏是</a:t>
            </a:r>
            <a:r>
              <a:rPr lang="en-US" altLang="zh-CN" sz="3000" dirty="0" smtClean="0"/>
              <a:t>22.9%</a:t>
            </a:r>
            <a:r>
              <a:rPr lang="zh-CN" altLang="en-US" sz="3000" dirty="0" smtClean="0"/>
              <a:t>。谷歌的佩奇与布林是</a:t>
            </a:r>
            <a:r>
              <a:rPr lang="en-US" altLang="zh-CN" sz="3000" dirty="0" smtClean="0"/>
              <a:t>14.01%</a:t>
            </a:r>
            <a:r>
              <a:rPr lang="zh-CN" altLang="en-US" sz="3000" dirty="0" smtClean="0"/>
              <a:t>与</a:t>
            </a:r>
            <a:r>
              <a:rPr lang="en-US" altLang="zh-CN" sz="3000" dirty="0" smtClean="0"/>
              <a:t>14.05%</a:t>
            </a:r>
            <a:r>
              <a:rPr lang="zh-CN" altLang="en-US" sz="3000" dirty="0" smtClean="0"/>
              <a:t>，</a:t>
            </a:r>
            <a:r>
              <a:rPr lang="en-US" altLang="zh-CN" sz="3000" dirty="0" err="1" smtClean="0"/>
              <a:t>Facebook</a:t>
            </a:r>
            <a:r>
              <a:rPr lang="zh-CN" altLang="en-US" sz="3000" dirty="0" smtClean="0"/>
              <a:t>的扎克伯格是</a:t>
            </a:r>
            <a:r>
              <a:rPr lang="en-US" altLang="zh-CN" sz="3000" dirty="0" smtClean="0"/>
              <a:t>23.55%</a:t>
            </a:r>
            <a:r>
              <a:rPr lang="zh-CN" altLang="en-US" sz="3000" dirty="0" smtClean="0"/>
              <a:t>。因此，</a:t>
            </a:r>
            <a:r>
              <a:rPr lang="en-US" altLang="zh-CN" sz="3000" dirty="0" smtClean="0"/>
              <a:t>20%</a:t>
            </a:r>
            <a:r>
              <a:rPr lang="zh-CN" altLang="en-US" sz="3000" dirty="0" smtClean="0"/>
              <a:t>上下算是常态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。公司的股权架构设计理论，不管说得多天花乱坠，都很难精确计算各方的具体持股数量。如果算小账，算八年十年，也没法精确计算。股权架构设计，只能是算大帐，做模型，把团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队分利益的标准统一，让团队感觉相对公平合理，股权不出现致命的结构性问题。股权 </a:t>
            </a:r>
            <a:r>
              <a:rPr lang="en-US" altLang="zh-CN" sz="3000" dirty="0" smtClean="0"/>
              <a:t>or </a:t>
            </a:r>
            <a:r>
              <a:rPr lang="zh-CN" altLang="en-US" sz="3000" dirty="0" smtClean="0"/>
              <a:t>限制性股权 </a:t>
            </a:r>
            <a:r>
              <a:rPr lang="en-US" altLang="zh-CN" sz="3000" dirty="0" smtClean="0"/>
              <a:t>or </a:t>
            </a:r>
            <a:r>
              <a:rPr lang="zh-CN" altLang="en-US" sz="3000" dirty="0" smtClean="0"/>
              <a:t>期权？股权是实対实。股东掏的是白花花的银两，公司给的是有假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包换的股权，通常适用于投资人或合伙人拿的资金股。限制性股权是实对空。公司给出的是股权，股东空头承诺的是未来的服务期限或</a:t>
            </a:r>
            <a:r>
              <a:rPr lang="en-US" altLang="zh-CN" sz="3000" dirty="0" smtClean="0"/>
              <a:t>/</a:t>
            </a:r>
            <a:r>
              <a:rPr lang="zh-CN" altLang="en-US" sz="3000" dirty="0" smtClean="0"/>
              <a:t>和业绩，通常适用于公司合伙人或少数重要的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天使员工拿的人力股。期权是空对空。公司开出的是空头支票，员工空头承诺的是服务期限或业绩，通常适用于员工。免费 </a:t>
            </a:r>
            <a:r>
              <a:rPr lang="en-US" altLang="zh-CN" sz="3000" dirty="0" smtClean="0"/>
              <a:t>or </a:t>
            </a:r>
            <a:r>
              <a:rPr lang="zh-CN" altLang="en-US" sz="3000" dirty="0" smtClean="0"/>
              <a:t>收费？公司发股权本身，不是目的，目的是通过股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权发放筛选出一支既有创业能力又有创业心态的核心创业团队。股权发放，可以是个互相印证的过程。公司经过判断，可以给团队成员配备股权。团队成员是否愿意押点宝赌一把，基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“投大钱，占小股”，已经成为判断其是否在专业投资人阵营的标准。在过去，是创始人单干制。在现在，提倡合伙人兵团作战。在过去，利益是上下级分配制。在现在，提倡合伙人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本可以判断他是否长期看好公司。团队成员自愿主动选择，掏过钱割过肉，他的参与感会比较高，也更会当个事来做。有的人一开始就是创业拍档，有的人需要影响成拍档。有的人看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短线多些，有的人看长线多些，都是人性使然。可以根据团队成员的风险偏好匹配工资、奖金、业绩提成、期权、限制性股权或股权。股权架构设计</a:t>
            </a:r>
            <a:r>
              <a:rPr lang="en-US" altLang="zh-CN" sz="3000" dirty="0" smtClean="0"/>
              <a:t>=</a:t>
            </a:r>
            <a:r>
              <a:rPr lang="zh-CN" altLang="en-US" sz="3000" dirty="0" smtClean="0"/>
              <a:t>筑巢引凤？对于经过磨合、有创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业能力与创业心态的合伙人，谈利益，并不伤感情。不谈利益，才伤感情。问题是，碰到心仪的合伙人，该如何谈利益呢？小米成立之初，雷军即提出，小米要做铁人三项：软件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硬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件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互联网服务。我们分析小米的</a:t>
            </a:r>
            <a:r>
              <a:rPr lang="en-US" altLang="zh-CN" sz="3000" dirty="0" smtClean="0"/>
              <a:t>8</a:t>
            </a:r>
            <a:r>
              <a:rPr lang="zh-CN" altLang="en-US" sz="3000" dirty="0" smtClean="0"/>
              <a:t>位合伙人背景会发现，这些合伙人和小米的商业模式是高度匹配的。“找人这件事，考验创始人对创业方向的思考深度”（</a:t>
            </a:r>
            <a:r>
              <a:rPr lang="en-US" altLang="zh-CN" sz="3000" dirty="0" smtClean="0"/>
              <a:t>by</a:t>
            </a:r>
            <a:r>
              <a:rPr lang="zh-CN" altLang="en-US" sz="3000" dirty="0" smtClean="0"/>
              <a:t>刘芹）。创始人首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先考虑公司未来的商业模式与核心业务节点，然后考虑支撑商业模式的合伙人团队组成。商业模式与合伙人团队组成想明白了，股权架构也就出来了。股权架构出来了，一个萝卜一个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坑，创始人就知道该如何与合伙人谈进入机制与退出机制了。“在旧的世界里，你用</a:t>
            </a:r>
            <a:r>
              <a:rPr lang="en-US" altLang="zh-CN" sz="3000" dirty="0" smtClean="0"/>
              <a:t>30</a:t>
            </a:r>
            <a:r>
              <a:rPr lang="zh-CN" altLang="en-US" sz="3000" dirty="0" smtClean="0"/>
              <a:t>％的时间创建一种伟大的服务，用</a:t>
            </a:r>
            <a:r>
              <a:rPr lang="en-US" altLang="zh-CN" sz="3000" dirty="0" smtClean="0"/>
              <a:t>70</a:t>
            </a:r>
            <a:r>
              <a:rPr lang="zh-CN" altLang="en-US" sz="3000" dirty="0" smtClean="0"/>
              <a:t>％的时间来营销。在新的世界里，这个比例应该倒过来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。真正顶尖的企业是不需要广告就能自然吸引到顾客，好的产品和口碑行销是提高销售的关键”</a:t>
            </a:r>
            <a:r>
              <a:rPr lang="en-US" altLang="zh-CN" sz="3000" dirty="0" smtClean="0"/>
              <a:t>(by</a:t>
            </a:r>
            <a:r>
              <a:rPr lang="zh-CN" altLang="en-US" sz="3000" dirty="0" smtClean="0"/>
              <a:t>贝索斯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。在去中介化的互联网新经济时代，在公司的合伙人团队中，我们要重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新思考销售总监的重要性。有的公司平分股权，问题的症结不在于技术环节，而在于平分股权背后的团队组成。“创始人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创始人”的团队组织架构，就好比“曹操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刘备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孙权”合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伙创业，公司没有清晰明确的老大，股权是很难分的。但是，如果是“创始人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合伙人”的组织架构，就好比“刘备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诸葛亮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关羽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张飞”，股权就很好分了。关于创始人与合伙人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的不同基因，搭班子，任正非先生有个“狼狈为奸”的理论。（</a:t>
            </a:r>
            <a:r>
              <a:rPr lang="en-US" altLang="zh-CN" sz="3000" dirty="0" smtClean="0"/>
              <a:t>http://www.wtoutiao.com/a/1202502.html</a:t>
            </a:r>
            <a:r>
              <a:rPr lang="zh-CN" altLang="en-US" sz="3000" dirty="0" smtClean="0"/>
              <a:t>）做好公司股权架构，创始人找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之间利益分享。在过去，职业经理人用脚投票。在现在，提倡合伙人之间背靠背共进退。合伙利益 </a:t>
            </a:r>
            <a:r>
              <a:rPr lang="en-US" altLang="zh-CN" sz="3000" dirty="0" smtClean="0"/>
              <a:t>or </a:t>
            </a:r>
            <a:r>
              <a:rPr lang="zh-CN" altLang="en-US" sz="3000" dirty="0" smtClean="0"/>
              <a:t>合伙精神？之前有创始人说，我持有</a:t>
            </a:r>
            <a:r>
              <a:rPr lang="en-US" altLang="zh-CN" sz="3000" dirty="0" smtClean="0"/>
              <a:t>90%</a:t>
            </a:r>
            <a:r>
              <a:rPr lang="zh-CN" altLang="en-US" sz="3000" dirty="0" smtClean="0"/>
              <a:t>股权，给整个团队预留</a:t>
            </a:r>
            <a:r>
              <a:rPr lang="en-US" altLang="zh-CN" sz="3000" dirty="0" smtClean="0"/>
              <a:t>10%</a:t>
            </a:r>
            <a:r>
              <a:rPr lang="zh-CN" altLang="en-US" sz="3000" dirty="0" smtClean="0"/>
              <a:t>股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合伙人、找投资人、找员工，再也不用纠结了。投资</a:t>
            </a:r>
            <a:r>
              <a:rPr lang="en-US" altLang="zh-CN" sz="3000" dirty="0" smtClean="0"/>
              <a:t>=</a:t>
            </a:r>
            <a:r>
              <a:rPr lang="zh-CN" altLang="en-US" sz="3000" dirty="0" smtClean="0"/>
              <a:t>投人</a:t>
            </a:r>
            <a:r>
              <a:rPr lang="en-US" altLang="zh-CN" sz="3000" dirty="0" smtClean="0"/>
              <a:t>=</a:t>
            </a:r>
            <a:r>
              <a:rPr lang="zh-CN" altLang="en-US" sz="3000" dirty="0" smtClean="0"/>
              <a:t>投股权架构？之前有朋友创业，自己掏了</a:t>
            </a:r>
            <a:r>
              <a:rPr lang="en-US" altLang="zh-CN" sz="3000" dirty="0" smtClean="0"/>
              <a:t>30</a:t>
            </a:r>
            <a:r>
              <a:rPr lang="zh-CN" altLang="en-US" sz="3000" dirty="0" smtClean="0"/>
              <a:t>万，找身边朋友投了</a:t>
            </a:r>
            <a:r>
              <a:rPr lang="en-US" altLang="zh-CN" sz="3000" dirty="0" smtClean="0"/>
              <a:t>70</a:t>
            </a:r>
            <a:r>
              <a:rPr lang="zh-CN" altLang="en-US" sz="3000" dirty="0" smtClean="0"/>
              <a:t>万。他们简单、直接、高效地把股权分了：</a:t>
            </a:r>
            <a:r>
              <a:rPr lang="en-US" altLang="zh-CN" sz="3000" dirty="0" smtClean="0"/>
              <a:t>30%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：</a:t>
            </a:r>
            <a:r>
              <a:rPr lang="en-US" altLang="zh-CN" sz="3000" dirty="0" smtClean="0"/>
              <a:t>70%</a:t>
            </a:r>
            <a:r>
              <a:rPr lang="zh-CN" altLang="en-US" sz="3000" dirty="0" smtClean="0"/>
              <a:t>。两年后，公司业务发展不错，创始人却发现不对劲，（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）不公平，他吭哧吭哧干成了小股东；（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）没有预留足够股权利益空间，合伙人谈不进来；（</a:t>
            </a:r>
            <a:r>
              <a:rPr lang="en-US" altLang="zh-CN" sz="3000" dirty="0" smtClean="0"/>
              <a:t>3</a:t>
            </a:r>
            <a:r>
              <a:rPr lang="zh-CN" altLang="en-US" sz="3000" dirty="0" smtClean="0"/>
              <a:t>）连续有三家投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资机构看好这项目，但看完公司股权结构后，没有一家敢进。公司早期股权结构不合理，会影响到投资人的进入。有的创始人在外边学习了一堆的新理念，新思维，说产品重要，技术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重要，运营重要，需要找合伙人。但是，你一问他公司的股权架构，发现上边还是慈禧，下边还是义和团。创业合伙人</a:t>
            </a:r>
            <a:r>
              <a:rPr lang="en-US" altLang="zh-CN" sz="3000" dirty="0" smtClean="0"/>
              <a:t>+=</a:t>
            </a:r>
            <a:r>
              <a:rPr lang="zh-CN" altLang="en-US" sz="3000" dirty="0" smtClean="0"/>
              <a:t>人格分裂者？创业合伙人，既是公司种子轮投资人，又是公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司全职运营者，还是公司天使员工。作为公司投资人，合伙人取得小额资金股。我们建议，互联网初创企业，所有合伙人资金股合计不超过</a:t>
            </a:r>
            <a:r>
              <a:rPr lang="en-US" altLang="zh-CN" sz="3000" dirty="0" smtClean="0"/>
              <a:t>20%</a:t>
            </a:r>
            <a:r>
              <a:rPr lang="zh-CN" altLang="en-US" sz="3000" dirty="0" smtClean="0"/>
              <a:t>。作为公司全职运营者，合伙人取得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大额人力股。人力股和四年全职服务期限、甚至与核心业绩考核指标挂钩。合伙人打个酱油中途掉链子退出或业绩指标不达标时，公司可以按照事先约定的价格回购合伙人股权。作为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公司的员工，合伙人领取工资。股权分配，都有哪些大坑？公司的软件产品出点问题，可以快速迭代。公司的技术或运营出点问题，可以换个姿势甚至换人。但是，如果，公司的股权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架构出问题呢？要么创始人对公司失控或出局，要么合伙人内讧，要么合伙人与投资人没法进入，要么决策效率低下</a:t>
            </a:r>
            <a:r>
              <a:rPr lang="en-US" altLang="zh-CN" sz="3000" dirty="0" smtClean="0"/>
              <a:t>……</a:t>
            </a:r>
            <a:r>
              <a:rPr lang="zh-CN" altLang="en-US" sz="3000" dirty="0" smtClean="0"/>
              <a:t>结果要么不可逆，要么纠错成本极高，经常是毁灭性的“车毁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人亡”。很多初创企业，有好团队，好创意，好产品，却因为股权问题，倒在通往牛逼的路上！！！创始人都来做个体检吧，看看你家公司的股权是否存在以下问题：（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） 没有明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确的老大（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） 只有员工，没有合伙人（</a:t>
            </a:r>
            <a:r>
              <a:rPr lang="en-US" altLang="zh-CN" sz="3000" dirty="0" smtClean="0"/>
              <a:t>3</a:t>
            </a:r>
            <a:r>
              <a:rPr lang="zh-CN" altLang="en-US" sz="3000" dirty="0" smtClean="0"/>
              <a:t>） 完全按出资比例分股权（</a:t>
            </a:r>
            <a:r>
              <a:rPr lang="en-US" altLang="zh-CN" sz="3000" dirty="0" smtClean="0"/>
              <a:t>4</a:t>
            </a:r>
            <a:r>
              <a:rPr lang="zh-CN" altLang="en-US" sz="3000" dirty="0" smtClean="0"/>
              <a:t>） 资金股占股比例过高（</a:t>
            </a:r>
            <a:r>
              <a:rPr lang="en-US" altLang="zh-CN" sz="3000" dirty="0" smtClean="0"/>
              <a:t>5</a:t>
            </a:r>
            <a:r>
              <a:rPr lang="zh-CN" altLang="en-US" sz="3000" dirty="0" smtClean="0"/>
              <a:t>） 全职核心团队股权，没有退出机制；创始人单方给合伙人设定退出机制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权，分给我未来的</a:t>
            </a:r>
            <a:r>
              <a:rPr lang="en-US" altLang="zh-CN" sz="3000" dirty="0" smtClean="0"/>
              <a:t>CTO, COO, CFO……</a:t>
            </a:r>
            <a:r>
              <a:rPr lang="zh-CN" altLang="en-US" sz="3000" dirty="0" smtClean="0"/>
              <a:t>公司股权少，不够分啊。这不是合伙创业，这是在给下人打赏。之前有创始人问，我的合伙人需要知道其他人的股权吗？我需要让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，自己不设定退出机制；霸王硬上弓给全职核心团队设定退出机制，但团队不理解退出机制的公平性、合情性与合理性，不接受退出机制。（</a:t>
            </a:r>
            <a:r>
              <a:rPr lang="en-US" altLang="zh-CN" sz="3000" dirty="0" smtClean="0"/>
              <a:t>6</a:t>
            </a:r>
            <a:r>
              <a:rPr lang="zh-CN" altLang="en-US" sz="3000" dirty="0" smtClean="0"/>
              <a:t>）外部投资人控股（</a:t>
            </a:r>
            <a:r>
              <a:rPr lang="en-US" altLang="zh-CN" sz="3000" dirty="0" smtClean="0"/>
              <a:t>7</a:t>
            </a:r>
            <a:r>
              <a:rPr lang="zh-CN" altLang="en-US" sz="3000" dirty="0" smtClean="0"/>
              <a:t>）给兼职人员发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smtClean="0"/>
              <a:t>放大量股权（</a:t>
            </a:r>
            <a:r>
              <a:rPr lang="en-US" altLang="zh-CN" sz="3000" smtClean="0"/>
              <a:t>8</a:t>
            </a:r>
            <a:r>
              <a:rPr lang="zh-CN" altLang="en-US" sz="3000" smtClean="0"/>
              <a:t>）给短期资源承诺者发放大量股权（</a:t>
            </a:r>
            <a:r>
              <a:rPr lang="en-US" altLang="zh-CN" sz="3000" smtClean="0"/>
              <a:t>9</a:t>
            </a:r>
            <a:r>
              <a:rPr lang="zh-CN" altLang="en-US" sz="3000" smtClean="0"/>
              <a:t>）给投资人预留股权（</a:t>
            </a:r>
            <a:r>
              <a:rPr lang="en-US" altLang="zh-CN" sz="3000" smtClean="0"/>
              <a:t>10</a:t>
            </a:r>
            <a:r>
              <a:rPr lang="zh-CN" altLang="en-US" sz="3000" smtClean="0"/>
              <a:t>）没有给团队预留股权（</a:t>
            </a:r>
            <a:r>
              <a:rPr lang="en-US" altLang="zh-CN" sz="3000" smtClean="0"/>
              <a:t>11</a:t>
            </a:r>
            <a:r>
              <a:rPr lang="zh-CN" altLang="en-US" sz="3000" smtClean="0"/>
              <a:t>）配偶股权没有退出机制（</a:t>
            </a:r>
            <a:r>
              <a:rPr lang="en-US" altLang="zh-CN" sz="3000" smtClean="0"/>
              <a:t>12</a:t>
            </a:r>
            <a:r>
              <a:rPr lang="zh-CN" altLang="en-US" sz="3000" smtClean="0"/>
              <a:t>）继承股权没有退出机制</a:t>
            </a:r>
            <a:endParaRPr lang="zh-CN" altLang="en-US" sz="3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384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00" dirty="0" err="1" smtClean="0">
                <a:solidFill>
                  <a:schemeClr val="bg1"/>
                </a:solidFill>
              </a:rPr>
              <a:t>cvghfsv</a:t>
            </a:r>
            <a:r>
              <a:rPr lang="en-US" altLang="zh-CN" sz="300" dirty="0" smtClean="0">
                <a:solidFill>
                  <a:schemeClr val="bg1"/>
                </a:solidFill>
              </a:rPr>
              <a:t> </a:t>
            </a:r>
            <a:r>
              <a:rPr lang="zh-CN" altLang="en-US" sz="300" dirty="0" smtClean="0">
                <a:solidFill>
                  <a:schemeClr val="bg1"/>
                </a:solidFill>
              </a:rPr>
              <a:t>网赚论坛</a:t>
            </a:r>
            <a:r>
              <a:rPr lang="en-US" altLang="zh-CN" sz="300" dirty="0" smtClean="0">
                <a:solidFill>
                  <a:schemeClr val="bg1"/>
                </a:solidFill>
              </a:rPr>
              <a:t>www.k1008.com</a:t>
            </a:r>
            <a:endParaRPr lang="zh-CN" altLang="en-US" sz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合伙人知道公司的财务数据吗？这不是合伙创业，这是在唱独角戏。之前有创始人颐指气使地说，公司</a:t>
            </a:r>
            <a:r>
              <a:rPr lang="en-US" altLang="zh-CN" sz="3000" dirty="0" smtClean="0"/>
              <a:t>100%</a:t>
            </a:r>
            <a:r>
              <a:rPr lang="zh-CN" altLang="en-US" sz="3000" dirty="0" smtClean="0"/>
              <a:t>是我的，股权</a:t>
            </a:r>
            <a:r>
              <a:rPr lang="en-US" altLang="zh-CN" sz="3000" dirty="0" smtClean="0"/>
              <a:t>100%</a:t>
            </a:r>
            <a:r>
              <a:rPr lang="zh-CN" altLang="en-US" sz="3000" dirty="0" smtClean="0"/>
              <a:t>是我的。合伙人的股权，都是我分给他的。入戏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太深啦。你的合伙人，也可以花点小钱，注册个公司，翻身做主人，给你分股权，好不好。问题是，你要吗？经常有创始人学着</a:t>
            </a:r>
            <a:r>
              <a:rPr lang="en-US" altLang="zh-CN" sz="3000" dirty="0" smtClean="0"/>
              <a:t>《</a:t>
            </a:r>
            <a:r>
              <a:rPr lang="zh-CN" altLang="en-US" sz="3000" dirty="0" smtClean="0"/>
              <a:t>中国合伙人</a:t>
            </a:r>
            <a:r>
              <a:rPr lang="en-US" altLang="zh-CN" sz="3000" dirty="0" smtClean="0"/>
              <a:t>》</a:t>
            </a:r>
            <a:r>
              <a:rPr lang="zh-CN" altLang="en-US" sz="3000" dirty="0" smtClean="0"/>
              <a:t>的口吻说，千万别和最好的朋友合伙开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公司。在你从苦逼通往牛逼、但尚未牛逼、还可能永远没法牛逼的路上，除了你的老同学、老同事、老乡、老基友，甚至老婆、老妈</a:t>
            </a:r>
            <a:r>
              <a:rPr lang="en-US" altLang="zh-CN" sz="3000" dirty="0" smtClean="0"/>
              <a:t>……</a:t>
            </a:r>
            <a:r>
              <a:rPr lang="zh-CN" altLang="en-US" sz="3000" dirty="0" smtClean="0"/>
              <a:t>还有其他人愿意追随你私奔裸奔吗？好基友不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能合伙创业，难道陌生人就能合伙创业？新东方三架马车、腾讯五虎、阿里十八罗汉</a:t>
            </a:r>
            <a:r>
              <a:rPr lang="en-US" altLang="zh-CN" sz="3000" dirty="0" smtClean="0"/>
              <a:t>……</a:t>
            </a:r>
            <a:r>
              <a:rPr lang="zh-CN" altLang="en-US" sz="3000" dirty="0" smtClean="0"/>
              <a:t>哪家不是好基友合伙创业？有创业能力，有创业心态，经过磨合，可以作为合伙人。人与人之</a:t>
            </a:r>
            <a:endParaRPr lang="zh-CN" alt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2588</Words>
  <Application>Microsoft Office PowerPoint</Application>
  <PresentationFormat>自定义</PresentationFormat>
  <Paragraphs>52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</cp:revision>
  <dcterms:created xsi:type="dcterms:W3CDTF">2015-09-11T02:29:24Z</dcterms:created>
  <dcterms:modified xsi:type="dcterms:W3CDTF">2015-09-11T15:18:48Z</dcterms:modified>
</cp:coreProperties>
</file>