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91" r:id="rId3"/>
    <p:sldId id="269" r:id="rId4"/>
    <p:sldId id="348" r:id="rId5"/>
    <p:sldId id="384" r:id="rId6"/>
    <p:sldId id="3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0275-897C-4579-BF1E-361060FD2E18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Problems 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Dr. Konstantin Schekotihin</a:t>
            </a:r>
          </a:p>
          <a:p>
            <a:endParaRPr lang="en-US" dirty="0"/>
          </a:p>
          <a:p>
            <a:r>
              <a:rPr lang="en-US" dirty="0"/>
              <a:t>Production Systems Research Group</a:t>
            </a:r>
          </a:p>
          <a:p>
            <a:r>
              <a:rPr lang="en-US" dirty="0"/>
              <a:t>Department of Artificial Intelligence and </a:t>
            </a:r>
            <a:r>
              <a:rPr lang="en-US" dirty="0" smtClean="0"/>
              <a:t>Cybersecurity</a:t>
            </a:r>
            <a:endParaRPr lang="en-US" dirty="0"/>
          </a:p>
          <a:p>
            <a:r>
              <a:rPr lang="en-US" dirty="0"/>
              <a:t>Alpen-Adria-</a:t>
            </a:r>
            <a:r>
              <a:rPr lang="en-US" dirty="0" err="1"/>
              <a:t>Universität</a:t>
            </a:r>
            <a:r>
              <a:rPr lang="en-US" dirty="0"/>
              <a:t> Klagenfurt, Austria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6350" y="6356350"/>
            <a:ext cx="274320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712596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499863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841" cy="1325563"/>
          </a:xfrm>
        </p:spPr>
        <p:txBody>
          <a:bodyPr/>
          <a:lstStyle/>
          <a:p>
            <a:r>
              <a:rPr lang="en-US" dirty="0" smtClean="0"/>
              <a:t>Job-shop Scheduling with 4 jobs &amp; 3 machines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26020" y="1714176"/>
            <a:ext cx="10045021" cy="4381359"/>
            <a:chOff x="1426020" y="1714176"/>
            <a:chExt cx="10045021" cy="4381359"/>
          </a:xfrm>
        </p:grpSpPr>
        <p:sp>
          <p:nvSpPr>
            <p:cNvPr id="9" name="Oval 8"/>
            <p:cNvSpPr/>
            <p:nvPr/>
          </p:nvSpPr>
          <p:spPr>
            <a:xfrm>
              <a:off x="5666007" y="4586742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3,2</a:t>
              </a:r>
            </a:p>
          </p:txBody>
        </p:sp>
        <p:cxnSp>
          <p:nvCxnSpPr>
            <p:cNvPr id="17" name="Straight Arrow Connector 16"/>
            <p:cNvCxnSpPr>
              <a:stCxn id="121" idx="6"/>
              <a:endCxn id="73" idx="2"/>
            </p:cNvCxnSpPr>
            <p:nvPr/>
          </p:nvCxnSpPr>
          <p:spPr>
            <a:xfrm flipV="1">
              <a:off x="2055150" y="3023313"/>
              <a:ext cx="1454471" cy="1247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1" idx="6"/>
              <a:endCxn id="71" idx="2"/>
            </p:cNvCxnSpPr>
            <p:nvPr/>
          </p:nvCxnSpPr>
          <p:spPr>
            <a:xfrm>
              <a:off x="2055150" y="4270626"/>
              <a:ext cx="1165947" cy="621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1" idx="6"/>
              <a:endCxn id="60" idx="2"/>
            </p:cNvCxnSpPr>
            <p:nvPr/>
          </p:nvCxnSpPr>
          <p:spPr>
            <a:xfrm>
              <a:off x="2055150" y="4270626"/>
              <a:ext cx="1172307" cy="15196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3" idx="6"/>
              <a:endCxn id="70" idx="2"/>
            </p:cNvCxnSpPr>
            <p:nvPr/>
          </p:nvCxnSpPr>
          <p:spPr>
            <a:xfrm flipV="1">
              <a:off x="3855412" y="3021010"/>
              <a:ext cx="1809023" cy="2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2" idx="6"/>
              <a:endCxn id="99" idx="2"/>
            </p:cNvCxnSpPr>
            <p:nvPr/>
          </p:nvCxnSpPr>
          <p:spPr>
            <a:xfrm>
              <a:off x="3861771" y="3965395"/>
              <a:ext cx="1819512" cy="3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0" idx="6"/>
              <a:endCxn id="69" idx="2"/>
            </p:cNvCxnSpPr>
            <p:nvPr/>
          </p:nvCxnSpPr>
          <p:spPr>
            <a:xfrm>
              <a:off x="6293565" y="3021010"/>
              <a:ext cx="1946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9" idx="6"/>
              <a:endCxn id="98" idx="2"/>
            </p:cNvCxnSpPr>
            <p:nvPr/>
          </p:nvCxnSpPr>
          <p:spPr>
            <a:xfrm flipV="1">
              <a:off x="6310413" y="3964219"/>
              <a:ext cx="1928125" cy="5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6"/>
              <a:endCxn id="95" idx="2"/>
            </p:cNvCxnSpPr>
            <p:nvPr/>
          </p:nvCxnSpPr>
          <p:spPr>
            <a:xfrm flipV="1">
              <a:off x="6295137" y="4891972"/>
              <a:ext cx="19434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1" idx="6"/>
              <a:endCxn id="9" idx="2"/>
            </p:cNvCxnSpPr>
            <p:nvPr/>
          </p:nvCxnSpPr>
          <p:spPr>
            <a:xfrm>
              <a:off x="3850227" y="4891973"/>
              <a:ext cx="18157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9" idx="6"/>
              <a:endCxn id="67" idx="2"/>
            </p:cNvCxnSpPr>
            <p:nvPr/>
          </p:nvCxnSpPr>
          <p:spPr>
            <a:xfrm>
              <a:off x="8868841" y="3021010"/>
              <a:ext cx="1690123" cy="1249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3" idx="6"/>
              <a:endCxn id="67" idx="2"/>
            </p:cNvCxnSpPr>
            <p:nvPr/>
          </p:nvCxnSpPr>
          <p:spPr>
            <a:xfrm flipV="1">
              <a:off x="8867916" y="4270626"/>
              <a:ext cx="1691048" cy="15196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8" idx="6"/>
              <a:endCxn id="67" idx="2"/>
            </p:cNvCxnSpPr>
            <p:nvPr/>
          </p:nvCxnSpPr>
          <p:spPr>
            <a:xfrm>
              <a:off x="8867668" y="3964219"/>
              <a:ext cx="1691296" cy="3064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0558964" y="3965395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239711" y="2715779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1,3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664435" y="2715779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1,2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221097" y="4586742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3,1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232641" y="3660164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en-US" sz="1600" dirty="0" smtClean="0">
                  <a:solidFill>
                    <a:schemeClr val="tx1"/>
                  </a:solidFill>
                </a:rPr>
                <a:t>,1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226282" y="2718103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1,1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8238537" y="4586741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3,3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8238538" y="3658988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2,3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681283" y="3663990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2,2</a:t>
              </a:r>
            </a:p>
          </p:txBody>
        </p:sp>
        <p:sp>
          <p:nvSpPr>
            <p:cNvPr id="121" name="Oval 120"/>
            <p:cNvSpPr/>
            <p:nvPr/>
          </p:nvSpPr>
          <p:spPr>
            <a:xfrm>
              <a:off x="1426020" y="3965395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4526192" y="275676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92" y="2756767"/>
                  <a:ext cx="1811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6878017" y="276193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017" y="2761938"/>
                  <a:ext cx="1811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4532942" y="371959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942" y="3719592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9420656" y="316080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56" y="3160806"/>
                  <a:ext cx="1811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TextBox 189"/>
            <p:cNvSpPr txBox="1"/>
            <p:nvPr/>
          </p:nvSpPr>
          <p:spPr>
            <a:xfrm>
              <a:off x="4529641" y="552138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6881671" y="461729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671" y="4617297"/>
                  <a:ext cx="1811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6881672" y="366509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672" y="3665093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333" r="-2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9420656" y="380938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56" y="3809383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4526192" y="461259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92" y="4612597"/>
                  <a:ext cx="181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6881032" y="553698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32" y="5536984"/>
                  <a:ext cx="1811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9417890" y="528874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90" y="5288744"/>
                  <a:ext cx="18113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8085494" y="1714176"/>
              <a:ext cx="3385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Conjunctive arc: </a:t>
              </a:r>
            </a:p>
            <a:p>
              <a:r>
                <a:rPr lang="en-US" dirty="0" smtClean="0"/>
                <a:t>Disjunctive arc: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9778267" y="1914152"/>
              <a:ext cx="963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9774659" y="2204816"/>
              <a:ext cx="966838" cy="0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0" idx="3"/>
              <a:endCxn id="72" idx="7"/>
            </p:cNvCxnSpPr>
            <p:nvPr/>
          </p:nvCxnSpPr>
          <p:spPr>
            <a:xfrm flipH="1">
              <a:off x="3769637" y="3236841"/>
              <a:ext cx="1986932" cy="512723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3" idx="6"/>
            </p:cNvCxnSpPr>
            <p:nvPr/>
          </p:nvCxnSpPr>
          <p:spPr>
            <a:xfrm>
              <a:off x="3855412" y="3023334"/>
              <a:ext cx="1893695" cy="729648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3" idx="3"/>
              <a:endCxn id="73" idx="2"/>
            </p:cNvCxnSpPr>
            <p:nvPr/>
          </p:nvCxnSpPr>
          <p:spPr>
            <a:xfrm rot="5400000" flipH="1">
              <a:off x="4287200" y="1962416"/>
              <a:ext cx="2982801" cy="5104638"/>
            </a:xfrm>
            <a:prstGeom prst="curvedConnector4">
              <a:avLst>
                <a:gd name="adj1" fmla="val -10661"/>
                <a:gd name="adj2" fmla="val 142196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227457" y="5485073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22636" y="5485073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8238786" y="5485073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0" idx="6"/>
              <a:endCxn id="61" idx="2"/>
            </p:cNvCxnSpPr>
            <p:nvPr/>
          </p:nvCxnSpPr>
          <p:spPr>
            <a:xfrm>
              <a:off x="3856587" y="5790304"/>
              <a:ext cx="18660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3" idx="2"/>
            </p:cNvCxnSpPr>
            <p:nvPr/>
          </p:nvCxnSpPr>
          <p:spPr>
            <a:xfrm>
              <a:off x="6351766" y="5790304"/>
              <a:ext cx="18870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1" idx="6"/>
              <a:endCxn id="72" idx="2"/>
            </p:cNvCxnSpPr>
            <p:nvPr/>
          </p:nvCxnSpPr>
          <p:spPr>
            <a:xfrm flipV="1">
              <a:off x="2055150" y="3965395"/>
              <a:ext cx="1177491" cy="305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95" idx="1"/>
              <a:endCxn id="73" idx="0"/>
            </p:cNvCxnSpPr>
            <p:nvPr/>
          </p:nvCxnSpPr>
          <p:spPr>
            <a:xfrm rot="16200000" flipV="1">
              <a:off x="4956740" y="1302210"/>
              <a:ext cx="1958038" cy="4789824"/>
            </a:xfrm>
            <a:prstGeom prst="curvedConnector3">
              <a:avLst>
                <a:gd name="adj1" fmla="val 111675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9" idx="5"/>
              <a:endCxn id="95" idx="1"/>
            </p:cNvCxnSpPr>
            <p:nvPr/>
          </p:nvCxnSpPr>
          <p:spPr>
            <a:xfrm>
              <a:off x="6218279" y="4185052"/>
              <a:ext cx="2112392" cy="491089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9" idx="5"/>
              <a:endCxn id="63" idx="1"/>
            </p:cNvCxnSpPr>
            <p:nvPr/>
          </p:nvCxnSpPr>
          <p:spPr>
            <a:xfrm>
              <a:off x="6218279" y="4185052"/>
              <a:ext cx="2112641" cy="1389421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5" idx="4"/>
              <a:endCxn id="63" idx="0"/>
            </p:cNvCxnSpPr>
            <p:nvPr/>
          </p:nvCxnSpPr>
          <p:spPr>
            <a:xfrm>
              <a:off x="8553102" y="5197203"/>
              <a:ext cx="249" cy="287870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70" idx="3"/>
              <a:endCxn id="60" idx="7"/>
            </p:cNvCxnSpPr>
            <p:nvPr/>
          </p:nvCxnSpPr>
          <p:spPr>
            <a:xfrm flipH="1">
              <a:off x="3764453" y="3236841"/>
              <a:ext cx="1992116" cy="2337632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stCxn id="70" idx="6"/>
              <a:endCxn id="9" idx="6"/>
            </p:cNvCxnSpPr>
            <p:nvPr/>
          </p:nvCxnSpPr>
          <p:spPr>
            <a:xfrm>
              <a:off x="6293565" y="3021010"/>
              <a:ext cx="1572" cy="1870963"/>
            </a:xfrm>
            <a:prstGeom prst="curvedConnector3">
              <a:avLst>
                <a:gd name="adj1" fmla="val 24063550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endCxn id="60" idx="2"/>
            </p:cNvCxnSpPr>
            <p:nvPr/>
          </p:nvCxnSpPr>
          <p:spPr>
            <a:xfrm rot="5400000">
              <a:off x="2488866" y="4954987"/>
              <a:ext cx="1573909" cy="96725"/>
            </a:xfrm>
            <a:prstGeom prst="curvedConnector4">
              <a:avLst>
                <a:gd name="adj1" fmla="val 2253"/>
                <a:gd name="adj2" fmla="val 283081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72" idx="5"/>
              <a:endCxn id="9" idx="1"/>
            </p:cNvCxnSpPr>
            <p:nvPr/>
          </p:nvCxnSpPr>
          <p:spPr>
            <a:xfrm>
              <a:off x="3769637" y="4181226"/>
              <a:ext cx="1988504" cy="494916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9" idx="3"/>
              <a:endCxn id="60" idx="7"/>
            </p:cNvCxnSpPr>
            <p:nvPr/>
          </p:nvCxnSpPr>
          <p:spPr>
            <a:xfrm flipH="1">
              <a:off x="3764453" y="5107804"/>
              <a:ext cx="1993688" cy="466669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5" idx="6"/>
              <a:endCxn id="67" idx="2"/>
            </p:cNvCxnSpPr>
            <p:nvPr/>
          </p:nvCxnSpPr>
          <p:spPr>
            <a:xfrm flipV="1">
              <a:off x="8867667" y="4270626"/>
              <a:ext cx="1691297" cy="621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69" idx="4"/>
              <a:endCxn id="98" idx="0"/>
            </p:cNvCxnSpPr>
            <p:nvPr/>
          </p:nvCxnSpPr>
          <p:spPr>
            <a:xfrm flipH="1">
              <a:off x="8553103" y="3326241"/>
              <a:ext cx="1173" cy="33274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98" idx="4"/>
              <a:endCxn id="61" idx="7"/>
            </p:cNvCxnSpPr>
            <p:nvPr/>
          </p:nvCxnSpPr>
          <p:spPr>
            <a:xfrm flipH="1">
              <a:off x="6259632" y="4269450"/>
              <a:ext cx="2293471" cy="1305023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69" idx="3"/>
              <a:endCxn id="61" idx="7"/>
            </p:cNvCxnSpPr>
            <p:nvPr/>
          </p:nvCxnSpPr>
          <p:spPr>
            <a:xfrm flipH="1">
              <a:off x="6259632" y="3236841"/>
              <a:ext cx="2072213" cy="2337632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71" idx="6"/>
              <a:endCxn id="61" idx="2"/>
            </p:cNvCxnSpPr>
            <p:nvPr/>
          </p:nvCxnSpPr>
          <p:spPr>
            <a:xfrm>
              <a:off x="3850227" y="4891973"/>
              <a:ext cx="1872409" cy="898331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urved Connector 175"/>
            <p:cNvCxnSpPr>
              <a:stCxn id="71" idx="2"/>
              <a:endCxn id="69" idx="1"/>
            </p:cNvCxnSpPr>
            <p:nvPr/>
          </p:nvCxnSpPr>
          <p:spPr>
            <a:xfrm rot="10800000" flipH="1">
              <a:off x="3221097" y="2805179"/>
              <a:ext cx="5110748" cy="2086794"/>
            </a:xfrm>
            <a:prstGeom prst="curvedConnector4">
              <a:avLst>
                <a:gd name="adj1" fmla="val -21987"/>
                <a:gd name="adj2" fmla="val 135297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>
              <a:stCxn id="98" idx="6"/>
              <a:endCxn id="71" idx="4"/>
            </p:cNvCxnSpPr>
            <p:nvPr/>
          </p:nvCxnSpPr>
          <p:spPr>
            <a:xfrm flipH="1">
              <a:off x="3535662" y="3964219"/>
              <a:ext cx="5332006" cy="1232985"/>
            </a:xfrm>
            <a:prstGeom prst="curvedConnector4">
              <a:avLst>
                <a:gd name="adj1" fmla="val -26025"/>
                <a:gd name="adj2" fmla="val 203669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9415977" y="4380131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5977" y="4380131"/>
                  <a:ext cx="18113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4483" r="-310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Job-shop Scheduling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3742" y="1699389"/>
            <a:ext cx="10547299" cy="4415463"/>
            <a:chOff x="923742" y="1699389"/>
            <a:chExt cx="10547299" cy="4415463"/>
          </a:xfrm>
        </p:grpSpPr>
        <p:sp>
          <p:nvSpPr>
            <p:cNvPr id="9" name="Oval 8"/>
            <p:cNvSpPr/>
            <p:nvPr/>
          </p:nvSpPr>
          <p:spPr>
            <a:xfrm>
              <a:off x="4429635" y="4606059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3,2</a:t>
              </a:r>
            </a:p>
          </p:txBody>
        </p:sp>
        <p:cxnSp>
          <p:nvCxnSpPr>
            <p:cNvPr id="17" name="Straight Arrow Connector 16"/>
            <p:cNvCxnSpPr>
              <a:stCxn id="121" idx="6"/>
              <a:endCxn id="73" idx="3"/>
            </p:cNvCxnSpPr>
            <p:nvPr/>
          </p:nvCxnSpPr>
          <p:spPr>
            <a:xfrm flipV="1">
              <a:off x="1552872" y="3258482"/>
              <a:ext cx="1263266" cy="1031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1" idx="6"/>
              <a:endCxn id="71" idx="2"/>
            </p:cNvCxnSpPr>
            <p:nvPr/>
          </p:nvCxnSpPr>
          <p:spPr>
            <a:xfrm>
              <a:off x="1552872" y="4289943"/>
              <a:ext cx="1165947" cy="621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1" idx="6"/>
              <a:endCxn id="60" idx="2"/>
            </p:cNvCxnSpPr>
            <p:nvPr/>
          </p:nvCxnSpPr>
          <p:spPr>
            <a:xfrm>
              <a:off x="1552872" y="4289943"/>
              <a:ext cx="1172307" cy="15196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3" idx="6"/>
              <a:endCxn id="70" idx="2"/>
            </p:cNvCxnSpPr>
            <p:nvPr/>
          </p:nvCxnSpPr>
          <p:spPr>
            <a:xfrm>
              <a:off x="3353134" y="3042651"/>
              <a:ext cx="2021760" cy="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2" idx="6"/>
              <a:endCxn id="99" idx="2"/>
            </p:cNvCxnSpPr>
            <p:nvPr/>
          </p:nvCxnSpPr>
          <p:spPr>
            <a:xfrm>
              <a:off x="3359493" y="3984712"/>
              <a:ext cx="1085418" cy="3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0" idx="6"/>
              <a:endCxn id="69" idx="2"/>
            </p:cNvCxnSpPr>
            <p:nvPr/>
          </p:nvCxnSpPr>
          <p:spPr>
            <a:xfrm flipV="1">
              <a:off x="6004024" y="3040327"/>
              <a:ext cx="1733409" cy="69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9" idx="6"/>
              <a:endCxn id="98" idx="2"/>
            </p:cNvCxnSpPr>
            <p:nvPr/>
          </p:nvCxnSpPr>
          <p:spPr>
            <a:xfrm flipV="1">
              <a:off x="5074041" y="3982452"/>
              <a:ext cx="2662218" cy="60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6"/>
              <a:endCxn id="95" idx="2"/>
            </p:cNvCxnSpPr>
            <p:nvPr/>
          </p:nvCxnSpPr>
          <p:spPr>
            <a:xfrm flipV="1">
              <a:off x="5058765" y="4911289"/>
              <a:ext cx="267749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1" idx="6"/>
              <a:endCxn id="9" idx="2"/>
            </p:cNvCxnSpPr>
            <p:nvPr/>
          </p:nvCxnSpPr>
          <p:spPr>
            <a:xfrm>
              <a:off x="3347949" y="4911290"/>
              <a:ext cx="10816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9" idx="6"/>
              <a:endCxn id="67" idx="2"/>
            </p:cNvCxnSpPr>
            <p:nvPr/>
          </p:nvCxnSpPr>
          <p:spPr>
            <a:xfrm>
              <a:off x="8366563" y="3040327"/>
              <a:ext cx="1690123" cy="1249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3" idx="6"/>
              <a:endCxn id="67" idx="2"/>
            </p:cNvCxnSpPr>
            <p:nvPr/>
          </p:nvCxnSpPr>
          <p:spPr>
            <a:xfrm flipV="1">
              <a:off x="8365638" y="4289943"/>
              <a:ext cx="1691048" cy="15196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8" idx="6"/>
              <a:endCxn id="67" idx="2"/>
            </p:cNvCxnSpPr>
            <p:nvPr/>
          </p:nvCxnSpPr>
          <p:spPr>
            <a:xfrm>
              <a:off x="8365389" y="3982452"/>
              <a:ext cx="1691297" cy="3074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0056686" y="3984712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737433" y="2735096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1,3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374894" y="2742027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1,2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718819" y="4606059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3,1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2730363" y="3679481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en-US" sz="1600" dirty="0" smtClean="0">
                  <a:solidFill>
                    <a:schemeClr val="tx1"/>
                  </a:solidFill>
                </a:rPr>
                <a:t>,1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2724004" y="2737420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1,1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7736259" y="4606058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3,3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7736259" y="3677221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2,3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4444911" y="3683307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2,2</a:t>
              </a:r>
            </a:p>
          </p:txBody>
        </p:sp>
        <p:sp>
          <p:nvSpPr>
            <p:cNvPr id="121" name="Oval 120"/>
            <p:cNvSpPr/>
            <p:nvPr/>
          </p:nvSpPr>
          <p:spPr>
            <a:xfrm>
              <a:off x="923742" y="3984712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4023915" y="277025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915" y="2770259"/>
                  <a:ext cx="1811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6237394" y="3743611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94" y="3743611"/>
                  <a:ext cx="1811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4029892" y="374361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892" y="3743612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6601987" y="274983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87" y="2749835"/>
                  <a:ext cx="1811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8948147" y="318012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147" y="3180123"/>
                  <a:ext cx="1811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950975" y="387343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975" y="3873430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4023914" y="463191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914" y="463191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6228515" y="466476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15" y="4664769"/>
                  <a:ext cx="181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8945896" y="443548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896" y="4435487"/>
                  <a:ext cx="1811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483" r="-310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8085494" y="1699389"/>
              <a:ext cx="3385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Conjunctive arc: </a:t>
              </a:r>
            </a:p>
            <a:p>
              <a:r>
                <a:rPr lang="en-US" dirty="0" smtClean="0"/>
                <a:t>Disjunctive arc: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9778267" y="1899365"/>
              <a:ext cx="963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9774659" y="2190029"/>
              <a:ext cx="966838" cy="0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3" idx="5"/>
              <a:endCxn id="99" idx="1"/>
            </p:cNvCxnSpPr>
            <p:nvPr/>
          </p:nvCxnSpPr>
          <p:spPr>
            <a:xfrm>
              <a:off x="3261000" y="3258482"/>
              <a:ext cx="1276045" cy="514225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725179" y="5504390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377482" y="5504390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736508" y="5504390"/>
              <a:ext cx="629130" cy="6104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4,3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0" idx="6"/>
              <a:endCxn id="61" idx="2"/>
            </p:cNvCxnSpPr>
            <p:nvPr/>
          </p:nvCxnSpPr>
          <p:spPr>
            <a:xfrm>
              <a:off x="3354309" y="5809621"/>
              <a:ext cx="20231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3" idx="2"/>
            </p:cNvCxnSpPr>
            <p:nvPr/>
          </p:nvCxnSpPr>
          <p:spPr>
            <a:xfrm>
              <a:off x="6006612" y="5809621"/>
              <a:ext cx="17298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1" idx="6"/>
              <a:endCxn id="72" idx="2"/>
            </p:cNvCxnSpPr>
            <p:nvPr/>
          </p:nvCxnSpPr>
          <p:spPr>
            <a:xfrm flipV="1">
              <a:off x="1552872" y="3984712"/>
              <a:ext cx="1177491" cy="305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5" idx="4"/>
              <a:endCxn id="63" idx="0"/>
            </p:cNvCxnSpPr>
            <p:nvPr/>
          </p:nvCxnSpPr>
          <p:spPr>
            <a:xfrm>
              <a:off x="8050824" y="5216520"/>
              <a:ext cx="249" cy="287870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72" idx="2"/>
              <a:endCxn id="60" idx="2"/>
            </p:cNvCxnSpPr>
            <p:nvPr/>
          </p:nvCxnSpPr>
          <p:spPr>
            <a:xfrm rot="10800000" flipV="1">
              <a:off x="2725179" y="3984711"/>
              <a:ext cx="5184" cy="1824909"/>
            </a:xfrm>
            <a:prstGeom prst="curvedConnector3">
              <a:avLst>
                <a:gd name="adj1" fmla="val 4509722"/>
              </a:avLst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72" idx="5"/>
              <a:endCxn id="9" idx="1"/>
            </p:cNvCxnSpPr>
            <p:nvPr/>
          </p:nvCxnSpPr>
          <p:spPr>
            <a:xfrm>
              <a:off x="3267359" y="4200543"/>
              <a:ext cx="1254410" cy="494916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9" idx="3"/>
              <a:endCxn id="60" idx="7"/>
            </p:cNvCxnSpPr>
            <p:nvPr/>
          </p:nvCxnSpPr>
          <p:spPr>
            <a:xfrm flipH="1">
              <a:off x="3262175" y="5127121"/>
              <a:ext cx="1259594" cy="466669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5" idx="6"/>
              <a:endCxn id="67" idx="2"/>
            </p:cNvCxnSpPr>
            <p:nvPr/>
          </p:nvCxnSpPr>
          <p:spPr>
            <a:xfrm flipV="1">
              <a:off x="8365389" y="4289943"/>
              <a:ext cx="1691297" cy="621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69" idx="4"/>
              <a:endCxn id="98" idx="0"/>
            </p:cNvCxnSpPr>
            <p:nvPr/>
          </p:nvCxnSpPr>
          <p:spPr>
            <a:xfrm flipH="1">
              <a:off x="8050824" y="3345558"/>
              <a:ext cx="1174" cy="331663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98" idx="4"/>
              <a:endCxn id="61" idx="7"/>
            </p:cNvCxnSpPr>
            <p:nvPr/>
          </p:nvCxnSpPr>
          <p:spPr>
            <a:xfrm flipH="1">
              <a:off x="5914478" y="4287683"/>
              <a:ext cx="2136346" cy="1306107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69" idx="3"/>
              <a:endCxn id="61" idx="7"/>
            </p:cNvCxnSpPr>
            <p:nvPr/>
          </p:nvCxnSpPr>
          <p:spPr>
            <a:xfrm flipH="1">
              <a:off x="5914478" y="3256158"/>
              <a:ext cx="1915089" cy="2337632"/>
            </a:xfrm>
            <a:prstGeom prst="straightConnector1">
              <a:avLst/>
            </a:prstGeom>
            <a:ln w="158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3832232" y="2893285"/>
              <a:ext cx="2126829" cy="100141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/>
            <p:nvPr/>
          </p:nvCxnSpPr>
          <p:spPr>
            <a:xfrm rot="5400000">
              <a:off x="4196418" y="4715004"/>
              <a:ext cx="1405772" cy="1012926"/>
            </a:xfrm>
            <a:prstGeom prst="curvedConnector3">
              <a:avLst>
                <a:gd name="adj1" fmla="val 55955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029891" y="556320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891" y="5563206"/>
                  <a:ext cx="18113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593823" y="5540551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823" y="5540551"/>
                  <a:ext cx="18113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4483" r="-310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945896" y="532440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896" y="5324408"/>
                  <a:ext cx="1811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18160" y="1838739"/>
            <a:ext cx="9775737" cy="4880113"/>
            <a:chOff x="1018160" y="1838739"/>
            <a:chExt cx="9775737" cy="4880113"/>
          </a:xfrm>
        </p:grpSpPr>
        <p:grpSp>
          <p:nvGrpSpPr>
            <p:cNvPr id="49" name="Group 48"/>
            <p:cNvGrpSpPr/>
            <p:nvPr/>
          </p:nvGrpSpPr>
          <p:grpSpPr>
            <a:xfrm>
              <a:off x="1339449" y="2300297"/>
              <a:ext cx="1981519" cy="1383230"/>
              <a:chOff x="1896041" y="2300297"/>
              <a:chExt cx="1981519" cy="138323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67545" flipV="1">
                <a:off x="2644348" y="2691634"/>
                <a:ext cx="1233212" cy="99189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67545" flipV="1">
                <a:off x="2270808" y="2691655"/>
                <a:ext cx="1232393" cy="99123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67545" flipV="1">
                <a:off x="1896041" y="2691644"/>
                <a:ext cx="1232777" cy="99154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515453" y="2300297"/>
                <a:ext cx="10111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Lots</a:t>
                </a:r>
                <a:endParaRPr lang="en-US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18160" y="4580130"/>
              <a:ext cx="2718950" cy="1871671"/>
              <a:chOff x="1296459" y="4222325"/>
              <a:chExt cx="2718950" cy="187167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0" t="32080" r="1361"/>
              <a:stretch/>
            </p:blipFill>
            <p:spPr>
              <a:xfrm>
                <a:off x="1296459" y="4640351"/>
                <a:ext cx="2718950" cy="145364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311850" y="4222325"/>
                <a:ext cx="10111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Product</a:t>
                </a:r>
                <a:endParaRPr lang="en-US" sz="2000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211419" y="1838739"/>
              <a:ext cx="5582478" cy="4880113"/>
              <a:chOff x="5768011" y="1838739"/>
              <a:chExt cx="5582478" cy="488011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115" y="2951542"/>
                <a:ext cx="876836" cy="595585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6122889" y="2523401"/>
                <a:ext cx="2395330" cy="18498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393" y="2949541"/>
                <a:ext cx="876836" cy="59558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115" y="3681335"/>
                <a:ext cx="876836" cy="59558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393" y="3685676"/>
                <a:ext cx="876836" cy="595585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6680454" y="2554960"/>
                <a:ext cx="132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Group_1</a:t>
                </a:r>
                <a:endParaRPr lang="en-US" sz="1600" b="1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7571" y="5021787"/>
                <a:ext cx="925612" cy="628716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/>
            </p:nvSpPr>
            <p:spPr>
              <a:xfrm>
                <a:off x="6112950" y="4659277"/>
                <a:ext cx="2395330" cy="18498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7773" y="5021787"/>
                <a:ext cx="925612" cy="62871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7571" y="5810152"/>
                <a:ext cx="925612" cy="62871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7773" y="5803804"/>
                <a:ext cx="925612" cy="62871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680454" y="4614689"/>
                <a:ext cx="132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Group_2</a:t>
                </a:r>
                <a:endParaRPr lang="en-US" sz="16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346" y="2917795"/>
                <a:ext cx="1009799" cy="685900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8630481" y="2523401"/>
                <a:ext cx="2395330" cy="18498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2067" y="3184279"/>
                <a:ext cx="1009799" cy="6859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347" y="3661457"/>
                <a:ext cx="1009799" cy="685900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9066416" y="2559123"/>
                <a:ext cx="132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Group_M</a:t>
                </a:r>
                <a:endParaRPr lang="en-US" sz="16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56393" y="1939772"/>
                <a:ext cx="1957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Tool Groups</a:t>
                </a:r>
                <a:endParaRPr lang="en-US" sz="28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768011" y="1838739"/>
                <a:ext cx="5582478" cy="488011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ight Arrow 51"/>
            <p:cNvSpPr/>
            <p:nvPr/>
          </p:nvSpPr>
          <p:spPr>
            <a:xfrm>
              <a:off x="3914727" y="3041374"/>
              <a:ext cx="972014" cy="453305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Arrow 52"/>
            <p:cNvSpPr/>
            <p:nvPr/>
          </p:nvSpPr>
          <p:spPr>
            <a:xfrm rot="10800000">
              <a:off x="3914727" y="5423850"/>
              <a:ext cx="972014" cy="453305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Decomposition methods and multi-shot solving for Job-shop Scheduling </a:t>
            </a:r>
          </a:p>
          <a:p>
            <a:r>
              <a:rPr lang="en-US" dirty="0" smtClean="0"/>
              <a:t>Model scheduling for Semiconductor Manufacturing Testbed (SMT2020)</a:t>
            </a:r>
          </a:p>
          <a:p>
            <a:r>
              <a:rPr lang="en-US" dirty="0" smtClean="0"/>
              <a:t>Additional features </a:t>
            </a:r>
            <a:r>
              <a:rPr lang="en-US" dirty="0"/>
              <a:t>to </a:t>
            </a:r>
            <a:r>
              <a:rPr lang="en-US" dirty="0" smtClean="0"/>
              <a:t>integrate</a:t>
            </a:r>
            <a:endParaRPr lang="en-US" dirty="0"/>
          </a:p>
          <a:p>
            <a:pPr lvl="1"/>
            <a:r>
              <a:rPr lang="en-US" dirty="0"/>
              <a:t>Machine Maintenance</a:t>
            </a:r>
          </a:p>
          <a:p>
            <a:pPr lvl="1"/>
            <a:r>
              <a:rPr lang="en-US" dirty="0"/>
              <a:t>Machine Setup</a:t>
            </a:r>
          </a:p>
          <a:p>
            <a:pPr lvl="1"/>
            <a:r>
              <a:rPr lang="en-US" dirty="0"/>
              <a:t>Batching</a:t>
            </a:r>
          </a:p>
          <a:p>
            <a:r>
              <a:rPr lang="en-US" dirty="0" smtClean="0"/>
              <a:t>Global scheduling on small-scale datasets</a:t>
            </a:r>
          </a:p>
          <a:p>
            <a:r>
              <a:rPr lang="en-US" dirty="0" smtClean="0"/>
              <a:t>Decomposition strategies and multi-shot solving for large-scale instances</a:t>
            </a:r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Decomposition Methods for Solving Scheduling Problems using Answer Set Programming</vt:lpstr>
      <vt:lpstr>Production Systems</vt:lpstr>
      <vt:lpstr>Job-shop Scheduling with 4 jobs &amp; 3 machines</vt:lpstr>
      <vt:lpstr>Decomposition for Job-shop Scheduling</vt:lpstr>
      <vt:lpstr>Semiconductor Manufacturing System</vt:lpstr>
      <vt:lpstr>Summary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140</cp:revision>
  <dcterms:created xsi:type="dcterms:W3CDTF">2021-11-11T10:54:10Z</dcterms:created>
  <dcterms:modified xsi:type="dcterms:W3CDTF">2022-07-19T13:44:31Z</dcterms:modified>
</cp:coreProperties>
</file>