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9" autoAdjust="0"/>
    <p:restoredTop sz="94777" autoAdjust="0"/>
  </p:normalViewPr>
  <p:slideViewPr>
    <p:cSldViewPr snapToGrid="0" snapToObjects="1" showGuides="1">
      <p:cViewPr varScale="1">
        <p:scale>
          <a:sx n="28" d="100"/>
          <a:sy n="28" d="100"/>
        </p:scale>
        <p:origin x="3154" y="110"/>
      </p:cViewPr>
      <p:guideLst>
        <p:guide orient="horz" pos="265"/>
        <p:guide orient="horz" pos="18541"/>
        <p:guide pos="1319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2022-07-19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2022-07-19</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6067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
                      </a: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r>
                        <a:rPr lang="en-US" sz="1800" dirty="0">
                          <a:solidFill>
                            <a:schemeClr val="bg1">
                              <a:lumMod val="85000"/>
                            </a:schemeClr>
                          </a:solidFill>
                          <a:latin typeface="Arial"/>
                          <a:cs typeface="Arial"/>
                        </a:rPr>
                        <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jpe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10.jp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jpeg"/><Relationship Id="rId5" Type="http://schemas.openxmlformats.org/officeDocument/2006/relationships/image" Target="../media/image9.jp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jpe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F0F9E90-FAA0-694D-A385-A29160674B09}"/>
              </a:ext>
            </a:extLst>
          </p:cNvPr>
          <p:cNvSpPr>
            <a:spLocks noGrp="1"/>
          </p:cNvSpPr>
          <p:nvPr>
            <p:ph type="body" sz="quarter" idx="10"/>
          </p:nvPr>
        </p:nvSpPr>
        <p:spPr>
          <a:xfrm>
            <a:off x="551116" y="5420436"/>
            <a:ext cx="19023961" cy="1562935"/>
          </a:xfrm>
        </p:spPr>
        <p:txBody>
          <a:bodyPr/>
          <a:lstStyle/>
          <a:p>
            <a:pPr marL="342900" indent="-342900">
              <a:buFont typeface="Arial" panose="020B0604020202020204" pitchFamily="34" charset="0"/>
              <a:buChar char="•"/>
            </a:pPr>
            <a:r>
              <a:rPr lang="en-US" sz="3600" dirty="0" smtClean="0"/>
              <a:t>Customized products and delivery deadlines make efficient production management highly complex</a:t>
            </a:r>
          </a:p>
          <a:p>
            <a:pPr marL="342900" indent="-342900">
              <a:buFont typeface="Arial" panose="020B0604020202020204" pitchFamily="34" charset="0"/>
              <a:buChar char="•"/>
            </a:pPr>
            <a:r>
              <a:rPr lang="en-US" sz="3600" dirty="0" smtClean="0"/>
              <a:t>Challenges related to machines and resources’ availability are raised</a:t>
            </a:r>
            <a:endParaRPr lang="en-US" sz="3600" dirty="0"/>
          </a:p>
        </p:txBody>
      </p:sp>
      <p:sp>
        <p:nvSpPr>
          <p:cNvPr id="29" name="Text Placeholder 28">
            <a:extLst>
              <a:ext uri="{FF2B5EF4-FFF2-40B4-BE49-F238E27FC236}">
                <a16:creationId xmlns:a16="http://schemas.microsoft.com/office/drawing/2014/main" id="{FCB797DF-A438-244B-B34C-CCF348A4370E}"/>
              </a:ext>
            </a:extLst>
          </p:cNvPr>
          <p:cNvSpPr>
            <a:spLocks noGrp="1"/>
          </p:cNvSpPr>
          <p:nvPr>
            <p:ph type="body" sz="quarter" idx="11"/>
          </p:nvPr>
        </p:nvSpPr>
        <p:spPr>
          <a:xfrm>
            <a:off x="483368" y="4617214"/>
            <a:ext cx="10093882" cy="743404"/>
          </a:xfrm>
        </p:spPr>
        <p:txBody>
          <a:bodyPr/>
          <a:lstStyle/>
          <a:p>
            <a:pPr algn="l"/>
            <a:r>
              <a:rPr lang="en-US" sz="4000" dirty="0" smtClean="0"/>
              <a:t>Production Systems</a:t>
            </a:r>
            <a:endParaRPr lang="en-US" sz="4000" dirty="0"/>
          </a:p>
        </p:txBody>
      </p:sp>
      <p:sp>
        <p:nvSpPr>
          <p:cNvPr id="30" name="Text Placeholder 29">
            <a:extLst>
              <a:ext uri="{FF2B5EF4-FFF2-40B4-BE49-F238E27FC236}">
                <a16:creationId xmlns:a16="http://schemas.microsoft.com/office/drawing/2014/main" id="{F756C91F-A769-8746-9736-6A1E2B721D6B}"/>
              </a:ext>
            </a:extLst>
          </p:cNvPr>
          <p:cNvSpPr>
            <a:spLocks noGrp="1"/>
          </p:cNvSpPr>
          <p:nvPr>
            <p:ph type="body" sz="quarter" idx="20"/>
          </p:nvPr>
        </p:nvSpPr>
        <p:spPr>
          <a:xfrm>
            <a:off x="325016" y="12374108"/>
            <a:ext cx="10096349" cy="743404"/>
          </a:xfrm>
        </p:spPr>
        <p:txBody>
          <a:bodyPr/>
          <a:lstStyle/>
          <a:p>
            <a:pPr algn="l"/>
            <a:r>
              <a:rPr lang="en-US" sz="4000" dirty="0" smtClean="0"/>
              <a:t>Job-sho</a:t>
            </a:r>
            <a:r>
              <a:rPr lang="en-US" sz="4000" dirty="0" smtClean="0"/>
              <a:t>p Scheduling with 4 Jobs &amp; 3 machines</a:t>
            </a:r>
            <a:endParaRPr lang="en-US" sz="4000" dirty="0"/>
          </a:p>
        </p:txBody>
      </p:sp>
      <p:sp>
        <p:nvSpPr>
          <p:cNvPr id="35" name="Text Placeholder 34">
            <a:extLst>
              <a:ext uri="{FF2B5EF4-FFF2-40B4-BE49-F238E27FC236}">
                <a16:creationId xmlns:a16="http://schemas.microsoft.com/office/drawing/2014/main" id="{8DB05AB3-1F2A-F04C-AC72-20A73D4DAA6A}"/>
              </a:ext>
            </a:extLst>
          </p:cNvPr>
          <p:cNvSpPr>
            <a:spLocks noGrp="1"/>
          </p:cNvSpPr>
          <p:nvPr>
            <p:ph type="body" sz="quarter" idx="29"/>
          </p:nvPr>
        </p:nvSpPr>
        <p:spPr>
          <a:xfrm>
            <a:off x="325016" y="20565206"/>
            <a:ext cx="10085926" cy="743404"/>
          </a:xfrm>
        </p:spPr>
        <p:txBody>
          <a:bodyPr/>
          <a:lstStyle/>
          <a:p>
            <a:pPr algn="l"/>
            <a:r>
              <a:rPr lang="en-US" sz="4000" dirty="0" smtClean="0"/>
              <a:t>Semiconductor Manufacturing System</a:t>
            </a:r>
            <a:endParaRPr lang="en-US" sz="4000" dirty="0"/>
          </a:p>
        </p:txBody>
      </p:sp>
      <p:sp>
        <p:nvSpPr>
          <p:cNvPr id="38" name="Text Placeholder 37">
            <a:extLst>
              <a:ext uri="{FF2B5EF4-FFF2-40B4-BE49-F238E27FC236}">
                <a16:creationId xmlns:a16="http://schemas.microsoft.com/office/drawing/2014/main" id="{0F56D88A-4B12-0F47-8D8A-2F1828CAE02A}"/>
              </a:ext>
            </a:extLst>
          </p:cNvPr>
          <p:cNvSpPr>
            <a:spLocks noGrp="1"/>
          </p:cNvSpPr>
          <p:nvPr>
            <p:ph type="body" sz="quarter" idx="150"/>
          </p:nvPr>
        </p:nvSpPr>
        <p:spPr/>
        <p:txBody>
          <a:bodyPr/>
          <a:lstStyle/>
          <a:p>
            <a:r>
              <a:rPr lang="en-US" dirty="0"/>
              <a:t>Alpen-Adria-</a:t>
            </a:r>
            <a:r>
              <a:rPr lang="en-US" dirty="0" err="1"/>
              <a:t>Universität</a:t>
            </a:r>
            <a:r>
              <a:rPr lang="en-US" dirty="0"/>
              <a:t> Klagenfurt, Austria</a:t>
            </a:r>
          </a:p>
          <a:p>
            <a:endParaRPr lang="en-US" dirty="0"/>
          </a:p>
        </p:txBody>
      </p:sp>
      <p:sp>
        <p:nvSpPr>
          <p:cNvPr id="39" name="Text Placeholder 38">
            <a:extLst>
              <a:ext uri="{FF2B5EF4-FFF2-40B4-BE49-F238E27FC236}">
                <a16:creationId xmlns:a16="http://schemas.microsoft.com/office/drawing/2014/main" id="{6F9BAE11-25C3-0846-BD60-EDC70290B378}"/>
              </a:ext>
            </a:extLst>
          </p:cNvPr>
          <p:cNvSpPr>
            <a:spLocks noGrp="1"/>
          </p:cNvSpPr>
          <p:nvPr>
            <p:ph type="body" sz="quarter" idx="151"/>
          </p:nvPr>
        </p:nvSpPr>
        <p:spPr/>
        <p:txBody>
          <a:bodyPr>
            <a:normAutofit fontScale="70000" lnSpcReduction="20000"/>
          </a:bodyPr>
          <a:lstStyle/>
          <a:p>
            <a:r>
              <a:rPr lang="en-US" u="sng" dirty="0" smtClean="0"/>
              <a:t>Mohammed M. S. El-Kholany</a:t>
            </a:r>
            <a:r>
              <a:rPr lang="en-US" dirty="0" smtClean="0"/>
              <a:t>, Martin Gebser, Konstantin Schekotihin</a:t>
            </a:r>
            <a:endParaRPr lang="en-US" dirty="0"/>
          </a:p>
        </p:txBody>
      </p:sp>
      <p:sp>
        <p:nvSpPr>
          <p:cNvPr id="40" name="Text Placeholder 39">
            <a:extLst>
              <a:ext uri="{FF2B5EF4-FFF2-40B4-BE49-F238E27FC236}">
                <a16:creationId xmlns:a16="http://schemas.microsoft.com/office/drawing/2014/main" id="{4E095D28-F987-E544-B047-DF5F82B6C3C9}"/>
              </a:ext>
            </a:extLst>
          </p:cNvPr>
          <p:cNvSpPr>
            <a:spLocks noGrp="1"/>
          </p:cNvSpPr>
          <p:nvPr>
            <p:ph type="body" sz="quarter" idx="153"/>
          </p:nvPr>
        </p:nvSpPr>
        <p:spPr/>
        <p:txBody>
          <a:bodyPr>
            <a:normAutofit fontScale="62500" lnSpcReduction="20000"/>
          </a:bodyPr>
          <a:lstStyle/>
          <a:p>
            <a:r>
              <a:rPr lang="en-US" sz="9600" dirty="0"/>
              <a:t>Decomposition Methods for Solving Scheduling Problems using Answer Set Programming</a:t>
            </a:r>
            <a:endParaRPr lang="en-US" dirty="0"/>
          </a:p>
        </p:txBody>
      </p:sp>
      <p:grpSp>
        <p:nvGrpSpPr>
          <p:cNvPr id="15" name="Group 14">
            <a:extLst>
              <a:ext uri="{FF2B5EF4-FFF2-40B4-BE49-F238E27FC236}">
                <a16:creationId xmlns:a16="http://schemas.microsoft.com/office/drawing/2014/main" id="{0AABB7F9-7A6B-4EA8-9643-9C7F6386566B}"/>
              </a:ext>
            </a:extLst>
          </p:cNvPr>
          <p:cNvGrpSpPr/>
          <p:nvPr/>
        </p:nvGrpSpPr>
        <p:grpSpPr>
          <a:xfrm>
            <a:off x="2559236" y="7119788"/>
            <a:ext cx="16036028" cy="4517812"/>
            <a:chOff x="789535" y="3278523"/>
            <a:chExt cx="10564265" cy="3442952"/>
          </a:xfrm>
        </p:grpSpPr>
        <p:sp>
          <p:nvSpPr>
            <p:cNvPr id="16" name="Right Arrow 5">
              <a:extLst>
                <a:ext uri="{FF2B5EF4-FFF2-40B4-BE49-F238E27FC236}">
                  <a16:creationId xmlns:a16="http://schemas.microsoft.com/office/drawing/2014/main" id="{89EF959C-D96C-44DA-8C76-E9A3A450C4FC}"/>
                </a:ext>
              </a:extLst>
            </p:cNvPr>
            <p:cNvSpPr/>
            <p:nvPr/>
          </p:nvSpPr>
          <p:spPr>
            <a:xfrm>
              <a:off x="5642257" y="4353616"/>
              <a:ext cx="1802769" cy="774236"/>
            </a:xfrm>
            <a:prstGeom prst="rightArrow">
              <a:avLst/>
            </a:prstGeom>
            <a:solidFill>
              <a:schemeClr val="accent6">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a:ln w="0"/>
                  <a:solidFill>
                    <a:schemeClr val="tx1"/>
                  </a:solidFill>
                  <a:effectLst>
                    <a:outerShdw blurRad="38100" dist="19050" dir="2700000" algn="tl" rotWithShape="0">
                      <a:schemeClr val="dk1">
                        <a:alpha val="40000"/>
                      </a:schemeClr>
                    </a:outerShdw>
                  </a:effectLst>
                </a:rPr>
                <a:t>Production</a:t>
              </a:r>
              <a:endParaRPr lang="en-US" dirty="0">
                <a:ln w="0"/>
                <a:solidFill>
                  <a:schemeClr val="tx1"/>
                </a:solidFill>
                <a:effectLst>
                  <a:outerShdw blurRad="38100" dist="19050" dir="2700000" algn="tl" rotWithShape="0">
                    <a:schemeClr val="dk1">
                      <a:alpha val="40000"/>
                    </a:schemeClr>
                  </a:outerShdw>
                </a:effectLst>
              </a:endParaRPr>
            </a:p>
          </p:txBody>
        </p:sp>
        <p:grpSp>
          <p:nvGrpSpPr>
            <p:cNvPr id="17" name="Group 16">
              <a:extLst>
                <a:ext uri="{FF2B5EF4-FFF2-40B4-BE49-F238E27FC236}">
                  <a16:creationId xmlns:a16="http://schemas.microsoft.com/office/drawing/2014/main" id="{2C4F2953-A17C-4871-BDDE-F868DC595B7D}"/>
                </a:ext>
              </a:extLst>
            </p:cNvPr>
            <p:cNvGrpSpPr/>
            <p:nvPr/>
          </p:nvGrpSpPr>
          <p:grpSpPr>
            <a:xfrm>
              <a:off x="981218" y="3937987"/>
              <a:ext cx="4284144" cy="2484783"/>
              <a:chOff x="1512999" y="3974185"/>
              <a:chExt cx="4284144" cy="2484783"/>
            </a:xfrm>
          </p:grpSpPr>
          <p:sp>
            <p:nvSpPr>
              <p:cNvPr id="24" name="Oval 23">
                <a:extLst>
                  <a:ext uri="{FF2B5EF4-FFF2-40B4-BE49-F238E27FC236}">
                    <a16:creationId xmlns:a16="http://schemas.microsoft.com/office/drawing/2014/main" id="{D89364A3-D4DD-464D-8573-3E5D1D32CF90}"/>
                  </a:ext>
                </a:extLst>
              </p:cNvPr>
              <p:cNvSpPr/>
              <p:nvPr/>
            </p:nvSpPr>
            <p:spPr>
              <a:xfrm>
                <a:off x="2678961" y="3974185"/>
                <a:ext cx="1835809" cy="1053252"/>
              </a:xfrm>
              <a:prstGeom prst="ellipse">
                <a:avLst/>
              </a:prstGeom>
              <a:solidFill>
                <a:schemeClr val="accent1">
                  <a:lumMod val="40000"/>
                  <a:lumOff val="6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a:solidFill>
                      <a:schemeClr val="tx1"/>
                    </a:solidFill>
                  </a:rPr>
                  <a:t>Limited Resources</a:t>
                </a:r>
              </a:p>
            </p:txBody>
          </p:sp>
          <p:pic>
            <p:nvPicPr>
              <p:cNvPr id="25" name="Picture 24">
                <a:extLst>
                  <a:ext uri="{FF2B5EF4-FFF2-40B4-BE49-F238E27FC236}">
                    <a16:creationId xmlns:a16="http://schemas.microsoft.com/office/drawing/2014/main" id="{C81C8001-242E-4747-BEBA-2B6E208035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2585" y="5638510"/>
                <a:ext cx="1116973" cy="820458"/>
              </a:xfrm>
              <a:prstGeom prst="rect">
                <a:avLst/>
              </a:prstGeom>
            </p:spPr>
          </p:pic>
          <p:pic>
            <p:nvPicPr>
              <p:cNvPr id="26" name="Picture 25">
                <a:extLst>
                  <a:ext uri="{FF2B5EF4-FFF2-40B4-BE49-F238E27FC236}">
                    <a16:creationId xmlns:a16="http://schemas.microsoft.com/office/drawing/2014/main" id="{72388A07-04CD-46A9-878C-F3DF33FB8E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2999" y="5624845"/>
                <a:ext cx="1165962" cy="724587"/>
              </a:xfrm>
              <a:prstGeom prst="rect">
                <a:avLst/>
              </a:prstGeom>
            </p:spPr>
          </p:pic>
          <p:pic>
            <p:nvPicPr>
              <p:cNvPr id="27" name="Picture 26">
                <a:extLst>
                  <a:ext uri="{FF2B5EF4-FFF2-40B4-BE49-F238E27FC236}">
                    <a16:creationId xmlns:a16="http://schemas.microsoft.com/office/drawing/2014/main" id="{A3FBDFC3-8F49-4510-8444-B646D768F1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2076" y="5638511"/>
                <a:ext cx="1215067" cy="717839"/>
              </a:xfrm>
              <a:prstGeom prst="rect">
                <a:avLst/>
              </a:prstGeom>
            </p:spPr>
          </p:pic>
          <p:cxnSp>
            <p:nvCxnSpPr>
              <p:cNvPr id="41" name="Elbow Connector 15">
                <a:extLst>
                  <a:ext uri="{FF2B5EF4-FFF2-40B4-BE49-F238E27FC236}">
                    <a16:creationId xmlns:a16="http://schemas.microsoft.com/office/drawing/2014/main" id="{6B69D77B-65E4-46EF-B52F-5038308FAB8B}"/>
                  </a:ext>
                </a:extLst>
              </p:cNvPr>
              <p:cNvCxnSpPr>
                <a:stCxn id="24" idx="4"/>
                <a:endCxn id="26" idx="0"/>
              </p:cNvCxnSpPr>
              <p:nvPr/>
            </p:nvCxnSpPr>
            <p:spPr>
              <a:xfrm rot="5400000">
                <a:off x="2547719" y="4575698"/>
                <a:ext cx="597408" cy="1500886"/>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17">
                <a:extLst>
                  <a:ext uri="{FF2B5EF4-FFF2-40B4-BE49-F238E27FC236}">
                    <a16:creationId xmlns:a16="http://schemas.microsoft.com/office/drawing/2014/main" id="{1EC8BCE4-88A9-40FD-B82E-5A8380BDC4CC}"/>
                  </a:ext>
                </a:extLst>
              </p:cNvPr>
              <p:cNvCxnSpPr>
                <a:stCxn id="24" idx="4"/>
                <a:endCxn id="27" idx="0"/>
              </p:cNvCxnSpPr>
              <p:nvPr/>
            </p:nvCxnSpPr>
            <p:spPr>
              <a:xfrm rot="16200000" flipH="1">
                <a:off x="4087700" y="4536601"/>
                <a:ext cx="611074" cy="159274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20">
                <a:extLst>
                  <a:ext uri="{FF2B5EF4-FFF2-40B4-BE49-F238E27FC236}">
                    <a16:creationId xmlns:a16="http://schemas.microsoft.com/office/drawing/2014/main" id="{F356760B-5766-41E6-8D01-B64FB929F0FB}"/>
                  </a:ext>
                </a:extLst>
              </p:cNvPr>
              <p:cNvCxnSpPr>
                <a:stCxn id="24" idx="4"/>
                <a:endCxn id="25" idx="0"/>
              </p:cNvCxnSpPr>
              <p:nvPr/>
            </p:nvCxnSpPr>
            <p:spPr>
              <a:xfrm rot="16200000" flipH="1">
                <a:off x="3293432" y="5330870"/>
                <a:ext cx="611073" cy="4206"/>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24F33C55-6E38-4A40-94B6-88F319885B9B}"/>
                </a:ext>
              </a:extLst>
            </p:cNvPr>
            <p:cNvGrpSpPr/>
            <p:nvPr/>
          </p:nvGrpSpPr>
          <p:grpSpPr>
            <a:xfrm>
              <a:off x="7943674" y="3994982"/>
              <a:ext cx="1961641" cy="2370792"/>
              <a:chOff x="8506257" y="4278282"/>
              <a:chExt cx="1961641" cy="2370792"/>
            </a:xfrm>
          </p:grpSpPr>
          <p:sp>
            <p:nvSpPr>
              <p:cNvPr id="21" name="Oval 20">
                <a:extLst>
                  <a:ext uri="{FF2B5EF4-FFF2-40B4-BE49-F238E27FC236}">
                    <a16:creationId xmlns:a16="http://schemas.microsoft.com/office/drawing/2014/main" id="{FD15CA24-D576-4988-A26F-169150258213}"/>
                  </a:ext>
                </a:extLst>
              </p:cNvPr>
              <p:cNvSpPr/>
              <p:nvPr/>
            </p:nvSpPr>
            <p:spPr>
              <a:xfrm>
                <a:off x="8506257" y="4278282"/>
                <a:ext cx="1954940" cy="1053252"/>
              </a:xfrm>
              <a:prstGeom prst="ellipse">
                <a:avLst/>
              </a:prstGeom>
              <a:solidFill>
                <a:srgbClr val="F9B49F"/>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a:solidFill>
                      <a:schemeClr val="tx1"/>
                    </a:solidFill>
                  </a:rPr>
                  <a:t>High Demands</a:t>
                </a:r>
              </a:p>
            </p:txBody>
          </p:sp>
          <p:pic>
            <p:nvPicPr>
              <p:cNvPr id="22" name="Picture 21">
                <a:extLst>
                  <a:ext uri="{FF2B5EF4-FFF2-40B4-BE49-F238E27FC236}">
                    <a16:creationId xmlns:a16="http://schemas.microsoft.com/office/drawing/2014/main" id="{05F2BF31-9E4F-4422-9854-0138F09CA7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3158" y="5759901"/>
                <a:ext cx="1944740" cy="889173"/>
              </a:xfrm>
              <a:prstGeom prst="rect">
                <a:avLst/>
              </a:prstGeom>
            </p:spPr>
          </p:pic>
          <p:cxnSp>
            <p:nvCxnSpPr>
              <p:cNvPr id="23" name="Elbow Connector 26">
                <a:extLst>
                  <a:ext uri="{FF2B5EF4-FFF2-40B4-BE49-F238E27FC236}">
                    <a16:creationId xmlns:a16="http://schemas.microsoft.com/office/drawing/2014/main" id="{037212AF-3D6A-4A9C-AFCC-7833503EEB18}"/>
                  </a:ext>
                </a:extLst>
              </p:cNvPr>
              <p:cNvCxnSpPr>
                <a:stCxn id="21" idx="4"/>
                <a:endCxn id="22" idx="0"/>
              </p:cNvCxnSpPr>
              <p:nvPr/>
            </p:nvCxnSpPr>
            <p:spPr>
              <a:xfrm rot="16200000" flipH="1">
                <a:off x="9275444" y="5539817"/>
                <a:ext cx="428367" cy="1180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Rounded Rectangle 47">
              <a:extLst>
                <a:ext uri="{FF2B5EF4-FFF2-40B4-BE49-F238E27FC236}">
                  <a16:creationId xmlns:a16="http://schemas.microsoft.com/office/drawing/2014/main" id="{74E8F01E-FF84-441C-BF50-84387A25E01D}"/>
                </a:ext>
              </a:extLst>
            </p:cNvPr>
            <p:cNvSpPr/>
            <p:nvPr/>
          </p:nvSpPr>
          <p:spPr>
            <a:xfrm>
              <a:off x="789536" y="3278523"/>
              <a:ext cx="10564264" cy="4654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Scarcity Problem</a:t>
              </a:r>
            </a:p>
          </p:txBody>
        </p:sp>
        <p:sp>
          <p:nvSpPr>
            <p:cNvPr id="20" name="Rectangle 19">
              <a:extLst>
                <a:ext uri="{FF2B5EF4-FFF2-40B4-BE49-F238E27FC236}">
                  <a16:creationId xmlns:a16="http://schemas.microsoft.com/office/drawing/2014/main" id="{BC7AAB50-6468-4A8D-BB76-407E4C68B456}"/>
                </a:ext>
              </a:extLst>
            </p:cNvPr>
            <p:cNvSpPr/>
            <p:nvPr/>
          </p:nvSpPr>
          <p:spPr>
            <a:xfrm>
              <a:off x="789535" y="3292844"/>
              <a:ext cx="10564265" cy="342863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07" name="Group 106"/>
          <p:cNvGrpSpPr/>
          <p:nvPr/>
        </p:nvGrpSpPr>
        <p:grpSpPr>
          <a:xfrm>
            <a:off x="435522" y="13542197"/>
            <a:ext cx="10688399" cy="6022170"/>
            <a:chOff x="1426020" y="1940369"/>
            <a:chExt cx="9762074" cy="4155166"/>
          </a:xfrm>
        </p:grpSpPr>
        <p:sp>
          <p:nvSpPr>
            <p:cNvPr id="108" name="Oval 107"/>
            <p:cNvSpPr/>
            <p:nvPr/>
          </p:nvSpPr>
          <p:spPr>
            <a:xfrm>
              <a:off x="5666007" y="4586742"/>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3,2</a:t>
              </a:r>
            </a:p>
          </p:txBody>
        </p:sp>
        <p:cxnSp>
          <p:nvCxnSpPr>
            <p:cNvPr id="109" name="Straight Arrow Connector 108"/>
            <p:cNvCxnSpPr>
              <a:stCxn id="130" idx="6"/>
              <a:endCxn id="126" idx="2"/>
            </p:cNvCxnSpPr>
            <p:nvPr/>
          </p:nvCxnSpPr>
          <p:spPr>
            <a:xfrm flipV="1">
              <a:off x="2055150" y="3023313"/>
              <a:ext cx="1454471" cy="12473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30" idx="6"/>
              <a:endCxn id="124" idx="2"/>
            </p:cNvCxnSpPr>
            <p:nvPr/>
          </p:nvCxnSpPr>
          <p:spPr>
            <a:xfrm>
              <a:off x="2055150" y="4270626"/>
              <a:ext cx="1165947" cy="6213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30" idx="6"/>
              <a:endCxn id="148" idx="2"/>
            </p:cNvCxnSpPr>
            <p:nvPr/>
          </p:nvCxnSpPr>
          <p:spPr>
            <a:xfrm>
              <a:off x="2055150" y="4270626"/>
              <a:ext cx="1172307" cy="15196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26" idx="6"/>
              <a:endCxn id="123" idx="2"/>
            </p:cNvCxnSpPr>
            <p:nvPr/>
          </p:nvCxnSpPr>
          <p:spPr>
            <a:xfrm flipV="1">
              <a:off x="3855412" y="3021010"/>
              <a:ext cx="1809023" cy="23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25" idx="6"/>
              <a:endCxn id="129" idx="2"/>
            </p:cNvCxnSpPr>
            <p:nvPr/>
          </p:nvCxnSpPr>
          <p:spPr>
            <a:xfrm>
              <a:off x="3861771" y="3965395"/>
              <a:ext cx="1819512" cy="38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23" idx="6"/>
              <a:endCxn id="122" idx="2"/>
            </p:cNvCxnSpPr>
            <p:nvPr/>
          </p:nvCxnSpPr>
          <p:spPr>
            <a:xfrm>
              <a:off x="6293565" y="3021010"/>
              <a:ext cx="194614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29" idx="6"/>
              <a:endCxn id="128" idx="2"/>
            </p:cNvCxnSpPr>
            <p:nvPr/>
          </p:nvCxnSpPr>
          <p:spPr>
            <a:xfrm flipV="1">
              <a:off x="6310413" y="3964219"/>
              <a:ext cx="1928125" cy="50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8" idx="6"/>
              <a:endCxn id="127" idx="2"/>
            </p:cNvCxnSpPr>
            <p:nvPr/>
          </p:nvCxnSpPr>
          <p:spPr>
            <a:xfrm flipV="1">
              <a:off x="6295137" y="4891972"/>
              <a:ext cx="194340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24" idx="6"/>
              <a:endCxn id="108" idx="2"/>
            </p:cNvCxnSpPr>
            <p:nvPr/>
          </p:nvCxnSpPr>
          <p:spPr>
            <a:xfrm>
              <a:off x="3850227" y="4891973"/>
              <a:ext cx="181578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22" idx="6"/>
              <a:endCxn id="121" idx="2"/>
            </p:cNvCxnSpPr>
            <p:nvPr/>
          </p:nvCxnSpPr>
          <p:spPr>
            <a:xfrm>
              <a:off x="8868841" y="3021010"/>
              <a:ext cx="1690123" cy="12496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50" idx="6"/>
              <a:endCxn id="121" idx="2"/>
            </p:cNvCxnSpPr>
            <p:nvPr/>
          </p:nvCxnSpPr>
          <p:spPr>
            <a:xfrm flipV="1">
              <a:off x="8867916" y="4270626"/>
              <a:ext cx="1691048" cy="15196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28" idx="6"/>
              <a:endCxn id="121" idx="2"/>
            </p:cNvCxnSpPr>
            <p:nvPr/>
          </p:nvCxnSpPr>
          <p:spPr>
            <a:xfrm>
              <a:off x="8867668" y="3964219"/>
              <a:ext cx="1691296" cy="3064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10558964" y="3965395"/>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endParaRPr lang="en-US" dirty="0">
                <a:solidFill>
                  <a:schemeClr val="tx1"/>
                </a:solidFill>
              </a:endParaRPr>
            </a:p>
          </p:txBody>
        </p:sp>
        <p:sp>
          <p:nvSpPr>
            <p:cNvPr id="122" name="Oval 121"/>
            <p:cNvSpPr/>
            <p:nvPr/>
          </p:nvSpPr>
          <p:spPr>
            <a:xfrm>
              <a:off x="8239711" y="2715779"/>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1,3</a:t>
              </a:r>
            </a:p>
          </p:txBody>
        </p:sp>
        <p:sp>
          <p:nvSpPr>
            <p:cNvPr id="123" name="Oval 122"/>
            <p:cNvSpPr/>
            <p:nvPr/>
          </p:nvSpPr>
          <p:spPr>
            <a:xfrm>
              <a:off x="5664435" y="2715779"/>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1,2</a:t>
              </a:r>
            </a:p>
          </p:txBody>
        </p:sp>
        <p:sp>
          <p:nvSpPr>
            <p:cNvPr id="124" name="Oval 123"/>
            <p:cNvSpPr/>
            <p:nvPr/>
          </p:nvSpPr>
          <p:spPr>
            <a:xfrm>
              <a:off x="3221097" y="4586742"/>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3,1</a:t>
              </a:r>
            </a:p>
          </p:txBody>
        </p:sp>
        <p:sp>
          <p:nvSpPr>
            <p:cNvPr id="125" name="Oval 124"/>
            <p:cNvSpPr/>
            <p:nvPr/>
          </p:nvSpPr>
          <p:spPr>
            <a:xfrm>
              <a:off x="3232641" y="3660164"/>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2,1</a:t>
              </a:r>
            </a:p>
          </p:txBody>
        </p:sp>
        <p:sp>
          <p:nvSpPr>
            <p:cNvPr id="126" name="Oval 125"/>
            <p:cNvSpPr/>
            <p:nvPr/>
          </p:nvSpPr>
          <p:spPr>
            <a:xfrm>
              <a:off x="3226282" y="2718103"/>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1,1</a:t>
              </a:r>
              <a:endParaRPr lang="en-US" sz="1800" dirty="0">
                <a:solidFill>
                  <a:schemeClr val="tx1"/>
                </a:solidFill>
              </a:endParaRPr>
            </a:p>
          </p:txBody>
        </p:sp>
        <p:sp>
          <p:nvSpPr>
            <p:cNvPr id="127" name="Oval 126"/>
            <p:cNvSpPr/>
            <p:nvPr/>
          </p:nvSpPr>
          <p:spPr>
            <a:xfrm>
              <a:off x="8238537" y="4586741"/>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3,3</a:t>
              </a:r>
            </a:p>
          </p:txBody>
        </p:sp>
        <p:sp>
          <p:nvSpPr>
            <p:cNvPr id="128" name="Oval 127"/>
            <p:cNvSpPr/>
            <p:nvPr/>
          </p:nvSpPr>
          <p:spPr>
            <a:xfrm>
              <a:off x="8238538" y="3658988"/>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2,3</a:t>
              </a:r>
            </a:p>
          </p:txBody>
        </p:sp>
        <p:sp>
          <p:nvSpPr>
            <p:cNvPr id="129" name="Oval 128"/>
            <p:cNvSpPr/>
            <p:nvPr/>
          </p:nvSpPr>
          <p:spPr>
            <a:xfrm>
              <a:off x="5681283" y="3663990"/>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2,2</a:t>
              </a:r>
            </a:p>
          </p:txBody>
        </p:sp>
        <p:sp>
          <p:nvSpPr>
            <p:cNvPr id="130" name="Oval 129"/>
            <p:cNvSpPr/>
            <p:nvPr/>
          </p:nvSpPr>
          <p:spPr>
            <a:xfrm>
              <a:off x="1426020" y="3965395"/>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a:t>
              </a:r>
              <a:endParaRPr lang="en-US" sz="2800" dirty="0">
                <a:solidFill>
                  <a:schemeClr val="tx1"/>
                </a:solidFill>
              </a:endParaRPr>
            </a:p>
          </p:txBody>
        </p:sp>
        <mc:AlternateContent xmlns:mc="http://schemas.openxmlformats.org/markup-compatibility/2006">
          <mc:Choice xmlns:a14="http://schemas.microsoft.com/office/drawing/2010/main" Requires="a14">
            <p:sp>
              <p:nvSpPr>
                <p:cNvPr id="131" name="TextBox 130"/>
                <p:cNvSpPr txBox="1"/>
                <p:nvPr/>
              </p:nvSpPr>
              <p:spPr>
                <a:xfrm>
                  <a:off x="4526192" y="2756767"/>
                  <a:ext cx="217820" cy="27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4</m:t>
                        </m:r>
                      </m:oMath>
                    </m:oMathPara>
                  </a14:m>
                  <a:endParaRPr lang="en-US" dirty="0"/>
                </a:p>
              </p:txBody>
            </p:sp>
          </mc:Choice>
          <mc:Fallback>
            <p:sp>
              <p:nvSpPr>
                <p:cNvPr id="131" name="TextBox 130"/>
                <p:cNvSpPr txBox="1">
                  <a:spLocks noRot="1" noChangeAspect="1" noMove="1" noResize="1" noEditPoints="1" noAdjustHandles="1" noChangeArrowheads="1" noChangeShapeType="1" noTextEdit="1"/>
                </p:cNvSpPr>
                <p:nvPr/>
              </p:nvSpPr>
              <p:spPr>
                <a:xfrm>
                  <a:off x="4526192" y="2756767"/>
                  <a:ext cx="217820" cy="273658"/>
                </a:xfrm>
                <a:prstGeom prst="rect">
                  <a:avLst/>
                </a:prstGeom>
                <a:blipFill>
                  <a:blip r:embed="rId7"/>
                  <a:stretch>
                    <a:fillRect l="-28205" r="-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2" name="TextBox 131"/>
                <p:cNvSpPr txBox="1"/>
                <p:nvPr/>
              </p:nvSpPr>
              <p:spPr>
                <a:xfrm>
                  <a:off x="6878017" y="2761938"/>
                  <a:ext cx="216358" cy="27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3</m:t>
                        </m:r>
                      </m:oMath>
                    </m:oMathPara>
                  </a14:m>
                  <a:endParaRPr lang="en-US" sz="2400" dirty="0">
                    <a:latin typeface="Cambria Math" panose="02040503050406030204" pitchFamily="18" charset="0"/>
                  </a:endParaRPr>
                </a:p>
              </p:txBody>
            </p:sp>
          </mc:Choice>
          <mc:Fallback>
            <p:sp>
              <p:nvSpPr>
                <p:cNvPr id="132" name="TextBox 131"/>
                <p:cNvSpPr txBox="1">
                  <a:spLocks noRot="1" noChangeAspect="1" noMove="1" noResize="1" noEditPoints="1" noAdjustHandles="1" noChangeArrowheads="1" noChangeShapeType="1" noTextEdit="1"/>
                </p:cNvSpPr>
                <p:nvPr/>
              </p:nvSpPr>
              <p:spPr>
                <a:xfrm>
                  <a:off x="6878017" y="2761938"/>
                  <a:ext cx="216358" cy="273658"/>
                </a:xfrm>
                <a:prstGeom prst="rect">
                  <a:avLst/>
                </a:prstGeom>
                <a:blipFill>
                  <a:blip r:embed="rId8"/>
                  <a:stretch>
                    <a:fillRect l="-30769" r="-30769" b="-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3" name="TextBox 132"/>
                <p:cNvSpPr txBox="1"/>
                <p:nvPr/>
              </p:nvSpPr>
              <p:spPr>
                <a:xfrm>
                  <a:off x="4532942" y="3719592"/>
                  <a:ext cx="216358" cy="27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1</m:t>
                        </m:r>
                      </m:oMath>
                    </m:oMathPara>
                  </a14:m>
                  <a:endParaRPr lang="en-US" sz="2800" dirty="0">
                    <a:latin typeface="Cambria Math" panose="02040503050406030204" pitchFamily="18" charset="0"/>
                  </a:endParaRPr>
                </a:p>
              </p:txBody>
            </p:sp>
          </mc:Choice>
          <mc:Fallback>
            <p:sp>
              <p:nvSpPr>
                <p:cNvPr id="133" name="TextBox 132"/>
                <p:cNvSpPr txBox="1">
                  <a:spLocks noRot="1" noChangeAspect="1" noMove="1" noResize="1" noEditPoints="1" noAdjustHandles="1" noChangeArrowheads="1" noChangeShapeType="1" noTextEdit="1"/>
                </p:cNvSpPr>
                <p:nvPr/>
              </p:nvSpPr>
              <p:spPr>
                <a:xfrm>
                  <a:off x="4532942" y="3719592"/>
                  <a:ext cx="216358" cy="273658"/>
                </a:xfrm>
                <a:prstGeom prst="rect">
                  <a:avLst/>
                </a:prstGeom>
                <a:blipFill>
                  <a:blip r:embed="rId9"/>
                  <a:stretch>
                    <a:fillRect l="-28205" r="-33333" b="-15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4" name="TextBox 133"/>
                <p:cNvSpPr txBox="1"/>
                <p:nvPr/>
              </p:nvSpPr>
              <p:spPr>
                <a:xfrm>
                  <a:off x="9420656" y="3160806"/>
                  <a:ext cx="216358" cy="27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2</m:t>
                        </m:r>
                      </m:oMath>
                    </m:oMathPara>
                  </a14:m>
                  <a:endParaRPr lang="en-US" sz="3600" dirty="0">
                    <a:latin typeface="Cambria Math" panose="02040503050406030204" pitchFamily="18" charset="0"/>
                  </a:endParaRPr>
                </a:p>
              </p:txBody>
            </p:sp>
          </mc:Choice>
          <mc:Fallback>
            <p:sp>
              <p:nvSpPr>
                <p:cNvPr id="134" name="TextBox 133"/>
                <p:cNvSpPr txBox="1">
                  <a:spLocks noRot="1" noChangeAspect="1" noMove="1" noResize="1" noEditPoints="1" noAdjustHandles="1" noChangeArrowheads="1" noChangeShapeType="1" noTextEdit="1"/>
                </p:cNvSpPr>
                <p:nvPr/>
              </p:nvSpPr>
              <p:spPr>
                <a:xfrm>
                  <a:off x="9420656" y="3160806"/>
                  <a:ext cx="216358" cy="273658"/>
                </a:xfrm>
                <a:prstGeom prst="rect">
                  <a:avLst/>
                </a:prstGeom>
                <a:blipFill>
                  <a:blip r:embed="rId10"/>
                  <a:stretch>
                    <a:fillRect l="-28205" r="-33333" b="-1538"/>
                  </a:stretch>
                </a:blipFill>
              </p:spPr>
              <p:txBody>
                <a:bodyPr/>
                <a:lstStyle/>
                <a:p>
                  <a:r>
                    <a:rPr lang="en-US">
                      <a:noFill/>
                    </a:rPr>
                    <a:t> </a:t>
                  </a:r>
                </a:p>
              </p:txBody>
            </p:sp>
          </mc:Fallback>
        </mc:AlternateContent>
        <p:sp>
          <p:nvSpPr>
            <p:cNvPr id="135" name="TextBox 134"/>
            <p:cNvSpPr txBox="1"/>
            <p:nvPr/>
          </p:nvSpPr>
          <p:spPr>
            <a:xfrm>
              <a:off x="4529641" y="5521387"/>
              <a:ext cx="114971" cy="192340"/>
            </a:xfrm>
            <a:prstGeom prst="rect">
              <a:avLst/>
            </a:prstGeom>
            <a:noFill/>
          </p:spPr>
          <p:txBody>
            <a:bodyPr wrap="none" lIns="0" tIns="0" rIns="0" bIns="0" rtlCol="0">
              <a:spAutoFit/>
            </a:bodyPr>
            <a:lstStyle/>
            <a:p>
              <a:r>
                <a:rPr lang="en-US" sz="2400" dirty="0">
                  <a:latin typeface="Cambria Math" panose="02040503050406030204" pitchFamily="18" charset="0"/>
                </a:rPr>
                <a:t>3</a:t>
              </a:r>
            </a:p>
          </p:txBody>
        </p:sp>
        <mc:AlternateContent xmlns:mc="http://schemas.openxmlformats.org/markup-compatibility/2006">
          <mc:Choice xmlns:a14="http://schemas.microsoft.com/office/drawing/2010/main" Requires="a14">
            <p:sp>
              <p:nvSpPr>
                <p:cNvPr id="137" name="TextBox 136"/>
                <p:cNvSpPr txBox="1"/>
                <p:nvPr/>
              </p:nvSpPr>
              <p:spPr>
                <a:xfrm>
                  <a:off x="6881672" y="3665093"/>
                  <a:ext cx="216358" cy="27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4</m:t>
                        </m:r>
                      </m:oMath>
                    </m:oMathPara>
                  </a14:m>
                  <a:endParaRPr lang="en-US" sz="3600" dirty="0">
                    <a:latin typeface="Cambria Math" panose="02040503050406030204" pitchFamily="18" charset="0"/>
                  </a:endParaRPr>
                </a:p>
              </p:txBody>
            </p:sp>
          </mc:Choice>
          <mc:Fallback>
            <p:sp>
              <p:nvSpPr>
                <p:cNvPr id="137" name="TextBox 136"/>
                <p:cNvSpPr txBox="1">
                  <a:spLocks noRot="1" noChangeAspect="1" noMove="1" noResize="1" noEditPoints="1" noAdjustHandles="1" noChangeArrowheads="1" noChangeShapeType="1" noTextEdit="1"/>
                </p:cNvSpPr>
                <p:nvPr/>
              </p:nvSpPr>
              <p:spPr>
                <a:xfrm>
                  <a:off x="6881672" y="3665093"/>
                  <a:ext cx="216358" cy="273658"/>
                </a:xfrm>
                <a:prstGeom prst="rect">
                  <a:avLst/>
                </a:prstGeom>
                <a:blipFill>
                  <a:blip r:embed="rId11"/>
                  <a:stretch>
                    <a:fillRect l="-28205" r="-33333" b="-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6" name="TextBox 135"/>
                <p:cNvSpPr txBox="1"/>
                <p:nvPr/>
              </p:nvSpPr>
              <p:spPr>
                <a:xfrm>
                  <a:off x="6881671" y="4617297"/>
                  <a:ext cx="121015" cy="108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2</m:t>
                        </m:r>
                      </m:oMath>
                    </m:oMathPara>
                  </a14:m>
                  <a:endParaRPr lang="en-US" sz="2400" dirty="0">
                    <a:latin typeface="Cambria Math" panose="02040503050406030204" pitchFamily="18" charset="0"/>
                  </a:endParaRPr>
                </a:p>
              </p:txBody>
            </p:sp>
          </mc:Choice>
          <mc:Fallback>
            <p:sp>
              <p:nvSpPr>
                <p:cNvPr id="136" name="TextBox 135"/>
                <p:cNvSpPr txBox="1">
                  <a:spLocks noRot="1" noChangeAspect="1" noMove="1" noResize="1" noEditPoints="1" noAdjustHandles="1" noChangeArrowheads="1" noChangeShapeType="1" noTextEdit="1"/>
                </p:cNvSpPr>
                <p:nvPr/>
              </p:nvSpPr>
              <p:spPr>
                <a:xfrm>
                  <a:off x="6881671" y="4617297"/>
                  <a:ext cx="121015" cy="108586"/>
                </a:xfrm>
                <a:prstGeom prst="rect">
                  <a:avLst/>
                </a:prstGeom>
                <a:blipFill>
                  <a:blip r:embed="rId12"/>
                  <a:stretch>
                    <a:fillRect l="-77273" r="-109091" b="-15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8" name="TextBox 137"/>
                <p:cNvSpPr txBox="1"/>
                <p:nvPr/>
              </p:nvSpPr>
              <p:spPr>
                <a:xfrm>
                  <a:off x="9420656" y="3809383"/>
                  <a:ext cx="216358" cy="27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4</m:t>
                        </m:r>
                      </m:oMath>
                    </m:oMathPara>
                  </a14:m>
                  <a:endParaRPr lang="en-US" sz="2400" dirty="0">
                    <a:latin typeface="Cambria Math" panose="02040503050406030204" pitchFamily="18" charset="0"/>
                  </a:endParaRPr>
                </a:p>
              </p:txBody>
            </p:sp>
          </mc:Choice>
          <mc:Fallback>
            <p:sp>
              <p:nvSpPr>
                <p:cNvPr id="138" name="TextBox 137"/>
                <p:cNvSpPr txBox="1">
                  <a:spLocks noRot="1" noChangeAspect="1" noMove="1" noResize="1" noEditPoints="1" noAdjustHandles="1" noChangeArrowheads="1" noChangeShapeType="1" noTextEdit="1"/>
                </p:cNvSpPr>
                <p:nvPr/>
              </p:nvSpPr>
              <p:spPr>
                <a:xfrm>
                  <a:off x="9420656" y="3809383"/>
                  <a:ext cx="216358" cy="273658"/>
                </a:xfrm>
                <a:prstGeom prst="rect">
                  <a:avLst/>
                </a:prstGeom>
                <a:blipFill>
                  <a:blip r:embed="rId13"/>
                  <a:stretch>
                    <a:fillRect l="-28205" r="-33333" b="-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9" name="TextBox 138"/>
                <p:cNvSpPr txBox="1"/>
                <p:nvPr/>
              </p:nvSpPr>
              <p:spPr>
                <a:xfrm>
                  <a:off x="4526192" y="4612597"/>
                  <a:ext cx="216358" cy="27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3</m:t>
                        </m:r>
                      </m:oMath>
                    </m:oMathPara>
                  </a14:m>
                  <a:endParaRPr lang="en-US" sz="2400" i="1" dirty="0">
                    <a:latin typeface="Cambria Math" panose="02040503050406030204" pitchFamily="18" charset="0"/>
                  </a:endParaRPr>
                </a:p>
              </p:txBody>
            </p:sp>
          </mc:Choice>
          <mc:Fallback>
            <p:sp>
              <p:nvSpPr>
                <p:cNvPr id="139" name="TextBox 138"/>
                <p:cNvSpPr txBox="1">
                  <a:spLocks noRot="1" noChangeAspect="1" noMove="1" noResize="1" noEditPoints="1" noAdjustHandles="1" noChangeArrowheads="1" noChangeShapeType="1" noTextEdit="1"/>
                </p:cNvSpPr>
                <p:nvPr/>
              </p:nvSpPr>
              <p:spPr>
                <a:xfrm>
                  <a:off x="4526192" y="4612597"/>
                  <a:ext cx="216358" cy="273658"/>
                </a:xfrm>
                <a:prstGeom prst="rect">
                  <a:avLst/>
                </a:prstGeom>
                <a:blipFill>
                  <a:blip r:embed="rId14"/>
                  <a:stretch>
                    <a:fillRect l="-28205" r="-33333" b="-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p:cNvSpPr txBox="1"/>
                <p:nvPr/>
              </p:nvSpPr>
              <p:spPr>
                <a:xfrm>
                  <a:off x="6881032" y="5536984"/>
                  <a:ext cx="216358" cy="27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3</m:t>
                        </m:r>
                      </m:oMath>
                    </m:oMathPara>
                  </a14:m>
                  <a:endParaRPr lang="en-US" sz="2400" dirty="0">
                    <a:latin typeface="Cambria Math" panose="02040503050406030204" pitchFamily="18" charset="0"/>
                  </a:endParaRPr>
                </a:p>
              </p:txBody>
            </p:sp>
          </mc:Choice>
          <mc:Fallback>
            <p:sp>
              <p:nvSpPr>
                <p:cNvPr id="140" name="TextBox 139"/>
                <p:cNvSpPr txBox="1">
                  <a:spLocks noRot="1" noChangeAspect="1" noMove="1" noResize="1" noEditPoints="1" noAdjustHandles="1" noChangeArrowheads="1" noChangeShapeType="1" noTextEdit="1"/>
                </p:cNvSpPr>
                <p:nvPr/>
              </p:nvSpPr>
              <p:spPr>
                <a:xfrm>
                  <a:off x="6881032" y="5536984"/>
                  <a:ext cx="216358" cy="273658"/>
                </a:xfrm>
                <a:prstGeom prst="rect">
                  <a:avLst/>
                </a:prstGeom>
                <a:blipFill>
                  <a:blip r:embed="rId15"/>
                  <a:stretch>
                    <a:fillRect l="-28205" r="-33333" b="-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p:cNvSpPr txBox="1"/>
                <p:nvPr/>
              </p:nvSpPr>
              <p:spPr>
                <a:xfrm>
                  <a:off x="9417890" y="5288744"/>
                  <a:ext cx="216358" cy="27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1</m:t>
                        </m:r>
                      </m:oMath>
                    </m:oMathPara>
                  </a14:m>
                  <a:endParaRPr lang="en-US" sz="2400" dirty="0">
                    <a:latin typeface="Cambria Math" panose="02040503050406030204" pitchFamily="18" charset="0"/>
                  </a:endParaRPr>
                </a:p>
              </p:txBody>
            </p:sp>
          </mc:Choice>
          <mc:Fallback>
            <p:sp>
              <p:nvSpPr>
                <p:cNvPr id="141" name="TextBox 140"/>
                <p:cNvSpPr txBox="1">
                  <a:spLocks noRot="1" noChangeAspect="1" noMove="1" noResize="1" noEditPoints="1" noAdjustHandles="1" noChangeArrowheads="1" noChangeShapeType="1" noTextEdit="1"/>
                </p:cNvSpPr>
                <p:nvPr/>
              </p:nvSpPr>
              <p:spPr>
                <a:xfrm>
                  <a:off x="9417890" y="5288744"/>
                  <a:ext cx="216358" cy="273658"/>
                </a:xfrm>
                <a:prstGeom prst="rect">
                  <a:avLst/>
                </a:prstGeom>
                <a:blipFill>
                  <a:blip r:embed="rId16"/>
                  <a:stretch>
                    <a:fillRect l="-30769" r="-30769" b="-1538"/>
                  </a:stretch>
                </a:blipFill>
              </p:spPr>
              <p:txBody>
                <a:bodyPr/>
                <a:lstStyle/>
                <a:p>
                  <a:r>
                    <a:rPr lang="en-US">
                      <a:noFill/>
                    </a:rPr>
                    <a:t> </a:t>
                  </a:r>
                </a:p>
              </p:txBody>
            </p:sp>
          </mc:Fallback>
        </mc:AlternateContent>
        <p:sp>
          <p:nvSpPr>
            <p:cNvPr id="142" name="TextBox 141"/>
            <p:cNvSpPr txBox="1"/>
            <p:nvPr/>
          </p:nvSpPr>
          <p:spPr>
            <a:xfrm>
              <a:off x="8417153" y="1940369"/>
              <a:ext cx="2770941" cy="615731"/>
            </a:xfrm>
            <a:prstGeom prst="rect">
              <a:avLst/>
            </a:prstGeom>
            <a:noFill/>
          </p:spPr>
          <p:txBody>
            <a:bodyPr wrap="square" rtlCol="0">
              <a:spAutoFit/>
            </a:bodyPr>
            <a:lstStyle/>
            <a:p>
              <a:r>
                <a:rPr lang="en-US" sz="2400" dirty="0" smtClean="0"/>
                <a:t>Conjunctive arc: </a:t>
              </a:r>
            </a:p>
            <a:p>
              <a:r>
                <a:rPr lang="en-US" sz="2400" dirty="0" smtClean="0"/>
                <a:t>Disjunctive </a:t>
              </a:r>
              <a:r>
                <a:rPr lang="en-US" sz="2400" dirty="0" smtClean="0"/>
                <a:t>arc:</a:t>
              </a:r>
              <a:endParaRPr lang="en-US" sz="2400" dirty="0"/>
            </a:p>
          </p:txBody>
        </p:sp>
        <p:cxnSp>
          <p:nvCxnSpPr>
            <p:cNvPr id="143" name="Straight Arrow Connector 142"/>
            <p:cNvCxnSpPr/>
            <p:nvPr/>
          </p:nvCxnSpPr>
          <p:spPr>
            <a:xfrm>
              <a:off x="10499832" y="2108634"/>
              <a:ext cx="60300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10499832" y="2418845"/>
              <a:ext cx="617548" cy="0"/>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23" idx="3"/>
              <a:endCxn id="125" idx="7"/>
            </p:cNvCxnSpPr>
            <p:nvPr/>
          </p:nvCxnSpPr>
          <p:spPr>
            <a:xfrm flipH="1">
              <a:off x="3769637" y="3236841"/>
              <a:ext cx="1986932" cy="512723"/>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26" idx="6"/>
            </p:cNvCxnSpPr>
            <p:nvPr/>
          </p:nvCxnSpPr>
          <p:spPr>
            <a:xfrm>
              <a:off x="3855412" y="3023334"/>
              <a:ext cx="1893695" cy="729648"/>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p:cNvCxnSpPr>
              <a:stCxn id="150" idx="3"/>
              <a:endCxn id="126" idx="2"/>
            </p:cNvCxnSpPr>
            <p:nvPr/>
          </p:nvCxnSpPr>
          <p:spPr>
            <a:xfrm rot="5400000" flipH="1">
              <a:off x="4287200" y="1962416"/>
              <a:ext cx="2982801" cy="5104638"/>
            </a:xfrm>
            <a:prstGeom prst="curvedConnector4">
              <a:avLst>
                <a:gd name="adj1" fmla="val -10661"/>
                <a:gd name="adj2" fmla="val 140213"/>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3227457" y="5485073"/>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4,1</a:t>
              </a:r>
            </a:p>
          </p:txBody>
        </p:sp>
        <p:sp>
          <p:nvSpPr>
            <p:cNvPr id="149" name="Oval 148"/>
            <p:cNvSpPr/>
            <p:nvPr/>
          </p:nvSpPr>
          <p:spPr>
            <a:xfrm>
              <a:off x="5722636" y="5485073"/>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4,2</a:t>
              </a:r>
            </a:p>
          </p:txBody>
        </p:sp>
        <p:sp>
          <p:nvSpPr>
            <p:cNvPr id="150" name="Oval 149"/>
            <p:cNvSpPr/>
            <p:nvPr/>
          </p:nvSpPr>
          <p:spPr>
            <a:xfrm>
              <a:off x="8238786" y="5485073"/>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4,3</a:t>
              </a:r>
            </a:p>
          </p:txBody>
        </p:sp>
        <p:cxnSp>
          <p:nvCxnSpPr>
            <p:cNvPr id="151" name="Straight Arrow Connector 150"/>
            <p:cNvCxnSpPr>
              <a:stCxn id="148" idx="6"/>
              <a:endCxn id="149" idx="2"/>
            </p:cNvCxnSpPr>
            <p:nvPr/>
          </p:nvCxnSpPr>
          <p:spPr>
            <a:xfrm>
              <a:off x="3856587" y="5790304"/>
              <a:ext cx="186604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49" idx="6"/>
              <a:endCxn id="150" idx="2"/>
            </p:cNvCxnSpPr>
            <p:nvPr/>
          </p:nvCxnSpPr>
          <p:spPr>
            <a:xfrm>
              <a:off x="6351766" y="5790304"/>
              <a:ext cx="188702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0" idx="6"/>
              <a:endCxn id="125" idx="2"/>
            </p:cNvCxnSpPr>
            <p:nvPr/>
          </p:nvCxnSpPr>
          <p:spPr>
            <a:xfrm flipV="1">
              <a:off x="2055150" y="3965395"/>
              <a:ext cx="1177491" cy="3052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153"/>
            <p:cNvCxnSpPr>
              <a:stCxn id="127" idx="1"/>
              <a:endCxn id="126" idx="0"/>
            </p:cNvCxnSpPr>
            <p:nvPr/>
          </p:nvCxnSpPr>
          <p:spPr>
            <a:xfrm rot="16200000" flipV="1">
              <a:off x="4956740" y="1302210"/>
              <a:ext cx="1958038" cy="4789824"/>
            </a:xfrm>
            <a:prstGeom prst="curvedConnector3">
              <a:avLst>
                <a:gd name="adj1" fmla="val 111675"/>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29" idx="5"/>
              <a:endCxn id="127" idx="1"/>
            </p:cNvCxnSpPr>
            <p:nvPr/>
          </p:nvCxnSpPr>
          <p:spPr>
            <a:xfrm>
              <a:off x="6218279" y="4185052"/>
              <a:ext cx="2112392" cy="491089"/>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6103228" y="4249572"/>
              <a:ext cx="2112641" cy="1389421"/>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27" idx="4"/>
              <a:endCxn id="150" idx="0"/>
            </p:cNvCxnSpPr>
            <p:nvPr/>
          </p:nvCxnSpPr>
          <p:spPr>
            <a:xfrm>
              <a:off x="8553102" y="5197203"/>
              <a:ext cx="249" cy="287870"/>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3" idx="3"/>
              <a:endCxn id="148" idx="7"/>
            </p:cNvCxnSpPr>
            <p:nvPr/>
          </p:nvCxnSpPr>
          <p:spPr>
            <a:xfrm flipH="1">
              <a:off x="3764453" y="3236841"/>
              <a:ext cx="1992116" cy="2337632"/>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9" name="Curved Connector 158"/>
            <p:cNvCxnSpPr>
              <a:stCxn id="123" idx="6"/>
              <a:endCxn id="108" idx="6"/>
            </p:cNvCxnSpPr>
            <p:nvPr/>
          </p:nvCxnSpPr>
          <p:spPr>
            <a:xfrm>
              <a:off x="6293565" y="3021010"/>
              <a:ext cx="1572" cy="1870963"/>
            </a:xfrm>
            <a:prstGeom prst="curvedConnector3">
              <a:avLst>
                <a:gd name="adj1" fmla="val 24063550"/>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Curved Connector 159"/>
            <p:cNvCxnSpPr>
              <a:endCxn id="148" idx="2"/>
            </p:cNvCxnSpPr>
            <p:nvPr/>
          </p:nvCxnSpPr>
          <p:spPr>
            <a:xfrm rot="5400000">
              <a:off x="2488866" y="4954987"/>
              <a:ext cx="1573909" cy="96725"/>
            </a:xfrm>
            <a:prstGeom prst="curvedConnector4">
              <a:avLst>
                <a:gd name="adj1" fmla="val 2253"/>
                <a:gd name="adj2" fmla="val 28308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25" idx="5"/>
              <a:endCxn id="108" idx="1"/>
            </p:cNvCxnSpPr>
            <p:nvPr/>
          </p:nvCxnSpPr>
          <p:spPr>
            <a:xfrm>
              <a:off x="3769637" y="4181226"/>
              <a:ext cx="1988504" cy="494916"/>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08" idx="3"/>
              <a:endCxn id="148" idx="7"/>
            </p:cNvCxnSpPr>
            <p:nvPr/>
          </p:nvCxnSpPr>
          <p:spPr>
            <a:xfrm flipH="1">
              <a:off x="3764453" y="5107804"/>
              <a:ext cx="1993688" cy="466669"/>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27" idx="6"/>
              <a:endCxn id="121" idx="2"/>
            </p:cNvCxnSpPr>
            <p:nvPr/>
          </p:nvCxnSpPr>
          <p:spPr>
            <a:xfrm flipV="1">
              <a:off x="8867667" y="4270626"/>
              <a:ext cx="1691297" cy="6213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22" idx="4"/>
              <a:endCxn id="128" idx="0"/>
            </p:cNvCxnSpPr>
            <p:nvPr/>
          </p:nvCxnSpPr>
          <p:spPr>
            <a:xfrm flipH="1">
              <a:off x="8553103" y="3326241"/>
              <a:ext cx="1173" cy="332747"/>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28" idx="4"/>
              <a:endCxn id="149" idx="7"/>
            </p:cNvCxnSpPr>
            <p:nvPr/>
          </p:nvCxnSpPr>
          <p:spPr>
            <a:xfrm flipH="1">
              <a:off x="6259632" y="4269450"/>
              <a:ext cx="2293471" cy="1305023"/>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6300922" y="3259651"/>
              <a:ext cx="2072213" cy="2337632"/>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24" idx="6"/>
              <a:endCxn id="149" idx="2"/>
            </p:cNvCxnSpPr>
            <p:nvPr/>
          </p:nvCxnSpPr>
          <p:spPr>
            <a:xfrm>
              <a:off x="3850227" y="4891973"/>
              <a:ext cx="1872409" cy="898331"/>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Curved Connector 167"/>
            <p:cNvCxnSpPr>
              <a:stCxn id="124" idx="2"/>
              <a:endCxn id="122" idx="1"/>
            </p:cNvCxnSpPr>
            <p:nvPr/>
          </p:nvCxnSpPr>
          <p:spPr>
            <a:xfrm rot="10800000" flipH="1">
              <a:off x="3221097" y="2805179"/>
              <a:ext cx="5110748" cy="2086794"/>
            </a:xfrm>
            <a:prstGeom prst="curvedConnector4">
              <a:avLst>
                <a:gd name="adj1" fmla="val -21987"/>
                <a:gd name="adj2" fmla="val 135297"/>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Curved Connector 168"/>
            <p:cNvCxnSpPr>
              <a:stCxn id="128" idx="6"/>
              <a:endCxn id="124" idx="4"/>
            </p:cNvCxnSpPr>
            <p:nvPr/>
          </p:nvCxnSpPr>
          <p:spPr>
            <a:xfrm flipH="1">
              <a:off x="3535662" y="3964219"/>
              <a:ext cx="5332006" cy="1232985"/>
            </a:xfrm>
            <a:prstGeom prst="curvedConnector4">
              <a:avLst>
                <a:gd name="adj1" fmla="val -26025"/>
                <a:gd name="adj2" fmla="val 203669"/>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0" name="TextBox 169"/>
                <p:cNvSpPr txBox="1"/>
                <p:nvPr/>
              </p:nvSpPr>
              <p:spPr>
                <a:xfrm>
                  <a:off x="9415977" y="4380131"/>
                  <a:ext cx="216358" cy="27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3</m:t>
                        </m:r>
                      </m:oMath>
                    </m:oMathPara>
                  </a14:m>
                  <a:endParaRPr lang="en-US" sz="2400" dirty="0">
                    <a:latin typeface="Cambria Math" panose="02040503050406030204" pitchFamily="18" charset="0"/>
                  </a:endParaRPr>
                </a:p>
              </p:txBody>
            </p:sp>
          </mc:Choice>
          <mc:Fallback>
            <p:sp>
              <p:nvSpPr>
                <p:cNvPr id="170" name="TextBox 169"/>
                <p:cNvSpPr txBox="1">
                  <a:spLocks noRot="1" noChangeAspect="1" noMove="1" noResize="1" noEditPoints="1" noAdjustHandles="1" noChangeArrowheads="1" noChangeShapeType="1" noTextEdit="1"/>
                </p:cNvSpPr>
                <p:nvPr/>
              </p:nvSpPr>
              <p:spPr>
                <a:xfrm>
                  <a:off x="9415977" y="4380131"/>
                  <a:ext cx="216358" cy="273658"/>
                </a:xfrm>
                <a:prstGeom prst="rect">
                  <a:avLst/>
                </a:prstGeom>
                <a:blipFill>
                  <a:blip r:embed="rId17"/>
                  <a:stretch>
                    <a:fillRect l="-31579" r="-34211" b="-1538"/>
                  </a:stretch>
                </a:blipFill>
              </p:spPr>
              <p:txBody>
                <a:bodyPr/>
                <a:lstStyle/>
                <a:p>
                  <a:r>
                    <a:rPr lang="en-US">
                      <a:noFill/>
                    </a:rPr>
                    <a:t> </a:t>
                  </a:r>
                </a:p>
              </p:txBody>
            </p:sp>
          </mc:Fallback>
        </mc:AlternateContent>
      </p:grpSp>
      <p:sp>
        <p:nvSpPr>
          <p:cNvPr id="171" name="Text Placeholder 29">
            <a:extLst>
              <a:ext uri="{FF2B5EF4-FFF2-40B4-BE49-F238E27FC236}">
                <a16:creationId xmlns:a16="http://schemas.microsoft.com/office/drawing/2014/main" id="{F756C91F-A769-8746-9736-6A1E2B721D6B}"/>
              </a:ext>
            </a:extLst>
          </p:cNvPr>
          <p:cNvSpPr>
            <a:spLocks noGrp="1"/>
          </p:cNvSpPr>
          <p:nvPr>
            <p:ph type="body" sz="quarter" idx="20"/>
          </p:nvPr>
        </p:nvSpPr>
        <p:spPr>
          <a:xfrm>
            <a:off x="11672799" y="12358297"/>
            <a:ext cx="10096349" cy="743404"/>
          </a:xfrm>
        </p:spPr>
        <p:txBody>
          <a:bodyPr/>
          <a:lstStyle/>
          <a:p>
            <a:r>
              <a:rPr lang="en-US" sz="4000" dirty="0" smtClean="0"/>
              <a:t>Decomposition for Job-sho</a:t>
            </a:r>
            <a:r>
              <a:rPr lang="en-US" sz="4000" dirty="0" smtClean="0"/>
              <a:t>p Scheduling </a:t>
            </a:r>
            <a:endParaRPr lang="en-US" sz="4000" dirty="0"/>
          </a:p>
        </p:txBody>
      </p:sp>
      <p:grpSp>
        <p:nvGrpSpPr>
          <p:cNvPr id="172" name="Group 171"/>
          <p:cNvGrpSpPr/>
          <p:nvPr/>
        </p:nvGrpSpPr>
        <p:grpSpPr>
          <a:xfrm>
            <a:off x="11262965" y="13410705"/>
            <a:ext cx="9824379" cy="5847084"/>
            <a:chOff x="923742" y="1614073"/>
            <a:chExt cx="9762074" cy="4500779"/>
          </a:xfrm>
        </p:grpSpPr>
        <p:sp>
          <p:nvSpPr>
            <p:cNvPr id="173" name="Oval 172"/>
            <p:cNvSpPr/>
            <p:nvPr/>
          </p:nvSpPr>
          <p:spPr>
            <a:xfrm>
              <a:off x="4429635" y="4606059"/>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3,2</a:t>
              </a:r>
            </a:p>
          </p:txBody>
        </p:sp>
        <p:cxnSp>
          <p:nvCxnSpPr>
            <p:cNvPr id="174" name="Straight Arrow Connector 173"/>
            <p:cNvCxnSpPr>
              <a:stCxn id="195" idx="6"/>
              <a:endCxn id="191" idx="3"/>
            </p:cNvCxnSpPr>
            <p:nvPr/>
          </p:nvCxnSpPr>
          <p:spPr>
            <a:xfrm flipV="1">
              <a:off x="1552872" y="3258482"/>
              <a:ext cx="1263266" cy="10314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95" idx="6"/>
              <a:endCxn id="189" idx="2"/>
            </p:cNvCxnSpPr>
            <p:nvPr/>
          </p:nvCxnSpPr>
          <p:spPr>
            <a:xfrm>
              <a:off x="1552872" y="4289943"/>
              <a:ext cx="1165947" cy="6213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95" idx="6"/>
              <a:endCxn id="209" idx="2"/>
            </p:cNvCxnSpPr>
            <p:nvPr/>
          </p:nvCxnSpPr>
          <p:spPr>
            <a:xfrm>
              <a:off x="1552872" y="4289943"/>
              <a:ext cx="1172307" cy="15196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91" idx="6"/>
              <a:endCxn id="188" idx="2"/>
            </p:cNvCxnSpPr>
            <p:nvPr/>
          </p:nvCxnSpPr>
          <p:spPr>
            <a:xfrm>
              <a:off x="3353134" y="3042651"/>
              <a:ext cx="2021760" cy="46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90" idx="6"/>
              <a:endCxn id="194" idx="2"/>
            </p:cNvCxnSpPr>
            <p:nvPr/>
          </p:nvCxnSpPr>
          <p:spPr>
            <a:xfrm>
              <a:off x="3359493" y="3984712"/>
              <a:ext cx="1085418" cy="38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88" idx="6"/>
              <a:endCxn id="187" idx="2"/>
            </p:cNvCxnSpPr>
            <p:nvPr/>
          </p:nvCxnSpPr>
          <p:spPr>
            <a:xfrm flipV="1">
              <a:off x="6004024" y="3040327"/>
              <a:ext cx="1733409" cy="69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94" idx="6"/>
              <a:endCxn id="193" idx="2"/>
            </p:cNvCxnSpPr>
            <p:nvPr/>
          </p:nvCxnSpPr>
          <p:spPr>
            <a:xfrm flipV="1">
              <a:off x="5074041" y="3982452"/>
              <a:ext cx="2662218" cy="6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73" idx="6"/>
              <a:endCxn id="192" idx="2"/>
            </p:cNvCxnSpPr>
            <p:nvPr/>
          </p:nvCxnSpPr>
          <p:spPr>
            <a:xfrm flipV="1">
              <a:off x="5058765" y="4911289"/>
              <a:ext cx="2677494"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89" idx="6"/>
              <a:endCxn id="173" idx="2"/>
            </p:cNvCxnSpPr>
            <p:nvPr/>
          </p:nvCxnSpPr>
          <p:spPr>
            <a:xfrm>
              <a:off x="3347949" y="4911290"/>
              <a:ext cx="108168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87" idx="6"/>
              <a:endCxn id="186" idx="2"/>
            </p:cNvCxnSpPr>
            <p:nvPr/>
          </p:nvCxnSpPr>
          <p:spPr>
            <a:xfrm>
              <a:off x="8366563" y="3040327"/>
              <a:ext cx="1690123" cy="12496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211" idx="6"/>
              <a:endCxn id="186" idx="2"/>
            </p:cNvCxnSpPr>
            <p:nvPr/>
          </p:nvCxnSpPr>
          <p:spPr>
            <a:xfrm flipV="1">
              <a:off x="8365638" y="4289943"/>
              <a:ext cx="1691048" cy="15196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93" idx="6"/>
              <a:endCxn id="186" idx="2"/>
            </p:cNvCxnSpPr>
            <p:nvPr/>
          </p:nvCxnSpPr>
          <p:spPr>
            <a:xfrm>
              <a:off x="8365389" y="3982452"/>
              <a:ext cx="1691297" cy="3074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Oval 185"/>
            <p:cNvSpPr/>
            <p:nvPr/>
          </p:nvSpPr>
          <p:spPr>
            <a:xfrm>
              <a:off x="10056686" y="3984712"/>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endParaRPr lang="en-US" dirty="0">
                <a:solidFill>
                  <a:schemeClr val="tx1"/>
                </a:solidFill>
              </a:endParaRPr>
            </a:p>
          </p:txBody>
        </p:sp>
        <p:sp>
          <p:nvSpPr>
            <p:cNvPr id="187" name="Oval 186"/>
            <p:cNvSpPr/>
            <p:nvPr/>
          </p:nvSpPr>
          <p:spPr>
            <a:xfrm>
              <a:off x="7737433" y="2735096"/>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1,3</a:t>
              </a:r>
            </a:p>
          </p:txBody>
        </p:sp>
        <p:sp>
          <p:nvSpPr>
            <p:cNvPr id="188" name="Oval 187"/>
            <p:cNvSpPr/>
            <p:nvPr/>
          </p:nvSpPr>
          <p:spPr>
            <a:xfrm>
              <a:off x="5374894" y="2742027"/>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1,2</a:t>
              </a:r>
            </a:p>
          </p:txBody>
        </p:sp>
        <p:sp>
          <p:nvSpPr>
            <p:cNvPr id="189" name="Oval 188"/>
            <p:cNvSpPr/>
            <p:nvPr/>
          </p:nvSpPr>
          <p:spPr>
            <a:xfrm>
              <a:off x="2718819" y="4606059"/>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3,1</a:t>
              </a:r>
            </a:p>
          </p:txBody>
        </p:sp>
        <p:sp>
          <p:nvSpPr>
            <p:cNvPr id="190" name="Oval 189"/>
            <p:cNvSpPr/>
            <p:nvPr/>
          </p:nvSpPr>
          <p:spPr>
            <a:xfrm>
              <a:off x="2730363" y="3679481"/>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r>
                <a:rPr lang="en-US" sz="1600" dirty="0" smtClean="0">
                  <a:solidFill>
                    <a:schemeClr val="tx1"/>
                  </a:solidFill>
                </a:rPr>
                <a:t>,1</a:t>
              </a:r>
              <a:endParaRPr lang="en-US" sz="1400" dirty="0">
                <a:solidFill>
                  <a:schemeClr val="tx1"/>
                </a:solidFill>
              </a:endParaRPr>
            </a:p>
          </p:txBody>
        </p:sp>
        <p:sp>
          <p:nvSpPr>
            <p:cNvPr id="191" name="Oval 190"/>
            <p:cNvSpPr/>
            <p:nvPr/>
          </p:nvSpPr>
          <p:spPr>
            <a:xfrm>
              <a:off x="2724004" y="2737420"/>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1,1</a:t>
              </a:r>
              <a:endParaRPr lang="en-US" sz="1400" dirty="0">
                <a:solidFill>
                  <a:schemeClr val="tx1"/>
                </a:solidFill>
              </a:endParaRPr>
            </a:p>
          </p:txBody>
        </p:sp>
        <p:sp>
          <p:nvSpPr>
            <p:cNvPr id="192" name="Oval 191"/>
            <p:cNvSpPr/>
            <p:nvPr/>
          </p:nvSpPr>
          <p:spPr>
            <a:xfrm>
              <a:off x="7736259" y="4606058"/>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3,3</a:t>
              </a:r>
            </a:p>
          </p:txBody>
        </p:sp>
        <p:sp>
          <p:nvSpPr>
            <p:cNvPr id="193" name="Oval 192"/>
            <p:cNvSpPr/>
            <p:nvPr/>
          </p:nvSpPr>
          <p:spPr>
            <a:xfrm>
              <a:off x="7736259" y="3677221"/>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2,3</a:t>
              </a:r>
            </a:p>
          </p:txBody>
        </p:sp>
        <p:sp>
          <p:nvSpPr>
            <p:cNvPr id="194" name="Oval 193"/>
            <p:cNvSpPr/>
            <p:nvPr/>
          </p:nvSpPr>
          <p:spPr>
            <a:xfrm>
              <a:off x="4444911" y="3683307"/>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2,2</a:t>
              </a:r>
            </a:p>
          </p:txBody>
        </p:sp>
        <p:sp>
          <p:nvSpPr>
            <p:cNvPr id="195" name="Oval 194"/>
            <p:cNvSpPr/>
            <p:nvPr/>
          </p:nvSpPr>
          <p:spPr>
            <a:xfrm>
              <a:off x="923742" y="3984712"/>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0</a:t>
              </a:r>
              <a:endParaRPr lang="en-US" dirty="0">
                <a:solidFill>
                  <a:schemeClr val="tx1"/>
                </a:solidFill>
              </a:endParaRPr>
            </a:p>
          </p:txBody>
        </p:sp>
        <mc:AlternateContent xmlns:mc="http://schemas.openxmlformats.org/markup-compatibility/2006">
          <mc:Choice xmlns:a14="http://schemas.microsoft.com/office/drawing/2010/main" Requires="a14">
            <p:sp>
              <p:nvSpPr>
                <p:cNvPr id="196" name="TextBox 195"/>
                <p:cNvSpPr txBox="1"/>
                <p:nvPr/>
              </p:nvSpPr>
              <p:spPr>
                <a:xfrm>
                  <a:off x="4023915" y="2770259"/>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4</m:t>
                        </m:r>
                      </m:oMath>
                    </m:oMathPara>
                  </a14:m>
                  <a:endParaRPr lang="en-US" sz="2400" dirty="0">
                    <a:latin typeface="Cambria Math" panose="02040503050406030204" pitchFamily="18" charset="0"/>
                  </a:endParaRPr>
                </a:p>
              </p:txBody>
            </p:sp>
          </mc:Choice>
          <mc:Fallback>
            <p:sp>
              <p:nvSpPr>
                <p:cNvPr id="196" name="TextBox 195"/>
                <p:cNvSpPr txBox="1">
                  <a:spLocks noRot="1" noChangeAspect="1" noMove="1" noResize="1" noEditPoints="1" noAdjustHandles="1" noChangeArrowheads="1" noChangeShapeType="1" noTextEdit="1"/>
                </p:cNvSpPr>
                <p:nvPr/>
              </p:nvSpPr>
              <p:spPr>
                <a:xfrm>
                  <a:off x="4023915" y="2770259"/>
                  <a:ext cx="237244" cy="369332"/>
                </a:xfrm>
                <a:prstGeom prst="rect">
                  <a:avLst/>
                </a:prstGeom>
                <a:blipFill>
                  <a:blip r:embed="rId18"/>
                  <a:stretch>
                    <a:fillRect l="-27500" r="-3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7" name="TextBox 196"/>
                <p:cNvSpPr txBox="1"/>
                <p:nvPr/>
              </p:nvSpPr>
              <p:spPr>
                <a:xfrm>
                  <a:off x="6237394" y="3743611"/>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4</m:t>
                        </m:r>
                      </m:oMath>
                    </m:oMathPara>
                  </a14:m>
                  <a:endParaRPr lang="en-US" sz="2400" dirty="0">
                    <a:latin typeface="Cambria Math" panose="02040503050406030204" pitchFamily="18" charset="0"/>
                  </a:endParaRPr>
                </a:p>
              </p:txBody>
            </p:sp>
          </mc:Choice>
          <mc:Fallback>
            <p:sp>
              <p:nvSpPr>
                <p:cNvPr id="197" name="TextBox 196"/>
                <p:cNvSpPr txBox="1">
                  <a:spLocks noRot="1" noChangeAspect="1" noMove="1" noResize="1" noEditPoints="1" noAdjustHandles="1" noChangeArrowheads="1" noChangeShapeType="1" noTextEdit="1"/>
                </p:cNvSpPr>
                <p:nvPr/>
              </p:nvSpPr>
              <p:spPr>
                <a:xfrm>
                  <a:off x="6237394" y="3743611"/>
                  <a:ext cx="237244" cy="369332"/>
                </a:xfrm>
                <a:prstGeom prst="rect">
                  <a:avLst/>
                </a:prstGeom>
                <a:blipFill>
                  <a:blip r:embed="rId19"/>
                  <a:stretch>
                    <a:fillRect l="-30769" r="-30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8" name="TextBox 197"/>
                <p:cNvSpPr txBox="1"/>
                <p:nvPr/>
              </p:nvSpPr>
              <p:spPr>
                <a:xfrm>
                  <a:off x="4029892" y="3743612"/>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1</m:t>
                        </m:r>
                      </m:oMath>
                    </m:oMathPara>
                  </a14:m>
                  <a:endParaRPr lang="en-US" sz="2400" dirty="0">
                    <a:latin typeface="Cambria Math" panose="02040503050406030204" pitchFamily="18" charset="0"/>
                  </a:endParaRPr>
                </a:p>
              </p:txBody>
            </p:sp>
          </mc:Choice>
          <mc:Fallback>
            <p:sp>
              <p:nvSpPr>
                <p:cNvPr id="198" name="TextBox 197"/>
                <p:cNvSpPr txBox="1">
                  <a:spLocks noRot="1" noChangeAspect="1" noMove="1" noResize="1" noEditPoints="1" noAdjustHandles="1" noChangeArrowheads="1" noChangeShapeType="1" noTextEdit="1"/>
                </p:cNvSpPr>
                <p:nvPr/>
              </p:nvSpPr>
              <p:spPr>
                <a:xfrm>
                  <a:off x="4029892" y="3743612"/>
                  <a:ext cx="237244" cy="369332"/>
                </a:xfrm>
                <a:prstGeom prst="rect">
                  <a:avLst/>
                </a:prstGeom>
                <a:blipFill>
                  <a:blip r:embed="rId20"/>
                  <a:stretch>
                    <a:fillRect l="-27500" r="-3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9" name="TextBox 198"/>
                <p:cNvSpPr txBox="1"/>
                <p:nvPr/>
              </p:nvSpPr>
              <p:spPr>
                <a:xfrm>
                  <a:off x="6601987" y="2749835"/>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3</m:t>
                        </m:r>
                      </m:oMath>
                    </m:oMathPara>
                  </a14:m>
                  <a:endParaRPr lang="en-US" sz="2400" dirty="0">
                    <a:latin typeface="Cambria Math" panose="02040503050406030204" pitchFamily="18" charset="0"/>
                  </a:endParaRPr>
                </a:p>
              </p:txBody>
            </p:sp>
          </mc:Choice>
          <mc:Fallback>
            <p:sp>
              <p:nvSpPr>
                <p:cNvPr id="199" name="TextBox 198"/>
                <p:cNvSpPr txBox="1">
                  <a:spLocks noRot="1" noChangeAspect="1" noMove="1" noResize="1" noEditPoints="1" noAdjustHandles="1" noChangeArrowheads="1" noChangeShapeType="1" noTextEdit="1"/>
                </p:cNvSpPr>
                <p:nvPr/>
              </p:nvSpPr>
              <p:spPr>
                <a:xfrm>
                  <a:off x="6601987" y="2749835"/>
                  <a:ext cx="237244" cy="369332"/>
                </a:xfrm>
                <a:prstGeom prst="rect">
                  <a:avLst/>
                </a:prstGeom>
                <a:blipFill>
                  <a:blip r:embed="rId21"/>
                  <a:stretch>
                    <a:fillRect l="-28205" r="-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0" name="TextBox 199"/>
                <p:cNvSpPr txBox="1"/>
                <p:nvPr/>
              </p:nvSpPr>
              <p:spPr>
                <a:xfrm>
                  <a:off x="8948147" y="3180123"/>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2</m:t>
                        </m:r>
                      </m:oMath>
                    </m:oMathPara>
                  </a14:m>
                  <a:endParaRPr lang="en-US" sz="2400" dirty="0">
                    <a:latin typeface="Cambria Math" panose="02040503050406030204" pitchFamily="18" charset="0"/>
                  </a:endParaRPr>
                </a:p>
              </p:txBody>
            </p:sp>
          </mc:Choice>
          <mc:Fallback>
            <p:sp>
              <p:nvSpPr>
                <p:cNvPr id="200" name="TextBox 199"/>
                <p:cNvSpPr txBox="1">
                  <a:spLocks noRot="1" noChangeAspect="1" noMove="1" noResize="1" noEditPoints="1" noAdjustHandles="1" noChangeArrowheads="1" noChangeShapeType="1" noTextEdit="1"/>
                </p:cNvSpPr>
                <p:nvPr/>
              </p:nvSpPr>
              <p:spPr>
                <a:xfrm>
                  <a:off x="8948147" y="3180123"/>
                  <a:ext cx="237244" cy="369332"/>
                </a:xfrm>
                <a:prstGeom prst="rect">
                  <a:avLst/>
                </a:prstGeom>
                <a:blipFill>
                  <a:blip r:embed="rId22"/>
                  <a:stretch>
                    <a:fillRect l="-27500" r="-3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1" name="TextBox 200"/>
                <p:cNvSpPr txBox="1"/>
                <p:nvPr/>
              </p:nvSpPr>
              <p:spPr>
                <a:xfrm>
                  <a:off x="8950975" y="3873430"/>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4</m:t>
                        </m:r>
                      </m:oMath>
                    </m:oMathPara>
                  </a14:m>
                  <a:endParaRPr lang="en-US" sz="2400" dirty="0">
                    <a:latin typeface="Cambria Math" panose="02040503050406030204" pitchFamily="18" charset="0"/>
                  </a:endParaRPr>
                </a:p>
              </p:txBody>
            </p:sp>
          </mc:Choice>
          <mc:Fallback>
            <p:sp>
              <p:nvSpPr>
                <p:cNvPr id="201" name="TextBox 200"/>
                <p:cNvSpPr txBox="1">
                  <a:spLocks noRot="1" noChangeAspect="1" noMove="1" noResize="1" noEditPoints="1" noAdjustHandles="1" noChangeArrowheads="1" noChangeShapeType="1" noTextEdit="1"/>
                </p:cNvSpPr>
                <p:nvPr/>
              </p:nvSpPr>
              <p:spPr>
                <a:xfrm>
                  <a:off x="8950975" y="3873430"/>
                  <a:ext cx="237244" cy="369332"/>
                </a:xfrm>
                <a:prstGeom prst="rect">
                  <a:avLst/>
                </a:prstGeom>
                <a:blipFill>
                  <a:blip r:embed="rId23"/>
                  <a:stretch>
                    <a:fillRect l="-30769" r="-30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2" name="TextBox 201"/>
                <p:cNvSpPr txBox="1"/>
                <p:nvPr/>
              </p:nvSpPr>
              <p:spPr>
                <a:xfrm>
                  <a:off x="4023914" y="4631914"/>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3</m:t>
                        </m:r>
                      </m:oMath>
                    </m:oMathPara>
                  </a14:m>
                  <a:endParaRPr lang="en-US" sz="2400" dirty="0">
                    <a:latin typeface="Cambria Math" panose="02040503050406030204" pitchFamily="18" charset="0"/>
                  </a:endParaRPr>
                </a:p>
              </p:txBody>
            </p:sp>
          </mc:Choice>
          <mc:Fallback>
            <p:sp>
              <p:nvSpPr>
                <p:cNvPr id="202" name="TextBox 201"/>
                <p:cNvSpPr txBox="1">
                  <a:spLocks noRot="1" noChangeAspect="1" noMove="1" noResize="1" noEditPoints="1" noAdjustHandles="1" noChangeArrowheads="1" noChangeShapeType="1" noTextEdit="1"/>
                </p:cNvSpPr>
                <p:nvPr/>
              </p:nvSpPr>
              <p:spPr>
                <a:xfrm>
                  <a:off x="4023914" y="4631914"/>
                  <a:ext cx="237244" cy="369332"/>
                </a:xfrm>
                <a:prstGeom prst="rect">
                  <a:avLst/>
                </a:prstGeom>
                <a:blipFill>
                  <a:blip r:embed="rId24"/>
                  <a:stretch>
                    <a:fillRect l="-27500" r="-3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3" name="TextBox 202"/>
                <p:cNvSpPr txBox="1"/>
                <p:nvPr/>
              </p:nvSpPr>
              <p:spPr>
                <a:xfrm>
                  <a:off x="6228515" y="4664769"/>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2</m:t>
                        </m:r>
                      </m:oMath>
                    </m:oMathPara>
                  </a14:m>
                  <a:endParaRPr lang="en-US" sz="2400" dirty="0">
                    <a:latin typeface="Cambria Math" panose="02040503050406030204" pitchFamily="18" charset="0"/>
                  </a:endParaRPr>
                </a:p>
              </p:txBody>
            </p:sp>
          </mc:Choice>
          <mc:Fallback>
            <p:sp>
              <p:nvSpPr>
                <p:cNvPr id="203" name="TextBox 202"/>
                <p:cNvSpPr txBox="1">
                  <a:spLocks noRot="1" noChangeAspect="1" noMove="1" noResize="1" noEditPoints="1" noAdjustHandles="1" noChangeArrowheads="1" noChangeShapeType="1" noTextEdit="1"/>
                </p:cNvSpPr>
                <p:nvPr/>
              </p:nvSpPr>
              <p:spPr>
                <a:xfrm>
                  <a:off x="6228515" y="4664769"/>
                  <a:ext cx="237244" cy="369332"/>
                </a:xfrm>
                <a:prstGeom prst="rect">
                  <a:avLst/>
                </a:prstGeom>
                <a:blipFill>
                  <a:blip r:embed="rId25"/>
                  <a:stretch>
                    <a:fillRect l="-27500" r="-3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4" name="TextBox 203"/>
                <p:cNvSpPr txBox="1"/>
                <p:nvPr/>
              </p:nvSpPr>
              <p:spPr>
                <a:xfrm>
                  <a:off x="8945896" y="4435487"/>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3</m:t>
                        </m:r>
                      </m:oMath>
                    </m:oMathPara>
                  </a14:m>
                  <a:endParaRPr lang="en-US" sz="2400" i="1" dirty="0">
                    <a:latin typeface="Cambria Math" panose="02040503050406030204" pitchFamily="18" charset="0"/>
                  </a:endParaRPr>
                </a:p>
              </p:txBody>
            </p:sp>
          </mc:Choice>
          <mc:Fallback>
            <p:sp>
              <p:nvSpPr>
                <p:cNvPr id="204" name="TextBox 203"/>
                <p:cNvSpPr txBox="1">
                  <a:spLocks noRot="1" noChangeAspect="1" noMove="1" noResize="1" noEditPoints="1" noAdjustHandles="1" noChangeArrowheads="1" noChangeShapeType="1" noTextEdit="1"/>
                </p:cNvSpPr>
                <p:nvPr/>
              </p:nvSpPr>
              <p:spPr>
                <a:xfrm>
                  <a:off x="8945896" y="4435487"/>
                  <a:ext cx="237244" cy="369332"/>
                </a:xfrm>
                <a:prstGeom prst="rect">
                  <a:avLst/>
                </a:prstGeom>
                <a:blipFill>
                  <a:blip r:embed="rId26"/>
                  <a:stretch>
                    <a:fillRect l="-30769" r="-30769"/>
                  </a:stretch>
                </a:blipFill>
              </p:spPr>
              <p:txBody>
                <a:bodyPr/>
                <a:lstStyle/>
                <a:p>
                  <a:r>
                    <a:rPr lang="en-US">
                      <a:noFill/>
                    </a:rPr>
                    <a:t> </a:t>
                  </a:r>
                </a:p>
              </p:txBody>
            </p:sp>
          </mc:Fallback>
        </mc:AlternateContent>
        <p:sp>
          <p:nvSpPr>
            <p:cNvPr id="205" name="TextBox 204"/>
            <p:cNvSpPr txBox="1"/>
            <p:nvPr/>
          </p:nvSpPr>
          <p:spPr>
            <a:xfrm>
              <a:off x="6984163" y="1614073"/>
              <a:ext cx="3385547" cy="830997"/>
            </a:xfrm>
            <a:prstGeom prst="rect">
              <a:avLst/>
            </a:prstGeom>
            <a:noFill/>
          </p:spPr>
          <p:txBody>
            <a:bodyPr wrap="square" rtlCol="0">
              <a:spAutoFit/>
            </a:bodyPr>
            <a:lstStyle/>
            <a:p>
              <a:r>
                <a:rPr lang="en-US" sz="2400" dirty="0" smtClean="0"/>
                <a:t>Conjunctive arc: </a:t>
              </a:r>
            </a:p>
            <a:p>
              <a:r>
                <a:rPr lang="en-US" sz="2400" dirty="0" smtClean="0"/>
                <a:t>Disjunctive arc:</a:t>
              </a:r>
              <a:endParaRPr lang="en-US" sz="2400" dirty="0"/>
            </a:p>
          </p:txBody>
        </p:sp>
        <p:cxnSp>
          <p:nvCxnSpPr>
            <p:cNvPr id="206" name="Straight Arrow Connector 205"/>
            <p:cNvCxnSpPr/>
            <p:nvPr/>
          </p:nvCxnSpPr>
          <p:spPr>
            <a:xfrm>
              <a:off x="9242073" y="1814049"/>
              <a:ext cx="68481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9242073" y="2126797"/>
              <a:ext cx="736115" cy="0"/>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91" idx="5"/>
              <a:endCxn id="194" idx="1"/>
            </p:cNvCxnSpPr>
            <p:nvPr/>
          </p:nvCxnSpPr>
          <p:spPr>
            <a:xfrm>
              <a:off x="3261000" y="3258482"/>
              <a:ext cx="1276045" cy="514225"/>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09" name="Oval 208"/>
            <p:cNvSpPr/>
            <p:nvPr/>
          </p:nvSpPr>
          <p:spPr>
            <a:xfrm>
              <a:off x="2725179" y="5504390"/>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4,1</a:t>
              </a:r>
              <a:endParaRPr lang="en-US" sz="1600" dirty="0">
                <a:solidFill>
                  <a:schemeClr val="tx1"/>
                </a:solidFill>
              </a:endParaRPr>
            </a:p>
          </p:txBody>
        </p:sp>
        <p:sp>
          <p:nvSpPr>
            <p:cNvPr id="210" name="Oval 209"/>
            <p:cNvSpPr/>
            <p:nvPr/>
          </p:nvSpPr>
          <p:spPr>
            <a:xfrm>
              <a:off x="5377482" y="5504390"/>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4,2</a:t>
              </a:r>
              <a:endParaRPr lang="en-US" sz="1600" dirty="0">
                <a:solidFill>
                  <a:schemeClr val="tx1"/>
                </a:solidFill>
              </a:endParaRPr>
            </a:p>
          </p:txBody>
        </p:sp>
        <p:sp>
          <p:nvSpPr>
            <p:cNvPr id="211" name="Oval 210"/>
            <p:cNvSpPr/>
            <p:nvPr/>
          </p:nvSpPr>
          <p:spPr>
            <a:xfrm>
              <a:off x="7736508" y="5504390"/>
              <a:ext cx="629130" cy="61046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4,3</a:t>
              </a:r>
              <a:endParaRPr lang="en-US" sz="1600" dirty="0">
                <a:solidFill>
                  <a:schemeClr val="tx1"/>
                </a:solidFill>
              </a:endParaRPr>
            </a:p>
          </p:txBody>
        </p:sp>
        <p:cxnSp>
          <p:nvCxnSpPr>
            <p:cNvPr id="212" name="Straight Arrow Connector 211"/>
            <p:cNvCxnSpPr>
              <a:stCxn id="209" idx="6"/>
              <a:endCxn id="210" idx="2"/>
            </p:cNvCxnSpPr>
            <p:nvPr/>
          </p:nvCxnSpPr>
          <p:spPr>
            <a:xfrm>
              <a:off x="3354309" y="5809621"/>
              <a:ext cx="20231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210" idx="6"/>
              <a:endCxn id="211" idx="2"/>
            </p:cNvCxnSpPr>
            <p:nvPr/>
          </p:nvCxnSpPr>
          <p:spPr>
            <a:xfrm>
              <a:off x="6006612" y="5809621"/>
              <a:ext cx="172989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195" idx="6"/>
              <a:endCxn id="190" idx="2"/>
            </p:cNvCxnSpPr>
            <p:nvPr/>
          </p:nvCxnSpPr>
          <p:spPr>
            <a:xfrm flipV="1">
              <a:off x="1552872" y="3984712"/>
              <a:ext cx="1177491" cy="3052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92" idx="4"/>
              <a:endCxn id="211" idx="0"/>
            </p:cNvCxnSpPr>
            <p:nvPr/>
          </p:nvCxnSpPr>
          <p:spPr>
            <a:xfrm>
              <a:off x="8050824" y="5216520"/>
              <a:ext cx="249" cy="287870"/>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6" name="Curved Connector 215"/>
            <p:cNvCxnSpPr>
              <a:stCxn id="190" idx="2"/>
              <a:endCxn id="209" idx="2"/>
            </p:cNvCxnSpPr>
            <p:nvPr/>
          </p:nvCxnSpPr>
          <p:spPr>
            <a:xfrm rot="10800000" flipV="1">
              <a:off x="2725179" y="3984711"/>
              <a:ext cx="5184" cy="1824909"/>
            </a:xfrm>
            <a:prstGeom prst="curvedConnector3">
              <a:avLst>
                <a:gd name="adj1" fmla="val 4509722"/>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stCxn id="190" idx="5"/>
              <a:endCxn id="173" idx="1"/>
            </p:cNvCxnSpPr>
            <p:nvPr/>
          </p:nvCxnSpPr>
          <p:spPr>
            <a:xfrm>
              <a:off x="3267359" y="4200543"/>
              <a:ext cx="1254410" cy="494916"/>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173" idx="3"/>
              <a:endCxn id="209" idx="7"/>
            </p:cNvCxnSpPr>
            <p:nvPr/>
          </p:nvCxnSpPr>
          <p:spPr>
            <a:xfrm flipH="1">
              <a:off x="3262175" y="5127121"/>
              <a:ext cx="1259594" cy="466669"/>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92" idx="6"/>
              <a:endCxn id="186" idx="2"/>
            </p:cNvCxnSpPr>
            <p:nvPr/>
          </p:nvCxnSpPr>
          <p:spPr>
            <a:xfrm flipV="1">
              <a:off x="8365389" y="4289943"/>
              <a:ext cx="1691297" cy="6213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187" idx="4"/>
              <a:endCxn id="193" idx="0"/>
            </p:cNvCxnSpPr>
            <p:nvPr/>
          </p:nvCxnSpPr>
          <p:spPr>
            <a:xfrm flipH="1">
              <a:off x="8050824" y="3345558"/>
              <a:ext cx="1174" cy="331663"/>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193" idx="4"/>
              <a:endCxn id="210" idx="7"/>
            </p:cNvCxnSpPr>
            <p:nvPr/>
          </p:nvCxnSpPr>
          <p:spPr>
            <a:xfrm flipH="1">
              <a:off x="5914478" y="4287683"/>
              <a:ext cx="2136346" cy="1306107"/>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87" idx="3"/>
              <a:endCxn id="210" idx="7"/>
            </p:cNvCxnSpPr>
            <p:nvPr/>
          </p:nvCxnSpPr>
          <p:spPr>
            <a:xfrm flipH="1">
              <a:off x="5914478" y="3256158"/>
              <a:ext cx="1915089" cy="2337632"/>
            </a:xfrm>
            <a:prstGeom prst="straightConnector1">
              <a:avLst/>
            </a:prstGeom>
            <a:ln w="158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3" name="Curved Connector 222"/>
            <p:cNvCxnSpPr/>
            <p:nvPr/>
          </p:nvCxnSpPr>
          <p:spPr>
            <a:xfrm rot="16200000" flipH="1">
              <a:off x="3832232" y="2893285"/>
              <a:ext cx="2126829" cy="1001411"/>
            </a:xfrm>
            <a:prstGeom prst="curvedConnector3">
              <a:avLst>
                <a:gd name="adj1" fmla="val 50000"/>
              </a:avLst>
            </a:prstGeom>
            <a:ln w="28575">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4" name="Curved Connector 223"/>
            <p:cNvCxnSpPr/>
            <p:nvPr/>
          </p:nvCxnSpPr>
          <p:spPr>
            <a:xfrm rot="5400000">
              <a:off x="4196418" y="4715004"/>
              <a:ext cx="1405772" cy="1012926"/>
            </a:xfrm>
            <a:prstGeom prst="curvedConnector3">
              <a:avLst>
                <a:gd name="adj1" fmla="val 55955"/>
              </a:avLst>
            </a:prstGeom>
            <a:ln w="28575">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5" name="TextBox 224"/>
                <p:cNvSpPr txBox="1"/>
                <p:nvPr/>
              </p:nvSpPr>
              <p:spPr>
                <a:xfrm>
                  <a:off x="4029891" y="5563206"/>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3</m:t>
                        </m:r>
                      </m:oMath>
                    </m:oMathPara>
                  </a14:m>
                  <a:endParaRPr lang="en-US" sz="2400" dirty="0">
                    <a:latin typeface="Cambria Math" panose="02040503050406030204" pitchFamily="18" charset="0"/>
                  </a:endParaRPr>
                </a:p>
              </p:txBody>
            </p:sp>
          </mc:Choice>
          <mc:Fallback>
            <p:sp>
              <p:nvSpPr>
                <p:cNvPr id="225" name="TextBox 224"/>
                <p:cNvSpPr txBox="1">
                  <a:spLocks noRot="1" noChangeAspect="1" noMove="1" noResize="1" noEditPoints="1" noAdjustHandles="1" noChangeArrowheads="1" noChangeShapeType="1" noTextEdit="1"/>
                </p:cNvSpPr>
                <p:nvPr/>
              </p:nvSpPr>
              <p:spPr>
                <a:xfrm>
                  <a:off x="4029891" y="5563206"/>
                  <a:ext cx="237244" cy="369332"/>
                </a:xfrm>
                <a:prstGeom prst="rect">
                  <a:avLst/>
                </a:prstGeom>
                <a:blipFill>
                  <a:blip r:embed="rId27"/>
                  <a:stretch>
                    <a:fillRect l="-27500" r="-3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6" name="TextBox 225"/>
                <p:cNvSpPr txBox="1"/>
                <p:nvPr/>
              </p:nvSpPr>
              <p:spPr>
                <a:xfrm>
                  <a:off x="6593823" y="5540551"/>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0">
                            <a:latin typeface="Cambria Math" panose="02040503050406030204" pitchFamily="18" charset="0"/>
                          </a:rPr>
                          <m:t>3</m:t>
                        </m:r>
                      </m:oMath>
                    </m:oMathPara>
                  </a14:m>
                  <a:endParaRPr lang="en-US" sz="2400" dirty="0">
                    <a:latin typeface="Cambria Math" panose="02040503050406030204" pitchFamily="18" charset="0"/>
                  </a:endParaRPr>
                </a:p>
              </p:txBody>
            </p:sp>
          </mc:Choice>
          <mc:Fallback>
            <p:sp>
              <p:nvSpPr>
                <p:cNvPr id="226" name="TextBox 225"/>
                <p:cNvSpPr txBox="1">
                  <a:spLocks noRot="1" noChangeAspect="1" noMove="1" noResize="1" noEditPoints="1" noAdjustHandles="1" noChangeArrowheads="1" noChangeShapeType="1" noTextEdit="1"/>
                </p:cNvSpPr>
                <p:nvPr/>
              </p:nvSpPr>
              <p:spPr>
                <a:xfrm>
                  <a:off x="6593823" y="5540551"/>
                  <a:ext cx="237244" cy="369332"/>
                </a:xfrm>
                <a:prstGeom prst="rect">
                  <a:avLst/>
                </a:prstGeom>
                <a:blipFill>
                  <a:blip r:embed="rId28"/>
                  <a:stretch>
                    <a:fillRect l="-30769" r="-30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7" name="TextBox 226"/>
                <p:cNvSpPr txBox="1"/>
                <p:nvPr/>
              </p:nvSpPr>
              <p:spPr>
                <a:xfrm>
                  <a:off x="8945896" y="5324408"/>
                  <a:ext cx="2372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1</m:t>
                        </m:r>
                      </m:oMath>
                    </m:oMathPara>
                  </a14:m>
                  <a:endParaRPr lang="en-US" sz="2400" i="1" dirty="0">
                    <a:latin typeface="Cambria Math" panose="02040503050406030204" pitchFamily="18" charset="0"/>
                  </a:endParaRPr>
                </a:p>
              </p:txBody>
            </p:sp>
          </mc:Choice>
          <mc:Fallback>
            <p:sp>
              <p:nvSpPr>
                <p:cNvPr id="227" name="TextBox 226"/>
                <p:cNvSpPr txBox="1">
                  <a:spLocks noRot="1" noChangeAspect="1" noMove="1" noResize="1" noEditPoints="1" noAdjustHandles="1" noChangeArrowheads="1" noChangeShapeType="1" noTextEdit="1"/>
                </p:cNvSpPr>
                <p:nvPr/>
              </p:nvSpPr>
              <p:spPr>
                <a:xfrm>
                  <a:off x="8945896" y="5324408"/>
                  <a:ext cx="237244" cy="369332"/>
                </a:xfrm>
                <a:prstGeom prst="rect">
                  <a:avLst/>
                </a:prstGeom>
                <a:blipFill>
                  <a:blip r:embed="rId29"/>
                  <a:stretch>
                    <a:fillRect l="-30769" r="-30769"/>
                  </a:stretch>
                </a:blipFill>
              </p:spPr>
              <p:txBody>
                <a:bodyPr/>
                <a:lstStyle/>
                <a:p>
                  <a:r>
                    <a:rPr lang="en-US">
                      <a:noFill/>
                    </a:rPr>
                    <a:t> </a:t>
                  </a:r>
                </a:p>
              </p:txBody>
            </p:sp>
          </mc:Fallback>
        </mc:AlternateContent>
      </p:grpSp>
      <p:grpSp>
        <p:nvGrpSpPr>
          <p:cNvPr id="228" name="Group 227"/>
          <p:cNvGrpSpPr/>
          <p:nvPr/>
        </p:nvGrpSpPr>
        <p:grpSpPr>
          <a:xfrm>
            <a:off x="490060" y="21560904"/>
            <a:ext cx="10772905" cy="7921566"/>
            <a:chOff x="836401" y="1838739"/>
            <a:chExt cx="8833278" cy="4880113"/>
          </a:xfrm>
        </p:grpSpPr>
        <p:grpSp>
          <p:nvGrpSpPr>
            <p:cNvPr id="229" name="Group 228"/>
            <p:cNvGrpSpPr/>
            <p:nvPr/>
          </p:nvGrpSpPr>
          <p:grpSpPr>
            <a:xfrm>
              <a:off x="862329" y="2300297"/>
              <a:ext cx="1981519" cy="1383230"/>
              <a:chOff x="1418921" y="2300297"/>
              <a:chExt cx="1981519" cy="1383230"/>
            </a:xfrm>
          </p:grpSpPr>
          <p:pic>
            <p:nvPicPr>
              <p:cNvPr id="255" name="Picture 254"/>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rot="10967545" flipV="1">
                <a:off x="2167228" y="2691634"/>
                <a:ext cx="1233212" cy="991893"/>
              </a:xfrm>
              <a:prstGeom prst="rect">
                <a:avLst/>
              </a:prstGeom>
            </p:spPr>
          </p:pic>
          <p:pic>
            <p:nvPicPr>
              <p:cNvPr id="256" name="Picture 255"/>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rot="10967545" flipV="1">
                <a:off x="1793688" y="2691655"/>
                <a:ext cx="1232393" cy="991234"/>
              </a:xfrm>
              <a:prstGeom prst="rect">
                <a:avLst/>
              </a:prstGeom>
            </p:spPr>
          </p:pic>
          <p:pic>
            <p:nvPicPr>
              <p:cNvPr id="257" name="Picture 256"/>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rot="10967545" flipV="1">
                <a:off x="1418921" y="2691644"/>
                <a:ext cx="1232777" cy="991543"/>
              </a:xfrm>
              <a:prstGeom prst="rect">
                <a:avLst/>
              </a:prstGeom>
            </p:spPr>
          </p:pic>
          <p:sp>
            <p:nvSpPr>
              <p:cNvPr id="258" name="TextBox 257"/>
              <p:cNvSpPr txBox="1"/>
              <p:nvPr/>
            </p:nvSpPr>
            <p:spPr>
              <a:xfrm>
                <a:off x="2038332" y="2300297"/>
                <a:ext cx="1011162" cy="322332"/>
              </a:xfrm>
              <a:prstGeom prst="rect">
                <a:avLst/>
              </a:prstGeom>
              <a:noFill/>
            </p:spPr>
            <p:txBody>
              <a:bodyPr wrap="square" rtlCol="0">
                <a:spAutoFit/>
              </a:bodyPr>
              <a:lstStyle/>
              <a:p>
                <a:pPr algn="ctr"/>
                <a:r>
                  <a:rPr lang="en-US" sz="2800" b="1" dirty="0" smtClean="0"/>
                  <a:t>Lots</a:t>
                </a:r>
                <a:endParaRPr lang="en-US" sz="6600" b="1" dirty="0"/>
              </a:p>
            </p:txBody>
          </p:sp>
        </p:grpSp>
        <p:grpSp>
          <p:nvGrpSpPr>
            <p:cNvPr id="230" name="Group 229"/>
            <p:cNvGrpSpPr/>
            <p:nvPr/>
          </p:nvGrpSpPr>
          <p:grpSpPr>
            <a:xfrm>
              <a:off x="836401" y="4409430"/>
              <a:ext cx="2164795" cy="1643679"/>
              <a:chOff x="1114700" y="4051625"/>
              <a:chExt cx="2164795" cy="1643679"/>
            </a:xfrm>
          </p:grpSpPr>
          <p:pic>
            <p:nvPicPr>
              <p:cNvPr id="253" name="Picture 252"/>
              <p:cNvPicPr>
                <a:picLocks noChangeAspect="1"/>
              </p:cNvPicPr>
              <p:nvPr/>
            </p:nvPicPr>
            <p:blipFill rotWithShape="1">
              <a:blip r:embed="rId32" cstate="print">
                <a:extLst>
                  <a:ext uri="{28A0092B-C50C-407E-A947-70E740481C1C}">
                    <a14:useLocalDpi xmlns:a14="http://schemas.microsoft.com/office/drawing/2010/main" val="0"/>
                  </a:ext>
                </a:extLst>
              </a:blip>
              <a:srcRect l="3360" t="32080" r="1361"/>
              <a:stretch/>
            </p:blipFill>
            <p:spPr>
              <a:xfrm>
                <a:off x="1114700" y="4537929"/>
                <a:ext cx="2164795" cy="1157375"/>
              </a:xfrm>
              <a:prstGeom prst="rect">
                <a:avLst/>
              </a:prstGeom>
            </p:spPr>
          </p:pic>
          <p:sp>
            <p:nvSpPr>
              <p:cNvPr id="254" name="TextBox 253"/>
              <p:cNvSpPr txBox="1"/>
              <p:nvPr/>
            </p:nvSpPr>
            <p:spPr>
              <a:xfrm>
                <a:off x="1743849" y="4051625"/>
                <a:ext cx="1241214" cy="322332"/>
              </a:xfrm>
              <a:prstGeom prst="rect">
                <a:avLst/>
              </a:prstGeom>
              <a:noFill/>
            </p:spPr>
            <p:txBody>
              <a:bodyPr wrap="square" rtlCol="0">
                <a:spAutoFit/>
              </a:bodyPr>
              <a:lstStyle/>
              <a:p>
                <a:pPr algn="ctr"/>
                <a:r>
                  <a:rPr lang="en-US" sz="2800" b="1" dirty="0" smtClean="0"/>
                  <a:t>Product</a:t>
                </a:r>
                <a:endParaRPr lang="en-US" sz="2000" b="1" dirty="0"/>
              </a:p>
            </p:txBody>
          </p:sp>
        </p:grpSp>
        <p:grpSp>
          <p:nvGrpSpPr>
            <p:cNvPr id="231" name="Group 230"/>
            <p:cNvGrpSpPr/>
            <p:nvPr/>
          </p:nvGrpSpPr>
          <p:grpSpPr>
            <a:xfrm>
              <a:off x="4393499" y="1838739"/>
              <a:ext cx="5276180" cy="4880113"/>
              <a:chOff x="4950091" y="1838739"/>
              <a:chExt cx="5276180" cy="4880113"/>
            </a:xfrm>
          </p:grpSpPr>
          <p:pic>
            <p:nvPicPr>
              <p:cNvPr id="234" name="Picture 233"/>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5298715" y="2951542"/>
                <a:ext cx="876836" cy="595585"/>
              </a:xfrm>
              <a:prstGeom prst="rect">
                <a:avLst/>
              </a:prstGeom>
            </p:spPr>
          </p:pic>
          <p:sp>
            <p:nvSpPr>
              <p:cNvPr id="235" name="Rounded Rectangle 234"/>
              <p:cNvSpPr/>
              <p:nvPr/>
            </p:nvSpPr>
            <p:spPr>
              <a:xfrm>
                <a:off x="5100489" y="2523401"/>
                <a:ext cx="2395330" cy="18498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6" name="Picture 235"/>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6433993" y="2949541"/>
                <a:ext cx="876836" cy="595585"/>
              </a:xfrm>
              <a:prstGeom prst="rect">
                <a:avLst/>
              </a:prstGeom>
            </p:spPr>
          </p:pic>
          <p:pic>
            <p:nvPicPr>
              <p:cNvPr id="237" name="Picture 236"/>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5298715" y="3681335"/>
                <a:ext cx="876836" cy="595585"/>
              </a:xfrm>
              <a:prstGeom prst="rect">
                <a:avLst/>
              </a:prstGeom>
            </p:spPr>
          </p:pic>
          <p:pic>
            <p:nvPicPr>
              <p:cNvPr id="238" name="Picture 237"/>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6433993" y="3685676"/>
                <a:ext cx="876836" cy="595585"/>
              </a:xfrm>
              <a:prstGeom prst="rect">
                <a:avLst/>
              </a:prstGeom>
            </p:spPr>
          </p:pic>
          <p:sp>
            <p:nvSpPr>
              <p:cNvPr id="239" name="TextBox 238"/>
              <p:cNvSpPr txBox="1"/>
              <p:nvPr/>
            </p:nvSpPr>
            <p:spPr>
              <a:xfrm>
                <a:off x="5658054" y="2554960"/>
                <a:ext cx="1320550" cy="322332"/>
              </a:xfrm>
              <a:prstGeom prst="rect">
                <a:avLst/>
              </a:prstGeom>
              <a:noFill/>
            </p:spPr>
            <p:txBody>
              <a:bodyPr wrap="square" rtlCol="0">
                <a:spAutoFit/>
              </a:bodyPr>
              <a:lstStyle/>
              <a:p>
                <a:pPr algn="ctr"/>
                <a:r>
                  <a:rPr lang="en-US" sz="2800" b="1" dirty="0" smtClean="0"/>
                  <a:t>Group_1</a:t>
                </a:r>
                <a:endParaRPr lang="en-US" sz="800" b="1" dirty="0"/>
              </a:p>
            </p:txBody>
          </p:sp>
          <p:pic>
            <p:nvPicPr>
              <p:cNvPr id="240" name="Picture 239"/>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5237891" y="5021787"/>
                <a:ext cx="925612" cy="628716"/>
              </a:xfrm>
              <a:prstGeom prst="rect">
                <a:avLst/>
              </a:prstGeom>
            </p:spPr>
          </p:pic>
          <p:sp>
            <p:nvSpPr>
              <p:cNvPr id="241" name="Rounded Rectangle 240"/>
              <p:cNvSpPr/>
              <p:nvPr/>
            </p:nvSpPr>
            <p:spPr>
              <a:xfrm>
                <a:off x="5113270" y="4659277"/>
                <a:ext cx="2395330" cy="18498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41"/>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6398093" y="5021787"/>
                <a:ext cx="925612" cy="628716"/>
              </a:xfrm>
              <a:prstGeom prst="rect">
                <a:avLst/>
              </a:prstGeom>
            </p:spPr>
          </p:pic>
          <p:pic>
            <p:nvPicPr>
              <p:cNvPr id="243" name="Picture 242"/>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5237891" y="5810152"/>
                <a:ext cx="925612" cy="628716"/>
              </a:xfrm>
              <a:prstGeom prst="rect">
                <a:avLst/>
              </a:prstGeom>
            </p:spPr>
          </p:pic>
          <p:pic>
            <p:nvPicPr>
              <p:cNvPr id="244" name="Picture 243"/>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6398093" y="5803804"/>
                <a:ext cx="925612" cy="628716"/>
              </a:xfrm>
              <a:prstGeom prst="rect">
                <a:avLst/>
              </a:prstGeom>
            </p:spPr>
          </p:pic>
          <p:sp>
            <p:nvSpPr>
              <p:cNvPr id="245" name="TextBox 244"/>
              <p:cNvSpPr txBox="1"/>
              <p:nvPr/>
            </p:nvSpPr>
            <p:spPr>
              <a:xfrm>
                <a:off x="5680774" y="4648829"/>
                <a:ext cx="1320550" cy="322332"/>
              </a:xfrm>
              <a:prstGeom prst="rect">
                <a:avLst/>
              </a:prstGeom>
              <a:noFill/>
            </p:spPr>
            <p:txBody>
              <a:bodyPr wrap="square" rtlCol="0">
                <a:spAutoFit/>
              </a:bodyPr>
              <a:lstStyle/>
              <a:p>
                <a:pPr algn="ctr"/>
                <a:r>
                  <a:rPr lang="en-US" sz="2800" b="1" dirty="0"/>
                  <a:t>Group_2</a:t>
                </a:r>
                <a:endParaRPr lang="en-US" sz="2800" b="1" dirty="0"/>
              </a:p>
            </p:txBody>
          </p:sp>
          <p:pic>
            <p:nvPicPr>
              <p:cNvPr id="246" name="Picture 245"/>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7818666" y="2917795"/>
                <a:ext cx="1009799" cy="685900"/>
              </a:xfrm>
              <a:prstGeom prst="rect">
                <a:avLst/>
              </a:prstGeom>
            </p:spPr>
          </p:pic>
          <p:sp>
            <p:nvSpPr>
              <p:cNvPr id="247" name="Rounded Rectangle 246"/>
              <p:cNvSpPr/>
              <p:nvPr/>
            </p:nvSpPr>
            <p:spPr>
              <a:xfrm>
                <a:off x="7676241" y="2523401"/>
                <a:ext cx="2395330" cy="18498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8" name="Picture 247"/>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8882387" y="3184279"/>
                <a:ext cx="1009799" cy="685900"/>
              </a:xfrm>
              <a:prstGeom prst="rect">
                <a:avLst/>
              </a:prstGeom>
            </p:spPr>
          </p:pic>
          <p:pic>
            <p:nvPicPr>
              <p:cNvPr id="249" name="Picture 248"/>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7818667" y="3661457"/>
                <a:ext cx="1009799" cy="685900"/>
              </a:xfrm>
              <a:prstGeom prst="rect">
                <a:avLst/>
              </a:prstGeom>
            </p:spPr>
          </p:pic>
          <p:sp>
            <p:nvSpPr>
              <p:cNvPr id="250" name="TextBox 249"/>
              <p:cNvSpPr txBox="1"/>
              <p:nvPr/>
            </p:nvSpPr>
            <p:spPr>
              <a:xfrm>
                <a:off x="8066736" y="2559123"/>
                <a:ext cx="1618509" cy="322332"/>
              </a:xfrm>
              <a:prstGeom prst="rect">
                <a:avLst/>
              </a:prstGeom>
              <a:noFill/>
            </p:spPr>
            <p:txBody>
              <a:bodyPr wrap="square" rtlCol="0">
                <a:spAutoFit/>
              </a:bodyPr>
              <a:lstStyle/>
              <a:p>
                <a:pPr algn="ctr"/>
                <a:r>
                  <a:rPr lang="en-US" sz="2800" b="1" dirty="0" err="1"/>
                  <a:t>Group_M</a:t>
                </a:r>
                <a:endParaRPr lang="en-US" sz="2800" b="1" dirty="0"/>
              </a:p>
            </p:txBody>
          </p:sp>
          <p:sp>
            <p:nvSpPr>
              <p:cNvPr id="251" name="TextBox 250"/>
              <p:cNvSpPr txBox="1"/>
              <p:nvPr/>
            </p:nvSpPr>
            <p:spPr>
              <a:xfrm>
                <a:off x="7456393" y="1939772"/>
                <a:ext cx="1709442" cy="448651"/>
              </a:xfrm>
              <a:prstGeom prst="rect">
                <a:avLst/>
              </a:prstGeom>
              <a:noFill/>
            </p:spPr>
            <p:txBody>
              <a:bodyPr wrap="none" rtlCol="0">
                <a:spAutoFit/>
              </a:bodyPr>
              <a:lstStyle/>
              <a:p>
                <a:pPr algn="ctr"/>
                <a:r>
                  <a:rPr lang="en-US" sz="4000" b="1" dirty="0" smtClean="0"/>
                  <a:t>Tool Groups</a:t>
                </a:r>
                <a:endParaRPr lang="en-US" sz="4000" b="1" dirty="0"/>
              </a:p>
            </p:txBody>
          </p:sp>
          <p:sp>
            <p:nvSpPr>
              <p:cNvPr id="252" name="Rectangle 251"/>
              <p:cNvSpPr/>
              <p:nvPr/>
            </p:nvSpPr>
            <p:spPr>
              <a:xfrm>
                <a:off x="4950091" y="1838739"/>
                <a:ext cx="5276180" cy="4880113"/>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2" name="Right Arrow 231"/>
            <p:cNvSpPr/>
            <p:nvPr/>
          </p:nvSpPr>
          <p:spPr>
            <a:xfrm>
              <a:off x="3142246" y="3041374"/>
              <a:ext cx="972014" cy="453305"/>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ight Arrow 232"/>
            <p:cNvSpPr/>
            <p:nvPr/>
          </p:nvSpPr>
          <p:spPr>
            <a:xfrm rot="10800000">
              <a:off x="3233127" y="5099515"/>
              <a:ext cx="972014" cy="453305"/>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9" name="Text Placeholder 27">
            <a:extLst>
              <a:ext uri="{FF2B5EF4-FFF2-40B4-BE49-F238E27FC236}">
                <a16:creationId xmlns:a16="http://schemas.microsoft.com/office/drawing/2014/main" id="{3F0F9E90-FAA0-694D-A385-A29160674B09}"/>
              </a:ext>
            </a:extLst>
          </p:cNvPr>
          <p:cNvSpPr>
            <a:spLocks noGrp="1"/>
          </p:cNvSpPr>
          <p:nvPr>
            <p:ph type="body" sz="quarter" idx="10"/>
          </p:nvPr>
        </p:nvSpPr>
        <p:spPr>
          <a:xfrm>
            <a:off x="11724895" y="21579410"/>
            <a:ext cx="9353029" cy="6204313"/>
          </a:xfrm>
        </p:spPr>
        <p:txBody>
          <a:bodyPr/>
          <a:lstStyle/>
          <a:p>
            <a:pPr marL="457200" indent="-457200">
              <a:buFont typeface="Arial" panose="020B0604020202020204" pitchFamily="34" charset="0"/>
              <a:buChar char="•"/>
            </a:pPr>
            <a:r>
              <a:rPr lang="en-US" sz="3200" dirty="0"/>
              <a:t>Decomposition methods and multi-shot solving for Job-shop Scheduling </a:t>
            </a:r>
          </a:p>
          <a:p>
            <a:pPr marL="457200" indent="-457200">
              <a:buFont typeface="Arial" panose="020B0604020202020204" pitchFamily="34" charset="0"/>
              <a:buChar char="•"/>
            </a:pPr>
            <a:r>
              <a:rPr lang="en-US" sz="3200" dirty="0"/>
              <a:t>Model scheduling for </a:t>
            </a:r>
            <a:r>
              <a:rPr lang="en-US" sz="3200" dirty="0" smtClean="0"/>
              <a:t>Semiconductor Manufacturing </a:t>
            </a:r>
            <a:r>
              <a:rPr lang="en-US" sz="3200" dirty="0"/>
              <a:t>Testbed (SMT2020)</a:t>
            </a:r>
          </a:p>
          <a:p>
            <a:pPr marL="457200" indent="-457200">
              <a:buFont typeface="Arial" panose="020B0604020202020204" pitchFamily="34" charset="0"/>
              <a:buChar char="•"/>
            </a:pPr>
            <a:r>
              <a:rPr lang="en-US" sz="3200" dirty="0"/>
              <a:t>Additional features to integrate</a:t>
            </a:r>
          </a:p>
          <a:p>
            <a:pPr lvl="1"/>
            <a:r>
              <a:rPr lang="en-US" sz="2800" dirty="0">
                <a:solidFill>
                  <a:schemeClr val="accent5">
                    <a:lumMod val="50000"/>
                  </a:schemeClr>
                </a:solidFill>
                <a:latin typeface="Times New Roman" panose="02020603050405020304" pitchFamily="18" charset="0"/>
                <a:cs typeface="Times New Roman" panose="02020603050405020304" pitchFamily="18" charset="0"/>
              </a:rPr>
              <a:t>Machine Maintenance</a:t>
            </a:r>
          </a:p>
          <a:p>
            <a:pPr lvl="1"/>
            <a:r>
              <a:rPr lang="en-US" sz="2800" dirty="0">
                <a:solidFill>
                  <a:schemeClr val="accent5">
                    <a:lumMod val="50000"/>
                  </a:schemeClr>
                </a:solidFill>
                <a:latin typeface="Times New Roman" panose="02020603050405020304" pitchFamily="18" charset="0"/>
                <a:cs typeface="Times New Roman" panose="02020603050405020304" pitchFamily="18" charset="0"/>
              </a:rPr>
              <a:t>Machine Setup</a:t>
            </a:r>
          </a:p>
          <a:p>
            <a:pPr lvl="1"/>
            <a:r>
              <a:rPr lang="en-US" sz="2800" dirty="0">
                <a:solidFill>
                  <a:schemeClr val="accent5">
                    <a:lumMod val="50000"/>
                  </a:schemeClr>
                </a:solidFill>
                <a:latin typeface="Times New Roman" panose="02020603050405020304" pitchFamily="18" charset="0"/>
                <a:cs typeface="Times New Roman" panose="02020603050405020304" pitchFamily="18" charset="0"/>
              </a:rPr>
              <a:t>Batching</a:t>
            </a:r>
          </a:p>
          <a:p>
            <a:pPr marL="457200" indent="-457200">
              <a:buFont typeface="Arial" panose="020B0604020202020204" pitchFamily="34" charset="0"/>
              <a:buChar char="•"/>
            </a:pPr>
            <a:r>
              <a:rPr lang="en-US" sz="3200" dirty="0"/>
              <a:t>Global scheduling on small-scale datasets</a:t>
            </a:r>
          </a:p>
          <a:p>
            <a:pPr marL="457200" indent="-457200">
              <a:buFont typeface="Arial" panose="020B0604020202020204" pitchFamily="34" charset="0"/>
              <a:buChar char="•"/>
            </a:pPr>
            <a:r>
              <a:rPr lang="en-US" sz="3200" dirty="0"/>
              <a:t>Decomposition strategies and multi-shot solving for large-scale instances</a:t>
            </a:r>
          </a:p>
        </p:txBody>
      </p:sp>
      <p:sp>
        <p:nvSpPr>
          <p:cNvPr id="260" name="Text Placeholder 28">
            <a:extLst>
              <a:ext uri="{FF2B5EF4-FFF2-40B4-BE49-F238E27FC236}">
                <a16:creationId xmlns:a16="http://schemas.microsoft.com/office/drawing/2014/main" id="{FCB797DF-A438-244B-B34C-CCF348A4370E}"/>
              </a:ext>
            </a:extLst>
          </p:cNvPr>
          <p:cNvSpPr>
            <a:spLocks noGrp="1"/>
          </p:cNvSpPr>
          <p:nvPr>
            <p:ph type="body" sz="quarter" idx="11"/>
          </p:nvPr>
        </p:nvSpPr>
        <p:spPr>
          <a:xfrm>
            <a:off x="11354468" y="20665213"/>
            <a:ext cx="10093882" cy="743404"/>
          </a:xfrm>
        </p:spPr>
        <p:txBody>
          <a:bodyPr/>
          <a:lstStyle/>
          <a:p>
            <a:r>
              <a:rPr lang="en-US" sz="4000" dirty="0" smtClean="0"/>
              <a:t>Summary</a:t>
            </a:r>
            <a:endParaRPr lang="en-US" sz="4000" dirty="0"/>
          </a:p>
        </p:txBody>
      </p:sp>
      <p:pic>
        <p:nvPicPr>
          <p:cNvPr id="261" name="Picture 260"/>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9766559" y="9851479"/>
            <a:ext cx="2929603" cy="908591"/>
          </a:xfrm>
          <a:prstGeom prst="rect">
            <a:avLst/>
          </a:prstGeom>
        </p:spPr>
      </p:pic>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0</TotalTime>
  <Words>183</Words>
  <Application>Microsoft Office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Cambria Math</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Mohammed El-Kholany</cp:lastModifiedBy>
  <cp:revision>44</cp:revision>
  <dcterms:created xsi:type="dcterms:W3CDTF">2012-02-10T00:21:22Z</dcterms:created>
  <dcterms:modified xsi:type="dcterms:W3CDTF">2022-07-19T13:47:39Z</dcterms:modified>
  <cp:category>Research poster templates</cp:category>
</cp:coreProperties>
</file>