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359" r:id="rId19"/>
    <p:sldId id="353" r:id="rId20"/>
    <p:sldId id="408" r:id="rId21"/>
    <p:sldId id="409" r:id="rId22"/>
    <p:sldId id="410" r:id="rId23"/>
    <p:sldId id="411" r:id="rId24"/>
    <p:sldId id="300" r:id="rId25"/>
    <p:sldId id="365" r:id="rId26"/>
    <p:sldId id="293" r:id="rId27"/>
    <p:sldId id="294" r:id="rId28"/>
    <p:sldId id="363" r:id="rId29"/>
    <p:sldId id="295" r:id="rId30"/>
    <p:sldId id="296" r:id="rId31"/>
    <p:sldId id="297" r:id="rId32"/>
    <p:sldId id="298" r:id="rId33"/>
    <p:sldId id="299" r:id="rId34"/>
    <p:sldId id="367" r:id="rId35"/>
    <p:sldId id="303" r:id="rId36"/>
    <p:sldId id="304" r:id="rId37"/>
    <p:sldId id="305" r:id="rId38"/>
    <p:sldId id="370" r:id="rId39"/>
    <p:sldId id="378" r:id="rId40"/>
    <p:sldId id="390" r:id="rId41"/>
    <p:sldId id="384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10 Instances with 50 Jobs &amp; 15 Machines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Makespan (J-EST)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3525</c:v>
                </c:pt>
                <c:pt idx="1">
                  <c:v>3622</c:v>
                </c:pt>
                <c:pt idx="2">
                  <c:v>3870</c:v>
                </c:pt>
                <c:pt idx="3">
                  <c:v>3908</c:v>
                </c:pt>
                <c:pt idx="4">
                  <c:v>4044</c:v>
                </c:pt>
                <c:pt idx="5">
                  <c:v>4064</c:v>
                </c:pt>
                <c:pt idx="6">
                  <c:v>4269</c:v>
                </c:pt>
                <c:pt idx="7">
                  <c:v>4146</c:v>
                </c:pt>
                <c:pt idx="8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6-44C8-BE2D-153722DD1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Makespan (M-EST)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TW 02</c:v>
                </c:pt>
                <c:pt idx="1">
                  <c:v>TW 03</c:v>
                </c:pt>
                <c:pt idx="2">
                  <c:v>TW 04</c:v>
                </c:pt>
                <c:pt idx="3">
                  <c:v>TW 05</c:v>
                </c:pt>
                <c:pt idx="4">
                  <c:v>TW 06</c:v>
                </c:pt>
                <c:pt idx="5">
                  <c:v>TW 07</c:v>
                </c:pt>
                <c:pt idx="6">
                  <c:v>TW 08</c:v>
                </c:pt>
                <c:pt idx="7">
                  <c:v>TW 09</c:v>
                </c:pt>
                <c:pt idx="8">
                  <c:v>TW 10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3150</c:v>
                </c:pt>
                <c:pt idx="1">
                  <c:v>3084</c:v>
                </c:pt>
                <c:pt idx="2">
                  <c:v>3111</c:v>
                </c:pt>
                <c:pt idx="3">
                  <c:v>3214</c:v>
                </c:pt>
                <c:pt idx="4">
                  <c:v>3225</c:v>
                </c:pt>
                <c:pt idx="5">
                  <c:v>3351</c:v>
                </c:pt>
                <c:pt idx="6">
                  <c:v>3379</c:v>
                </c:pt>
                <c:pt idx="7">
                  <c:v>3495</c:v>
                </c:pt>
                <c:pt idx="8">
                  <c:v>3525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6-44C8-BE2D-153722DD1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957584"/>
        <c:axId val="650951024"/>
      </c:barChart>
      <c:catAx>
        <c:axId val="650957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Time Windows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1024"/>
        <c:crosses val="autoZero"/>
        <c:auto val="1"/>
        <c:lblAlgn val="ctr"/>
        <c:lblOffset val="100"/>
        <c:noMultiLvlLbl val="0"/>
      </c:catAx>
      <c:valAx>
        <c:axId val="6509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Makespan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95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J-EST Decomposition </a:t>
            </a:r>
            <a:r>
              <a:rPr lang="en-US" baseline="0" dirty="0" smtClean="0"/>
              <a:t>(03 Time Windows)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0.24709999999999999</c:v>
                </c:pt>
                <c:pt idx="1">
                  <c:v>0.36070000000000002</c:v>
                </c:pt>
                <c:pt idx="2">
                  <c:v>0.28710000000000002</c:v>
                </c:pt>
                <c:pt idx="3">
                  <c:v>0.22900000000000001</c:v>
                </c:pt>
                <c:pt idx="4">
                  <c:v>0.28370000000000001</c:v>
                </c:pt>
                <c:pt idx="5">
                  <c:v>0.24809999999999999</c:v>
                </c:pt>
                <c:pt idx="6">
                  <c:v>0.28410000000000002</c:v>
                </c:pt>
                <c:pt idx="7">
                  <c:v>0.30919999999999997</c:v>
                </c:pt>
                <c:pt idx="8">
                  <c:v>0.27500000000000002</c:v>
                </c:pt>
                <c:pt idx="9">
                  <c:v>0.1822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F-4657-AA78-CCD5C44950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0.21299999999999999</c:v>
                </c:pt>
                <c:pt idx="1">
                  <c:v>0.34870000000000001</c:v>
                </c:pt>
                <c:pt idx="2">
                  <c:v>0.25800000000000001</c:v>
                </c:pt>
                <c:pt idx="3">
                  <c:v>0.19650000000000001</c:v>
                </c:pt>
                <c:pt idx="4">
                  <c:v>0.25230000000000002</c:v>
                </c:pt>
                <c:pt idx="5">
                  <c:v>0.23519999999999999</c:v>
                </c:pt>
                <c:pt idx="6">
                  <c:v>0.26329999999999998</c:v>
                </c:pt>
                <c:pt idx="7">
                  <c:v>0.30499999999999999</c:v>
                </c:pt>
                <c:pt idx="8">
                  <c:v>0.28660000000000002</c:v>
                </c:pt>
                <c:pt idx="9">
                  <c:v>0.1847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F-4657-AA78-CCD5C44950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0.2069</c:v>
                </c:pt>
                <c:pt idx="1">
                  <c:v>0.27429999999999999</c:v>
                </c:pt>
                <c:pt idx="2">
                  <c:v>0.2039</c:v>
                </c:pt>
                <c:pt idx="3">
                  <c:v>0.18990000000000001</c:v>
                </c:pt>
                <c:pt idx="4">
                  <c:v>0.26350000000000001</c:v>
                </c:pt>
                <c:pt idx="5">
                  <c:v>0.2334</c:v>
                </c:pt>
                <c:pt idx="6">
                  <c:v>0.24970000000000001</c:v>
                </c:pt>
                <c:pt idx="7">
                  <c:v>0.25890000000000002</c:v>
                </c:pt>
                <c:pt idx="8">
                  <c:v>0.25729999999999997</c:v>
                </c:pt>
                <c:pt idx="9">
                  <c:v>0.1605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F-4657-AA78-CCD5C44950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TA51</c:v>
                </c:pt>
                <c:pt idx="1">
                  <c:v>TA52</c:v>
                </c:pt>
                <c:pt idx="2">
                  <c:v>TA53</c:v>
                </c:pt>
                <c:pt idx="3">
                  <c:v>TA54</c:v>
                </c:pt>
                <c:pt idx="4">
                  <c:v>TA55</c:v>
                </c:pt>
                <c:pt idx="5">
                  <c:v>TA56</c:v>
                </c:pt>
                <c:pt idx="6">
                  <c:v>TA57</c:v>
                </c:pt>
                <c:pt idx="7">
                  <c:v>TA58</c:v>
                </c:pt>
                <c:pt idx="8">
                  <c:v>TA59</c:v>
                </c:pt>
                <c:pt idx="9">
                  <c:v>TA60</c:v>
                </c:pt>
              </c:strCache>
            </c:strRef>
          </c:cat>
          <c:val>
            <c:numRef>
              <c:f>Sheet1!$E$2:$E$11</c:f>
              <c:numCache>
                <c:formatCode>0.00%</c:formatCode>
                <c:ptCount val="10"/>
                <c:pt idx="0">
                  <c:v>0.21779999999999999</c:v>
                </c:pt>
                <c:pt idx="1">
                  <c:v>0.2671</c:v>
                </c:pt>
                <c:pt idx="2">
                  <c:v>0.18</c:v>
                </c:pt>
                <c:pt idx="3">
                  <c:v>0.1694</c:v>
                </c:pt>
                <c:pt idx="4">
                  <c:v>0.25119999999999998</c:v>
                </c:pt>
                <c:pt idx="5">
                  <c:v>0.2132</c:v>
                </c:pt>
                <c:pt idx="6">
                  <c:v>0.21340000000000001</c:v>
                </c:pt>
                <c:pt idx="7">
                  <c:v>0.22770000000000001</c:v>
                </c:pt>
                <c:pt idx="8">
                  <c:v>0.22750000000000001</c:v>
                </c:pt>
                <c:pt idx="9">
                  <c:v>0.18659999999999999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3F-4657-AA78-CCD5C4495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6972216"/>
        <c:axId val="786969264"/>
      </c:lineChart>
      <c:catAx>
        <c:axId val="78697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69264"/>
        <c:crosses val="autoZero"/>
        <c:auto val="1"/>
        <c:lblAlgn val="ctr"/>
        <c:lblOffset val="100"/>
        <c:noMultiLvlLbl val="0"/>
      </c:catAx>
      <c:valAx>
        <c:axId val="7869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Gap to optimality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7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742-C6F4-4E4C-A32A-E9C72EBACAC2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E04-0BE3-4EF4-AC67-B8FBEB7B7549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7D2-EE51-4EFD-9C29-3FA52808387C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7249-634C-4070-9247-EB6C9F31AA44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B536-8D98-44A9-849C-869FC8793AE4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CAFA-F51B-4C3A-B526-82FA639CC5AB}" type="datetime1">
              <a:rPr lang="en-US" smtClean="0"/>
              <a:t>2022-08-03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DFE-963D-4922-B660-434C140CC384}" type="datetime1">
              <a:rPr lang="en-US" smtClean="0"/>
              <a:t>2022-08-03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5BA-1E6D-473D-84AC-A764A7F24B71}" type="datetime1">
              <a:rPr lang="en-US" smtClean="0"/>
              <a:t>2022-08-03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EB9-814C-4398-9757-29B1B5A548A3}" type="datetime1">
              <a:rPr lang="en-US" smtClean="0"/>
              <a:t>2022-08-03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57E-255F-42BA-8A9C-451A69C01203}" type="datetime1">
              <a:rPr lang="en-US" smtClean="0"/>
              <a:t>2022-08-03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BD-1612-4A89-8D2C-727C05A5FE8E}" type="datetime1">
              <a:rPr lang="en-US" smtClean="0"/>
              <a:t>2022-08-03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2B0-8EEB-40A0-BA2B-07493F8050E4}" type="datetime1">
              <a:rPr lang="en-US" smtClean="0"/>
              <a:t>2022-08-03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Decomposition </a:t>
            </a:r>
            <a:r>
              <a:rPr lang="en-US" sz="4000" dirty="0" smtClean="0"/>
              <a:t>Strategies </a:t>
            </a:r>
            <a:r>
              <a:rPr lang="en-US" sz="4000" dirty="0" smtClean="0"/>
              <a:t>for Solving Scheduling Problems </a:t>
            </a:r>
            <a:r>
              <a:rPr lang="en-US" sz="4000" dirty="0" smtClean="0"/>
              <a:t>in Industrial Applications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r>
              <a:rPr lang="en-US" i="1" u="sng" smtClean="0"/>
              <a:t>Mohammed M. S. El-Kholany, MSc.</a:t>
            </a:r>
          </a:p>
          <a:p>
            <a:endParaRPr lang="en-US" smtClean="0"/>
          </a:p>
          <a:p>
            <a:r>
              <a:rPr lang="en-US" smtClean="0"/>
              <a:t>Supervisors:</a:t>
            </a:r>
          </a:p>
          <a:p>
            <a:r>
              <a:rPr lang="en-US" i="1" smtClean="0"/>
              <a:t>Prof. Dr. Martin Gebser</a:t>
            </a:r>
          </a:p>
          <a:p>
            <a:r>
              <a:rPr lang="en-US" i="1" smtClean="0"/>
              <a:t>Assoc. Prof. Dr. Konstantin Schekotihin</a:t>
            </a:r>
          </a:p>
          <a:p>
            <a:endParaRPr lang="en-US" smtClean="0"/>
          </a:p>
          <a:p>
            <a:r>
              <a:rPr lang="en-US" smtClean="0"/>
              <a:t>Production Systems Research Group</a:t>
            </a:r>
          </a:p>
          <a:p>
            <a:r>
              <a:rPr lang="en-US" smtClean="0"/>
              <a:t>Department of Artificial Intelligence and Cybersecurity</a:t>
            </a:r>
          </a:p>
          <a:p>
            <a:r>
              <a:rPr lang="en-US" smtClean="0"/>
              <a:t>Alpen-Adria-Universität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 DC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Current Research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20</a:t>
            </a:fld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/>
              <a:t>50 Jobs &amp; 15 Machines</a:t>
            </a:r>
            <a:endParaRPr lang="en-US" sz="8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vs M-EST Decomposition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14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Ratios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708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87781"/>
              </p:ext>
            </p:extLst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 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1,3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2,2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2,3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 3,3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obtained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07179"/>
              </p:ext>
            </p:extLst>
          </p:nvPr>
        </p:nvGraphicFramePr>
        <p:xfrm>
          <a:off x="962024" y="1757428"/>
          <a:ext cx="4355411" cy="4514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231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3126180">
                  <a:extLst>
                    <a:ext uri="{9D8B030D-6E8A-4147-A177-3AD203B41FA5}">
                      <a16:colId xmlns:a16="http://schemas.microsoft.com/office/drawing/2014/main" val="3245921401"/>
                    </a:ext>
                  </a:extLst>
                </a:gridCol>
              </a:tblGrid>
              <a:tr h="8371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Gap to Optimality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(04 Time Windows)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517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1603844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00230"/>
                  </a:ext>
                </a:extLst>
              </a:tr>
              <a:tr h="367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542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045604"/>
              </p:ext>
            </p:extLst>
          </p:nvPr>
        </p:nvGraphicFramePr>
        <p:xfrm>
          <a:off x="6730606" y="1757428"/>
          <a:ext cx="4152741" cy="44884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1098808337"/>
                    </a:ext>
                  </a:extLst>
                </a:gridCol>
                <a:gridCol w="1669507">
                  <a:extLst>
                    <a:ext uri="{9D8B030D-6E8A-4147-A177-3AD203B41FA5}">
                      <a16:colId xmlns:a16="http://schemas.microsoft.com/office/drawing/2014/main" val="1578388150"/>
                    </a:ext>
                  </a:extLst>
                </a:gridCol>
                <a:gridCol w="758046">
                  <a:extLst>
                    <a:ext uri="{9D8B030D-6E8A-4147-A177-3AD203B41FA5}">
                      <a16:colId xmlns:a16="http://schemas.microsoft.com/office/drawing/2014/main" val="827552491"/>
                    </a:ext>
                  </a:extLst>
                </a:gridCol>
              </a:tblGrid>
              <a:tr h="3904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Characteristics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74755"/>
                  </a:ext>
                </a:extLst>
              </a:tr>
              <a:tr h="32836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Decomposition</a:t>
                      </a: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44767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MTWR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044033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090669"/>
                  </a:ext>
                </a:extLst>
              </a:tr>
              <a:tr h="607802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Machine-based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4206288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398988"/>
                  </a:ext>
                </a:extLst>
              </a:tr>
              <a:tr h="328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14120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441521"/>
                  </a:ext>
                </a:extLst>
              </a:tr>
              <a:tr h="307653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6296487"/>
                  </a:ext>
                </a:extLst>
              </a:tr>
              <a:tr h="3076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Overlapping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1931928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430342"/>
                  </a:ext>
                </a:extLst>
              </a:tr>
              <a:tr h="328361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5154915"/>
                  </a:ext>
                </a:extLst>
              </a:tr>
              <a:tr h="307653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924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45162" y="3101004"/>
            <a:ext cx="1679831" cy="64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45162" y="4014835"/>
            <a:ext cx="1679831" cy="328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0606" y="5008423"/>
            <a:ext cx="1714556" cy="123749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02277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44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ASP with Manufacturing System dataset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Minimize Tardiness</a:t>
            </a:r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Machine Maintenance</a:t>
            </a:r>
          </a:p>
          <a:p>
            <a:pPr lvl="1"/>
            <a:r>
              <a:rPr lang="en-US" dirty="0" smtClean="0"/>
              <a:t>Machine Setup</a:t>
            </a:r>
          </a:p>
          <a:p>
            <a:pPr lvl="1"/>
            <a:r>
              <a:rPr lang="en-US" dirty="0"/>
              <a:t>Batching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 Manufacturing System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339449" y="2300297"/>
            <a:ext cx="1981519" cy="1383230"/>
            <a:chOff x="1896041" y="2300297"/>
            <a:chExt cx="1981519" cy="13832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644348" y="2691634"/>
              <a:ext cx="1233212" cy="9918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2270808" y="2691655"/>
              <a:ext cx="1232393" cy="9912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67545" flipV="1">
              <a:off x="1896041" y="2691644"/>
              <a:ext cx="1232777" cy="9915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15453" y="2300297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Lots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18160" y="4580130"/>
            <a:ext cx="2718950" cy="1871671"/>
            <a:chOff x="1296459" y="4222325"/>
            <a:chExt cx="2718950" cy="18716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" t="32080" r="1361"/>
            <a:stretch/>
          </p:blipFill>
          <p:spPr>
            <a:xfrm>
              <a:off x="1296459" y="4640351"/>
              <a:ext cx="2718950" cy="145364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311850" y="4222325"/>
              <a:ext cx="1011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Product</a:t>
              </a:r>
              <a:endParaRPr lang="en-US" sz="2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1419" y="1838739"/>
            <a:ext cx="5582478" cy="4880113"/>
            <a:chOff x="5768011" y="1838739"/>
            <a:chExt cx="5582478" cy="488011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2951542"/>
              <a:ext cx="876836" cy="59558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6122889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2949541"/>
              <a:ext cx="876836" cy="59558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115" y="3681335"/>
              <a:ext cx="876836" cy="5955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393" y="3685676"/>
              <a:ext cx="876836" cy="59558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80454" y="2554960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Group_1</a:t>
              </a:r>
              <a:endParaRPr lang="en-US" sz="16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021787"/>
              <a:ext cx="925612" cy="628716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6112950" y="4659277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021787"/>
              <a:ext cx="925612" cy="6287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571" y="5810152"/>
              <a:ext cx="925612" cy="6287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773" y="5803804"/>
              <a:ext cx="925612" cy="6287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80454" y="4614689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Group_2</a:t>
              </a:r>
              <a:endParaRPr lang="en-US" sz="16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6" y="2917795"/>
              <a:ext cx="1009799" cy="6859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630481" y="2523401"/>
              <a:ext cx="2395330" cy="18498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067" y="3184279"/>
              <a:ext cx="1009799" cy="685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347" y="3661457"/>
              <a:ext cx="1009799" cy="6859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9066416" y="2559123"/>
              <a:ext cx="132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Group_M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6393" y="1939772"/>
              <a:ext cx="1957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Tool Groups</a:t>
              </a:r>
              <a:endParaRPr lang="en-US" sz="28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68011" y="1838739"/>
              <a:ext cx="5582478" cy="488011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3914727" y="3041374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3914727" y="5423850"/>
            <a:ext cx="972014" cy="4533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time 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</a:p>
          <a:p>
            <a:r>
              <a:rPr lang="en-US" dirty="0" smtClean="0"/>
              <a:t>Application in industrial scenarios is ongoing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34229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Job/Machine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Jobs and 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Widescreen</PresentationFormat>
  <Paragraphs>944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Decomposition Strategies for Solving Scheduling Problems in Industrial Applications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50 Jobs &amp; 15 Machines</vt:lpstr>
      <vt:lpstr>J-EST vs M-EST Decomposition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Ratios </vt:lpstr>
      <vt:lpstr>Compression</vt:lpstr>
      <vt:lpstr>Optimized Time-window </vt:lpstr>
      <vt:lpstr>Compression Process</vt:lpstr>
      <vt:lpstr>Compression Process</vt:lpstr>
      <vt:lpstr>Best obtained results</vt:lpstr>
      <vt:lpstr>Ongoing Work</vt:lpstr>
      <vt:lpstr>Semiconductor Manufacturing System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179</cp:revision>
  <dcterms:created xsi:type="dcterms:W3CDTF">2021-11-11T10:54:10Z</dcterms:created>
  <dcterms:modified xsi:type="dcterms:W3CDTF">2022-08-03T09:23:39Z</dcterms:modified>
</cp:coreProperties>
</file>