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43" r:id="rId2"/>
    <p:sldId id="344" r:id="rId3"/>
    <p:sldId id="399" r:id="rId4"/>
    <p:sldId id="260" r:id="rId5"/>
    <p:sldId id="372" r:id="rId6"/>
    <p:sldId id="269" r:id="rId7"/>
    <p:sldId id="348" r:id="rId8"/>
    <p:sldId id="264" r:id="rId9"/>
    <p:sldId id="265" r:id="rId10"/>
    <p:sldId id="267" r:id="rId11"/>
    <p:sldId id="268" r:id="rId12"/>
    <p:sldId id="351" r:id="rId13"/>
    <p:sldId id="374" r:id="rId14"/>
    <p:sldId id="404" r:id="rId15"/>
    <p:sldId id="405" r:id="rId16"/>
    <p:sldId id="406" r:id="rId17"/>
    <p:sldId id="407" r:id="rId18"/>
    <p:sldId id="415" r:id="rId19"/>
    <p:sldId id="416" r:id="rId20"/>
    <p:sldId id="417" r:id="rId21"/>
    <p:sldId id="359" r:id="rId22"/>
    <p:sldId id="353" r:id="rId23"/>
    <p:sldId id="408" r:id="rId24"/>
    <p:sldId id="409" r:id="rId25"/>
    <p:sldId id="410" r:id="rId26"/>
    <p:sldId id="411" r:id="rId27"/>
    <p:sldId id="412" r:id="rId28"/>
    <p:sldId id="293" r:id="rId29"/>
    <p:sldId id="294" r:id="rId30"/>
    <p:sldId id="363" r:id="rId31"/>
    <p:sldId id="295" r:id="rId32"/>
    <p:sldId id="296" r:id="rId33"/>
    <p:sldId id="297" r:id="rId34"/>
    <p:sldId id="298" r:id="rId35"/>
    <p:sldId id="299" r:id="rId36"/>
    <p:sldId id="418" r:id="rId37"/>
    <p:sldId id="419" r:id="rId38"/>
    <p:sldId id="420" r:id="rId39"/>
    <p:sldId id="303" r:id="rId40"/>
    <p:sldId id="304" r:id="rId41"/>
    <p:sldId id="305" r:id="rId42"/>
    <p:sldId id="370" r:id="rId43"/>
    <p:sldId id="413" r:id="rId44"/>
    <p:sldId id="414" r:id="rId45"/>
    <p:sldId id="3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6CBBB-D1F1-434B-B430-576F99A3CC27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B8115-9E70-4FE0-8028-19C8CF836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0742-C6F4-4E4C-A32A-E9C72EBACAC2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FE04-0BE3-4EF4-AC67-B8FBEB7B7549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E7D2-EE51-4EFD-9C29-3FA52808387C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7249-634C-4070-9247-EB6C9F31AA4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B536-8D98-44A9-849C-869FC8793AE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CAFA-F51B-4C3A-B526-82FA639CC5AB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DFE-963D-4922-B660-434C140CC384}" type="datetime1">
              <a:rPr lang="en-US" smtClean="0"/>
              <a:t>2022-07-14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75BA-1E6D-473D-84AC-A764A7F24B71}" type="datetime1">
              <a:rPr lang="en-US" smtClean="0"/>
              <a:t>2022-07-14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EB9-814C-4398-9757-29B1B5A548A3}" type="datetime1">
              <a:rPr lang="en-US" smtClean="0"/>
              <a:t>2022-07-14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57E-255F-42BA-8A9C-451A69C01203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7BD-1612-4A89-8D2C-727C05A5FE8E}" type="datetime1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F2B0-8EEB-40A0-BA2B-07493F8050E4}" type="datetime1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7CA8-6DCD-4230-8B2B-BE5505F6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6252"/>
            <a:ext cx="9144000" cy="1205304"/>
          </a:xfrm>
        </p:spPr>
        <p:txBody>
          <a:bodyPr>
            <a:normAutofit/>
          </a:bodyPr>
          <a:lstStyle/>
          <a:p>
            <a:r>
              <a:rPr lang="en-US" sz="4000" dirty="0"/>
              <a:t>Problem Decomposition and Multi-shot ASP </a:t>
            </a:r>
            <a:r>
              <a:rPr lang="en-US" sz="4000" dirty="0" smtClean="0"/>
              <a:t>Solving for </a:t>
            </a:r>
            <a:r>
              <a:rPr lang="en-US" sz="4000" dirty="0"/>
              <a:t>Job-shop </a:t>
            </a:r>
            <a:r>
              <a:rPr lang="en-US" sz="4000" dirty="0" smtClean="0"/>
              <a:t>Scheduling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2836249"/>
            <a:ext cx="10668000" cy="354713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i="1" u="sng" dirty="0" smtClean="0"/>
              <a:t>Mohammed M. S. El-Kholany, MSc.</a:t>
            </a:r>
          </a:p>
          <a:p>
            <a:endParaRPr lang="en-US" dirty="0" smtClean="0"/>
          </a:p>
          <a:p>
            <a:r>
              <a:rPr lang="en-US" dirty="0" smtClean="0"/>
              <a:t>Supervisors:</a:t>
            </a:r>
          </a:p>
          <a:p>
            <a:r>
              <a:rPr lang="en-US" i="1" dirty="0" smtClean="0"/>
              <a:t>Prof. Dr. Martin Gebser</a:t>
            </a:r>
          </a:p>
          <a:p>
            <a:r>
              <a:rPr lang="en-US" i="1" dirty="0" smtClean="0"/>
              <a:t>Assoc. Prof. Dr. Konstantin Schekotihin</a:t>
            </a:r>
          </a:p>
          <a:p>
            <a:endParaRPr lang="en-US" dirty="0" smtClean="0"/>
          </a:p>
          <a:p>
            <a:r>
              <a:rPr lang="en-US" dirty="0" smtClean="0"/>
              <a:t>Production Systems Research Group</a:t>
            </a:r>
          </a:p>
          <a:p>
            <a:r>
              <a:rPr lang="en-US" dirty="0" smtClean="0"/>
              <a:t>Department of Artificial Intelligence and Cybersecurity</a:t>
            </a:r>
          </a:p>
          <a:p>
            <a:r>
              <a:rPr lang="en-US" dirty="0" smtClean="0"/>
              <a:t>Alpen-Adria-</a:t>
            </a:r>
            <a:r>
              <a:rPr lang="en-US" dirty="0" err="1" smtClean="0"/>
              <a:t>Universität</a:t>
            </a:r>
            <a:r>
              <a:rPr lang="en-US" dirty="0" smtClean="0"/>
              <a:t> Klagenfurt, Austria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" y="-741"/>
            <a:ext cx="3328213" cy="1322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7300" y="650557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ICLP 2022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37874"/>
              </p:ext>
            </p:extLst>
          </p:nvPr>
        </p:nvGraphicFramePr>
        <p:xfrm>
          <a:off x="1971675" y="2197098"/>
          <a:ext cx="8200869" cy="2683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23765560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63118585"/>
                    </a:ext>
                  </a:extLst>
                </a:gridCol>
                <a:gridCol w="1990569">
                  <a:extLst>
                    <a:ext uri="{9D8B030D-6E8A-4147-A177-3AD203B41FA5}">
                      <a16:colId xmlns:a16="http://schemas.microsoft.com/office/drawing/2014/main" val="2788176698"/>
                    </a:ext>
                  </a:extLst>
                </a:gridCol>
              </a:tblGrid>
              <a:tr h="894438">
                <a:tc>
                  <a:txBody>
                    <a:bodyPr/>
                    <a:lstStyle/>
                    <a:p>
                      <a:pPr algn="l"/>
                      <a:endParaRPr lang="en-US" dirty="0" smtClean="0"/>
                    </a:p>
                  </a:txBody>
                  <a:tcPr anchor="ctr"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Machine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81700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Earliest Starting Time (EST)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J-EST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36971"/>
                  </a:ext>
                </a:extLst>
              </a:tr>
              <a:tr h="89443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Most Total Work Remaining (MTWR)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J-MTWR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M-MTWR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173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6584" y="2395304"/>
            <a:ext cx="383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Operation Ordering Criteria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4157" y="2727045"/>
            <a:ext cx="1636863" cy="1176034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15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3083" y="2695280"/>
            <a:ext cx="1587937" cy="1927865"/>
          </a:xfrm>
          <a:custGeom>
            <a:avLst/>
            <a:gdLst>
              <a:gd name="connsiteX0" fmla="*/ 0 w 1636863"/>
              <a:gd name="connsiteY0" fmla="*/ 55912 h 1176034"/>
              <a:gd name="connsiteX1" fmla="*/ 1470992 w 1636863"/>
              <a:gd name="connsiteY1" fmla="*/ 115546 h 1176034"/>
              <a:gd name="connsiteX2" fmla="*/ 1451113 w 1636863"/>
              <a:gd name="connsiteY2" fmla="*/ 1089581 h 1176034"/>
              <a:gd name="connsiteX3" fmla="*/ 119270 w 1636863"/>
              <a:gd name="connsiteY3" fmla="*/ 1139277 h 11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863" h="1176034">
                <a:moveTo>
                  <a:pt x="0" y="55912"/>
                </a:moveTo>
                <a:cubicBezTo>
                  <a:pt x="614570" y="-410"/>
                  <a:pt x="1229140" y="-56732"/>
                  <a:pt x="1470992" y="115546"/>
                </a:cubicBezTo>
                <a:cubicBezTo>
                  <a:pt x="1712844" y="287824"/>
                  <a:pt x="1676400" y="918959"/>
                  <a:pt x="1451113" y="1089581"/>
                </a:cubicBezTo>
                <a:cubicBezTo>
                  <a:pt x="1225826" y="1260203"/>
                  <a:pt x="309770" y="1122712"/>
                  <a:pt x="119270" y="1139277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16</a:t>
            </a:fld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76321" y="1620078"/>
            <a:ext cx="2242565" cy="3001618"/>
          </a:xfrm>
          <a:custGeom>
            <a:avLst/>
            <a:gdLst>
              <a:gd name="connsiteX0" fmla="*/ 1227069 w 2338049"/>
              <a:gd name="connsiteY0" fmla="*/ 0 h 3001618"/>
              <a:gd name="connsiteX1" fmla="*/ 2161347 w 2338049"/>
              <a:gd name="connsiteY1" fmla="*/ 288235 h 3001618"/>
              <a:gd name="connsiteX2" fmla="*/ 2151408 w 2338049"/>
              <a:gd name="connsiteY2" fmla="*/ 1262270 h 3001618"/>
              <a:gd name="connsiteX3" fmla="*/ 243095 w 2338049"/>
              <a:gd name="connsiteY3" fmla="*/ 1202635 h 3001618"/>
              <a:gd name="connsiteX4" fmla="*/ 44312 w 2338049"/>
              <a:gd name="connsiteY4" fmla="*/ 3001618 h 300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8049" h="3001618">
                <a:moveTo>
                  <a:pt x="1227069" y="0"/>
                </a:moveTo>
                <a:cubicBezTo>
                  <a:pt x="1617180" y="38928"/>
                  <a:pt x="2007291" y="77857"/>
                  <a:pt x="2161347" y="288235"/>
                </a:cubicBezTo>
                <a:cubicBezTo>
                  <a:pt x="2315403" y="498613"/>
                  <a:pt x="2471117" y="1109870"/>
                  <a:pt x="2151408" y="1262270"/>
                </a:cubicBezTo>
                <a:cubicBezTo>
                  <a:pt x="1831699" y="1414670"/>
                  <a:pt x="594278" y="912744"/>
                  <a:pt x="243095" y="1202635"/>
                </a:cubicBezTo>
                <a:cubicBezTo>
                  <a:pt x="-108088" y="1492526"/>
                  <a:pt x="16151" y="2723322"/>
                  <a:pt x="44312" y="3001618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580" y="4163514"/>
            <a:ext cx="1359043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0580" y="3212030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75928" y="3212030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5928" y="4164100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084" y="2232391"/>
            <a:ext cx="3589057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161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7579" y="4165339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91858" y="2236378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9402" y="29229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5179544" y="3211972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0582" y="3918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47068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73929" y="29698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3929" y="38692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20559" y="19529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16697" y="2953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03506" y="3897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86161" y="19920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03085" y="4732626"/>
            <a:ext cx="9999695" cy="8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87697" y="4800473"/>
            <a:ext cx="577122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013581" y="4722536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77311" y="47400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9490" y="4859682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547401" y="48645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208962" y="474252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79052" y="4867099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205594" y="4743509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970754" y="4868083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591858" y="4748165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34533" y="4872739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26982" y="4723307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592142" y="4847881"/>
            <a:ext cx="49592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49110" y="1649895"/>
            <a:ext cx="902890" cy="3071191"/>
          </a:xfrm>
          <a:custGeom>
            <a:avLst/>
            <a:gdLst>
              <a:gd name="connsiteX0" fmla="*/ 583135 w 947993"/>
              <a:gd name="connsiteY0" fmla="*/ 0 h 3071191"/>
              <a:gd name="connsiteX1" fmla="*/ 931004 w 947993"/>
              <a:gd name="connsiteY1" fmla="*/ 1838739 h 3071191"/>
              <a:gd name="connsiteX2" fmla="*/ 106057 w 947993"/>
              <a:gd name="connsiteY2" fmla="*/ 2266122 h 3071191"/>
              <a:gd name="connsiteX3" fmla="*/ 36483 w 947993"/>
              <a:gd name="connsiteY3" fmla="*/ 3071191 h 307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7993" h="3071191">
                <a:moveTo>
                  <a:pt x="583135" y="0"/>
                </a:moveTo>
                <a:cubicBezTo>
                  <a:pt x="796826" y="730526"/>
                  <a:pt x="1010517" y="1461052"/>
                  <a:pt x="931004" y="1838739"/>
                </a:cubicBezTo>
                <a:cubicBezTo>
                  <a:pt x="851491" y="2216426"/>
                  <a:pt x="255144" y="2060713"/>
                  <a:pt x="106057" y="2266122"/>
                </a:cubicBezTo>
                <a:cubicBezTo>
                  <a:pt x="-43030" y="2471531"/>
                  <a:pt x="-3274" y="2771361"/>
                  <a:pt x="36483" y="3071191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dirty="0" err="1" smtClean="0"/>
              <a:t>numofoperations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) :- 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 = </a:t>
            </a:r>
            <a:r>
              <a:rPr lang="en-US" sz="1600" i="1" dirty="0" err="1">
                <a:solidFill>
                  <a:srgbClr val="2630F8"/>
                </a:solidFill>
              </a:rPr>
              <a:t>NumofJobs</a:t>
            </a:r>
            <a:r>
              <a:rPr lang="en-US" sz="1600" dirty="0" smtClean="0"/>
              <a:t> * </a:t>
            </a:r>
            <a:r>
              <a:rPr lang="en-US" sz="1600" i="1" dirty="0" err="1" smtClean="0">
                <a:solidFill>
                  <a:srgbClr val="2630F8"/>
                </a:solidFill>
              </a:rPr>
              <a:t>NumofMachs</a:t>
            </a:r>
            <a:r>
              <a:rPr lang="en-US" sz="1600" dirty="0" smtClean="0"/>
              <a:t>, </a:t>
            </a:r>
            <a:r>
              <a:rPr lang="en-US" sz="1600" dirty="0" err="1" smtClean="0"/>
              <a:t>numofJob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1600" dirty="0" smtClean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NumofJobs</a:t>
            </a:r>
            <a:r>
              <a:rPr lang="en-US" sz="1600" dirty="0" smtClean="0"/>
              <a:t>), 									</a:t>
            </a: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 err="1" smtClean="0"/>
              <a:t>numofMachines</a:t>
            </a:r>
            <a:r>
              <a:rPr lang="en-US" sz="1600" dirty="0" smtClean="0"/>
              <a:t>(</a:t>
            </a:r>
            <a:r>
              <a:rPr lang="en-US" sz="1600" i="1" dirty="0" err="1" smtClean="0">
                <a:solidFill>
                  <a:srgbClr val="2630F8"/>
                </a:solidFill>
              </a:rPr>
              <a:t>NumofMachs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numOfOperPerTWin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M2</a:t>
            </a:r>
            <a:r>
              <a:rPr lang="en-US" sz="1600" dirty="0" smtClean="0"/>
              <a:t>) :- </a:t>
            </a:r>
            <a:r>
              <a:rPr lang="en-US" sz="1600" dirty="0" err="1" smtClean="0"/>
              <a:t>numOfOperations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), </a:t>
            </a:r>
            <a:r>
              <a:rPr lang="en-US" sz="1600" i="1" dirty="0" smtClean="0">
                <a:solidFill>
                  <a:srgbClr val="2630F8"/>
                </a:solidFill>
              </a:rPr>
              <a:t>M2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M1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numOfTimeWindows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) / </a:t>
            </a:r>
            <a:r>
              <a:rPr lang="en-US" sz="1600" dirty="0" err="1"/>
              <a:t>numOfTimeWindows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0</a:t>
            </a:r>
            <a:r>
              <a:rPr lang="en-US" sz="1600" dirty="0" smtClean="0"/>
              <a:t>) </a:t>
            </a:r>
            <a:r>
              <a:rPr lang="en-US" sz="1600" dirty="0"/>
              <a:t>:- operation(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StartTime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/>
              <a:t> </a:t>
            </a:r>
            <a:r>
              <a:rPr lang="en-US" sz="1600" i="1" dirty="0" err="1">
                <a:solidFill>
                  <a:srgbClr val="2630F8"/>
                </a:solidFill>
              </a:rPr>
              <a:t>ProTime</a:t>
            </a:r>
            <a:r>
              <a:rPr lang="en-US" sz="1600" dirty="0"/>
              <a:t>) :- </a:t>
            </a:r>
            <a:r>
              <a:rPr lang="en-US" sz="1600" dirty="0" err="1"/>
              <a:t>estimateStartTime</a:t>
            </a:r>
            <a:r>
              <a:rPr lang="en-US" sz="1600" dirty="0"/>
              <a:t>(</a:t>
            </a:r>
            <a:r>
              <a:rPr lang="en-US" sz="1600" i="1" dirty="0" err="1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StartTime</a:t>
            </a:r>
            <a:r>
              <a:rPr lang="en-US" sz="1600" dirty="0" smtClean="0"/>
              <a:t>),                                                              	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			    </a:t>
            </a:r>
            <a:r>
              <a:rPr lang="en-US" sz="1600" dirty="0" err="1" smtClean="0"/>
              <a:t>proTime</a:t>
            </a:r>
            <a:r>
              <a:rPr lang="en-US" sz="1600" dirty="0" smtClean="0"/>
              <a:t>(</a:t>
            </a:r>
            <a:r>
              <a:rPr lang="en-US" sz="1600" i="1" dirty="0" err="1" smtClean="0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ProTime</a:t>
            </a:r>
            <a:r>
              <a:rPr lang="en-US" sz="1600" dirty="0" smtClean="0"/>
              <a:t>),						                                            operation(</a:t>
            </a:r>
            <a:r>
              <a:rPr lang="en-US" sz="1600" i="1" dirty="0" err="1" smtClean="0">
                <a:solidFill>
                  <a:srgbClr val="2630F8"/>
                </a:solidFill>
              </a:rPr>
              <a:t>JobNum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2630F8"/>
                </a:solidFill>
              </a:rPr>
              <a:t>StepNum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338169"/>
                </a:solidFill>
              </a:rPr>
              <a:t>1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J-EST Decomposition using 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 </a:t>
            </a:r>
            <a:r>
              <a:rPr lang="en-US" sz="1800" dirty="0" smtClean="0"/>
              <a:t>:- </a:t>
            </a:r>
            <a:r>
              <a:rPr lang="en-US" sz="1800" dirty="0" err="1" smtClean="0"/>
              <a:t>estimateStartTime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		      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ProTime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		      </a:t>
            </a:r>
            <a:r>
              <a:rPr lang="en-US" sz="1800" dirty="0" smtClean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#count</a:t>
            </a:r>
            <a:r>
              <a:rPr lang="en-US" sz="1800" dirty="0"/>
              <a:t>{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 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		      	</a:t>
            </a:r>
            <a:r>
              <a:rPr lang="en-US" sz="1800" dirty="0" err="1" smtClean="0"/>
              <a:t>estimateStartTime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),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(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>
                <a:solidFill>
                  <a:srgbClr val="2630F8"/>
                </a:solidFill>
              </a:rPr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sz="1800" i="1" dirty="0" err="1" smtClean="0">
                <a:solidFill>
                  <a:srgbClr val="2630F8"/>
                </a:solidFill>
              </a:rPr>
              <a:t>StartTime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ProTime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i="1" dirty="0" smtClean="0">
                <a:solidFill>
                  <a:schemeClr val="accent2"/>
                </a:solidFill>
              </a:rPr>
              <a:t>  </a:t>
            </a:r>
            <a:r>
              <a:rPr lang="en-US" sz="1800" dirty="0" smtClean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) }.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assignToTimeWindow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(</a:t>
            </a:r>
            <a:r>
              <a:rPr lang="en-US" sz="1800" i="1" dirty="0" smtClean="0">
                <a:solidFill>
                  <a:srgbClr val="2630F8"/>
                </a:solidFill>
              </a:rPr>
              <a:t>N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+ 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/>
              <a:t>) / </a:t>
            </a:r>
            <a:r>
              <a:rPr lang="en-US" sz="1800" i="1" dirty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) :- 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), </a:t>
            </a:r>
            <a:r>
              <a:rPr lang="en-US" sz="1800" dirty="0" smtClean="0"/>
              <a:t>								                 </a:t>
            </a:r>
            <a:r>
              <a:rPr lang="en-US" sz="1800" dirty="0" err="1" smtClean="0"/>
              <a:t>numOfOperPerTWin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/>
              <a:t>).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J-EST Decomposition using ASP </a:t>
            </a:r>
            <a:r>
              <a:rPr lang="en-US" sz="2400" dirty="0" err="1" smtClean="0"/>
              <a:t>cont</a:t>
            </a:r>
            <a:r>
              <a:rPr lang="en-US" sz="2400" dirty="0" smtClean="0"/>
              <a:t>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1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State </a:t>
            </a:r>
            <a:r>
              <a:rPr lang="en-US" dirty="0"/>
              <a:t>of the </a:t>
            </a:r>
            <a:r>
              <a:rPr lang="en-US" dirty="0" smtClean="0"/>
              <a:t>Art</a:t>
            </a:r>
          </a:p>
          <a:p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Decomposition Strategies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Compression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 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  :-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sameMach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), 	</a:t>
            </a:r>
            <a:r>
              <a:rPr lang="en-US" sz="1600" dirty="0" err="1"/>
              <a:t>assignToTimeWindow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rgbClr val="2630F8"/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sz="1600" dirty="0" smtClean="0">
                <a:solidFill>
                  <a:srgbClr val="FF0000"/>
                </a:solidFill>
              </a:rPr>
              <a:t>- </a:t>
            </a:r>
            <a:r>
              <a:rPr lang="en-US" sz="1600" dirty="0" smtClean="0">
                <a:solidFill>
                  <a:srgbClr val="338169"/>
                </a:solidFill>
              </a:rPr>
              <a:t>1</a:t>
            </a:r>
            <a:r>
              <a:rPr lang="en-US" sz="1600" dirty="0"/>
              <a:t>), </a:t>
            </a:r>
            <a:r>
              <a:rPr lang="en-US" sz="1600" dirty="0" err="1"/>
              <a:t>assignToTimeWindow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 smtClean="0"/>
          </a:p>
          <a:p>
            <a:pPr>
              <a:lnSpc>
                <a:spcPct val="110000"/>
              </a:lnSpc>
            </a:pPr>
            <a:r>
              <a:rPr lang="en-US" sz="1600" dirty="0" smtClean="0"/>
              <a:t>{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)}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t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 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	  	</a:t>
            </a:r>
            <a:r>
              <a:rPr lang="en-US" sz="1600" dirty="0" smtClean="0">
                <a:solidFill>
                  <a:srgbClr val="C00000"/>
                </a:solidFill>
              </a:rPr>
              <a:t>not </a:t>
            </a:r>
            <a:r>
              <a:rPr lang="en-US" sz="1600" dirty="0" err="1" smtClean="0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Sequencing using ASP </a:t>
            </a:r>
            <a:r>
              <a:rPr lang="en-US" sz="2400" dirty="0" err="1" smtClean="0"/>
              <a:t>cont</a:t>
            </a:r>
            <a:r>
              <a:rPr lang="en-US" sz="2400" dirty="0" smtClean="0"/>
              <a:t>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7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M-EST </a:t>
            </a:r>
            <a:r>
              <a:rPr lang="en-US" dirty="0"/>
              <a:t>Decomposition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20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23</a:t>
            </a:fld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24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45635" y="2915815"/>
            <a:ext cx="2919975" cy="1049898"/>
          </a:xfrm>
          <a:custGeom>
            <a:avLst/>
            <a:gdLst>
              <a:gd name="connsiteX0" fmla="*/ 39756 w 4717022"/>
              <a:gd name="connsiteY0" fmla="*/ 80337 h 1176967"/>
              <a:gd name="connsiteX1" fmla="*/ 4164495 w 4717022"/>
              <a:gd name="connsiteY1" fmla="*/ 80337 h 1176967"/>
              <a:gd name="connsiteX2" fmla="*/ 4224130 w 4717022"/>
              <a:gd name="connsiteY2" fmla="*/ 915224 h 1176967"/>
              <a:gd name="connsiteX3" fmla="*/ 0 w 4717022"/>
              <a:gd name="connsiteY3" fmla="*/ 1173642 h 11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022" h="1176967">
                <a:moveTo>
                  <a:pt x="39756" y="80337"/>
                </a:moveTo>
                <a:cubicBezTo>
                  <a:pt x="1753427" y="10763"/>
                  <a:pt x="3467099" y="-58811"/>
                  <a:pt x="4164495" y="80337"/>
                </a:cubicBezTo>
                <a:cubicBezTo>
                  <a:pt x="4861891" y="219485"/>
                  <a:pt x="4918213" y="733006"/>
                  <a:pt x="4224130" y="915224"/>
                </a:cubicBezTo>
                <a:cubicBezTo>
                  <a:pt x="3530047" y="1097442"/>
                  <a:pt x="430696" y="1196833"/>
                  <a:pt x="0" y="1173642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pattFill prst="lgConfetti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11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25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5877" y="1868556"/>
            <a:ext cx="5209843" cy="2015302"/>
          </a:xfrm>
          <a:custGeom>
            <a:avLst/>
            <a:gdLst>
              <a:gd name="connsiteX0" fmla="*/ 1997765 w 5651842"/>
              <a:gd name="connsiteY0" fmla="*/ 0 h 2015302"/>
              <a:gd name="connsiteX1" fmla="*/ 1798982 w 5651842"/>
              <a:gd name="connsiteY1" fmla="*/ 993913 h 2015302"/>
              <a:gd name="connsiteX2" fmla="*/ 3120887 w 5651842"/>
              <a:gd name="connsiteY2" fmla="*/ 1103244 h 2015302"/>
              <a:gd name="connsiteX3" fmla="*/ 5267739 w 5651842"/>
              <a:gd name="connsiteY3" fmla="*/ 1093305 h 2015302"/>
              <a:gd name="connsiteX4" fmla="*/ 5118652 w 5651842"/>
              <a:gd name="connsiteY4" fmla="*/ 1928192 h 2015302"/>
              <a:gd name="connsiteX5" fmla="*/ 0 w 5651842"/>
              <a:gd name="connsiteY5" fmla="*/ 1948070 h 201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842" h="2015302">
                <a:moveTo>
                  <a:pt x="1997765" y="0"/>
                </a:moveTo>
                <a:cubicBezTo>
                  <a:pt x="1804780" y="405019"/>
                  <a:pt x="1611795" y="810039"/>
                  <a:pt x="1798982" y="993913"/>
                </a:cubicBezTo>
                <a:cubicBezTo>
                  <a:pt x="1986169" y="1177787"/>
                  <a:pt x="2542761" y="1086679"/>
                  <a:pt x="3120887" y="1103244"/>
                </a:cubicBezTo>
                <a:cubicBezTo>
                  <a:pt x="3699013" y="1119809"/>
                  <a:pt x="4934778" y="955814"/>
                  <a:pt x="5267739" y="1093305"/>
                </a:cubicBezTo>
                <a:cubicBezTo>
                  <a:pt x="5600700" y="1230796"/>
                  <a:pt x="5996609" y="1785731"/>
                  <a:pt x="5118652" y="1928192"/>
                </a:cubicBezTo>
                <a:cubicBezTo>
                  <a:pt x="4240695" y="2070653"/>
                  <a:pt x="2120347" y="2009361"/>
                  <a:pt x="0" y="194807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M-EST Decomposition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48381" y="4166500"/>
            <a:ext cx="1125935" cy="361668"/>
            <a:chOff x="6494468" y="2522164"/>
            <a:chExt cx="1125935" cy="23697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3</a:t>
              </a:r>
              <a:endParaRPr lang="en-US" sz="14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464622" y="4182193"/>
            <a:ext cx="1402735" cy="33477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4622" y="2232031"/>
            <a:ext cx="1402735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8075" y="3205483"/>
            <a:ext cx="2065446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4049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 3,2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4623" y="3212030"/>
            <a:ext cx="2685630" cy="33189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3138" y="2232031"/>
            <a:ext cx="1201561" cy="332251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0914" y="3205483"/>
            <a:ext cx="1726259" cy="33689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3,3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5649" y="4166500"/>
            <a:ext cx="1726259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1,3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9996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10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4054608" y="4172017"/>
            <a:ext cx="938184" cy="33167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 2,3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7219" y="1986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65879" y="1982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27971" y="1989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27971" y="3887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45074" y="388389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57461" y="29467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76024" y="2946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61924" y="29717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0</a:t>
            </a:r>
            <a:endParaRPr lang="en-US" sz="1400" b="1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5877" y="2202614"/>
            <a:ext cx="1125935" cy="361668"/>
            <a:chOff x="6494468" y="2522164"/>
            <a:chExt cx="1125935" cy="236974"/>
          </a:xfrm>
        </p:grpSpPr>
        <p:sp>
          <p:nvSpPr>
            <p:cNvPr id="48" name="Rectangle 4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94468" y="2541439"/>
              <a:ext cx="1118440" cy="2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Machine </a:t>
              </a:r>
              <a:r>
                <a:rPr lang="en-US" sz="1400" b="1" dirty="0"/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56529" y="161507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load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61058" y="2119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061058" y="31135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061058" y="4060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959811" y="3205468"/>
            <a:ext cx="1118440" cy="36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52316" y="3234900"/>
            <a:ext cx="111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2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937962" y="1798983"/>
            <a:ext cx="3555602" cy="3210339"/>
          </a:xfrm>
          <a:custGeom>
            <a:avLst/>
            <a:gdLst>
              <a:gd name="connsiteX0" fmla="*/ 49832 w 3587622"/>
              <a:gd name="connsiteY0" fmla="*/ 0 h 3210339"/>
              <a:gd name="connsiteX1" fmla="*/ 59771 w 3587622"/>
              <a:gd name="connsiteY1" fmla="*/ 983974 h 3210339"/>
              <a:gd name="connsiteX2" fmla="*/ 646180 w 3587622"/>
              <a:gd name="connsiteY2" fmla="*/ 1152939 h 3210339"/>
              <a:gd name="connsiteX3" fmla="*/ 3329745 w 3587622"/>
              <a:gd name="connsiteY3" fmla="*/ 1133060 h 3210339"/>
              <a:gd name="connsiteX4" fmla="*/ 3369501 w 3587622"/>
              <a:gd name="connsiteY4" fmla="*/ 2097156 h 3210339"/>
              <a:gd name="connsiteX5" fmla="*/ 2345771 w 3587622"/>
              <a:gd name="connsiteY5" fmla="*/ 2027582 h 3210339"/>
              <a:gd name="connsiteX6" fmla="*/ 1192832 w 3587622"/>
              <a:gd name="connsiteY6" fmla="*/ 2117034 h 3210339"/>
              <a:gd name="connsiteX7" fmla="*/ 1411493 w 3587622"/>
              <a:gd name="connsiteY7" fmla="*/ 3210339 h 32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622" h="3210339">
                <a:moveTo>
                  <a:pt x="49832" y="0"/>
                </a:moveTo>
                <a:cubicBezTo>
                  <a:pt x="5106" y="395909"/>
                  <a:pt x="-39620" y="791818"/>
                  <a:pt x="59771" y="983974"/>
                </a:cubicBezTo>
                <a:cubicBezTo>
                  <a:pt x="159162" y="1176130"/>
                  <a:pt x="101184" y="1128091"/>
                  <a:pt x="646180" y="1152939"/>
                </a:cubicBezTo>
                <a:cubicBezTo>
                  <a:pt x="1191176" y="1177787"/>
                  <a:pt x="2875858" y="975691"/>
                  <a:pt x="3329745" y="1133060"/>
                </a:cubicBezTo>
                <a:cubicBezTo>
                  <a:pt x="3783632" y="1290429"/>
                  <a:pt x="3533497" y="1948069"/>
                  <a:pt x="3369501" y="2097156"/>
                </a:cubicBezTo>
                <a:cubicBezTo>
                  <a:pt x="3205505" y="2246243"/>
                  <a:pt x="2708549" y="2024269"/>
                  <a:pt x="2345771" y="2027582"/>
                </a:cubicBezTo>
                <a:cubicBezTo>
                  <a:pt x="1982993" y="2030895"/>
                  <a:pt x="1348545" y="1919908"/>
                  <a:pt x="1192832" y="2117034"/>
                </a:cubicBezTo>
                <a:cubicBezTo>
                  <a:pt x="1037119" y="2314160"/>
                  <a:pt x="1224306" y="2762249"/>
                  <a:pt x="1411493" y="3210339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Job- and Machine-based Decomposition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392758"/>
              </p:ext>
            </p:extLst>
          </p:nvPr>
        </p:nvGraphicFramePr>
        <p:xfrm>
          <a:off x="838200" y="1825625"/>
          <a:ext cx="10515603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897646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322489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70356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951643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423500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758005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68901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15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 – 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3524.8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3540.8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6964.4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5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 – MTWR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3456.2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3561.0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7149.6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4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2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EST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3083.8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3260.3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6031.9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MTWR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3060.3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3287.9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986.1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5948.6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4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 – EST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3098.4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3309.5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6115.1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1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 – MTWR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3041.6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3287.0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980.4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6167.3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539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Overlapping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 smtClean="0"/>
              <a:t>Time </a:t>
            </a:r>
            <a:r>
              <a:rPr lang="en-US" dirty="0"/>
              <a:t>Windows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67812" y="1811983"/>
            <a:ext cx="1093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Customized products and delivery deadlines make efficient production management highly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Challenges related to machines and resources' availability are raised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BB7F9-7A6B-4EA8-9643-9C7F6386566B}"/>
              </a:ext>
            </a:extLst>
          </p:cNvPr>
          <p:cNvGrpSpPr/>
          <p:nvPr/>
        </p:nvGrpSpPr>
        <p:grpSpPr>
          <a:xfrm>
            <a:off x="789535" y="3278523"/>
            <a:ext cx="10564265" cy="3442952"/>
            <a:chOff x="789535" y="3278523"/>
            <a:chExt cx="10564265" cy="3442952"/>
          </a:xfrm>
        </p:grpSpPr>
        <p:sp>
          <p:nvSpPr>
            <p:cNvPr id="19" name="Right Arrow 5">
              <a:extLst>
                <a:ext uri="{FF2B5EF4-FFF2-40B4-BE49-F238E27FC236}">
                  <a16:creationId xmlns:a16="http://schemas.microsoft.com/office/drawing/2014/main" id="{89EF959C-D96C-44DA-8C76-E9A3A450C4FC}"/>
                </a:ext>
              </a:extLst>
            </p:cNvPr>
            <p:cNvSpPr/>
            <p:nvPr/>
          </p:nvSpPr>
          <p:spPr>
            <a:xfrm>
              <a:off x="6289084" y="4434302"/>
              <a:ext cx="1561991" cy="67127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4F2953-A17C-4871-BDDE-F868DC595B7D}"/>
                </a:ext>
              </a:extLst>
            </p:cNvPr>
            <p:cNvGrpSpPr/>
            <p:nvPr/>
          </p:nvGrpSpPr>
          <p:grpSpPr>
            <a:xfrm>
              <a:off x="1346298" y="3937987"/>
              <a:ext cx="4460814" cy="2484783"/>
              <a:chOff x="1878079" y="3974185"/>
              <a:chExt cx="4460814" cy="24847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9364A3-D4DD-464D-8573-3E5D1D32CF90}"/>
                  </a:ext>
                </a:extLst>
              </p:cNvPr>
              <p:cNvSpPr/>
              <p:nvPr/>
            </p:nvSpPr>
            <p:spPr>
              <a:xfrm>
                <a:off x="3288015" y="3974185"/>
                <a:ext cx="1591835" cy="1053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Limited Resources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81C8001-242E-4747-BEBA-2B6E2080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445" y="5638510"/>
                <a:ext cx="1116973" cy="82045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2388A07-04CD-46A9-878C-F3DF33FB8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079" y="5624845"/>
                <a:ext cx="1165962" cy="7245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3FBDFC3-8F49-4510-8444-B646D768F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826" y="5638511"/>
                <a:ext cx="1215067" cy="717839"/>
              </a:xfrm>
              <a:prstGeom prst="rect">
                <a:avLst/>
              </a:prstGeom>
            </p:spPr>
          </p:pic>
          <p:cxnSp>
            <p:nvCxnSpPr>
              <p:cNvPr id="33" name="Elbow Connector 15">
                <a:extLst>
                  <a:ext uri="{FF2B5EF4-FFF2-40B4-BE49-F238E27FC236}">
                    <a16:creationId xmlns:a16="http://schemas.microsoft.com/office/drawing/2014/main" id="{6B69D77B-65E4-46EF-B52F-5038308FAB8B}"/>
                  </a:ext>
                </a:extLst>
              </p:cNvPr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2973793" y="4514705"/>
                <a:ext cx="597408" cy="162287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17">
                <a:extLst>
                  <a:ext uri="{FF2B5EF4-FFF2-40B4-BE49-F238E27FC236}">
                    <a16:creationId xmlns:a16="http://schemas.microsoft.com/office/drawing/2014/main" id="{1EC8BCE4-88A9-40FD-B82E-5A8380BDC4CC}"/>
                  </a:ext>
                </a:extLst>
              </p:cNvPr>
              <p:cNvCxnSpPr>
                <a:stCxn id="29" idx="4"/>
                <a:endCxn id="32" idx="0"/>
              </p:cNvCxnSpPr>
              <p:nvPr/>
            </p:nvCxnSpPr>
            <p:spPr>
              <a:xfrm rot="16200000" flipH="1">
                <a:off x="4602109" y="4509260"/>
                <a:ext cx="611074" cy="164742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20">
                <a:extLst>
                  <a:ext uri="{FF2B5EF4-FFF2-40B4-BE49-F238E27FC236}">
                    <a16:creationId xmlns:a16="http://schemas.microsoft.com/office/drawing/2014/main" id="{F356760B-5766-41E6-8D01-B64FB929F0FB}"/>
                  </a:ext>
                </a:extLst>
              </p:cNvPr>
              <p:cNvCxnSpPr>
                <a:stCxn id="29" idx="4"/>
                <a:endCxn id="30" idx="0"/>
              </p:cNvCxnSpPr>
              <p:nvPr/>
            </p:nvCxnSpPr>
            <p:spPr>
              <a:xfrm rot="5400000">
                <a:off x="3778397" y="5332973"/>
                <a:ext cx="611073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F33C55-6E38-4A40-94B6-88F319885B9B}"/>
                </a:ext>
              </a:extLst>
            </p:cNvPr>
            <p:cNvGrpSpPr/>
            <p:nvPr/>
          </p:nvGrpSpPr>
          <p:grpSpPr>
            <a:xfrm>
              <a:off x="8740455" y="3994982"/>
              <a:ext cx="1944741" cy="2370792"/>
              <a:chOff x="9303038" y="4278282"/>
              <a:chExt cx="1944741" cy="237079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D15CA24-D576-4988-A26F-169150258213}"/>
                  </a:ext>
                </a:extLst>
              </p:cNvPr>
              <p:cNvSpPr/>
              <p:nvPr/>
            </p:nvSpPr>
            <p:spPr>
              <a:xfrm>
                <a:off x="9485883" y="4278282"/>
                <a:ext cx="1579050" cy="1053252"/>
              </a:xfrm>
              <a:prstGeom prst="ellipse">
                <a:avLst/>
              </a:prstGeom>
              <a:solidFill>
                <a:srgbClr val="F9B49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Demands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5F2BF31-9E4F-4422-9854-0138F09CA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3038" y="5759901"/>
                <a:ext cx="1944741" cy="889173"/>
              </a:xfrm>
              <a:prstGeom prst="rect">
                <a:avLst/>
              </a:prstGeom>
            </p:spPr>
          </p:pic>
          <p:cxnSp>
            <p:nvCxnSpPr>
              <p:cNvPr id="28" name="Elbow Connector 26">
                <a:extLst>
                  <a:ext uri="{FF2B5EF4-FFF2-40B4-BE49-F238E27FC236}">
                    <a16:creationId xmlns:a16="http://schemas.microsoft.com/office/drawing/2014/main" id="{037212AF-3D6A-4A9C-AFCC-7833503EEB18}"/>
                  </a:ext>
                </a:extLst>
              </p:cNvPr>
              <p:cNvCxnSpPr>
                <a:stCxn id="25" idx="4"/>
                <a:endCxn id="26" idx="0"/>
              </p:cNvCxnSpPr>
              <p:nvPr/>
            </p:nvCxnSpPr>
            <p:spPr>
              <a:xfrm rot="16200000" flipH="1">
                <a:off x="10061225" y="5545716"/>
                <a:ext cx="42836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74E8F01E-FF84-441C-BF50-84387A25E01D}"/>
                </a:ext>
              </a:extLst>
            </p:cNvPr>
            <p:cNvSpPr/>
            <p:nvPr/>
          </p:nvSpPr>
          <p:spPr>
            <a:xfrm>
              <a:off x="789536" y="3278523"/>
              <a:ext cx="10564264" cy="3607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Scarcity Problem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7AAB50-6468-4A8D-BB76-407E4C68B456}"/>
                </a:ext>
              </a:extLst>
            </p:cNvPr>
            <p:cNvSpPr/>
            <p:nvPr/>
          </p:nvSpPr>
          <p:spPr>
            <a:xfrm>
              <a:off x="789535" y="3292844"/>
              <a:ext cx="10564265" cy="34286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4" y="5247621"/>
            <a:ext cx="2105411" cy="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511663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27083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511719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26835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511456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 flipH="1">
            <a:off x="3987915" y="3136593"/>
            <a:ext cx="380011" cy="2564867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367926" y="313659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39736" y="5648321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7595" y="5970700"/>
            <a:ext cx="1558119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8395"/>
            <a:ext cx="634076" cy="2316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27706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57147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27706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318931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70670" y="3568637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65140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20028" y="511910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5796" y="3568395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51724" y="426685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553583" y="356143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122920" y="3081873"/>
            <a:ext cx="964309" cy="2743200"/>
          </a:xfrm>
          <a:custGeom>
            <a:avLst/>
            <a:gdLst>
              <a:gd name="connsiteX0" fmla="*/ 649480 w 964309"/>
              <a:gd name="connsiteY0" fmla="*/ 0 h 2743200"/>
              <a:gd name="connsiteX1" fmla="*/ 649480 w 964309"/>
              <a:gd name="connsiteY1" fmla="*/ 889000 h 2743200"/>
              <a:gd name="connsiteX2" fmla="*/ 895013 w 964309"/>
              <a:gd name="connsiteY2" fmla="*/ 1041400 h 2743200"/>
              <a:gd name="connsiteX3" fmla="*/ 886546 w 964309"/>
              <a:gd name="connsiteY3" fmla="*/ 1659467 h 2743200"/>
              <a:gd name="connsiteX4" fmla="*/ 14480 w 964309"/>
              <a:gd name="connsiteY4" fmla="*/ 1905000 h 2743200"/>
              <a:gd name="connsiteX5" fmla="*/ 319280 w 964309"/>
              <a:gd name="connsiteY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4309" h="2743200">
                <a:moveTo>
                  <a:pt x="649480" y="0"/>
                </a:moveTo>
                <a:cubicBezTo>
                  <a:pt x="629019" y="357716"/>
                  <a:pt x="608558" y="715433"/>
                  <a:pt x="649480" y="889000"/>
                </a:cubicBezTo>
                <a:cubicBezTo>
                  <a:pt x="690402" y="1062567"/>
                  <a:pt x="855502" y="912989"/>
                  <a:pt x="895013" y="1041400"/>
                </a:cubicBezTo>
                <a:cubicBezTo>
                  <a:pt x="934524" y="1169811"/>
                  <a:pt x="1033302" y="1515534"/>
                  <a:pt x="886546" y="1659467"/>
                </a:cubicBezTo>
                <a:cubicBezTo>
                  <a:pt x="739790" y="1803400"/>
                  <a:pt x="109024" y="1724378"/>
                  <a:pt x="14480" y="1905000"/>
                </a:cubicBezTo>
                <a:cubicBezTo>
                  <a:pt x="-80064" y="2085622"/>
                  <a:pt x="319280" y="2743200"/>
                  <a:pt x="319280" y="274320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76476" y="3081873"/>
            <a:ext cx="1363681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0491" y="2979675"/>
            <a:ext cx="1228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Overlapping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64353" y="3307799"/>
            <a:ext cx="1158567" cy="220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Time Windows </a:t>
            </a:r>
            <a:r>
              <a:rPr lang="en-US" sz="2000" dirty="0" err="1" smtClean="0"/>
              <a:t>cont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5114563"/>
            <a:ext cx="1253451" cy="2145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566375"/>
            <a:ext cx="634076" cy="233715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277067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571475"/>
            <a:ext cx="1505176" cy="22638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508295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24422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50054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23813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55146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272789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1">
                <a:lumMod val="65000"/>
                <a:lumOff val="3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4423" y="5113200"/>
            <a:ext cx="1253451" cy="209636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85175" y="4271620"/>
            <a:ext cx="895255" cy="211589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571474"/>
            <a:ext cx="1503177" cy="22926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71358" y="4276080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411689" y="3568549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26737" y="5111430"/>
            <a:ext cx="1504331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31384" y="4276080"/>
            <a:ext cx="653791" cy="206488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2975" y="4276080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77559" y="5111809"/>
            <a:ext cx="893276" cy="211027"/>
          </a:xfrm>
          <a:prstGeom prst="rect">
            <a:avLst/>
          </a:prstGeom>
          <a:pattFill prst="lgConfetti">
            <a:fgClr>
              <a:schemeClr val="bg1"/>
            </a:fgClr>
            <a:bgClr>
              <a:schemeClr val="tx2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65659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54576" y="1946373"/>
            <a:ext cx="1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459847" y="3149607"/>
            <a:ext cx="924811" cy="2582333"/>
          </a:xfrm>
          <a:custGeom>
            <a:avLst/>
            <a:gdLst>
              <a:gd name="connsiteX0" fmla="*/ 883552 w 924811"/>
              <a:gd name="connsiteY0" fmla="*/ 0 h 2582333"/>
              <a:gd name="connsiteX1" fmla="*/ 908952 w 924811"/>
              <a:gd name="connsiteY1" fmla="*/ 829733 h 2582333"/>
              <a:gd name="connsiteX2" fmla="*/ 671886 w 924811"/>
              <a:gd name="connsiteY2" fmla="*/ 948266 h 2582333"/>
              <a:gd name="connsiteX3" fmla="*/ 663419 w 924811"/>
              <a:gd name="connsiteY3" fmla="*/ 1583266 h 2582333"/>
              <a:gd name="connsiteX4" fmla="*/ 28419 w 924811"/>
              <a:gd name="connsiteY4" fmla="*/ 1786466 h 2582333"/>
              <a:gd name="connsiteX5" fmla="*/ 113086 w 924811"/>
              <a:gd name="connsiteY5" fmla="*/ 2582333 h 25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811" h="2582333">
                <a:moveTo>
                  <a:pt x="883552" y="0"/>
                </a:moveTo>
                <a:cubicBezTo>
                  <a:pt x="913891" y="335844"/>
                  <a:pt x="944230" y="671689"/>
                  <a:pt x="908952" y="829733"/>
                </a:cubicBezTo>
                <a:cubicBezTo>
                  <a:pt x="873674" y="987777"/>
                  <a:pt x="712808" y="822677"/>
                  <a:pt x="671886" y="948266"/>
                </a:cubicBezTo>
                <a:cubicBezTo>
                  <a:pt x="630964" y="1073855"/>
                  <a:pt x="770663" y="1443566"/>
                  <a:pt x="663419" y="1583266"/>
                </a:cubicBezTo>
                <a:cubicBezTo>
                  <a:pt x="556175" y="1722966"/>
                  <a:pt x="120141" y="1619955"/>
                  <a:pt x="28419" y="1786466"/>
                </a:cubicBezTo>
                <a:cubicBezTo>
                  <a:pt x="-63303" y="1952977"/>
                  <a:pt x="94742" y="2432755"/>
                  <a:pt x="113086" y="2582333"/>
                </a:cubicBezTo>
              </a:path>
            </a:pathLst>
          </a:cu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60578" y="511456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17904" y="3566761"/>
            <a:ext cx="888383" cy="237790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01526" y="511456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0157" y="5111430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71197" y="3566375"/>
            <a:ext cx="634076" cy="232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4809" y="4271620"/>
            <a:ext cx="1504331" cy="2104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25546" y="3568395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64833" y="3081873"/>
            <a:ext cx="1573309" cy="2633134"/>
          </a:xfrm>
          <a:custGeom>
            <a:avLst/>
            <a:gdLst>
              <a:gd name="connsiteX0" fmla="*/ 734391 w 1363681"/>
              <a:gd name="connsiteY0" fmla="*/ 0 h 2506134"/>
              <a:gd name="connsiteX1" fmla="*/ 607391 w 1363681"/>
              <a:gd name="connsiteY1" fmla="*/ 804334 h 2506134"/>
              <a:gd name="connsiteX2" fmla="*/ 31657 w 1363681"/>
              <a:gd name="connsiteY2" fmla="*/ 990600 h 2506134"/>
              <a:gd name="connsiteX3" fmla="*/ 209457 w 1363681"/>
              <a:gd name="connsiteY3" fmla="*/ 1651000 h 2506134"/>
              <a:gd name="connsiteX4" fmla="*/ 1327057 w 1363681"/>
              <a:gd name="connsiteY4" fmla="*/ 1845734 h 2506134"/>
              <a:gd name="connsiteX5" fmla="*/ 1089991 w 1363681"/>
              <a:gd name="connsiteY5" fmla="*/ 2506134 h 25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3681" h="2506134">
                <a:moveTo>
                  <a:pt x="734391" y="0"/>
                </a:moveTo>
                <a:cubicBezTo>
                  <a:pt x="729452" y="319617"/>
                  <a:pt x="724513" y="639234"/>
                  <a:pt x="607391" y="804334"/>
                </a:cubicBezTo>
                <a:cubicBezTo>
                  <a:pt x="490269" y="969434"/>
                  <a:pt x="97979" y="849489"/>
                  <a:pt x="31657" y="990600"/>
                </a:cubicBezTo>
                <a:cubicBezTo>
                  <a:pt x="-34665" y="1131711"/>
                  <a:pt x="-6443" y="1508478"/>
                  <a:pt x="209457" y="1651000"/>
                </a:cubicBezTo>
                <a:cubicBezTo>
                  <a:pt x="425357" y="1793522"/>
                  <a:pt x="1180301" y="1703212"/>
                  <a:pt x="1327057" y="1845734"/>
                </a:cubicBezTo>
                <a:cubicBezTo>
                  <a:pt x="1473813" y="1988256"/>
                  <a:pt x="1135146" y="2353734"/>
                  <a:pt x="1089991" y="2506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401" y="2459806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 smtClean="0"/>
              <a:t>index(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/>
              <a:t>) </a:t>
            </a:r>
            <a:r>
              <a:rPr lang="en-US" sz="1800" dirty="0" smtClean="0"/>
              <a:t>:- 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((</a:t>
            </a:r>
            <a:r>
              <a:rPr lang="en-US" sz="1800" i="1" dirty="0" smtClean="0">
                <a:solidFill>
                  <a:srgbClr val="2630F8"/>
                </a:solidFill>
              </a:rPr>
              <a:t>JobNum1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), </a:t>
            </a:r>
            <a:r>
              <a:rPr lang="en-US" sz="1800" i="1" dirty="0" smtClean="0">
                <a:solidFill>
                  <a:srgbClr val="2630F8"/>
                </a:solidFill>
              </a:rPr>
              <a:t>StartTime1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</a:t>
            </a:r>
            <a:r>
              <a:rPr lang="en-US" sz="1800" dirty="0" smtClean="0"/>
              <a:t>        		      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>
                <a:solidFill>
                  <a:srgbClr val="2630F8"/>
                </a:solidFill>
              </a:rPr>
              <a:t>JobN</a:t>
            </a:r>
            <a:r>
              <a:rPr lang="en-US" sz="1800" i="1" dirty="0" smtClean="0">
                <a:solidFill>
                  <a:srgbClr val="2630F8"/>
                </a:solidFill>
              </a:rPr>
              <a:t>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ProTime1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</a:t>
            </a:r>
            <a:r>
              <a:rPr lang="en-US" sz="1800" dirty="0" err="1"/>
              <a:t>assignToTimeWindow</a:t>
            </a:r>
            <a:r>
              <a:rPr lang="en-US" sz="1800" dirty="0" smtClean="0"/>
              <a:t>(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2630F8"/>
                </a:solidFill>
              </a:rPr>
              <a:t>      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C00000"/>
                </a:solidFill>
              </a:rPr>
              <a:t>#count</a:t>
            </a:r>
            <a:r>
              <a:rPr lang="en-US" sz="1800" dirty="0" smtClean="0"/>
              <a:t>{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		      	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((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/>
              <a:t>)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StartTime2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proTime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ProTime2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/>
              <a:t> 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</a:t>
            </a:r>
            <a:r>
              <a:rPr lang="en-US" sz="1800" dirty="0" smtClean="0"/>
              <a:t>	(</a:t>
            </a:r>
            <a:r>
              <a:rPr lang="en-US" sz="1800" i="1" dirty="0">
                <a:solidFill>
                  <a:srgbClr val="2630F8"/>
                </a:solidFill>
              </a:rPr>
              <a:t>StartTime1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ProTime1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2630F8"/>
                </a:solidFill>
              </a:rPr>
              <a:t> </a:t>
            </a:r>
            <a:r>
              <a:rPr lang="en-US" sz="1800" i="1" dirty="0">
                <a:solidFill>
                  <a:srgbClr val="2630F8"/>
                </a:solidFill>
              </a:rPr>
              <a:t>StepNum1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JobNum1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(</a:t>
            </a:r>
            <a:r>
              <a:rPr lang="en-US" sz="1800" i="1" dirty="0" smtClean="0">
                <a:solidFill>
                  <a:srgbClr val="2630F8"/>
                </a:solidFill>
              </a:rPr>
              <a:t>StartTime2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ProTime2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StepNum2</a:t>
            </a:r>
            <a:r>
              <a:rPr lang="en-US" sz="1800" dirty="0" smtClean="0"/>
              <a:t>, </a:t>
            </a:r>
            <a:r>
              <a:rPr lang="en-US" sz="1800" i="1" dirty="0" smtClean="0">
                <a:solidFill>
                  <a:srgbClr val="2630F8"/>
                </a:solidFill>
              </a:rPr>
              <a:t>JobNum2</a:t>
            </a:r>
            <a:r>
              <a:rPr lang="en-US" sz="1800" dirty="0" smtClean="0"/>
              <a:t>) }.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 smtClean="0"/>
              <a:t>overlappedOperation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 smtClean="0"/>
              <a:t>) :- index(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), </a:t>
            </a:r>
            <a:r>
              <a:rPr lang="en-US" sz="1800" dirty="0" err="1" smtClean="0"/>
              <a:t>numOfOperPerTWin</a:t>
            </a:r>
            <a:r>
              <a:rPr lang="en-US" sz="1800" dirty="0" smtClean="0"/>
              <a:t>(</a:t>
            </a:r>
            <a:r>
              <a:rPr lang="en-US" sz="1800" i="1" dirty="0" smtClean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                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338169"/>
                </a:solidFill>
              </a:rPr>
              <a:t>1</a:t>
            </a:r>
            <a:r>
              <a:rPr lang="en-US" sz="1800" dirty="0" smtClean="0"/>
              <a:t>), 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2"/>
                </a:solidFill>
              </a:rPr>
              <a:t>				                </a:t>
            </a:r>
            <a:r>
              <a:rPr lang="en-US" sz="1800" i="1" dirty="0" smtClean="0">
                <a:solidFill>
                  <a:srgbClr val="2630F8"/>
                </a:solidFill>
              </a:rPr>
              <a:t>N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FF0000"/>
                </a:solidFill>
              </a:rPr>
              <a:t>&lt;</a:t>
            </a:r>
            <a:r>
              <a:rPr lang="en-US" sz="1800" dirty="0" smtClean="0"/>
              <a:t> (</a:t>
            </a:r>
            <a:r>
              <a:rPr lang="en-US" sz="1800" dirty="0">
                <a:solidFill>
                  <a:srgbClr val="338169"/>
                </a:solidFill>
              </a:rPr>
              <a:t>3</a:t>
            </a:r>
            <a:r>
              <a:rPr lang="en-US" sz="1800" dirty="0" smtClean="0"/>
              <a:t> * </a:t>
            </a:r>
            <a:r>
              <a:rPr lang="en-US" sz="1800" i="1" dirty="0">
                <a:solidFill>
                  <a:srgbClr val="2630F8"/>
                </a:solidFill>
              </a:rPr>
              <a:t>M</a:t>
            </a:r>
            <a:r>
              <a:rPr lang="en-US" sz="1800" dirty="0" smtClean="0"/>
              <a:t> / </a:t>
            </a:r>
            <a:r>
              <a:rPr lang="en-US" sz="1800" dirty="0">
                <a:solidFill>
                  <a:srgbClr val="338169"/>
                </a:solidFill>
              </a:rPr>
              <a:t>10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Overlapping Time </a:t>
            </a:r>
            <a:r>
              <a:rPr lang="en-US" dirty="0" smtClean="0"/>
              <a:t>Windows using 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/>
              <a:t>{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)}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1600" dirty="0" err="1" smtClean="0"/>
              <a:t>overlappedOperation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sz="1600" dirty="0">
                <a:solidFill>
                  <a:srgbClr val="2630F8"/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t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/>
              <a:t>:-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sameMach</a:t>
            </a:r>
            <a:r>
              <a:rPr lang="en-US" sz="1600" dirty="0" smtClean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proTime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err="1" smtClean="0"/>
              <a:t>overlappedOperation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600" dirty="0" smtClean="0"/>
              <a:t>), 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		  	</a:t>
            </a:r>
            <a:r>
              <a:rPr lang="en-US" sz="1600" dirty="0" smtClean="0">
                <a:solidFill>
                  <a:srgbClr val="C00000"/>
                </a:solidFill>
              </a:rPr>
              <a:t>not</a:t>
            </a:r>
            <a:r>
              <a:rPr lang="en-US" sz="1600" dirty="0" smtClean="0">
                <a:solidFill>
                  <a:srgbClr val="7030A0"/>
                </a:solidFill>
              </a:rPr>
              <a:t> </a:t>
            </a:r>
            <a:r>
              <a:rPr lang="en-US" sz="1600" dirty="0" err="1" smtClean="0"/>
              <a:t>seqM</a:t>
            </a:r>
            <a:r>
              <a:rPr lang="en-US" sz="1600" dirty="0"/>
              <a:t>((</a:t>
            </a:r>
            <a:r>
              <a:rPr lang="en-US" sz="1600" i="1" dirty="0">
                <a:solidFill>
                  <a:srgbClr val="2630F8"/>
                </a:solidFill>
              </a:rPr>
              <a:t>JobNum1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StepNum1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&amp;diff{ </a:t>
            </a:r>
            <a:r>
              <a:rPr lang="en-US" sz="1600" i="1" dirty="0">
                <a:solidFill>
                  <a:srgbClr val="2630F8"/>
                </a:solidFill>
              </a:rPr>
              <a:t>Operation1</a:t>
            </a:r>
            <a:r>
              <a:rPr lang="en-US" sz="1600" dirty="0"/>
              <a:t> - 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 } </a:t>
            </a:r>
            <a:r>
              <a:rPr lang="en-US" sz="1600" dirty="0" smtClean="0">
                <a:solidFill>
                  <a:srgbClr val="FF0000"/>
                </a:solidFill>
              </a:rPr>
              <a:t>&lt;= 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 </a:t>
            </a:r>
            <a:r>
              <a:rPr lang="en-US" sz="1600" dirty="0" smtClean="0"/>
              <a:t>:- </a:t>
            </a:r>
            <a:r>
              <a:rPr lang="en-US" sz="1600" dirty="0" err="1"/>
              <a:t>seqM</a:t>
            </a:r>
            <a:r>
              <a:rPr lang="en-US" sz="1600" dirty="0"/>
              <a:t>(</a:t>
            </a:r>
            <a:r>
              <a:rPr lang="en-US" sz="1600" i="1" dirty="0">
                <a:solidFill>
                  <a:srgbClr val="2630F8"/>
                </a:solidFill>
              </a:rPr>
              <a:t>Operation1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ProTime1</a:t>
            </a:r>
            <a:r>
              <a:rPr lang="en-US" sz="1600" dirty="0"/>
              <a:t>), 							</a:t>
            </a:r>
            <a:r>
              <a:rPr lang="en-US" sz="1600" i="1" dirty="0">
                <a:solidFill>
                  <a:srgbClr val="2630F8"/>
                </a:solidFill>
              </a:rPr>
              <a:t>Operation2</a:t>
            </a:r>
            <a:r>
              <a:rPr lang="en-US" sz="1600" dirty="0"/>
              <a:t> = 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 smtClean="0"/>
              <a:t>,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 smtClean="0"/>
              <a:t>),                                    						</a:t>
            </a:r>
            <a:r>
              <a:rPr lang="en-US" sz="1600" dirty="0" err="1" smtClean="0"/>
              <a:t>assignToTimeWindow</a:t>
            </a:r>
            <a:r>
              <a:rPr lang="en-US" sz="1600" dirty="0" smtClean="0"/>
              <a:t>(</a:t>
            </a:r>
            <a:r>
              <a:rPr lang="en-US" sz="1600" i="1" dirty="0" smtClean="0">
                <a:solidFill>
                  <a:srgbClr val="2630F8"/>
                </a:solidFill>
              </a:rPr>
              <a:t>JobNum2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2630F8"/>
                </a:solidFill>
              </a:rPr>
              <a:t>StepNum2</a:t>
            </a:r>
            <a:r>
              <a:rPr lang="en-US" sz="1600" dirty="0"/>
              <a:t>,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t)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Sequencing with Overlapping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6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1800" dirty="0"/>
              <a:t>&amp;</a:t>
            </a:r>
            <a:r>
              <a:rPr lang="en-US" sz="1800" dirty="0" smtClean="0"/>
              <a:t>diff{ </a:t>
            </a:r>
            <a:r>
              <a:rPr lang="en-US" sz="1800" dirty="0" smtClean="0">
                <a:solidFill>
                  <a:srgbClr val="338169"/>
                </a:solidFill>
              </a:rPr>
              <a:t>0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/>
              <a:t>  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) </a:t>
            </a:r>
            <a:r>
              <a:rPr lang="en-US" sz="1800" dirty="0"/>
              <a:t>} </a:t>
            </a:r>
            <a:r>
              <a:rPr lang="en-US" sz="1800" dirty="0">
                <a:solidFill>
                  <a:srgbClr val="FF0000"/>
                </a:solidFill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</a:rPr>
              <a:t>-</a:t>
            </a: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 smtClean="0"/>
              <a:t> </a:t>
            </a:r>
            <a:r>
              <a:rPr lang="en-US" sz="1800" dirty="0"/>
              <a:t>:-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en-US" sz="1800" dirty="0" err="1"/>
              <a:t>start</a:t>
            </a:r>
            <a:r>
              <a:rPr lang="en-US" sz="1800" dirty="0" err="1" smtClean="0"/>
              <a:t>Time</a:t>
            </a:r>
            <a:r>
              <a:rPr lang="en-US" sz="1800" dirty="0"/>
              <a:t>((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), </a:t>
            </a:r>
            <a:r>
              <a:rPr lang="en-US" sz="1800" i="1" dirty="0" err="1" smtClean="0">
                <a:solidFill>
                  <a:srgbClr val="2630F8"/>
                </a:solidFill>
              </a:rPr>
              <a:t>StartTime</a:t>
            </a:r>
            <a:r>
              <a:rPr lang="en-US" sz="1800" dirty="0" smtClean="0"/>
              <a:t>), 							</a:t>
            </a:r>
            <a:r>
              <a:rPr lang="en-US" sz="1800" dirty="0" err="1" smtClean="0"/>
              <a:t>assignToTimeWindow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2630F8"/>
                </a:solidFill>
              </a:rPr>
              <a:t>JobNum</a:t>
            </a:r>
            <a:r>
              <a:rPr lang="en-US" sz="1800" dirty="0" smtClean="0"/>
              <a:t>, </a:t>
            </a:r>
            <a:r>
              <a:rPr lang="en-US" sz="1800" i="1" dirty="0" err="1" smtClean="0">
                <a:solidFill>
                  <a:srgbClr val="2630F8"/>
                </a:solidFill>
              </a:rPr>
              <a:t>StepNum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7030A0"/>
                </a:solidFill>
              </a:rPr>
              <a:t>1</a:t>
            </a:r>
            <a:r>
              <a:rPr lang="en-US" sz="1800" dirty="0" smtClean="0"/>
              <a:t>), 							</a:t>
            </a:r>
            <a:r>
              <a:rPr lang="en-US" sz="1800" dirty="0" smtClean="0">
                <a:solidFill>
                  <a:srgbClr val="C00000"/>
                </a:solidFill>
              </a:rPr>
              <a:t>not</a:t>
            </a:r>
            <a:r>
              <a:rPr lang="en-US" sz="1800" dirty="0" smtClean="0"/>
              <a:t> </a:t>
            </a:r>
            <a:r>
              <a:rPr lang="en-US" sz="1800" dirty="0" err="1"/>
              <a:t>overlappedOperation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sz="1900" dirty="0" smtClean="0"/>
          </a:p>
          <a:p>
            <a:endParaRPr lang="en-US" sz="1900" dirty="0"/>
          </a:p>
          <a:p>
            <a:r>
              <a:rPr lang="en-US" sz="1800" dirty="0" smtClean="0"/>
              <a:t>&amp;</a:t>
            </a:r>
            <a:r>
              <a:rPr lang="en-US" sz="1800" dirty="0"/>
              <a:t>diff</a:t>
            </a:r>
            <a:r>
              <a:rPr lang="en-US" sz="1800" dirty="0" smtClean="0"/>
              <a:t>{ 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)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–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338169"/>
                </a:solidFill>
              </a:rPr>
              <a:t>0</a:t>
            </a:r>
            <a:r>
              <a:rPr lang="en-US" sz="1800" dirty="0" smtClean="0"/>
              <a:t> } </a:t>
            </a:r>
            <a:r>
              <a:rPr lang="en-US" sz="1800" dirty="0">
                <a:solidFill>
                  <a:srgbClr val="FF0000"/>
                </a:solidFill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 :- 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startTime</a:t>
            </a:r>
            <a:r>
              <a:rPr lang="en-US" sz="1800" dirty="0"/>
              <a:t>((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), </a:t>
            </a:r>
            <a:r>
              <a:rPr lang="en-US" sz="1800" i="1" dirty="0" err="1">
                <a:solidFill>
                  <a:srgbClr val="2630F8"/>
                </a:solidFill>
              </a:rPr>
              <a:t>StartTime</a:t>
            </a:r>
            <a:r>
              <a:rPr lang="en-US" sz="1800" dirty="0"/>
              <a:t>), 							</a:t>
            </a:r>
            <a:r>
              <a:rPr lang="en-US" sz="1800" dirty="0" err="1"/>
              <a:t>assignToTimeWindow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t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>
                <a:solidFill>
                  <a:srgbClr val="7030A0"/>
                </a:solidFill>
              </a:rPr>
              <a:t>1</a:t>
            </a:r>
            <a:r>
              <a:rPr lang="en-US" sz="1800" dirty="0"/>
              <a:t>), 							</a:t>
            </a:r>
            <a:r>
              <a:rPr lang="en-US" sz="1800" dirty="0">
                <a:solidFill>
                  <a:srgbClr val="C00000"/>
                </a:solidFill>
              </a:rPr>
              <a:t>not</a:t>
            </a:r>
            <a:r>
              <a:rPr lang="en-US" sz="1800" dirty="0"/>
              <a:t> </a:t>
            </a:r>
            <a:r>
              <a:rPr lang="en-US" sz="1800" dirty="0" err="1"/>
              <a:t>overlappedOperation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2630F8"/>
                </a:solidFill>
              </a:rPr>
              <a:t>JobNum</a:t>
            </a:r>
            <a:r>
              <a:rPr lang="en-US" sz="1800" dirty="0"/>
              <a:t>, </a:t>
            </a:r>
            <a:r>
              <a:rPr lang="en-US" sz="1800" i="1" dirty="0" err="1">
                <a:solidFill>
                  <a:srgbClr val="2630F8"/>
                </a:solidFill>
              </a:rPr>
              <a:t>StepNum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1800" dirty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Freezing Non-Overlapped Operations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87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4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Compression</a:t>
            </a:r>
            <a:endParaRPr lang="en-US" sz="8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Job-shop Scheduling Problem (JSP)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jobs with 3 operations and 3 machines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63357"/>
              </p:ext>
            </p:extLst>
          </p:nvPr>
        </p:nvGraphicFramePr>
        <p:xfrm>
          <a:off x="1107533" y="4399366"/>
          <a:ext cx="22330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722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71637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90625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9046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22376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Processing time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3350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686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2585"/>
              </p:ext>
            </p:extLst>
          </p:nvPr>
        </p:nvGraphicFramePr>
        <p:xfrm>
          <a:off x="1122534" y="2296110"/>
          <a:ext cx="221802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1">
                  <a:extLst>
                    <a:ext uri="{9D8B030D-6E8A-4147-A177-3AD203B41FA5}">
                      <a16:colId xmlns:a16="http://schemas.microsoft.com/office/drawing/2014/main" val="150078154"/>
                    </a:ext>
                  </a:extLst>
                </a:gridCol>
                <a:gridCol w="468469">
                  <a:extLst>
                    <a:ext uri="{9D8B030D-6E8A-4147-A177-3AD203B41FA5}">
                      <a16:colId xmlns:a16="http://schemas.microsoft.com/office/drawing/2014/main" val="1838018410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4074014475"/>
                    </a:ext>
                  </a:extLst>
                </a:gridCol>
                <a:gridCol w="565223">
                  <a:extLst>
                    <a:ext uri="{9D8B030D-6E8A-4147-A177-3AD203B41FA5}">
                      <a16:colId xmlns:a16="http://schemas.microsoft.com/office/drawing/2014/main" val="2800745100"/>
                    </a:ext>
                  </a:extLst>
                </a:gridCol>
              </a:tblGrid>
              <a:tr h="31698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Machine assignment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421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917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39555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913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137989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3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597223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Job 4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5499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40477" y="469485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2175" y="3166561"/>
            <a:ext cx="634076" cy="213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6916" y="385858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5862" y="3171661"/>
            <a:ext cx="1505176" cy="206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74777" y="4663240"/>
            <a:ext cx="1118440" cy="276999"/>
            <a:chOff x="6501963" y="2502151"/>
            <a:chExt cx="1118440" cy="276999"/>
          </a:xfrm>
        </p:grpSpPr>
        <p:sp>
          <p:nvSpPr>
            <p:cNvPr id="13" name="Rectangle 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5140477" y="2824517"/>
            <a:ext cx="6440" cy="2264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917" y="5084230"/>
            <a:ext cx="6387240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777" y="3818422"/>
            <a:ext cx="1118440" cy="276999"/>
            <a:chOff x="6501963" y="2502151"/>
            <a:chExt cx="1118440" cy="276999"/>
          </a:xfrm>
        </p:grpSpPr>
        <p:sp>
          <p:nvSpPr>
            <p:cNvPr id="18" name="Rectangle 17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778691" y="5157360"/>
            <a:ext cx="367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14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41214" y="3039729"/>
            <a:ext cx="30659" cy="20999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74777" y="3131751"/>
            <a:ext cx="1118440" cy="276999"/>
            <a:chOff x="6501963" y="2502151"/>
            <a:chExt cx="1118440" cy="276999"/>
          </a:xfrm>
        </p:grpSpPr>
        <p:sp>
          <p:nvSpPr>
            <p:cNvPr id="26" name="Rectangle 2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801140" y="385307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87" y="469692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4591" y="385112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1038" y="3166561"/>
            <a:ext cx="1503177" cy="214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04215" y="3838435"/>
            <a:ext cx="1253451" cy="224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30940" y="3166561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10861" y="469748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57666" y="469485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3317" y="5848531"/>
            <a:ext cx="58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 needed to complete all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jobs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makespan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14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67" y="5939620"/>
            <a:ext cx="432195" cy="509161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5140478" y="5785806"/>
            <a:ext cx="6421743" cy="7776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7941052" y="5196000"/>
            <a:ext cx="299859" cy="468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120492" y="512593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293904" y="3047995"/>
            <a:ext cx="21284" cy="20948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1395" y="6116867"/>
            <a:ext cx="2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total tardiness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3800" y="5072430"/>
            <a:ext cx="20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602277" y="6356350"/>
            <a:ext cx="285750" cy="365125"/>
          </a:xfrm>
        </p:spPr>
        <p:txBody>
          <a:bodyPr/>
          <a:lstStyle/>
          <a:p>
            <a:fld id="{560B7CA8-6DCD-4230-8B2B-BE5505F67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/>
      <p:bldP spid="44" grpId="0" animBg="1"/>
      <p:bldP spid="45" grpId="0" animBg="1"/>
      <p:bldP spid="3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Time-window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55544" y="46715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121244" y="28245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27684" y="50842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55544" y="38366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55544" y="31533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415339" y="46807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6296" y="38503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2415" y="46832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00699" y="31716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15339" y="31716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2415" y="38503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26231" y="46867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4752" y="31716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331464" y="38511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>
            <p:extLst/>
          </p:nvPr>
        </p:nvGraphicFramePr>
        <p:xfrm>
          <a:off x="825853" y="2433015"/>
          <a:ext cx="263264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57">
                  <a:extLst>
                    <a:ext uri="{9D8B030D-6E8A-4147-A177-3AD203B41FA5}">
                      <a16:colId xmlns:a16="http://schemas.microsoft.com/office/drawing/2014/main" val="1816163711"/>
                    </a:ext>
                  </a:extLst>
                </a:gridCol>
                <a:gridCol w="1023210">
                  <a:extLst>
                    <a:ext uri="{9D8B030D-6E8A-4147-A177-3AD203B41FA5}">
                      <a16:colId xmlns:a16="http://schemas.microsoft.com/office/drawing/2014/main" val="1575776953"/>
                    </a:ext>
                  </a:extLst>
                </a:gridCol>
                <a:gridCol w="466377">
                  <a:extLst>
                    <a:ext uri="{9D8B030D-6E8A-4147-A177-3AD203B41FA5}">
                      <a16:colId xmlns:a16="http://schemas.microsoft.com/office/drawing/2014/main" val="599402552"/>
                    </a:ext>
                  </a:extLst>
                </a:gridCol>
              </a:tblGrid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59016"/>
                  </a:ext>
                </a:extLst>
              </a:tr>
              <a:tr h="2887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39921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9856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5629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299245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84537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(2,3)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9038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84906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27004"/>
                  </a:ext>
                </a:extLst>
              </a:tr>
              <a:tr h="20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(3,3)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2704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11634670" y="30007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433675" y="50808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Process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9" name="Rectangle 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2321236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6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14" name="Rectangle 13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19" name="Rectangle 18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15331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26288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2407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0691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5331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02407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3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4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31456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95571" y="4240647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2706790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3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319153" y="3423680"/>
            <a:ext cx="39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1</a:t>
            </a:r>
            <a:r>
              <a:rPr lang="en-US" sz="1400" b="1" baseline="30000" dirty="0"/>
              <a:t>st 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5424413" y="3420888"/>
            <a:ext cx="381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4</a:t>
            </a:r>
            <a:r>
              <a:rPr lang="en-US" sz="1400" b="1" baseline="30000" dirty="0" smtClean="0"/>
              <a:t>th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968687" y="4240647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5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881612" y="42406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7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989268" y="3410248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8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018772" y="2730775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6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6989268" y="2725546"/>
            <a:ext cx="381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9</a:t>
            </a:r>
            <a:r>
              <a:rPr lang="en-US" sz="1400" b="1" baseline="30000" dirty="0" smtClean="0"/>
              <a:t>th</a:t>
            </a:r>
            <a:endParaRPr lang="en-US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Process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321237" y="267461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7677" y="4934330"/>
            <a:ext cx="5870129" cy="13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26289" y="3700435"/>
            <a:ext cx="237744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26224" y="4536824"/>
            <a:ext cx="11430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24745" y="3021723"/>
            <a:ext cx="11430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</a:t>
            </a:r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dirty="0" smtClean="0">
                <a:solidFill>
                  <a:schemeClr val="tx1"/>
                </a:solidFill>
              </a:rPr>
              <a:t>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2408" y="4533353"/>
            <a:ext cx="91440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2408" y="3700436"/>
            <a:ext cx="182880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15332" y="3021723"/>
            <a:ext cx="11887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76817" y="4530868"/>
            <a:ext cx="91440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31457" y="3701251"/>
            <a:ext cx="1325641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00692" y="3021723"/>
            <a:ext cx="77724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15332" y="4530868"/>
            <a:ext cx="914400" cy="274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Curved Connector 3"/>
          <p:cNvCxnSpPr>
            <a:stCxn id="56" idx="0"/>
            <a:endCxn id="48" idx="0"/>
          </p:cNvCxnSpPr>
          <p:nvPr/>
        </p:nvCxnSpPr>
        <p:spPr>
          <a:xfrm rot="16200000" flipV="1">
            <a:off x="5003275" y="3461610"/>
            <a:ext cx="12700" cy="2138515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33667" y="4930930"/>
            <a:ext cx="44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34662" y="2850877"/>
            <a:ext cx="30659" cy="20999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055536" y="4521649"/>
            <a:ext cx="1118440" cy="310896"/>
            <a:chOff x="6501963" y="2502151"/>
            <a:chExt cx="1118440" cy="276999"/>
          </a:xfrm>
        </p:grpSpPr>
        <p:sp>
          <p:nvSpPr>
            <p:cNvPr id="32" name="Rectangle 31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55536" y="3686719"/>
            <a:ext cx="1118440" cy="310896"/>
            <a:chOff x="6501963" y="2502151"/>
            <a:chExt cx="1118440" cy="276999"/>
          </a:xfrm>
        </p:grpSpPr>
        <p:sp>
          <p:nvSpPr>
            <p:cNvPr id="36" name="Rectangle 35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5536" y="3003435"/>
            <a:ext cx="1118440" cy="310896"/>
            <a:chOff x="6501963" y="2502151"/>
            <a:chExt cx="1118440" cy="276999"/>
          </a:xfrm>
        </p:grpSpPr>
        <p:sp>
          <p:nvSpPr>
            <p:cNvPr id="40" name="Rectangle 39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462820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32910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6713" y="4941943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0682" y="5066517"/>
            <a:ext cx="531969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708153" y="4930930"/>
            <a:ext cx="1583" cy="114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78243" y="5055504"/>
            <a:ext cx="257055" cy="287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84395"/>
              </p:ext>
            </p:extLst>
          </p:nvPr>
        </p:nvGraphicFramePr>
        <p:xfrm>
          <a:off x="838200" y="1825625"/>
          <a:ext cx="10515603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1920871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16722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174854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333305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78259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5558664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6940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15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 20</a:t>
                      </a:r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Overlap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3083.8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3260.3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6031.9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3050.0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3194.9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5979.9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3046.0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3200.6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5954.3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3051.2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3451.8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6933.3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0776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Compression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3010.3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907.5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3174.5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839.6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5671.9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1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2960.6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989.4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3154.6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956.4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5637.5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2946.9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3120.3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5640.7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5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2932.9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3169.0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5722.7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3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vs OR-tools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920949"/>
              </p:ext>
            </p:extLst>
          </p:nvPr>
        </p:nvGraphicFramePr>
        <p:xfrm>
          <a:off x="838200" y="1825625"/>
          <a:ext cx="10542104" cy="2756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763">
                  <a:extLst>
                    <a:ext uri="{9D8B030D-6E8A-4147-A177-3AD203B41FA5}">
                      <a16:colId xmlns:a16="http://schemas.microsoft.com/office/drawing/2014/main" val="2016303745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1800928205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2302392689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2639199478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346599787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98710056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777984348"/>
                    </a:ext>
                  </a:extLst>
                </a:gridCol>
                <a:gridCol w="1317763">
                  <a:extLst>
                    <a:ext uri="{9D8B030D-6E8A-4147-A177-3AD203B41FA5}">
                      <a16:colId xmlns:a16="http://schemas.microsoft.com/office/drawing/2014/main" val="3610073072"/>
                    </a:ext>
                  </a:extLst>
                </a:gridCol>
              </a:tblGrid>
              <a:tr h="55126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</a:t>
                      </a:r>
                      <a:r>
                        <a:rPr lang="en-US" sz="2000" baseline="0" dirty="0" smtClean="0"/>
                        <a:t> – </a:t>
                      </a:r>
                      <a:r>
                        <a:rPr lang="en-US" sz="2000" dirty="0" smtClean="0"/>
                        <a:t>tools 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Multi – 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Single – shot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61917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Optima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Makespan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589912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15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2773.8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2778.8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2932.9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159.1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3542.1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768.3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7703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20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2843.9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2914.3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3120.3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276.4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3879.4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1035.5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892075"/>
                  </a:ext>
                </a:extLst>
              </a:tr>
              <a:tr h="5512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</a:t>
                      </a:r>
                      <a:r>
                        <a:rPr lang="en-US" sz="2000" dirty="0" smtClean="0">
                          <a:sym typeface="Wingdings 2" panose="05020102010507070707" pitchFamily="18" charset="2"/>
                        </a:rPr>
                        <a:t>20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5365.7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5559.3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193.6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5637.5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271.8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46786.1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41420.4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1223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four different decomposition strategies for JSP</a:t>
            </a:r>
          </a:p>
          <a:p>
            <a:r>
              <a:rPr lang="en-US" b="1" dirty="0" smtClean="0"/>
              <a:t>Bottleneck machines</a:t>
            </a:r>
            <a:r>
              <a:rPr lang="en-US" dirty="0" smtClean="0"/>
              <a:t> are essential </a:t>
            </a:r>
            <a:r>
              <a:rPr lang="en-US" dirty="0"/>
              <a:t>during the decomposition process</a:t>
            </a:r>
          </a:p>
          <a:p>
            <a:r>
              <a:rPr lang="en-US" b="1" dirty="0" smtClean="0"/>
              <a:t>Overlapping</a:t>
            </a:r>
            <a:r>
              <a:rPr lang="en-US" dirty="0" smtClean="0"/>
              <a:t> between time windows is effective in improving the solution quality</a:t>
            </a:r>
          </a:p>
          <a:p>
            <a:r>
              <a:rPr lang="en-US" dirty="0" smtClean="0"/>
              <a:t>Post-processing phase (</a:t>
            </a:r>
            <a:r>
              <a:rPr lang="en-US" b="1" dirty="0" smtClean="0"/>
              <a:t>compression</a:t>
            </a:r>
            <a:r>
              <a:rPr lang="en-US" dirty="0" smtClean="0"/>
              <a:t>) prevented obtaining bad results and improved the model performance</a:t>
            </a:r>
          </a:p>
          <a:p>
            <a:r>
              <a:rPr lang="en-US" b="1" dirty="0"/>
              <a:t>Machine Learning</a:t>
            </a:r>
            <a:r>
              <a:rPr lang="en-US" dirty="0"/>
              <a:t> </a:t>
            </a:r>
            <a:r>
              <a:rPr lang="en-US" dirty="0" smtClean="0"/>
              <a:t>approaches can improve the decomposition results (recently published results at PADL 2022)</a:t>
            </a:r>
          </a:p>
          <a:p>
            <a:r>
              <a:rPr lang="en-US" dirty="0" smtClean="0"/>
              <a:t>Application in industrial scenarios is ongoing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19278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9766775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725405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008898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772707402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6853589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82702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Decomposition Strategies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Compressing Time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9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Singer Marcos [2001]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Rolling</a:t>
                      </a:r>
                      <a:r>
                        <a:rPr lang="en-US" baseline="0" dirty="0" smtClean="0"/>
                        <a:t> Horizon (single machine)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Shifting Bottleneck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7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Liu et al. [2008]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12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Zhang </a:t>
                      </a:r>
                      <a:r>
                        <a:rPr lang="en-US" dirty="0" err="1" smtClean="0"/>
                        <a:t>Rui</a:t>
                      </a:r>
                      <a:r>
                        <a:rPr lang="en-US" dirty="0" smtClean="0"/>
                        <a:t>, and Cheng Wu [2010]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 (dynamically)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Simulated</a:t>
                      </a:r>
                      <a:r>
                        <a:rPr lang="en-US" baseline="0" dirty="0" smtClean="0"/>
                        <a:t> Annealing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52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Zhai</a:t>
                      </a:r>
                      <a:r>
                        <a:rPr lang="en-US" dirty="0" smtClean="0"/>
                        <a:t> et al. [2014]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Tardiness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Bottleneck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Dispatching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Genetic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—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46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Makespan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Operation/Machine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Logic Programming (Answer Set Programming)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4351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Graph </a:t>
            </a:r>
            <a:r>
              <a:rPr lang="en-US" dirty="0"/>
              <a:t>with </a:t>
            </a:r>
            <a:r>
              <a:rPr lang="en-US" dirty="0" smtClean="0"/>
              <a:t>4 Jobs and 3 Machines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600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2"/>
          </p:cNvCxnSpPr>
          <p:nvPr/>
        </p:nvCxnSpPr>
        <p:spPr>
          <a:xfrm flipV="1">
            <a:off x="2055150" y="3023313"/>
            <a:ext cx="1454471" cy="1247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2055150" y="4270626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2055150" y="4270626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 flipV="1">
            <a:off x="3855412" y="3021010"/>
            <a:ext cx="1809023" cy="2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861771" y="3965395"/>
            <a:ext cx="1819512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>
            <a:off x="6293565" y="3021010"/>
            <a:ext cx="1946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6310413" y="3964219"/>
            <a:ext cx="1928125" cy="5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6295137" y="4891972"/>
            <a:ext cx="19434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850227" y="4891973"/>
            <a:ext cx="18157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868841" y="3021010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867916" y="4270626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867668" y="3964219"/>
            <a:ext cx="1691296" cy="306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558964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239711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664435" y="271577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3221097" y="458674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3232641" y="3660164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226282" y="271810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8238537" y="458674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8238538" y="365898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5681283" y="36639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1426020" y="3965395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2756767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17" y="2761938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42" y="371959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16080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4529641" y="552138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1" y="4617297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72" y="3665093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656" y="3809383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2" y="4612597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32" y="5536984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90" y="5288744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714176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914152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204816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0" idx="3"/>
            <a:endCxn id="72" idx="7"/>
          </p:cNvCxnSpPr>
          <p:nvPr/>
        </p:nvCxnSpPr>
        <p:spPr>
          <a:xfrm flipH="1">
            <a:off x="3769637" y="3236841"/>
            <a:ext cx="1986932" cy="5127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6"/>
          </p:cNvCxnSpPr>
          <p:nvPr/>
        </p:nvCxnSpPr>
        <p:spPr>
          <a:xfrm>
            <a:off x="3855412" y="3023334"/>
            <a:ext cx="1893695" cy="729648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3" idx="3"/>
            <a:endCxn id="73" idx="2"/>
          </p:cNvCxnSpPr>
          <p:nvPr/>
        </p:nvCxnSpPr>
        <p:spPr>
          <a:xfrm rot="5400000" flipH="1">
            <a:off x="4287200" y="1962416"/>
            <a:ext cx="2982801" cy="5104638"/>
          </a:xfrm>
          <a:prstGeom prst="curvedConnector4">
            <a:avLst>
              <a:gd name="adj1" fmla="val -10661"/>
              <a:gd name="adj2" fmla="val 142196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27457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2263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238786" y="5485073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856587" y="5790304"/>
            <a:ext cx="18660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351766" y="5790304"/>
            <a:ext cx="1887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2055150" y="3965395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95" idx="1"/>
            <a:endCxn id="73" idx="0"/>
          </p:cNvCxnSpPr>
          <p:nvPr/>
        </p:nvCxnSpPr>
        <p:spPr>
          <a:xfrm rot="16200000" flipV="1">
            <a:off x="4956740" y="1302210"/>
            <a:ext cx="1958038" cy="4789824"/>
          </a:xfrm>
          <a:prstGeom prst="curvedConnector3">
            <a:avLst>
              <a:gd name="adj1" fmla="val 111675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9" idx="5"/>
            <a:endCxn id="95" idx="1"/>
          </p:cNvCxnSpPr>
          <p:nvPr/>
        </p:nvCxnSpPr>
        <p:spPr>
          <a:xfrm>
            <a:off x="6218279" y="4185052"/>
            <a:ext cx="2112392" cy="49108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5"/>
            <a:endCxn id="63" idx="1"/>
          </p:cNvCxnSpPr>
          <p:nvPr/>
        </p:nvCxnSpPr>
        <p:spPr>
          <a:xfrm>
            <a:off x="6218279" y="4185052"/>
            <a:ext cx="2112641" cy="138942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553102" y="5197203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3"/>
            <a:endCxn id="60" idx="7"/>
          </p:cNvCxnSpPr>
          <p:nvPr/>
        </p:nvCxnSpPr>
        <p:spPr>
          <a:xfrm flipH="1">
            <a:off x="3764453" y="3236841"/>
            <a:ext cx="1992116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70" idx="6"/>
            <a:endCxn id="9" idx="6"/>
          </p:cNvCxnSpPr>
          <p:nvPr/>
        </p:nvCxnSpPr>
        <p:spPr>
          <a:xfrm>
            <a:off x="6293565" y="3021010"/>
            <a:ext cx="1572" cy="1870963"/>
          </a:xfrm>
          <a:prstGeom prst="curvedConnector3">
            <a:avLst>
              <a:gd name="adj1" fmla="val 24063550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60" idx="2"/>
          </p:cNvCxnSpPr>
          <p:nvPr/>
        </p:nvCxnSpPr>
        <p:spPr>
          <a:xfrm rot="5400000">
            <a:off x="2488866" y="4954987"/>
            <a:ext cx="1573909" cy="96725"/>
          </a:xfrm>
          <a:prstGeom prst="curvedConnector4">
            <a:avLst>
              <a:gd name="adj1" fmla="val 2253"/>
              <a:gd name="adj2" fmla="val 283081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769637" y="4181226"/>
            <a:ext cx="1988504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764453" y="5107804"/>
            <a:ext cx="1993688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867667" y="4270626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553103" y="3326241"/>
            <a:ext cx="1173" cy="33274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6259632" y="4269450"/>
            <a:ext cx="2293471" cy="130502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6259632" y="3236841"/>
            <a:ext cx="2072213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71" idx="6"/>
            <a:endCxn id="61" idx="2"/>
          </p:cNvCxnSpPr>
          <p:nvPr/>
        </p:nvCxnSpPr>
        <p:spPr>
          <a:xfrm>
            <a:off x="3850227" y="4891973"/>
            <a:ext cx="1872409" cy="898331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1" idx="2"/>
            <a:endCxn id="69" idx="1"/>
          </p:cNvCxnSpPr>
          <p:nvPr/>
        </p:nvCxnSpPr>
        <p:spPr>
          <a:xfrm rot="10800000" flipH="1">
            <a:off x="3221097" y="2805179"/>
            <a:ext cx="5110748" cy="2086794"/>
          </a:xfrm>
          <a:prstGeom prst="curvedConnector4">
            <a:avLst>
              <a:gd name="adj1" fmla="val -21987"/>
              <a:gd name="adj2" fmla="val 135297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98" idx="6"/>
            <a:endCxn id="71" idx="4"/>
          </p:cNvCxnSpPr>
          <p:nvPr/>
        </p:nvCxnSpPr>
        <p:spPr>
          <a:xfrm flipH="1">
            <a:off x="3535662" y="3964219"/>
            <a:ext cx="5332006" cy="1232985"/>
          </a:xfrm>
          <a:prstGeom prst="curvedConnector4">
            <a:avLst>
              <a:gd name="adj1" fmla="val -26025"/>
              <a:gd name="adj2" fmla="val 203669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77" y="438013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29635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3,2</a:t>
            </a:r>
          </a:p>
        </p:txBody>
      </p:sp>
      <p:cxnSp>
        <p:nvCxnSpPr>
          <p:cNvPr id="17" name="Straight Arrow Connector 16"/>
          <p:cNvCxnSpPr>
            <a:stCxn id="121" idx="6"/>
            <a:endCxn id="73" idx="3"/>
          </p:cNvCxnSpPr>
          <p:nvPr/>
        </p:nvCxnSpPr>
        <p:spPr>
          <a:xfrm flipV="1">
            <a:off x="1552872" y="3258482"/>
            <a:ext cx="1263266" cy="103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1" idx="6"/>
            <a:endCxn id="71" idx="2"/>
          </p:cNvCxnSpPr>
          <p:nvPr/>
        </p:nvCxnSpPr>
        <p:spPr>
          <a:xfrm>
            <a:off x="1552872" y="4289943"/>
            <a:ext cx="116594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1" idx="6"/>
            <a:endCxn id="60" idx="2"/>
          </p:cNvCxnSpPr>
          <p:nvPr/>
        </p:nvCxnSpPr>
        <p:spPr>
          <a:xfrm>
            <a:off x="1552872" y="4289943"/>
            <a:ext cx="1172307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3" idx="6"/>
            <a:endCxn id="70" idx="2"/>
          </p:cNvCxnSpPr>
          <p:nvPr/>
        </p:nvCxnSpPr>
        <p:spPr>
          <a:xfrm>
            <a:off x="3353134" y="3042651"/>
            <a:ext cx="2021760" cy="4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2" idx="6"/>
            <a:endCxn id="99" idx="2"/>
          </p:cNvCxnSpPr>
          <p:nvPr/>
        </p:nvCxnSpPr>
        <p:spPr>
          <a:xfrm>
            <a:off x="3359493" y="3984712"/>
            <a:ext cx="1085418" cy="3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0" idx="6"/>
            <a:endCxn id="69" idx="2"/>
          </p:cNvCxnSpPr>
          <p:nvPr/>
        </p:nvCxnSpPr>
        <p:spPr>
          <a:xfrm flipV="1">
            <a:off x="6004024" y="3040327"/>
            <a:ext cx="1733409" cy="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9" idx="6"/>
            <a:endCxn id="98" idx="2"/>
          </p:cNvCxnSpPr>
          <p:nvPr/>
        </p:nvCxnSpPr>
        <p:spPr>
          <a:xfrm flipV="1">
            <a:off x="5074041" y="3982452"/>
            <a:ext cx="2662218" cy="6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6"/>
            <a:endCxn id="95" idx="2"/>
          </p:cNvCxnSpPr>
          <p:nvPr/>
        </p:nvCxnSpPr>
        <p:spPr>
          <a:xfrm flipV="1">
            <a:off x="5058765" y="4911289"/>
            <a:ext cx="267749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1" idx="6"/>
            <a:endCxn id="9" idx="2"/>
          </p:cNvCxnSpPr>
          <p:nvPr/>
        </p:nvCxnSpPr>
        <p:spPr>
          <a:xfrm>
            <a:off x="3347949" y="4911290"/>
            <a:ext cx="10816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9" idx="6"/>
            <a:endCxn id="67" idx="2"/>
          </p:cNvCxnSpPr>
          <p:nvPr/>
        </p:nvCxnSpPr>
        <p:spPr>
          <a:xfrm>
            <a:off x="8366563" y="3040327"/>
            <a:ext cx="1690123" cy="1249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3" idx="6"/>
            <a:endCxn id="67" idx="2"/>
          </p:cNvCxnSpPr>
          <p:nvPr/>
        </p:nvCxnSpPr>
        <p:spPr>
          <a:xfrm flipV="1">
            <a:off x="8365638" y="4289943"/>
            <a:ext cx="1691048" cy="1519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8" idx="6"/>
            <a:endCxn id="67" idx="2"/>
          </p:cNvCxnSpPr>
          <p:nvPr/>
        </p:nvCxnSpPr>
        <p:spPr>
          <a:xfrm>
            <a:off x="8365389" y="3982452"/>
            <a:ext cx="1691297" cy="307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056686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737433" y="2735096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70" name="Oval 69"/>
          <p:cNvSpPr/>
          <p:nvPr/>
        </p:nvSpPr>
        <p:spPr>
          <a:xfrm>
            <a:off x="5374894" y="274202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71" name="Oval 70"/>
          <p:cNvSpPr/>
          <p:nvPr/>
        </p:nvSpPr>
        <p:spPr>
          <a:xfrm>
            <a:off x="2718819" y="4606059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72" name="Oval 71"/>
          <p:cNvSpPr/>
          <p:nvPr/>
        </p:nvSpPr>
        <p:spPr>
          <a:xfrm>
            <a:off x="2730363" y="367948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4004" y="273742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736259" y="4606058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98" name="Oval 97"/>
          <p:cNvSpPr/>
          <p:nvPr/>
        </p:nvSpPr>
        <p:spPr>
          <a:xfrm>
            <a:off x="7736259" y="3677221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99" name="Oval 98"/>
          <p:cNvSpPr/>
          <p:nvPr/>
        </p:nvSpPr>
        <p:spPr>
          <a:xfrm>
            <a:off x="4444911" y="3683307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121" name="Oval 120"/>
          <p:cNvSpPr/>
          <p:nvPr/>
        </p:nvSpPr>
        <p:spPr>
          <a:xfrm>
            <a:off x="923742" y="3984712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5" y="2770259"/>
                <a:ext cx="181139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94" y="3743611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2" y="3743612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87" y="27498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47" y="3180123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75" y="3873430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4" y="4631914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15" y="4664769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4435487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8085494" y="1699389"/>
            <a:ext cx="338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Conjunctive arc: </a:t>
            </a:r>
          </a:p>
          <a:p>
            <a:r>
              <a:rPr lang="en-US" dirty="0" smtClean="0"/>
              <a:t>Disjunctive arc: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778267" y="1899365"/>
            <a:ext cx="9632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774659" y="2190029"/>
            <a:ext cx="966838" cy="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3" idx="5"/>
            <a:endCxn id="99" idx="1"/>
          </p:cNvCxnSpPr>
          <p:nvPr/>
        </p:nvCxnSpPr>
        <p:spPr>
          <a:xfrm>
            <a:off x="3261000" y="3258482"/>
            <a:ext cx="1276045" cy="514225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5179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77482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36508" y="5504390"/>
            <a:ext cx="629130" cy="6104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4,3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6"/>
            <a:endCxn id="61" idx="2"/>
          </p:cNvCxnSpPr>
          <p:nvPr/>
        </p:nvCxnSpPr>
        <p:spPr>
          <a:xfrm>
            <a:off x="3354309" y="5809621"/>
            <a:ext cx="2023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6"/>
            <a:endCxn id="63" idx="2"/>
          </p:cNvCxnSpPr>
          <p:nvPr/>
        </p:nvCxnSpPr>
        <p:spPr>
          <a:xfrm>
            <a:off x="6006612" y="5809621"/>
            <a:ext cx="1729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1" idx="6"/>
            <a:endCxn id="72" idx="2"/>
          </p:cNvCxnSpPr>
          <p:nvPr/>
        </p:nvCxnSpPr>
        <p:spPr>
          <a:xfrm flipV="1">
            <a:off x="1552872" y="3984712"/>
            <a:ext cx="1177491" cy="3052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4"/>
            <a:endCxn id="63" idx="0"/>
          </p:cNvCxnSpPr>
          <p:nvPr/>
        </p:nvCxnSpPr>
        <p:spPr>
          <a:xfrm>
            <a:off x="8050824" y="5216520"/>
            <a:ext cx="249" cy="287870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2" idx="2"/>
            <a:endCxn id="60" idx="2"/>
          </p:cNvCxnSpPr>
          <p:nvPr/>
        </p:nvCxnSpPr>
        <p:spPr>
          <a:xfrm rot="10800000" flipV="1">
            <a:off x="2725179" y="3984711"/>
            <a:ext cx="5184" cy="1824909"/>
          </a:xfrm>
          <a:prstGeom prst="curvedConnector3">
            <a:avLst>
              <a:gd name="adj1" fmla="val 4509722"/>
            </a:avLst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2" idx="5"/>
            <a:endCxn id="9" idx="1"/>
          </p:cNvCxnSpPr>
          <p:nvPr/>
        </p:nvCxnSpPr>
        <p:spPr>
          <a:xfrm>
            <a:off x="3267359" y="4200543"/>
            <a:ext cx="1254410" cy="494916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3"/>
            <a:endCxn id="60" idx="7"/>
          </p:cNvCxnSpPr>
          <p:nvPr/>
        </p:nvCxnSpPr>
        <p:spPr>
          <a:xfrm flipH="1">
            <a:off x="3262175" y="5127121"/>
            <a:ext cx="1259594" cy="466669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5" idx="6"/>
            <a:endCxn id="67" idx="2"/>
          </p:cNvCxnSpPr>
          <p:nvPr/>
        </p:nvCxnSpPr>
        <p:spPr>
          <a:xfrm flipV="1">
            <a:off x="8365389" y="4289943"/>
            <a:ext cx="1691297" cy="621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9" idx="4"/>
            <a:endCxn id="98" idx="0"/>
          </p:cNvCxnSpPr>
          <p:nvPr/>
        </p:nvCxnSpPr>
        <p:spPr>
          <a:xfrm flipH="1">
            <a:off x="8050824" y="3345558"/>
            <a:ext cx="1174" cy="331663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8" idx="4"/>
            <a:endCxn id="61" idx="7"/>
          </p:cNvCxnSpPr>
          <p:nvPr/>
        </p:nvCxnSpPr>
        <p:spPr>
          <a:xfrm flipH="1">
            <a:off x="5914478" y="4287683"/>
            <a:ext cx="2136346" cy="1306107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9" idx="3"/>
            <a:endCxn id="61" idx="7"/>
          </p:cNvCxnSpPr>
          <p:nvPr/>
        </p:nvCxnSpPr>
        <p:spPr>
          <a:xfrm flipH="1">
            <a:off x="5914478" y="3256158"/>
            <a:ext cx="1915089" cy="2337632"/>
          </a:xfrm>
          <a:prstGeom prst="straightConnector1">
            <a:avLst/>
          </a:prstGeom>
          <a:ln w="158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16200000" flipH="1">
            <a:off x="3832232" y="2893285"/>
            <a:ext cx="2126829" cy="10014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4196418" y="4715004"/>
            <a:ext cx="1405772" cy="1012926"/>
          </a:xfrm>
          <a:prstGeom prst="curvedConnector3">
            <a:avLst>
              <a:gd name="adj1" fmla="val 55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91" y="5563206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823" y="5540551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96" y="5324408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79940" y="3397035"/>
            <a:ext cx="634076" cy="233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78803" y="3402134"/>
            <a:ext cx="1503177" cy="229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881980" y="4107727"/>
            <a:ext cx="1253451" cy="205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08705" y="3402135"/>
            <a:ext cx="1253451" cy="229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88626" y="4947851"/>
            <a:ext cx="1504331" cy="2110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18931" y="4945223"/>
            <a:ext cx="893276" cy="211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1,3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3753" y="4099018"/>
            <a:ext cx="653791" cy="206488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70670" y="3390830"/>
            <a:ext cx="888383" cy="246399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665140" y="4945223"/>
            <a:ext cx="653791" cy="211027"/>
          </a:xfrm>
          <a:prstGeom prst="rect">
            <a:avLst/>
          </a:prstGeom>
          <a:pattFill prst="pct50">
            <a:fgClr>
              <a:schemeClr val="bg1"/>
            </a:fgClr>
            <a:bgClr>
              <a:srgbClr val="FF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5,3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48002" y="4107728"/>
            <a:ext cx="888383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20028" y="4949762"/>
            <a:ext cx="653791" cy="2064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45796" y="3382121"/>
            <a:ext cx="634076" cy="247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6,3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43257" y="4097514"/>
            <a:ext cx="1504331" cy="2167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53583" y="3392091"/>
            <a:ext cx="1253451" cy="2277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96203" y="4945223"/>
            <a:ext cx="893276" cy="21102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7,1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749913" y="3007010"/>
            <a:ext cx="320823" cy="2584174"/>
          </a:xfrm>
          <a:custGeom>
            <a:avLst/>
            <a:gdLst>
              <a:gd name="connsiteX0" fmla="*/ 21251 w 320823"/>
              <a:gd name="connsiteY0" fmla="*/ 0 h 2584174"/>
              <a:gd name="connsiteX1" fmla="*/ 31190 w 320823"/>
              <a:gd name="connsiteY1" fmla="*/ 924339 h 2584174"/>
              <a:gd name="connsiteX2" fmla="*/ 319425 w 320823"/>
              <a:gd name="connsiteY2" fmla="*/ 1043609 h 2584174"/>
              <a:gd name="connsiteX3" fmla="*/ 120642 w 320823"/>
              <a:gd name="connsiteY3" fmla="*/ 2584174 h 258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23" h="2584174">
                <a:moveTo>
                  <a:pt x="21251" y="0"/>
                </a:moveTo>
                <a:cubicBezTo>
                  <a:pt x="1372" y="375202"/>
                  <a:pt x="-18506" y="750404"/>
                  <a:pt x="31190" y="924339"/>
                </a:cubicBezTo>
                <a:cubicBezTo>
                  <a:pt x="80886" y="1098274"/>
                  <a:pt x="304516" y="766970"/>
                  <a:pt x="319425" y="1043609"/>
                </a:cubicBezTo>
                <a:cubicBezTo>
                  <a:pt x="334334" y="1320248"/>
                  <a:pt x="227488" y="1952211"/>
                  <a:pt x="120642" y="258417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10724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2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255270" y="2464271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Time Window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for JSP </a:t>
            </a:r>
            <a:r>
              <a:rPr lang="en-US" sz="2400" dirty="0" err="1"/>
              <a:t>cont</a:t>
            </a:r>
            <a:r>
              <a:rPr lang="en-US" sz="2400" dirty="0"/>
              <a:t>’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18242" y="4945223"/>
            <a:ext cx="1253451" cy="214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24681" y="4107727"/>
            <a:ext cx="653791" cy="206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73627" y="3402135"/>
            <a:ext cx="1505176" cy="226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2,2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52542" y="4913610"/>
            <a:ext cx="1118440" cy="276999"/>
            <a:chOff x="6501963" y="2502151"/>
            <a:chExt cx="1118440" cy="276999"/>
          </a:xfrm>
        </p:grpSpPr>
        <p:sp>
          <p:nvSpPr>
            <p:cNvPr id="115" name="Rectangle 114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3</a:t>
              </a:r>
              <a:endParaRPr lang="en-US" sz="1200" b="1" dirty="0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H="1" flipV="1">
            <a:off x="2218242" y="3074886"/>
            <a:ext cx="6440" cy="2264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24682" y="5331200"/>
            <a:ext cx="8955572" cy="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952542" y="4068792"/>
            <a:ext cx="1118440" cy="276999"/>
            <a:chOff x="6501963" y="2502151"/>
            <a:chExt cx="1118440" cy="276999"/>
          </a:xfrm>
        </p:grpSpPr>
        <p:sp>
          <p:nvSpPr>
            <p:cNvPr id="113" name="Rectangle 112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2</a:t>
              </a:r>
              <a:endParaRPr lang="en-US" sz="12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52542" y="3382121"/>
            <a:ext cx="1118440" cy="276999"/>
            <a:chOff x="6501963" y="2502151"/>
            <a:chExt cx="1118440" cy="276999"/>
          </a:xfrm>
        </p:grpSpPr>
        <p:sp>
          <p:nvSpPr>
            <p:cNvPr id="111" name="Rectangle 110"/>
            <p:cNvSpPr/>
            <p:nvPr/>
          </p:nvSpPr>
          <p:spPr>
            <a:xfrm>
              <a:off x="6501963" y="2522164"/>
              <a:ext cx="1118440" cy="236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01963" y="2502151"/>
              <a:ext cx="111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Machine 1</a:t>
              </a:r>
              <a:endParaRPr lang="en-US" sz="12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78905" y="4103449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6252" y="4947291"/>
            <a:ext cx="1253451" cy="2096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4,2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32356" y="4101496"/>
            <a:ext cx="895255" cy="211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 3,2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367926" y="2967253"/>
            <a:ext cx="1178108" cy="2643808"/>
          </a:xfrm>
          <a:custGeom>
            <a:avLst/>
            <a:gdLst>
              <a:gd name="connsiteX0" fmla="*/ 35108 w 1178108"/>
              <a:gd name="connsiteY0" fmla="*/ 0 h 2643808"/>
              <a:gd name="connsiteX1" fmla="*/ 74865 w 1178108"/>
              <a:gd name="connsiteY1" fmla="*/ 983974 h 2643808"/>
              <a:gd name="connsiteX2" fmla="*/ 701030 w 1178108"/>
              <a:gd name="connsiteY2" fmla="*/ 1192695 h 2643808"/>
              <a:gd name="connsiteX3" fmla="*/ 1178108 w 1178108"/>
              <a:gd name="connsiteY3" fmla="*/ 2643808 h 264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108" h="2643808">
                <a:moveTo>
                  <a:pt x="35108" y="0"/>
                </a:moveTo>
                <a:cubicBezTo>
                  <a:pt x="-507" y="392596"/>
                  <a:pt x="-36122" y="785192"/>
                  <a:pt x="74865" y="983974"/>
                </a:cubicBezTo>
                <a:cubicBezTo>
                  <a:pt x="185852" y="1182756"/>
                  <a:pt x="517156" y="916056"/>
                  <a:pt x="701030" y="1192695"/>
                </a:cubicBezTo>
                <a:cubicBezTo>
                  <a:pt x="884904" y="1469334"/>
                  <a:pt x="1031506" y="2056571"/>
                  <a:pt x="1178108" y="26438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72222" y="2459807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Window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4576" y="1946373"/>
            <a:ext cx="1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7CA8-6DCD-4230-8B2B-BE5505F67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2648</Words>
  <Application>Microsoft Office PowerPoint</Application>
  <PresentationFormat>Widescreen</PresentationFormat>
  <Paragraphs>1089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Problem Decomposition and Multi-shot ASP Solving for Job-shop Scheduling</vt:lpstr>
      <vt:lpstr>Agenda</vt:lpstr>
      <vt:lpstr>Production Systems</vt:lpstr>
      <vt:lpstr>Job-shop Scheduling Problem (JSP)</vt:lpstr>
      <vt:lpstr>State of the Art</vt:lpstr>
      <vt:lpstr>JSP Graph with 4 Jobs and 3 Machines</vt:lpstr>
      <vt:lpstr>Decomposition for JSP</vt:lpstr>
      <vt:lpstr>Decomposition for JSP cont’</vt:lpstr>
      <vt:lpstr>Decomposition for JSP cont’</vt:lpstr>
      <vt:lpstr>Decomposition for JSP cont’</vt:lpstr>
      <vt:lpstr>Decomposition for JSP cont’</vt:lpstr>
      <vt:lpstr>Decomposition Strategies</vt:lpstr>
      <vt:lpstr>J-EST Decomposition</vt:lpstr>
      <vt:lpstr>J-EST Decomposition cont’</vt:lpstr>
      <vt:lpstr>J-EST Decomposition cont’</vt:lpstr>
      <vt:lpstr>J-EST Decomposition cont’</vt:lpstr>
      <vt:lpstr>J-EST Decomposition cont’</vt:lpstr>
      <vt:lpstr>J-EST Decomposition using ASP</vt:lpstr>
      <vt:lpstr>J-EST Decomposition using ASP cont’</vt:lpstr>
      <vt:lpstr>Machine Sequencing using ASP cont’</vt:lpstr>
      <vt:lpstr>M-EST Decomposition</vt:lpstr>
      <vt:lpstr>M-EST Decomposition cont’</vt:lpstr>
      <vt:lpstr>M-EST Decomposition cont’</vt:lpstr>
      <vt:lpstr>M-EST Decomposition cont’</vt:lpstr>
      <vt:lpstr>M-EST Decomposition cont’</vt:lpstr>
      <vt:lpstr>M-EST Decomposition cont’</vt:lpstr>
      <vt:lpstr>Job- and Machine-based Decomposition </vt:lpstr>
      <vt:lpstr>Overlapping</vt:lpstr>
      <vt:lpstr>Overlapping Time Windows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cont’</vt:lpstr>
      <vt:lpstr>Overlapping Time Windows using ASP</vt:lpstr>
      <vt:lpstr>Machine Sequencing with Overlapping</vt:lpstr>
      <vt:lpstr>Freezing Non-Overlapped Operations</vt:lpstr>
      <vt:lpstr>Compression</vt:lpstr>
      <vt:lpstr>Optimized Time-window </vt:lpstr>
      <vt:lpstr>Compression Process</vt:lpstr>
      <vt:lpstr>Compression Process</vt:lpstr>
      <vt:lpstr>PowerPoint Presentation</vt:lpstr>
      <vt:lpstr>ASP vs OR-tools </vt:lpstr>
      <vt:lpstr>Conclusions</vt:lpstr>
    </vt:vector>
  </TitlesOfParts>
  <Company>AAU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El-Kholany</dc:creator>
  <cp:lastModifiedBy>Mohammed El-Kholany</cp:lastModifiedBy>
  <cp:revision>197</cp:revision>
  <dcterms:created xsi:type="dcterms:W3CDTF">2021-11-11T10:54:10Z</dcterms:created>
  <dcterms:modified xsi:type="dcterms:W3CDTF">2022-07-14T12:55:11Z</dcterms:modified>
</cp:coreProperties>
</file>