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43" r:id="rId2"/>
    <p:sldId id="344" r:id="rId3"/>
    <p:sldId id="399" r:id="rId4"/>
    <p:sldId id="260" r:id="rId5"/>
    <p:sldId id="372" r:id="rId6"/>
    <p:sldId id="269" r:id="rId7"/>
    <p:sldId id="348" r:id="rId8"/>
    <p:sldId id="264" r:id="rId9"/>
    <p:sldId id="265" r:id="rId10"/>
    <p:sldId id="267" r:id="rId11"/>
    <p:sldId id="268" r:id="rId12"/>
    <p:sldId id="351" r:id="rId13"/>
    <p:sldId id="374" r:id="rId14"/>
    <p:sldId id="404" r:id="rId15"/>
    <p:sldId id="405" r:id="rId16"/>
    <p:sldId id="406" r:id="rId17"/>
    <p:sldId id="407" r:id="rId18"/>
    <p:sldId id="415" r:id="rId19"/>
    <p:sldId id="416" r:id="rId20"/>
    <p:sldId id="417" r:id="rId21"/>
    <p:sldId id="359" r:id="rId22"/>
    <p:sldId id="353" r:id="rId23"/>
    <p:sldId id="408" r:id="rId24"/>
    <p:sldId id="409" r:id="rId25"/>
    <p:sldId id="410" r:id="rId26"/>
    <p:sldId id="411" r:id="rId27"/>
    <p:sldId id="412" r:id="rId28"/>
    <p:sldId id="293" r:id="rId29"/>
    <p:sldId id="294" r:id="rId30"/>
    <p:sldId id="363" r:id="rId31"/>
    <p:sldId id="295" r:id="rId32"/>
    <p:sldId id="296" r:id="rId33"/>
    <p:sldId id="297" r:id="rId34"/>
    <p:sldId id="298" r:id="rId35"/>
    <p:sldId id="299" r:id="rId36"/>
    <p:sldId id="418" r:id="rId37"/>
    <p:sldId id="419" r:id="rId38"/>
    <p:sldId id="420" r:id="rId39"/>
    <p:sldId id="303" r:id="rId40"/>
    <p:sldId id="304" r:id="rId41"/>
    <p:sldId id="305" r:id="rId42"/>
    <p:sldId id="370" r:id="rId43"/>
    <p:sldId id="413" r:id="rId44"/>
    <p:sldId id="414" r:id="rId45"/>
    <p:sldId id="34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6CBBB-D1F1-434B-B430-576F99A3CC27}" type="datetimeFigureOut">
              <a:rPr lang="en-US" smtClean="0"/>
              <a:t>2022-07-07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B8115-9E70-4FE0-8028-19C8CF836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79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0742-C6F4-4E4C-A32A-E9C72EBACAC2}" type="datetime1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FE04-0BE3-4EF4-AC67-B8FBEB7B7549}" type="datetime1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E7D2-EE51-4EFD-9C29-3FA52808387C}" type="datetime1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1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7249-634C-4070-9247-EB6C9F31AA44}" type="datetime1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5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B536-8D98-44A9-849C-869FC8793AE4}" type="datetime1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6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CAFA-F51B-4C3A-B526-82FA639CC5AB}" type="datetime1">
              <a:rPr lang="en-US" smtClean="0"/>
              <a:t>2022-07-14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DDFE-963D-4922-B660-434C140CC384}" type="datetime1">
              <a:rPr lang="en-US" smtClean="0"/>
              <a:t>2022-07-14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5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5BA-1E6D-473D-84AC-A764A7F24B71}" type="datetime1">
              <a:rPr lang="en-US" smtClean="0"/>
              <a:t>2022-07-14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EB9-814C-4398-9757-29B1B5A548A3}" type="datetime1">
              <a:rPr lang="en-US" smtClean="0"/>
              <a:t>2022-07-14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4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57E-255F-42BA-8A9C-451A69C01203}" type="datetime1">
              <a:rPr lang="en-US" smtClean="0"/>
              <a:t>2022-07-14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A7BD-1612-4A89-8D2C-727C05A5FE8E}" type="datetime1">
              <a:rPr lang="en-US" smtClean="0"/>
              <a:t>2022-07-14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7F2B0-8EEB-40A0-BA2B-07493F8050E4}" type="datetime1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9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4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6252"/>
            <a:ext cx="9144000" cy="1205304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Decomposition Methods for Solving Scheduling Problems using Answer Set Programming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440" y="2836249"/>
            <a:ext cx="10668000" cy="3547133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i="1" u="sng" dirty="0" smtClean="0"/>
              <a:t>Mohammed M. S. El-Kholany, MSc.</a:t>
            </a:r>
          </a:p>
          <a:p>
            <a:endParaRPr lang="en-US" dirty="0" smtClean="0"/>
          </a:p>
          <a:p>
            <a:r>
              <a:rPr lang="en-US" dirty="0" smtClean="0"/>
              <a:t>Supervisors:</a:t>
            </a:r>
          </a:p>
          <a:p>
            <a:r>
              <a:rPr lang="en-US" i="1" dirty="0" smtClean="0"/>
              <a:t>Prof. Dr. Martin Gebser</a:t>
            </a:r>
          </a:p>
          <a:p>
            <a:r>
              <a:rPr lang="en-US" i="1" dirty="0" smtClean="0"/>
              <a:t>Assoc. Prof. Dr. Konstantin Schekotihin</a:t>
            </a:r>
          </a:p>
          <a:p>
            <a:endParaRPr lang="en-US" dirty="0" smtClean="0"/>
          </a:p>
          <a:p>
            <a:r>
              <a:rPr lang="en-US" dirty="0" smtClean="0"/>
              <a:t>Production Systems Research Group</a:t>
            </a:r>
          </a:p>
          <a:p>
            <a:r>
              <a:rPr lang="en-US" dirty="0" smtClean="0"/>
              <a:t>Department of Artificial Intelligence and Cybersecurity</a:t>
            </a:r>
          </a:p>
          <a:p>
            <a:r>
              <a:rPr lang="en-US" dirty="0" smtClean="0"/>
              <a:t>Alpen-Adria-</a:t>
            </a:r>
            <a:r>
              <a:rPr lang="en-US" dirty="0" err="1" smtClean="0"/>
              <a:t>Universität</a:t>
            </a:r>
            <a:r>
              <a:rPr lang="en-US" dirty="0" smtClean="0"/>
              <a:t> Klagenfurt, Austria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5" y="-741"/>
            <a:ext cx="3328213" cy="13224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67300" y="650557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ICLP 2022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for JSP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494522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397035"/>
            <a:ext cx="634076" cy="233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10772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40213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491361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07488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33120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06879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38212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10344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4947291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101496"/>
            <a:ext cx="895255" cy="211589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40213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10772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40213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88626" y="4947851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033753" y="4099018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10772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96203" y="4945223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4367926" y="296725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for JSP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494522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397035"/>
            <a:ext cx="634076" cy="2337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10772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40213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491361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07488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33120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06879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38212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10344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4947291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101496"/>
            <a:ext cx="895255" cy="211589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402134"/>
            <a:ext cx="1503177" cy="22926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107727"/>
            <a:ext cx="1253451" cy="205562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402135"/>
            <a:ext cx="1253451" cy="229312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88626" y="4947851"/>
            <a:ext cx="1504331" cy="21102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318931" y="494522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033753" y="4099018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770670" y="3390830"/>
            <a:ext cx="888383" cy="246399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665140" y="4945223"/>
            <a:ext cx="653791" cy="211027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107728"/>
            <a:ext cx="888383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20028" y="4949762"/>
            <a:ext cx="653791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45796" y="3382121"/>
            <a:ext cx="634076" cy="247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043257" y="4097514"/>
            <a:ext cx="1504331" cy="2167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553583" y="3392091"/>
            <a:ext cx="1253451" cy="2277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96203" y="4945223"/>
            <a:ext cx="893276" cy="21102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255270" y="2464271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3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Third Iteration</a:t>
            </a:r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7749913" y="3007010"/>
            <a:ext cx="320823" cy="2584174"/>
          </a:xfrm>
          <a:custGeom>
            <a:avLst/>
            <a:gdLst>
              <a:gd name="connsiteX0" fmla="*/ 21251 w 320823"/>
              <a:gd name="connsiteY0" fmla="*/ 0 h 2584174"/>
              <a:gd name="connsiteX1" fmla="*/ 31190 w 320823"/>
              <a:gd name="connsiteY1" fmla="*/ 924339 h 2584174"/>
              <a:gd name="connsiteX2" fmla="*/ 319425 w 320823"/>
              <a:gd name="connsiteY2" fmla="*/ 1043609 h 2584174"/>
              <a:gd name="connsiteX3" fmla="*/ 120642 w 320823"/>
              <a:gd name="connsiteY3" fmla="*/ 2584174 h 258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23" h="2584174">
                <a:moveTo>
                  <a:pt x="21251" y="0"/>
                </a:moveTo>
                <a:cubicBezTo>
                  <a:pt x="1372" y="375202"/>
                  <a:pt x="-18506" y="750404"/>
                  <a:pt x="31190" y="924339"/>
                </a:cubicBezTo>
                <a:cubicBezTo>
                  <a:pt x="80886" y="1098274"/>
                  <a:pt x="304516" y="766970"/>
                  <a:pt x="319425" y="1043609"/>
                </a:cubicBezTo>
                <a:cubicBezTo>
                  <a:pt x="334334" y="1320248"/>
                  <a:pt x="227488" y="1952211"/>
                  <a:pt x="120642" y="258417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4367926" y="296725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8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Strategies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737874"/>
              </p:ext>
            </p:extLst>
          </p:nvPr>
        </p:nvGraphicFramePr>
        <p:xfrm>
          <a:off x="1971675" y="2197098"/>
          <a:ext cx="8200869" cy="26833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71975">
                  <a:extLst>
                    <a:ext uri="{9D8B030D-6E8A-4147-A177-3AD203B41FA5}">
                      <a16:colId xmlns:a16="http://schemas.microsoft.com/office/drawing/2014/main" val="237655606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263118585"/>
                    </a:ext>
                  </a:extLst>
                </a:gridCol>
                <a:gridCol w="1990569">
                  <a:extLst>
                    <a:ext uri="{9D8B030D-6E8A-4147-A177-3AD203B41FA5}">
                      <a16:colId xmlns:a16="http://schemas.microsoft.com/office/drawing/2014/main" val="2788176698"/>
                    </a:ext>
                  </a:extLst>
                </a:gridCol>
              </a:tblGrid>
              <a:tr h="894438">
                <a:tc>
                  <a:txBody>
                    <a:bodyPr/>
                    <a:lstStyle/>
                    <a:p>
                      <a:pPr algn="l"/>
                      <a:endParaRPr lang="en-US" dirty="0" smtClean="0"/>
                    </a:p>
                  </a:txBody>
                  <a:tcPr anchor="ctr"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Machine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881700"/>
                  </a:ext>
                </a:extLst>
              </a:tr>
              <a:tr h="89443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Earliest Starting Time (EST)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J-EST 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M-EST</a:t>
                      </a:r>
                      <a:endParaRPr lang="en-US" sz="2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736971"/>
                  </a:ext>
                </a:extLst>
              </a:tr>
              <a:tr h="89443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Most Total Work Remaining (MTWR)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J-MTWR 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M-MTWR</a:t>
                      </a:r>
                      <a:endParaRPr lang="en-US" sz="2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021733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06584" y="2395304"/>
            <a:ext cx="3837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Operation Ordering Criteria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</a:t>
            </a:r>
            <a:r>
              <a:rPr lang="en-US" dirty="0" smtClean="0"/>
              <a:t>-EST Decomposition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580" y="4163514"/>
            <a:ext cx="1359043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0580" y="3212030"/>
            <a:ext cx="1402735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5928" y="3212030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5928" y="4164100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084" y="2232391"/>
            <a:ext cx="3589057" cy="3318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1619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7579" y="4165339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91858" y="2236378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9402" y="29229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5179544" y="3211972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0582" y="3918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47068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73929" y="29698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3929" y="386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20559" y="19529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16697" y="2953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03506" y="3897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86161" y="19920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03085" y="4732626"/>
            <a:ext cx="9999695" cy="8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87697" y="4800473"/>
            <a:ext cx="577122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013581" y="4722536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77311" y="47400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89490" y="4859682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47401" y="48645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208962" y="47425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79052" y="48670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205594" y="4743509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970754" y="4868083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591858" y="474816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34533" y="4872739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826982" y="4723307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92142" y="4847881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4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</a:t>
            </a:r>
            <a:r>
              <a:rPr lang="en-US" dirty="0" smtClean="0"/>
              <a:t>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580" y="4163514"/>
            <a:ext cx="1359043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0580" y="3212030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5928" y="3212030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5928" y="4164100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084" y="2232391"/>
            <a:ext cx="3589057" cy="3318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1619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7579" y="4165339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91858" y="2236378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9402" y="29229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5179544" y="3211972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0582" y="3918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47068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73929" y="29698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3929" y="386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20559" y="19529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16697" y="2953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03506" y="3897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86161" y="19920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03085" y="4732626"/>
            <a:ext cx="9999695" cy="8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87697" y="4800473"/>
            <a:ext cx="577122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013581" y="4722536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77311" y="47400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89490" y="4859682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47401" y="48645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208962" y="47425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79052" y="48670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205594" y="4743509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970754" y="4868083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591858" y="474816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34533" y="4872739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826982" y="4723307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92142" y="4847881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14</a:t>
            </a:fld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54157" y="2727045"/>
            <a:ext cx="1636863" cy="1176034"/>
          </a:xfrm>
          <a:custGeom>
            <a:avLst/>
            <a:gdLst>
              <a:gd name="connsiteX0" fmla="*/ 0 w 1636863"/>
              <a:gd name="connsiteY0" fmla="*/ 55912 h 1176034"/>
              <a:gd name="connsiteX1" fmla="*/ 1470992 w 1636863"/>
              <a:gd name="connsiteY1" fmla="*/ 115546 h 1176034"/>
              <a:gd name="connsiteX2" fmla="*/ 1451113 w 1636863"/>
              <a:gd name="connsiteY2" fmla="*/ 1089581 h 1176034"/>
              <a:gd name="connsiteX3" fmla="*/ 119270 w 1636863"/>
              <a:gd name="connsiteY3" fmla="*/ 1139277 h 117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863" h="1176034">
                <a:moveTo>
                  <a:pt x="0" y="55912"/>
                </a:moveTo>
                <a:cubicBezTo>
                  <a:pt x="614570" y="-410"/>
                  <a:pt x="1229140" y="-56732"/>
                  <a:pt x="1470992" y="115546"/>
                </a:cubicBezTo>
                <a:cubicBezTo>
                  <a:pt x="1712844" y="287824"/>
                  <a:pt x="1676400" y="918959"/>
                  <a:pt x="1451113" y="1089581"/>
                </a:cubicBezTo>
                <a:cubicBezTo>
                  <a:pt x="1225826" y="1260203"/>
                  <a:pt x="309770" y="1122712"/>
                  <a:pt x="119270" y="1139277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</a:t>
            </a:r>
            <a:r>
              <a:rPr lang="en-US" dirty="0" smtClean="0"/>
              <a:t>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580" y="4163514"/>
            <a:ext cx="1359043" cy="33477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0580" y="3212030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5928" y="3212030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5928" y="4164100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084" y="2232391"/>
            <a:ext cx="3589057" cy="3318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1619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7579" y="4165339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91858" y="2236378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9402" y="29229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5179544" y="3211972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0582" y="3918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47068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73929" y="29698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3929" y="386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20559" y="19529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16697" y="2953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03506" y="3897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86161" y="19920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03085" y="4732626"/>
            <a:ext cx="9999695" cy="8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87697" y="4800473"/>
            <a:ext cx="577122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013581" y="4722536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77311" y="47400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89490" y="4859682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47401" y="48645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208962" y="47425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79052" y="48670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205594" y="4743509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970754" y="4868083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591858" y="474816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34533" y="4872739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826982" y="4723307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92142" y="4847881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15</a:t>
            </a:fld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003083" y="2695280"/>
            <a:ext cx="1587937" cy="1927865"/>
          </a:xfrm>
          <a:custGeom>
            <a:avLst/>
            <a:gdLst>
              <a:gd name="connsiteX0" fmla="*/ 0 w 1636863"/>
              <a:gd name="connsiteY0" fmla="*/ 55912 h 1176034"/>
              <a:gd name="connsiteX1" fmla="*/ 1470992 w 1636863"/>
              <a:gd name="connsiteY1" fmla="*/ 115546 h 1176034"/>
              <a:gd name="connsiteX2" fmla="*/ 1451113 w 1636863"/>
              <a:gd name="connsiteY2" fmla="*/ 1089581 h 1176034"/>
              <a:gd name="connsiteX3" fmla="*/ 119270 w 1636863"/>
              <a:gd name="connsiteY3" fmla="*/ 1139277 h 117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863" h="1176034">
                <a:moveTo>
                  <a:pt x="0" y="55912"/>
                </a:moveTo>
                <a:cubicBezTo>
                  <a:pt x="614570" y="-410"/>
                  <a:pt x="1229140" y="-56732"/>
                  <a:pt x="1470992" y="115546"/>
                </a:cubicBezTo>
                <a:cubicBezTo>
                  <a:pt x="1712844" y="287824"/>
                  <a:pt x="1676400" y="918959"/>
                  <a:pt x="1451113" y="1089581"/>
                </a:cubicBezTo>
                <a:cubicBezTo>
                  <a:pt x="1225826" y="1260203"/>
                  <a:pt x="309770" y="1122712"/>
                  <a:pt x="119270" y="1139277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5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</a:t>
            </a:r>
            <a:r>
              <a:rPr lang="en-US" dirty="0" smtClean="0"/>
              <a:t>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580" y="4163514"/>
            <a:ext cx="1359043" cy="33477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0580" y="3212030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5928" y="3212030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5928" y="4164100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084" y="2232391"/>
            <a:ext cx="3589057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1619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7579" y="4165339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91858" y="2236378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9402" y="29229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5179544" y="3211972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0582" y="3918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47068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73929" y="29698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3929" y="386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20559" y="19529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16697" y="2953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03506" y="3897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86161" y="19920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03085" y="4732626"/>
            <a:ext cx="9999695" cy="8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87697" y="4800473"/>
            <a:ext cx="577122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013581" y="4722536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77311" y="47400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89490" y="4859682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47401" y="48645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208962" y="47425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79052" y="48670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205594" y="4743509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970754" y="4868083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591858" y="474816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34533" y="4872739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826982" y="4723307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92142" y="4847881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16</a:t>
            </a:fld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476321" y="1620078"/>
            <a:ext cx="2242565" cy="3001618"/>
          </a:xfrm>
          <a:custGeom>
            <a:avLst/>
            <a:gdLst>
              <a:gd name="connsiteX0" fmla="*/ 1227069 w 2338049"/>
              <a:gd name="connsiteY0" fmla="*/ 0 h 3001618"/>
              <a:gd name="connsiteX1" fmla="*/ 2161347 w 2338049"/>
              <a:gd name="connsiteY1" fmla="*/ 288235 h 3001618"/>
              <a:gd name="connsiteX2" fmla="*/ 2151408 w 2338049"/>
              <a:gd name="connsiteY2" fmla="*/ 1262270 h 3001618"/>
              <a:gd name="connsiteX3" fmla="*/ 243095 w 2338049"/>
              <a:gd name="connsiteY3" fmla="*/ 1202635 h 3001618"/>
              <a:gd name="connsiteX4" fmla="*/ 44312 w 2338049"/>
              <a:gd name="connsiteY4" fmla="*/ 3001618 h 300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8049" h="3001618">
                <a:moveTo>
                  <a:pt x="1227069" y="0"/>
                </a:moveTo>
                <a:cubicBezTo>
                  <a:pt x="1617180" y="38928"/>
                  <a:pt x="2007291" y="77857"/>
                  <a:pt x="2161347" y="288235"/>
                </a:cubicBezTo>
                <a:cubicBezTo>
                  <a:pt x="2315403" y="498613"/>
                  <a:pt x="2471117" y="1109870"/>
                  <a:pt x="2151408" y="1262270"/>
                </a:cubicBezTo>
                <a:cubicBezTo>
                  <a:pt x="1831699" y="1414670"/>
                  <a:pt x="594278" y="912744"/>
                  <a:pt x="243095" y="1202635"/>
                </a:cubicBezTo>
                <a:cubicBezTo>
                  <a:pt x="-108088" y="1492526"/>
                  <a:pt x="16151" y="2723322"/>
                  <a:pt x="44312" y="3001618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3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</a:t>
            </a:r>
            <a:r>
              <a:rPr lang="en-US" dirty="0" smtClean="0"/>
              <a:t>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580" y="4163514"/>
            <a:ext cx="1359043" cy="33477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0580" y="3212030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5928" y="3212030"/>
            <a:ext cx="2065446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5928" y="4164100"/>
            <a:ext cx="1201561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084" y="2232391"/>
            <a:ext cx="3589057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1619" y="2232031"/>
            <a:ext cx="1201561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7579" y="4165339"/>
            <a:ext cx="1726259" cy="336899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91858" y="2236378"/>
            <a:ext cx="1726259" cy="33167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9402" y="29229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5179544" y="3211972"/>
            <a:ext cx="938184" cy="33167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0582" y="3918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47068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73929" y="29698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3929" y="386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20559" y="19529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16697" y="2953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03506" y="3897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86161" y="19920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03085" y="4732626"/>
            <a:ext cx="9999695" cy="8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87697" y="4800473"/>
            <a:ext cx="577122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013581" y="4722536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77311" y="47400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89490" y="4859682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47401" y="48645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208962" y="47425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79052" y="48670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205594" y="4743509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970754" y="4868083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591858" y="474816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34533" y="4872739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826982" y="4723307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92142" y="4847881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17</a:t>
            </a:fld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949110" y="1649895"/>
            <a:ext cx="902890" cy="3071191"/>
          </a:xfrm>
          <a:custGeom>
            <a:avLst/>
            <a:gdLst>
              <a:gd name="connsiteX0" fmla="*/ 583135 w 947993"/>
              <a:gd name="connsiteY0" fmla="*/ 0 h 3071191"/>
              <a:gd name="connsiteX1" fmla="*/ 931004 w 947993"/>
              <a:gd name="connsiteY1" fmla="*/ 1838739 h 3071191"/>
              <a:gd name="connsiteX2" fmla="*/ 106057 w 947993"/>
              <a:gd name="connsiteY2" fmla="*/ 2266122 h 3071191"/>
              <a:gd name="connsiteX3" fmla="*/ 36483 w 947993"/>
              <a:gd name="connsiteY3" fmla="*/ 3071191 h 307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7993" h="3071191">
                <a:moveTo>
                  <a:pt x="583135" y="0"/>
                </a:moveTo>
                <a:cubicBezTo>
                  <a:pt x="796826" y="730526"/>
                  <a:pt x="1010517" y="1461052"/>
                  <a:pt x="931004" y="1838739"/>
                </a:cubicBezTo>
                <a:cubicBezTo>
                  <a:pt x="851491" y="2216426"/>
                  <a:pt x="255144" y="2060713"/>
                  <a:pt x="106057" y="2266122"/>
                </a:cubicBezTo>
                <a:cubicBezTo>
                  <a:pt x="-43030" y="2471531"/>
                  <a:pt x="-3274" y="2771361"/>
                  <a:pt x="36483" y="3071191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endParaRPr 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600" dirty="0" err="1" smtClean="0"/>
              <a:t>numofoperations</a:t>
            </a:r>
            <a:r>
              <a:rPr lang="en-US" sz="1600" dirty="0" smtClean="0"/>
              <a:t>(</a:t>
            </a:r>
            <a:r>
              <a:rPr lang="en-US" sz="1600" i="1" dirty="0" smtClean="0">
                <a:solidFill>
                  <a:srgbClr val="2630F8"/>
                </a:solidFill>
              </a:rPr>
              <a:t>M1</a:t>
            </a:r>
            <a:r>
              <a:rPr lang="en-US" sz="1600" dirty="0" smtClean="0"/>
              <a:t>) :- </a:t>
            </a:r>
            <a:r>
              <a:rPr lang="en-US" sz="1600" i="1" dirty="0" smtClean="0">
                <a:solidFill>
                  <a:srgbClr val="2630F8"/>
                </a:solidFill>
              </a:rPr>
              <a:t>M1</a:t>
            </a:r>
            <a:r>
              <a:rPr lang="en-US" sz="1600" dirty="0" smtClean="0"/>
              <a:t> = </a:t>
            </a:r>
            <a:r>
              <a:rPr lang="en-US" sz="1600" i="1" dirty="0" err="1">
                <a:solidFill>
                  <a:srgbClr val="2630F8"/>
                </a:solidFill>
              </a:rPr>
              <a:t>NumofJobs</a:t>
            </a:r>
            <a:r>
              <a:rPr lang="en-US" sz="1600" dirty="0" smtClean="0"/>
              <a:t> * </a:t>
            </a:r>
            <a:r>
              <a:rPr lang="en-US" sz="1600" i="1" dirty="0" err="1" smtClean="0">
                <a:solidFill>
                  <a:srgbClr val="2630F8"/>
                </a:solidFill>
              </a:rPr>
              <a:t>NumofMachs</a:t>
            </a:r>
            <a:r>
              <a:rPr lang="en-US" sz="1600" dirty="0" smtClean="0"/>
              <a:t>, </a:t>
            </a:r>
            <a:r>
              <a:rPr lang="en-US" sz="1600" dirty="0" err="1" smtClean="0"/>
              <a:t>numofJob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sz="1600" dirty="0" smtClean="0"/>
              <a:t>(</a:t>
            </a:r>
            <a:r>
              <a:rPr lang="en-US" sz="1600" i="1" dirty="0" err="1">
                <a:solidFill>
                  <a:srgbClr val="2630F8"/>
                </a:solidFill>
              </a:rPr>
              <a:t>NumofJobs</a:t>
            </a:r>
            <a:r>
              <a:rPr lang="en-US" sz="1600" dirty="0" smtClean="0"/>
              <a:t>), 									</a:t>
            </a:r>
            <a:r>
              <a:rPr lang="en-US" sz="1600" dirty="0"/>
              <a:t> </a:t>
            </a:r>
            <a:r>
              <a:rPr lang="en-US" sz="1600" dirty="0" smtClean="0"/>
              <a:t>          </a:t>
            </a:r>
            <a:r>
              <a:rPr lang="en-US" sz="1600" dirty="0" err="1" smtClean="0"/>
              <a:t>numofMachines</a:t>
            </a:r>
            <a:r>
              <a:rPr lang="en-US" sz="1600" dirty="0" smtClean="0"/>
              <a:t>(</a:t>
            </a:r>
            <a:r>
              <a:rPr lang="en-US" sz="1600" i="1" dirty="0" err="1" smtClean="0">
                <a:solidFill>
                  <a:srgbClr val="2630F8"/>
                </a:solidFill>
              </a:rPr>
              <a:t>NumofMachs</a:t>
            </a:r>
            <a:r>
              <a:rPr lang="en-US" sz="1600" dirty="0" smtClean="0"/>
              <a:t>).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numOfOperPerTWin</a:t>
            </a:r>
            <a:r>
              <a:rPr lang="en-US" sz="1600" dirty="0" smtClean="0"/>
              <a:t>(</a:t>
            </a:r>
            <a:r>
              <a:rPr lang="en-US" sz="1600" i="1" dirty="0">
                <a:solidFill>
                  <a:srgbClr val="2630F8"/>
                </a:solidFill>
              </a:rPr>
              <a:t>M2</a:t>
            </a:r>
            <a:r>
              <a:rPr lang="en-US" sz="1600" dirty="0" smtClean="0"/>
              <a:t>) :- </a:t>
            </a:r>
            <a:r>
              <a:rPr lang="en-US" sz="1600" dirty="0" err="1" smtClean="0"/>
              <a:t>numOfOperations</a:t>
            </a:r>
            <a:r>
              <a:rPr lang="en-US" sz="1600" dirty="0" smtClean="0"/>
              <a:t>(</a:t>
            </a:r>
            <a:r>
              <a:rPr lang="en-US" sz="1600" i="1" dirty="0" smtClean="0">
                <a:solidFill>
                  <a:srgbClr val="2630F8"/>
                </a:solidFill>
              </a:rPr>
              <a:t>M1</a:t>
            </a:r>
            <a:r>
              <a:rPr lang="en-US" sz="1600" dirty="0" smtClean="0"/>
              <a:t>), </a:t>
            </a:r>
            <a:r>
              <a:rPr lang="en-US" sz="1600" i="1" dirty="0" smtClean="0">
                <a:solidFill>
                  <a:srgbClr val="2630F8"/>
                </a:solidFill>
              </a:rPr>
              <a:t>M2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(</a:t>
            </a:r>
            <a:r>
              <a:rPr lang="en-US" sz="1600" i="1" dirty="0">
                <a:solidFill>
                  <a:srgbClr val="2630F8"/>
                </a:solidFill>
              </a:rPr>
              <a:t>M1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FF0000"/>
                </a:solidFill>
              </a:rPr>
              <a:t>+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 err="1"/>
              <a:t>numOfTimeWindows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-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338169"/>
                </a:solidFill>
              </a:rPr>
              <a:t>1</a:t>
            </a:r>
            <a:r>
              <a:rPr lang="en-US" sz="1600" dirty="0"/>
              <a:t>) / </a:t>
            </a:r>
            <a:r>
              <a:rPr lang="en-US" sz="1600" dirty="0" err="1"/>
              <a:t>numOfTimeWindows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err="1"/>
              <a:t>estimateStartTime</a:t>
            </a:r>
            <a:r>
              <a:rPr lang="en-US" sz="1600" dirty="0"/>
              <a:t>(</a:t>
            </a:r>
            <a:r>
              <a:rPr lang="en-US" sz="1600" i="1" dirty="0" err="1">
                <a:solidFill>
                  <a:srgbClr val="2630F8"/>
                </a:solidFill>
              </a:rPr>
              <a:t>JobNum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338169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338169"/>
                </a:solidFill>
              </a:rPr>
              <a:t>0</a:t>
            </a:r>
            <a:r>
              <a:rPr lang="en-US" sz="1600" dirty="0" smtClean="0"/>
              <a:t>) </a:t>
            </a:r>
            <a:r>
              <a:rPr lang="en-US" sz="1600" dirty="0"/>
              <a:t>:- operation(</a:t>
            </a:r>
            <a:r>
              <a:rPr lang="en-US" sz="1600" i="1" dirty="0" err="1">
                <a:solidFill>
                  <a:srgbClr val="2630F8"/>
                </a:solidFill>
              </a:rPr>
              <a:t>JobNum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338169"/>
                </a:solidFill>
              </a:rPr>
              <a:t>1</a:t>
            </a:r>
            <a:r>
              <a:rPr lang="en-US" sz="1600" dirty="0" smtClean="0"/>
              <a:t>).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err="1"/>
              <a:t>estimateStartTime</a:t>
            </a:r>
            <a:r>
              <a:rPr lang="en-US" sz="1600" dirty="0"/>
              <a:t>(</a:t>
            </a:r>
            <a:r>
              <a:rPr lang="en-US" sz="1600" i="1" dirty="0" err="1">
                <a:solidFill>
                  <a:srgbClr val="2630F8"/>
                </a:solidFill>
              </a:rPr>
              <a:t>JobNum</a:t>
            </a:r>
            <a:r>
              <a:rPr lang="en-US" sz="1600" dirty="0"/>
              <a:t>, </a:t>
            </a:r>
            <a:r>
              <a:rPr lang="en-US" sz="1600" i="1" dirty="0" err="1">
                <a:solidFill>
                  <a:srgbClr val="2630F8"/>
                </a:solidFill>
              </a:rPr>
              <a:t>StepNum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+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338169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i="1" dirty="0" err="1">
                <a:solidFill>
                  <a:srgbClr val="2630F8"/>
                </a:solidFill>
              </a:rPr>
              <a:t>StartTime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+</a:t>
            </a:r>
            <a:r>
              <a:rPr lang="en-US" sz="1600" dirty="0" smtClean="0"/>
              <a:t> </a:t>
            </a:r>
            <a:r>
              <a:rPr lang="en-US" sz="1600" i="1" dirty="0" err="1">
                <a:solidFill>
                  <a:srgbClr val="2630F8"/>
                </a:solidFill>
              </a:rPr>
              <a:t>ProTime</a:t>
            </a:r>
            <a:r>
              <a:rPr lang="en-US" sz="1600" dirty="0"/>
              <a:t>) :- </a:t>
            </a:r>
            <a:r>
              <a:rPr lang="en-US" sz="1600" dirty="0" err="1"/>
              <a:t>estimateStartTime</a:t>
            </a:r>
            <a:r>
              <a:rPr lang="en-US" sz="1600" dirty="0"/>
              <a:t>(</a:t>
            </a:r>
            <a:r>
              <a:rPr lang="en-US" sz="1600" i="1" dirty="0" err="1">
                <a:solidFill>
                  <a:srgbClr val="2630F8"/>
                </a:solidFill>
              </a:rPr>
              <a:t>JobNum</a:t>
            </a:r>
            <a:r>
              <a:rPr lang="en-US" sz="1600" dirty="0"/>
              <a:t>, </a:t>
            </a:r>
            <a:r>
              <a:rPr lang="en-US" sz="1600" i="1" dirty="0" err="1">
                <a:solidFill>
                  <a:srgbClr val="2630F8"/>
                </a:solidFill>
              </a:rPr>
              <a:t>StepNum</a:t>
            </a:r>
            <a:r>
              <a:rPr lang="en-US" sz="1600" dirty="0"/>
              <a:t>, </a:t>
            </a:r>
            <a:r>
              <a:rPr lang="en-US" sz="1600" i="1" dirty="0" err="1">
                <a:solidFill>
                  <a:srgbClr val="2630F8"/>
                </a:solidFill>
              </a:rPr>
              <a:t>StartTime</a:t>
            </a:r>
            <a:r>
              <a:rPr lang="en-US" sz="1600" dirty="0" smtClean="0"/>
              <a:t>),                                                              		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                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  			    </a:t>
            </a:r>
            <a:r>
              <a:rPr lang="en-US" sz="1600" dirty="0" err="1" smtClean="0"/>
              <a:t>proTime</a:t>
            </a:r>
            <a:r>
              <a:rPr lang="en-US" sz="1600" dirty="0" smtClean="0"/>
              <a:t>(</a:t>
            </a:r>
            <a:r>
              <a:rPr lang="en-US" sz="1600" i="1" dirty="0" err="1" smtClean="0">
                <a:solidFill>
                  <a:srgbClr val="2630F8"/>
                </a:solidFill>
              </a:rPr>
              <a:t>JobNum</a:t>
            </a:r>
            <a:r>
              <a:rPr lang="en-US" sz="1600" dirty="0"/>
              <a:t>, </a:t>
            </a:r>
            <a:r>
              <a:rPr lang="en-US" sz="1600" i="1" dirty="0" err="1">
                <a:solidFill>
                  <a:srgbClr val="2630F8"/>
                </a:solidFill>
              </a:rPr>
              <a:t>StepNum</a:t>
            </a:r>
            <a:r>
              <a:rPr lang="en-US" sz="1600" dirty="0"/>
              <a:t>, </a:t>
            </a:r>
            <a:r>
              <a:rPr lang="en-US" sz="1600" i="1" dirty="0" err="1">
                <a:solidFill>
                  <a:srgbClr val="2630F8"/>
                </a:solidFill>
              </a:rPr>
              <a:t>ProTime</a:t>
            </a:r>
            <a:r>
              <a:rPr lang="en-US" sz="1600" dirty="0" smtClean="0"/>
              <a:t>),						                                            operation(</a:t>
            </a:r>
            <a:r>
              <a:rPr lang="en-US" sz="1600" i="1" dirty="0" err="1" smtClean="0">
                <a:solidFill>
                  <a:srgbClr val="2630F8"/>
                </a:solidFill>
              </a:rPr>
              <a:t>JobNum</a:t>
            </a:r>
            <a:r>
              <a:rPr lang="en-US" sz="1600" dirty="0"/>
              <a:t>, </a:t>
            </a:r>
            <a:r>
              <a:rPr lang="en-US" sz="1600" i="1" dirty="0" err="1">
                <a:solidFill>
                  <a:srgbClr val="2630F8"/>
                </a:solidFill>
              </a:rPr>
              <a:t>StepNum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+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338169"/>
                </a:solidFill>
              </a:rPr>
              <a:t>1</a:t>
            </a:r>
            <a:r>
              <a:rPr lang="en-US" sz="1600" dirty="0" smtClean="0"/>
              <a:t>).</a:t>
            </a:r>
            <a:endParaRPr lang="en-US" sz="1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J</a:t>
            </a:r>
            <a:r>
              <a:rPr lang="en-US" dirty="0" smtClean="0"/>
              <a:t>-EST Decomposition using 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1800" dirty="0" smtClean="0"/>
              <a:t>index(</a:t>
            </a:r>
            <a:r>
              <a:rPr lang="en-US" sz="1800" i="1" dirty="0" err="1" smtClean="0">
                <a:solidFill>
                  <a:srgbClr val="2630F8"/>
                </a:solidFill>
              </a:rPr>
              <a:t>JobNum</a:t>
            </a:r>
            <a:r>
              <a:rPr lang="en-US" sz="1800" dirty="0" smtClean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N</a:t>
            </a:r>
            <a:r>
              <a:rPr lang="en-US" sz="1800" dirty="0"/>
              <a:t>) </a:t>
            </a:r>
            <a:r>
              <a:rPr lang="en-US" sz="1800" dirty="0" smtClean="0"/>
              <a:t>:- </a:t>
            </a:r>
            <a:r>
              <a:rPr lang="en-US" sz="1800" dirty="0" err="1" smtClean="0"/>
              <a:t>estimateStartTime</a:t>
            </a:r>
            <a:r>
              <a:rPr lang="en-US" sz="1800" dirty="0" smtClean="0"/>
              <a:t>(</a:t>
            </a:r>
            <a:r>
              <a:rPr lang="en-US" sz="1800" i="1" dirty="0" err="1" smtClean="0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StartTime</a:t>
            </a:r>
            <a:r>
              <a:rPr lang="en-US" sz="1800" dirty="0"/>
              <a:t>),</a:t>
            </a:r>
          </a:p>
          <a:p>
            <a:pPr marL="0" indent="0">
              <a:buNone/>
            </a:pPr>
            <a:r>
              <a:rPr lang="en-US" sz="1800" dirty="0"/>
              <a:t>                     </a:t>
            </a:r>
            <a:r>
              <a:rPr lang="en-US" sz="1800" dirty="0" smtClean="0"/>
              <a:t>        		      </a:t>
            </a:r>
            <a:r>
              <a:rPr lang="en-US" sz="1800" dirty="0" err="1" smtClean="0"/>
              <a:t>proTime</a:t>
            </a:r>
            <a:r>
              <a:rPr lang="en-US" sz="1800" dirty="0" smtClean="0"/>
              <a:t>(</a:t>
            </a:r>
            <a:r>
              <a:rPr lang="en-US" sz="1800" i="1" dirty="0" err="1" smtClean="0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ProTime</a:t>
            </a:r>
            <a:r>
              <a:rPr lang="en-US" sz="1800" dirty="0"/>
              <a:t>),</a:t>
            </a:r>
          </a:p>
          <a:p>
            <a:pPr marL="0" indent="0">
              <a:buNone/>
            </a:pPr>
            <a:r>
              <a:rPr lang="en-US" sz="1800" dirty="0"/>
              <a:t>                             </a:t>
            </a:r>
            <a:r>
              <a:rPr lang="en-US" sz="1800" dirty="0" smtClean="0"/>
              <a:t>		      </a:t>
            </a:r>
            <a:r>
              <a:rPr lang="en-US" sz="1800" dirty="0" smtClean="0">
                <a:solidFill>
                  <a:srgbClr val="2630F8"/>
                </a:solidFill>
              </a:rPr>
              <a:t>N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>
                <a:solidFill>
                  <a:srgbClr val="C00000"/>
                </a:solidFill>
              </a:rPr>
              <a:t>#count</a:t>
            </a:r>
            <a:r>
              <a:rPr lang="en-US" sz="1800" dirty="0"/>
              <a:t>{</a:t>
            </a:r>
            <a:r>
              <a:rPr lang="en-US" sz="1800" i="1" dirty="0">
                <a:solidFill>
                  <a:srgbClr val="2630F8"/>
                </a:solidFill>
              </a:rPr>
              <a:t>JobNum1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StepNum1</a:t>
            </a:r>
            <a:r>
              <a:rPr lang="en-US" sz="1800" dirty="0"/>
              <a:t> :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		      	</a:t>
            </a:r>
            <a:r>
              <a:rPr lang="en-US" sz="1800" dirty="0" err="1" smtClean="0"/>
              <a:t>estimateStartTime</a:t>
            </a:r>
            <a:r>
              <a:rPr lang="en-US" sz="1800" dirty="0" smtClean="0"/>
              <a:t>(</a:t>
            </a:r>
            <a:r>
              <a:rPr lang="en-US" sz="1800" i="1" dirty="0" smtClean="0">
                <a:solidFill>
                  <a:srgbClr val="2630F8"/>
                </a:solidFill>
              </a:rPr>
              <a:t>JobNum1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StepNum1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StartTime1</a:t>
            </a:r>
            <a:r>
              <a:rPr lang="en-US" sz="1800" dirty="0"/>
              <a:t>),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</a:t>
            </a:r>
            <a:r>
              <a:rPr lang="en-US" sz="1800" dirty="0" smtClean="0"/>
              <a:t>	</a:t>
            </a:r>
            <a:r>
              <a:rPr lang="en-US" sz="1800" dirty="0" err="1" smtClean="0"/>
              <a:t>proTime</a:t>
            </a:r>
            <a:r>
              <a:rPr lang="en-US" sz="1800" dirty="0" smtClean="0"/>
              <a:t>(</a:t>
            </a:r>
            <a:r>
              <a:rPr lang="en-US" sz="1800" i="1" dirty="0" smtClean="0">
                <a:solidFill>
                  <a:srgbClr val="2630F8"/>
                </a:solidFill>
              </a:rPr>
              <a:t>JobNum1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StepNum1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ProTime1</a:t>
            </a:r>
            <a:r>
              <a:rPr lang="en-US" sz="1800" dirty="0"/>
              <a:t>),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</a:t>
            </a:r>
            <a:r>
              <a:rPr lang="en-US" sz="1800" dirty="0" smtClean="0"/>
              <a:t>	(</a:t>
            </a:r>
            <a:r>
              <a:rPr lang="en-US" sz="1800" i="1" dirty="0">
                <a:solidFill>
                  <a:srgbClr val="2630F8"/>
                </a:solidFill>
              </a:rPr>
              <a:t>StartTime1</a:t>
            </a:r>
            <a:r>
              <a:rPr lang="en-US" sz="1800" dirty="0">
                <a:solidFill>
                  <a:srgbClr val="2630F8"/>
                </a:solidFill>
              </a:rPr>
              <a:t>, </a:t>
            </a:r>
            <a:r>
              <a:rPr lang="en-US" sz="1800" i="1" dirty="0">
                <a:solidFill>
                  <a:srgbClr val="2630F8"/>
                </a:solidFill>
              </a:rPr>
              <a:t>ProTime1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StepNum1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JobNum1</a:t>
            </a:r>
            <a:r>
              <a:rPr lang="en-US" sz="1800" dirty="0"/>
              <a:t>) </a:t>
            </a:r>
            <a:r>
              <a:rPr lang="en-US" sz="1800" dirty="0">
                <a:solidFill>
                  <a:srgbClr val="FF0000"/>
                </a:solidFill>
              </a:rPr>
              <a:t>&lt;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(</a:t>
            </a:r>
            <a:r>
              <a:rPr lang="en-US" sz="1800" i="1" dirty="0" err="1" smtClean="0">
                <a:solidFill>
                  <a:srgbClr val="2630F8"/>
                </a:solidFill>
              </a:rPr>
              <a:t>StartTime</a:t>
            </a:r>
            <a:r>
              <a:rPr lang="en-US" sz="1800" i="1" dirty="0" smtClean="0">
                <a:solidFill>
                  <a:schemeClr val="accent2"/>
                </a:solidFill>
              </a:rPr>
              <a:t>  </a:t>
            </a:r>
            <a:r>
              <a:rPr lang="en-US" sz="1800" dirty="0" smtClean="0"/>
              <a:t>, </a:t>
            </a:r>
            <a:r>
              <a:rPr lang="en-US" sz="1800" i="1" dirty="0" err="1" smtClean="0">
                <a:solidFill>
                  <a:srgbClr val="2630F8"/>
                </a:solidFill>
              </a:rPr>
              <a:t>ProTime</a:t>
            </a:r>
            <a:r>
              <a:rPr lang="en-US" sz="1800" i="1" dirty="0" smtClean="0">
                <a:solidFill>
                  <a:schemeClr val="accent2"/>
                </a:solidFill>
              </a:rPr>
              <a:t>  </a:t>
            </a:r>
            <a:r>
              <a:rPr lang="en-US" sz="1800" dirty="0" smtClean="0"/>
              <a:t>, </a:t>
            </a:r>
            <a:r>
              <a:rPr lang="en-US" sz="1800" i="1" dirty="0" err="1" smtClean="0">
                <a:solidFill>
                  <a:srgbClr val="2630F8"/>
                </a:solidFill>
              </a:rPr>
              <a:t>StepNum</a:t>
            </a:r>
            <a:r>
              <a:rPr lang="en-US" sz="1800" i="1" dirty="0" smtClean="0">
                <a:solidFill>
                  <a:schemeClr val="accent2"/>
                </a:solidFill>
              </a:rPr>
              <a:t>  </a:t>
            </a:r>
            <a:r>
              <a:rPr lang="en-US" sz="1800" dirty="0" smtClean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JobNum</a:t>
            </a:r>
            <a:r>
              <a:rPr lang="en-US" sz="1800" dirty="0" smtClean="0"/>
              <a:t>) }.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assignToTimeWindow</a:t>
            </a:r>
            <a:r>
              <a:rPr lang="en-US" sz="1800" dirty="0"/>
              <a:t>(</a:t>
            </a:r>
            <a:r>
              <a:rPr lang="en-US" sz="1800" i="1" dirty="0" err="1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, (</a:t>
            </a:r>
            <a:r>
              <a:rPr lang="en-US" sz="1800" i="1" dirty="0" smtClean="0">
                <a:solidFill>
                  <a:srgbClr val="2630F8"/>
                </a:solidFill>
              </a:rPr>
              <a:t>N</a:t>
            </a:r>
            <a:r>
              <a:rPr lang="en-US" sz="1800" i="1" dirty="0" smtClean="0">
                <a:solidFill>
                  <a:schemeClr val="accent2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+ </a:t>
            </a:r>
            <a:r>
              <a:rPr lang="en-US" sz="1800" i="1" dirty="0" smtClean="0">
                <a:solidFill>
                  <a:srgbClr val="2630F8"/>
                </a:solidFill>
              </a:rPr>
              <a:t>M</a:t>
            </a:r>
            <a:r>
              <a:rPr lang="en-US" sz="1800" dirty="0"/>
              <a:t>) / </a:t>
            </a:r>
            <a:r>
              <a:rPr lang="en-US" sz="1800" i="1" dirty="0">
                <a:solidFill>
                  <a:srgbClr val="2630F8"/>
                </a:solidFill>
              </a:rPr>
              <a:t>M</a:t>
            </a:r>
            <a:r>
              <a:rPr lang="en-US" sz="1800" dirty="0" smtClean="0"/>
              <a:t>) :- index(</a:t>
            </a:r>
            <a:r>
              <a:rPr lang="en-US" sz="1800" i="1" dirty="0" err="1" smtClean="0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N</a:t>
            </a:r>
            <a:r>
              <a:rPr lang="en-US" sz="1800" dirty="0"/>
              <a:t>), </a:t>
            </a:r>
            <a:r>
              <a:rPr lang="en-US" sz="1800" dirty="0" smtClean="0"/>
              <a:t>								                 </a:t>
            </a:r>
            <a:r>
              <a:rPr lang="en-US" sz="1800" dirty="0" err="1" smtClean="0"/>
              <a:t>numOfOperPerTWin</a:t>
            </a:r>
            <a:r>
              <a:rPr lang="en-US" sz="1800" dirty="0" smtClean="0"/>
              <a:t>(</a:t>
            </a:r>
            <a:r>
              <a:rPr lang="en-US" sz="1800" i="1" dirty="0" smtClean="0">
                <a:solidFill>
                  <a:srgbClr val="2630F8"/>
                </a:solidFill>
              </a:rPr>
              <a:t>M</a:t>
            </a:r>
            <a:r>
              <a:rPr lang="en-US" sz="1800" dirty="0"/>
              <a:t>).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J</a:t>
            </a:r>
            <a:r>
              <a:rPr lang="en-US" dirty="0" smtClean="0"/>
              <a:t>-EST Decomposition using ASP </a:t>
            </a:r>
            <a:r>
              <a:rPr lang="en-US" sz="2400" dirty="0" err="1" smtClean="0"/>
              <a:t>cont</a:t>
            </a:r>
            <a:r>
              <a:rPr lang="en-US" sz="2400" dirty="0" smtClean="0"/>
              <a:t>’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10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 smtClean="0"/>
          </a:p>
          <a:p>
            <a:r>
              <a:rPr lang="en-US" dirty="0" smtClean="0"/>
              <a:t>State </a:t>
            </a:r>
            <a:r>
              <a:rPr lang="en-US" dirty="0"/>
              <a:t>of the </a:t>
            </a:r>
            <a:r>
              <a:rPr lang="en-US" dirty="0" smtClean="0"/>
              <a:t>Art</a:t>
            </a:r>
            <a:endParaRPr lang="en-US" dirty="0" smtClean="0"/>
          </a:p>
          <a:p>
            <a:r>
              <a:rPr lang="en-US" dirty="0" smtClean="0"/>
              <a:t>Methods </a:t>
            </a:r>
          </a:p>
          <a:p>
            <a:pPr lvl="1"/>
            <a:r>
              <a:rPr lang="en-US" dirty="0" smtClean="0"/>
              <a:t>Decomposition Strategies</a:t>
            </a:r>
          </a:p>
          <a:p>
            <a:pPr lvl="1"/>
            <a:r>
              <a:rPr lang="en-US" dirty="0" smtClean="0"/>
              <a:t>Overlapping</a:t>
            </a:r>
          </a:p>
          <a:p>
            <a:pPr lvl="1"/>
            <a:r>
              <a:rPr lang="en-US" dirty="0" smtClean="0"/>
              <a:t>Compression</a:t>
            </a:r>
          </a:p>
          <a:p>
            <a:r>
              <a:rPr lang="en-US" dirty="0" smtClean="0"/>
              <a:t>Results</a:t>
            </a:r>
            <a:endParaRPr lang="en-US" dirty="0" smtClean="0"/>
          </a:p>
          <a:p>
            <a:r>
              <a:rPr lang="en-US" dirty="0" smtClean="0"/>
              <a:t>Conclusions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 err="1"/>
              <a:t>seqM</a:t>
            </a:r>
            <a:r>
              <a:rPr lang="en-US" sz="1600" dirty="0"/>
              <a:t>((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), (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), </a:t>
            </a:r>
            <a:r>
              <a:rPr lang="en-US" sz="1600" i="1" dirty="0">
                <a:solidFill>
                  <a:srgbClr val="2630F8"/>
                </a:solidFill>
              </a:rPr>
              <a:t>ProTime1</a:t>
            </a:r>
            <a:r>
              <a:rPr lang="en-US" sz="1600" dirty="0"/>
              <a:t>)  :-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	</a:t>
            </a:r>
            <a:r>
              <a:rPr lang="en-US" sz="1600" dirty="0" err="1"/>
              <a:t>sameMach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), </a:t>
            </a:r>
            <a:r>
              <a:rPr lang="en-US" sz="1600" dirty="0" err="1"/>
              <a:t>proTime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2630F8"/>
                </a:solidFill>
              </a:rPr>
              <a:t>ProTime1</a:t>
            </a:r>
            <a:r>
              <a:rPr lang="en-US" sz="1600" dirty="0"/>
              <a:t>), 	</a:t>
            </a:r>
            <a:r>
              <a:rPr lang="en-US" sz="1600" dirty="0" err="1"/>
              <a:t>assignToTimeWindow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>
                <a:solidFill>
                  <a:srgbClr val="2630F8"/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,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t </a:t>
            </a:r>
            <a:r>
              <a:rPr lang="en-US" sz="1600" dirty="0" smtClean="0">
                <a:solidFill>
                  <a:srgbClr val="FF0000"/>
                </a:solidFill>
              </a:rPr>
              <a:t>- </a:t>
            </a:r>
            <a:r>
              <a:rPr lang="en-US" sz="1600" dirty="0" smtClean="0">
                <a:solidFill>
                  <a:srgbClr val="338169"/>
                </a:solidFill>
              </a:rPr>
              <a:t>1</a:t>
            </a:r>
            <a:r>
              <a:rPr lang="en-US" sz="1600" dirty="0"/>
              <a:t>), </a:t>
            </a:r>
            <a:r>
              <a:rPr lang="en-US" sz="1600" dirty="0" err="1"/>
              <a:t>assignToTimeWindow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,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1600" dirty="0" smtClean="0"/>
              <a:t>).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 smtClean="0"/>
          </a:p>
          <a:p>
            <a:pPr>
              <a:lnSpc>
                <a:spcPct val="110000"/>
              </a:lnSpc>
            </a:pPr>
            <a:r>
              <a:rPr lang="en-US" sz="1600" dirty="0" smtClean="0"/>
              <a:t>{</a:t>
            </a:r>
            <a:r>
              <a:rPr lang="en-US" sz="1600" dirty="0" err="1"/>
              <a:t>seqM</a:t>
            </a:r>
            <a:r>
              <a:rPr lang="en-US" sz="1600" dirty="0"/>
              <a:t>((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ProTime1</a:t>
            </a:r>
            <a:r>
              <a:rPr lang="en-US" sz="1600" dirty="0"/>
              <a:t>)}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/>
              <a:t>:-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600" dirty="0" err="1" smtClean="0"/>
              <a:t>sameMach</a:t>
            </a:r>
            <a:r>
              <a:rPr lang="en-US" sz="1600" dirty="0" smtClean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), </a:t>
            </a:r>
            <a:r>
              <a:rPr lang="en-US" sz="1600" dirty="0" err="1"/>
              <a:t>proTime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ProTime1</a:t>
            </a:r>
            <a:r>
              <a:rPr lang="en-US" sz="1600" dirty="0" smtClean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			</a:t>
            </a:r>
            <a:r>
              <a:rPr lang="en-US" sz="1600" dirty="0" err="1" smtClean="0"/>
              <a:t>assignToTimeWindow</a:t>
            </a:r>
            <a:r>
              <a:rPr lang="en-US" sz="1600" dirty="0" smtClean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1600" dirty="0" smtClean="0"/>
              <a:t>), </a:t>
            </a:r>
            <a:r>
              <a:rPr lang="en-US" sz="1600" dirty="0" err="1" smtClean="0"/>
              <a:t>assignToTimeWindow</a:t>
            </a:r>
            <a:r>
              <a:rPr lang="en-US" sz="1600" dirty="0" smtClean="0"/>
              <a:t>(</a:t>
            </a:r>
            <a:r>
              <a:rPr lang="en-US" sz="1600" i="1" dirty="0" smtClean="0">
                <a:solidFill>
                  <a:srgbClr val="2630F8"/>
                </a:solidFill>
              </a:rPr>
              <a:t>JobNum2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t</a:t>
            </a:r>
            <a:r>
              <a:rPr lang="en-US" sz="1600" dirty="0"/>
              <a:t>)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600" dirty="0"/>
              <a:t> </a:t>
            </a:r>
            <a:r>
              <a:rPr lang="en-US" sz="1600" dirty="0" err="1"/>
              <a:t>seqM</a:t>
            </a:r>
            <a:r>
              <a:rPr lang="en-US" sz="1600" dirty="0"/>
              <a:t>((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ProTime2</a:t>
            </a:r>
            <a:r>
              <a:rPr lang="en-US" sz="1600" dirty="0"/>
              <a:t>)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sz="1600" dirty="0"/>
              <a:t>:-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600" dirty="0" err="1" smtClean="0"/>
              <a:t>sameMach</a:t>
            </a:r>
            <a:r>
              <a:rPr lang="en-US" sz="1600" dirty="0" smtClean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 err="1"/>
              <a:t>proTime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ProTime2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600" dirty="0" err="1" smtClean="0"/>
              <a:t>assignToTimeWindow</a:t>
            </a:r>
            <a:r>
              <a:rPr lang="en-US" sz="1600" dirty="0" smtClean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1600" dirty="0" smtClean="0"/>
              <a:t>), </a:t>
            </a:r>
            <a:r>
              <a:rPr lang="en-US" sz="1600" dirty="0" err="1" smtClean="0"/>
              <a:t>assignToTimeWindow</a:t>
            </a:r>
            <a:r>
              <a:rPr lang="en-US" sz="1600" dirty="0" smtClean="0"/>
              <a:t>(</a:t>
            </a:r>
            <a:r>
              <a:rPr lang="en-US" sz="1600" i="1" dirty="0" smtClean="0">
                <a:solidFill>
                  <a:srgbClr val="2630F8"/>
                </a:solidFill>
              </a:rPr>
              <a:t>JobNum2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t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		  	</a:t>
            </a:r>
            <a:r>
              <a:rPr lang="en-US" sz="1600" dirty="0" smtClean="0">
                <a:solidFill>
                  <a:srgbClr val="C00000"/>
                </a:solidFill>
              </a:rPr>
              <a:t>not </a:t>
            </a:r>
            <a:r>
              <a:rPr lang="en-US" sz="1600" dirty="0" err="1" smtClean="0"/>
              <a:t>seqM</a:t>
            </a:r>
            <a:r>
              <a:rPr lang="en-US" sz="1600" dirty="0"/>
              <a:t>((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ProTime1</a:t>
            </a:r>
            <a:r>
              <a:rPr lang="en-US" sz="1600" dirty="0" smtClean="0"/>
              <a:t>).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Machine Sequencing using A</a:t>
            </a:r>
            <a:r>
              <a:rPr lang="en-US" dirty="0" smtClean="0"/>
              <a:t>SP </a:t>
            </a:r>
            <a:r>
              <a:rPr lang="en-US" sz="2400" dirty="0" err="1" smtClean="0"/>
              <a:t>cont</a:t>
            </a:r>
            <a:r>
              <a:rPr lang="en-US" sz="2400" dirty="0" smtClean="0"/>
              <a:t>’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073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M-EST </a:t>
            </a:r>
            <a:r>
              <a:rPr lang="en-US" dirty="0"/>
              <a:t>Decomposition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5" name="Rectangle 44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20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11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1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20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11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11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11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23</a:t>
            </a:fld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2345635" y="2915815"/>
            <a:ext cx="2919975" cy="1049898"/>
          </a:xfrm>
          <a:custGeom>
            <a:avLst/>
            <a:gdLst>
              <a:gd name="connsiteX0" fmla="*/ 39756 w 4717022"/>
              <a:gd name="connsiteY0" fmla="*/ 80337 h 1176967"/>
              <a:gd name="connsiteX1" fmla="*/ 4164495 w 4717022"/>
              <a:gd name="connsiteY1" fmla="*/ 80337 h 1176967"/>
              <a:gd name="connsiteX2" fmla="*/ 4224130 w 4717022"/>
              <a:gd name="connsiteY2" fmla="*/ 915224 h 1176967"/>
              <a:gd name="connsiteX3" fmla="*/ 0 w 4717022"/>
              <a:gd name="connsiteY3" fmla="*/ 1173642 h 117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7022" h="1176967">
                <a:moveTo>
                  <a:pt x="39756" y="80337"/>
                </a:moveTo>
                <a:cubicBezTo>
                  <a:pt x="1753427" y="10763"/>
                  <a:pt x="3467099" y="-58811"/>
                  <a:pt x="4164495" y="80337"/>
                </a:cubicBezTo>
                <a:cubicBezTo>
                  <a:pt x="4861891" y="219485"/>
                  <a:pt x="4918213" y="733006"/>
                  <a:pt x="4224130" y="915224"/>
                </a:cubicBezTo>
                <a:cubicBezTo>
                  <a:pt x="3530047" y="1097442"/>
                  <a:pt x="430696" y="1196833"/>
                  <a:pt x="0" y="1173642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9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11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11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24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345635" y="2915815"/>
            <a:ext cx="2919975" cy="1049898"/>
          </a:xfrm>
          <a:custGeom>
            <a:avLst/>
            <a:gdLst>
              <a:gd name="connsiteX0" fmla="*/ 39756 w 4717022"/>
              <a:gd name="connsiteY0" fmla="*/ 80337 h 1176967"/>
              <a:gd name="connsiteX1" fmla="*/ 4164495 w 4717022"/>
              <a:gd name="connsiteY1" fmla="*/ 80337 h 1176967"/>
              <a:gd name="connsiteX2" fmla="*/ 4224130 w 4717022"/>
              <a:gd name="connsiteY2" fmla="*/ 915224 h 1176967"/>
              <a:gd name="connsiteX3" fmla="*/ 0 w 4717022"/>
              <a:gd name="connsiteY3" fmla="*/ 1173642 h 117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7022" h="1176967">
                <a:moveTo>
                  <a:pt x="39756" y="80337"/>
                </a:moveTo>
                <a:cubicBezTo>
                  <a:pt x="1753427" y="10763"/>
                  <a:pt x="3467099" y="-58811"/>
                  <a:pt x="4164495" y="80337"/>
                </a:cubicBezTo>
                <a:cubicBezTo>
                  <a:pt x="4861891" y="219485"/>
                  <a:pt x="4918213" y="733006"/>
                  <a:pt x="4224130" y="915224"/>
                </a:cubicBezTo>
                <a:cubicBezTo>
                  <a:pt x="3530047" y="1097442"/>
                  <a:pt x="430696" y="1196833"/>
                  <a:pt x="0" y="1173642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6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  <a:pattFill prst="lgConfetti">
            <a:fgClr>
              <a:schemeClr val="accent2"/>
            </a:fgClr>
            <a:bgClr>
              <a:schemeClr val="bg1"/>
            </a:bgClr>
          </a:pattFill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11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25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305877" y="1868556"/>
            <a:ext cx="5209843" cy="2015302"/>
          </a:xfrm>
          <a:custGeom>
            <a:avLst/>
            <a:gdLst>
              <a:gd name="connsiteX0" fmla="*/ 1997765 w 5651842"/>
              <a:gd name="connsiteY0" fmla="*/ 0 h 2015302"/>
              <a:gd name="connsiteX1" fmla="*/ 1798982 w 5651842"/>
              <a:gd name="connsiteY1" fmla="*/ 993913 h 2015302"/>
              <a:gd name="connsiteX2" fmla="*/ 3120887 w 5651842"/>
              <a:gd name="connsiteY2" fmla="*/ 1103244 h 2015302"/>
              <a:gd name="connsiteX3" fmla="*/ 5267739 w 5651842"/>
              <a:gd name="connsiteY3" fmla="*/ 1093305 h 2015302"/>
              <a:gd name="connsiteX4" fmla="*/ 5118652 w 5651842"/>
              <a:gd name="connsiteY4" fmla="*/ 1928192 h 2015302"/>
              <a:gd name="connsiteX5" fmla="*/ 0 w 5651842"/>
              <a:gd name="connsiteY5" fmla="*/ 1948070 h 201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1842" h="2015302">
                <a:moveTo>
                  <a:pt x="1997765" y="0"/>
                </a:moveTo>
                <a:cubicBezTo>
                  <a:pt x="1804780" y="405019"/>
                  <a:pt x="1611795" y="810039"/>
                  <a:pt x="1798982" y="993913"/>
                </a:cubicBezTo>
                <a:cubicBezTo>
                  <a:pt x="1986169" y="1177787"/>
                  <a:pt x="2542761" y="1086679"/>
                  <a:pt x="3120887" y="1103244"/>
                </a:cubicBezTo>
                <a:cubicBezTo>
                  <a:pt x="3699013" y="1119809"/>
                  <a:pt x="4934778" y="955814"/>
                  <a:pt x="5267739" y="1093305"/>
                </a:cubicBezTo>
                <a:cubicBezTo>
                  <a:pt x="5600700" y="1230796"/>
                  <a:pt x="5996609" y="1785731"/>
                  <a:pt x="5118652" y="1928192"/>
                </a:cubicBezTo>
                <a:cubicBezTo>
                  <a:pt x="4240695" y="2070653"/>
                  <a:pt x="2120347" y="2009361"/>
                  <a:pt x="0" y="1948070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3937962" y="1798983"/>
            <a:ext cx="3555602" cy="3210339"/>
          </a:xfrm>
          <a:custGeom>
            <a:avLst/>
            <a:gdLst>
              <a:gd name="connsiteX0" fmla="*/ 49832 w 3587622"/>
              <a:gd name="connsiteY0" fmla="*/ 0 h 3210339"/>
              <a:gd name="connsiteX1" fmla="*/ 59771 w 3587622"/>
              <a:gd name="connsiteY1" fmla="*/ 983974 h 3210339"/>
              <a:gd name="connsiteX2" fmla="*/ 646180 w 3587622"/>
              <a:gd name="connsiteY2" fmla="*/ 1152939 h 3210339"/>
              <a:gd name="connsiteX3" fmla="*/ 3329745 w 3587622"/>
              <a:gd name="connsiteY3" fmla="*/ 1133060 h 3210339"/>
              <a:gd name="connsiteX4" fmla="*/ 3369501 w 3587622"/>
              <a:gd name="connsiteY4" fmla="*/ 2097156 h 3210339"/>
              <a:gd name="connsiteX5" fmla="*/ 2345771 w 3587622"/>
              <a:gd name="connsiteY5" fmla="*/ 2027582 h 3210339"/>
              <a:gd name="connsiteX6" fmla="*/ 1192832 w 3587622"/>
              <a:gd name="connsiteY6" fmla="*/ 2117034 h 3210339"/>
              <a:gd name="connsiteX7" fmla="*/ 1411493 w 3587622"/>
              <a:gd name="connsiteY7" fmla="*/ 3210339 h 321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622" h="3210339">
                <a:moveTo>
                  <a:pt x="49832" y="0"/>
                </a:moveTo>
                <a:cubicBezTo>
                  <a:pt x="5106" y="395909"/>
                  <a:pt x="-39620" y="791818"/>
                  <a:pt x="59771" y="983974"/>
                </a:cubicBezTo>
                <a:cubicBezTo>
                  <a:pt x="159162" y="1176130"/>
                  <a:pt x="101184" y="1128091"/>
                  <a:pt x="646180" y="1152939"/>
                </a:cubicBezTo>
                <a:cubicBezTo>
                  <a:pt x="1191176" y="1177787"/>
                  <a:pt x="2875858" y="975691"/>
                  <a:pt x="3329745" y="1133060"/>
                </a:cubicBezTo>
                <a:cubicBezTo>
                  <a:pt x="3783632" y="1290429"/>
                  <a:pt x="3533497" y="1948069"/>
                  <a:pt x="3369501" y="2097156"/>
                </a:cubicBezTo>
                <a:cubicBezTo>
                  <a:pt x="3205505" y="2246243"/>
                  <a:pt x="2708549" y="2024269"/>
                  <a:pt x="2345771" y="2027582"/>
                </a:cubicBezTo>
                <a:cubicBezTo>
                  <a:pt x="1982993" y="2030895"/>
                  <a:pt x="1348545" y="1919908"/>
                  <a:pt x="1192832" y="2117034"/>
                </a:cubicBezTo>
                <a:cubicBezTo>
                  <a:pt x="1037119" y="2314160"/>
                  <a:pt x="1224306" y="2762249"/>
                  <a:pt x="1411493" y="3210339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7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Job- and Machine-based Decomposition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392758"/>
              </p:ext>
            </p:extLst>
          </p:nvPr>
        </p:nvGraphicFramePr>
        <p:xfrm>
          <a:off x="838200" y="1825625"/>
          <a:ext cx="10515603" cy="396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58976463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322489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9703568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9516430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4235008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7580051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68901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 15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 20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 20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80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Strategy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Makespan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Makespan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Makespan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59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 – EST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3524.8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3540.8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6964.4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3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 – MTWR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3456.2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3561.0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7149.6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4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02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 – EST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3083.8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3260.3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944.9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6031.9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5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 – MTWR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3060.3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3287.9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986.1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5948.6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940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3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 – EST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3098.4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3309.5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6115.1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1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 – MTWR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3041.6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3287.0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980.4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6167.3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3539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0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464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/>
              <a:t>Overlapping</a:t>
            </a:r>
            <a:endParaRPr lang="en-US" sz="8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8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</a:t>
            </a:r>
            <a:r>
              <a:rPr lang="en-US" dirty="0" smtClean="0"/>
              <a:t>Time </a:t>
            </a:r>
            <a:r>
              <a:rPr lang="en-US" dirty="0"/>
              <a:t>Windows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511663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27083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4367926" y="313659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9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67812" y="1811983"/>
            <a:ext cx="10939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Customized products and delivery deadlines make efficient production management highly complex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Challenges related to machines and resources' availability are raised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285750" cy="365125"/>
          </a:xfrm>
        </p:spPr>
        <p:txBody>
          <a:bodyPr/>
          <a:lstStyle/>
          <a:p>
            <a:fld id="{560B7CA8-6DCD-4230-8B2B-BE5505F6700D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ABB7F9-7A6B-4EA8-9643-9C7F6386566B}"/>
              </a:ext>
            </a:extLst>
          </p:cNvPr>
          <p:cNvGrpSpPr/>
          <p:nvPr/>
        </p:nvGrpSpPr>
        <p:grpSpPr>
          <a:xfrm>
            <a:off x="789535" y="3278523"/>
            <a:ext cx="10564265" cy="3442952"/>
            <a:chOff x="789535" y="3278523"/>
            <a:chExt cx="10564265" cy="3442952"/>
          </a:xfrm>
        </p:grpSpPr>
        <p:sp>
          <p:nvSpPr>
            <p:cNvPr id="19" name="Right Arrow 5">
              <a:extLst>
                <a:ext uri="{FF2B5EF4-FFF2-40B4-BE49-F238E27FC236}">
                  <a16:creationId xmlns:a16="http://schemas.microsoft.com/office/drawing/2014/main" id="{89EF959C-D96C-44DA-8C76-E9A3A450C4FC}"/>
                </a:ext>
              </a:extLst>
            </p:cNvPr>
            <p:cNvSpPr/>
            <p:nvPr/>
          </p:nvSpPr>
          <p:spPr>
            <a:xfrm>
              <a:off x="6289084" y="4434302"/>
              <a:ext cx="1561991" cy="671274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Production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C4F2953-A17C-4871-BDDE-F868DC595B7D}"/>
                </a:ext>
              </a:extLst>
            </p:cNvPr>
            <p:cNvGrpSpPr/>
            <p:nvPr/>
          </p:nvGrpSpPr>
          <p:grpSpPr>
            <a:xfrm>
              <a:off x="1346298" y="3937987"/>
              <a:ext cx="4460814" cy="2484783"/>
              <a:chOff x="1878079" y="3974185"/>
              <a:chExt cx="4460814" cy="2484783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89364A3-D4DD-464D-8573-3E5D1D32CF90}"/>
                  </a:ext>
                </a:extLst>
              </p:cNvPr>
              <p:cNvSpPr/>
              <p:nvPr/>
            </p:nvSpPr>
            <p:spPr>
              <a:xfrm>
                <a:off x="3288015" y="3974185"/>
                <a:ext cx="1591835" cy="105325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Limited Resources</a:t>
                </a: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81C8001-242E-4747-BEBA-2B6E208035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5445" y="5638510"/>
                <a:ext cx="1116973" cy="820458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72388A07-04CD-46A9-878C-F3DF33FB8E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8079" y="5624845"/>
                <a:ext cx="1165962" cy="724587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A3FBDFC3-8F49-4510-8444-B646D768F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3826" y="5638511"/>
                <a:ext cx="1215067" cy="717839"/>
              </a:xfrm>
              <a:prstGeom prst="rect">
                <a:avLst/>
              </a:prstGeom>
            </p:spPr>
          </p:pic>
          <p:cxnSp>
            <p:nvCxnSpPr>
              <p:cNvPr id="33" name="Elbow Connector 15">
                <a:extLst>
                  <a:ext uri="{FF2B5EF4-FFF2-40B4-BE49-F238E27FC236}">
                    <a16:creationId xmlns:a16="http://schemas.microsoft.com/office/drawing/2014/main" id="{6B69D77B-65E4-46EF-B52F-5038308FAB8B}"/>
                  </a:ext>
                </a:extLst>
              </p:cNvPr>
              <p:cNvCxnSpPr>
                <a:stCxn id="29" idx="4"/>
                <a:endCxn id="31" idx="0"/>
              </p:cNvCxnSpPr>
              <p:nvPr/>
            </p:nvCxnSpPr>
            <p:spPr>
              <a:xfrm rot="5400000">
                <a:off x="2973793" y="4514705"/>
                <a:ext cx="597408" cy="1622873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lbow Connector 17">
                <a:extLst>
                  <a:ext uri="{FF2B5EF4-FFF2-40B4-BE49-F238E27FC236}">
                    <a16:creationId xmlns:a16="http://schemas.microsoft.com/office/drawing/2014/main" id="{1EC8BCE4-88A9-40FD-B82E-5A8380BDC4CC}"/>
                  </a:ext>
                </a:extLst>
              </p:cNvPr>
              <p:cNvCxnSpPr>
                <a:stCxn id="29" idx="4"/>
                <a:endCxn id="32" idx="0"/>
              </p:cNvCxnSpPr>
              <p:nvPr/>
            </p:nvCxnSpPr>
            <p:spPr>
              <a:xfrm rot="16200000" flipH="1">
                <a:off x="4602109" y="4509260"/>
                <a:ext cx="611074" cy="164742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20">
                <a:extLst>
                  <a:ext uri="{FF2B5EF4-FFF2-40B4-BE49-F238E27FC236}">
                    <a16:creationId xmlns:a16="http://schemas.microsoft.com/office/drawing/2014/main" id="{F356760B-5766-41E6-8D01-B64FB929F0FB}"/>
                  </a:ext>
                </a:extLst>
              </p:cNvPr>
              <p:cNvCxnSpPr>
                <a:stCxn id="29" idx="4"/>
                <a:endCxn id="30" idx="0"/>
              </p:cNvCxnSpPr>
              <p:nvPr/>
            </p:nvCxnSpPr>
            <p:spPr>
              <a:xfrm rot="5400000">
                <a:off x="3778397" y="5332973"/>
                <a:ext cx="611073" cy="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F33C55-6E38-4A40-94B6-88F319885B9B}"/>
                </a:ext>
              </a:extLst>
            </p:cNvPr>
            <p:cNvGrpSpPr/>
            <p:nvPr/>
          </p:nvGrpSpPr>
          <p:grpSpPr>
            <a:xfrm>
              <a:off x="8740455" y="3994982"/>
              <a:ext cx="1944741" cy="2370792"/>
              <a:chOff x="9303038" y="4278282"/>
              <a:chExt cx="1944741" cy="237079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D15CA24-D576-4988-A26F-169150258213}"/>
                  </a:ext>
                </a:extLst>
              </p:cNvPr>
              <p:cNvSpPr/>
              <p:nvPr/>
            </p:nvSpPr>
            <p:spPr>
              <a:xfrm>
                <a:off x="9485883" y="4278282"/>
                <a:ext cx="1579050" cy="1053252"/>
              </a:xfrm>
              <a:prstGeom prst="ellipse">
                <a:avLst/>
              </a:prstGeom>
              <a:solidFill>
                <a:srgbClr val="F9B49F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High Demands</a:t>
                </a: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5F2BF31-9E4F-4422-9854-0138F09CA7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03038" y="5759901"/>
                <a:ext cx="1944741" cy="889173"/>
              </a:xfrm>
              <a:prstGeom prst="rect">
                <a:avLst/>
              </a:prstGeom>
            </p:spPr>
          </p:pic>
          <p:cxnSp>
            <p:nvCxnSpPr>
              <p:cNvPr id="28" name="Elbow Connector 26">
                <a:extLst>
                  <a:ext uri="{FF2B5EF4-FFF2-40B4-BE49-F238E27FC236}">
                    <a16:creationId xmlns:a16="http://schemas.microsoft.com/office/drawing/2014/main" id="{037212AF-3D6A-4A9C-AFCC-7833503EEB18}"/>
                  </a:ext>
                </a:extLst>
              </p:cNvPr>
              <p:cNvCxnSpPr>
                <a:stCxn id="25" idx="4"/>
                <a:endCxn id="26" idx="0"/>
              </p:cNvCxnSpPr>
              <p:nvPr/>
            </p:nvCxnSpPr>
            <p:spPr>
              <a:xfrm rot="16200000" flipH="1">
                <a:off x="10061225" y="5545716"/>
                <a:ext cx="428367" cy="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ounded Rectangle 47">
              <a:extLst>
                <a:ext uri="{FF2B5EF4-FFF2-40B4-BE49-F238E27FC236}">
                  <a16:creationId xmlns:a16="http://schemas.microsoft.com/office/drawing/2014/main" id="{74E8F01E-FF84-441C-BF50-84387A25E01D}"/>
                </a:ext>
              </a:extLst>
            </p:cNvPr>
            <p:cNvSpPr/>
            <p:nvPr/>
          </p:nvSpPr>
          <p:spPr>
            <a:xfrm>
              <a:off x="789536" y="3278523"/>
              <a:ext cx="10564264" cy="3607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Scarcity Problem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C7AAB50-6468-4A8D-BB76-407E4C68B456}"/>
                </a:ext>
              </a:extLst>
            </p:cNvPr>
            <p:cNvSpPr/>
            <p:nvPr/>
          </p:nvSpPr>
          <p:spPr>
            <a:xfrm>
              <a:off x="789535" y="3292844"/>
              <a:ext cx="10564265" cy="34286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104" y="5247621"/>
            <a:ext cx="2105411" cy="6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0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6375"/>
            <a:ext cx="634076" cy="233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511663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27083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27706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57147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88626" y="5117191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033753" y="4268358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27706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96203" y="5114563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4367926" y="313659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6375"/>
            <a:ext cx="634076" cy="233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511663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27083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27706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57147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88626" y="5117191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033753" y="4268358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27706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96203" y="5114563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 flipH="1">
            <a:off x="3987915" y="3136593"/>
            <a:ext cx="380011" cy="2564867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367926" y="313659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39736" y="5648321"/>
            <a:ext cx="1228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Overlapping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67595" y="5970700"/>
            <a:ext cx="1558119" cy="1016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5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6375"/>
            <a:ext cx="634076" cy="233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374423" y="5113200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85175" y="4271620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27706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57147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626737" y="5111430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131384" y="4276080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27706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77559" y="5111809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459847" y="3149607"/>
            <a:ext cx="924811" cy="2582333"/>
          </a:xfrm>
          <a:custGeom>
            <a:avLst/>
            <a:gdLst>
              <a:gd name="connsiteX0" fmla="*/ 883552 w 924811"/>
              <a:gd name="connsiteY0" fmla="*/ 0 h 2582333"/>
              <a:gd name="connsiteX1" fmla="*/ 908952 w 924811"/>
              <a:gd name="connsiteY1" fmla="*/ 829733 h 2582333"/>
              <a:gd name="connsiteX2" fmla="*/ 671886 w 924811"/>
              <a:gd name="connsiteY2" fmla="*/ 948266 h 2582333"/>
              <a:gd name="connsiteX3" fmla="*/ 663419 w 924811"/>
              <a:gd name="connsiteY3" fmla="*/ 1583266 h 2582333"/>
              <a:gd name="connsiteX4" fmla="*/ 28419 w 924811"/>
              <a:gd name="connsiteY4" fmla="*/ 1786466 h 2582333"/>
              <a:gd name="connsiteX5" fmla="*/ 113086 w 924811"/>
              <a:gd name="connsiteY5" fmla="*/ 2582333 h 258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811" h="2582333">
                <a:moveTo>
                  <a:pt x="883552" y="0"/>
                </a:moveTo>
                <a:cubicBezTo>
                  <a:pt x="913891" y="335844"/>
                  <a:pt x="944230" y="671689"/>
                  <a:pt x="908952" y="829733"/>
                </a:cubicBezTo>
                <a:cubicBezTo>
                  <a:pt x="873674" y="987777"/>
                  <a:pt x="712808" y="822677"/>
                  <a:pt x="671886" y="948266"/>
                </a:cubicBezTo>
                <a:cubicBezTo>
                  <a:pt x="630964" y="1073855"/>
                  <a:pt x="770663" y="1443566"/>
                  <a:pt x="663419" y="1583266"/>
                </a:cubicBezTo>
                <a:cubicBezTo>
                  <a:pt x="556175" y="1722966"/>
                  <a:pt x="120141" y="1619955"/>
                  <a:pt x="28419" y="1786466"/>
                </a:cubicBezTo>
                <a:cubicBezTo>
                  <a:pt x="-63303" y="1952977"/>
                  <a:pt x="94742" y="2432755"/>
                  <a:pt x="113086" y="2582333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8395"/>
            <a:ext cx="634076" cy="2316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374423" y="5113200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85175" y="4271620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27706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57147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626737" y="5111430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131384" y="4276080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27706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77559" y="5111809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459847" y="3149607"/>
            <a:ext cx="924811" cy="2582333"/>
          </a:xfrm>
          <a:custGeom>
            <a:avLst/>
            <a:gdLst>
              <a:gd name="connsiteX0" fmla="*/ 883552 w 924811"/>
              <a:gd name="connsiteY0" fmla="*/ 0 h 2582333"/>
              <a:gd name="connsiteX1" fmla="*/ 908952 w 924811"/>
              <a:gd name="connsiteY1" fmla="*/ 829733 h 2582333"/>
              <a:gd name="connsiteX2" fmla="*/ 671886 w 924811"/>
              <a:gd name="connsiteY2" fmla="*/ 948266 h 2582333"/>
              <a:gd name="connsiteX3" fmla="*/ 663419 w 924811"/>
              <a:gd name="connsiteY3" fmla="*/ 1583266 h 2582333"/>
              <a:gd name="connsiteX4" fmla="*/ 28419 w 924811"/>
              <a:gd name="connsiteY4" fmla="*/ 1786466 h 2582333"/>
              <a:gd name="connsiteX5" fmla="*/ 113086 w 924811"/>
              <a:gd name="connsiteY5" fmla="*/ 2582333 h 258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811" h="2582333">
                <a:moveTo>
                  <a:pt x="883552" y="0"/>
                </a:moveTo>
                <a:cubicBezTo>
                  <a:pt x="913891" y="335844"/>
                  <a:pt x="944230" y="671689"/>
                  <a:pt x="908952" y="829733"/>
                </a:cubicBezTo>
                <a:cubicBezTo>
                  <a:pt x="873674" y="987777"/>
                  <a:pt x="712808" y="822677"/>
                  <a:pt x="671886" y="948266"/>
                </a:cubicBezTo>
                <a:cubicBezTo>
                  <a:pt x="630964" y="1073855"/>
                  <a:pt x="770663" y="1443566"/>
                  <a:pt x="663419" y="1583266"/>
                </a:cubicBezTo>
                <a:cubicBezTo>
                  <a:pt x="556175" y="1722966"/>
                  <a:pt x="120141" y="1619955"/>
                  <a:pt x="28419" y="1786466"/>
                </a:cubicBezTo>
                <a:cubicBezTo>
                  <a:pt x="-63303" y="1952977"/>
                  <a:pt x="94742" y="2432755"/>
                  <a:pt x="113086" y="2582333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318931" y="511456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70670" y="3568637"/>
            <a:ext cx="888383" cy="246399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665140" y="5114563"/>
            <a:ext cx="653791" cy="211027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020028" y="5119102"/>
            <a:ext cx="653791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45796" y="3568395"/>
            <a:ext cx="634076" cy="247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051724" y="4266854"/>
            <a:ext cx="1504331" cy="2167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553583" y="3561431"/>
            <a:ext cx="1253451" cy="2277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7122920" y="3081873"/>
            <a:ext cx="964309" cy="2743200"/>
          </a:xfrm>
          <a:custGeom>
            <a:avLst/>
            <a:gdLst>
              <a:gd name="connsiteX0" fmla="*/ 649480 w 964309"/>
              <a:gd name="connsiteY0" fmla="*/ 0 h 2743200"/>
              <a:gd name="connsiteX1" fmla="*/ 649480 w 964309"/>
              <a:gd name="connsiteY1" fmla="*/ 889000 h 2743200"/>
              <a:gd name="connsiteX2" fmla="*/ 895013 w 964309"/>
              <a:gd name="connsiteY2" fmla="*/ 1041400 h 2743200"/>
              <a:gd name="connsiteX3" fmla="*/ 886546 w 964309"/>
              <a:gd name="connsiteY3" fmla="*/ 1659467 h 2743200"/>
              <a:gd name="connsiteX4" fmla="*/ 14480 w 964309"/>
              <a:gd name="connsiteY4" fmla="*/ 1905000 h 2743200"/>
              <a:gd name="connsiteX5" fmla="*/ 319280 w 964309"/>
              <a:gd name="connsiteY5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4309" h="2743200">
                <a:moveTo>
                  <a:pt x="649480" y="0"/>
                </a:moveTo>
                <a:cubicBezTo>
                  <a:pt x="629019" y="357716"/>
                  <a:pt x="608558" y="715433"/>
                  <a:pt x="649480" y="889000"/>
                </a:cubicBezTo>
                <a:cubicBezTo>
                  <a:pt x="690402" y="1062567"/>
                  <a:pt x="855502" y="912989"/>
                  <a:pt x="895013" y="1041400"/>
                </a:cubicBezTo>
                <a:cubicBezTo>
                  <a:pt x="934524" y="1169811"/>
                  <a:pt x="1033302" y="1515534"/>
                  <a:pt x="886546" y="1659467"/>
                </a:cubicBezTo>
                <a:cubicBezTo>
                  <a:pt x="739790" y="1803400"/>
                  <a:pt x="109024" y="1724378"/>
                  <a:pt x="14480" y="1905000"/>
                </a:cubicBezTo>
                <a:cubicBezTo>
                  <a:pt x="-80064" y="2085622"/>
                  <a:pt x="319280" y="2743200"/>
                  <a:pt x="319280" y="2743200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55270" y="2464271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3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8395"/>
            <a:ext cx="634076" cy="2316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374423" y="5113200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85175" y="4271620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27706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57147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626737" y="5111430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131384" y="4276080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27706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77559" y="5111809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459847" y="3149607"/>
            <a:ext cx="924811" cy="2582333"/>
          </a:xfrm>
          <a:custGeom>
            <a:avLst/>
            <a:gdLst>
              <a:gd name="connsiteX0" fmla="*/ 883552 w 924811"/>
              <a:gd name="connsiteY0" fmla="*/ 0 h 2582333"/>
              <a:gd name="connsiteX1" fmla="*/ 908952 w 924811"/>
              <a:gd name="connsiteY1" fmla="*/ 829733 h 2582333"/>
              <a:gd name="connsiteX2" fmla="*/ 671886 w 924811"/>
              <a:gd name="connsiteY2" fmla="*/ 948266 h 2582333"/>
              <a:gd name="connsiteX3" fmla="*/ 663419 w 924811"/>
              <a:gd name="connsiteY3" fmla="*/ 1583266 h 2582333"/>
              <a:gd name="connsiteX4" fmla="*/ 28419 w 924811"/>
              <a:gd name="connsiteY4" fmla="*/ 1786466 h 2582333"/>
              <a:gd name="connsiteX5" fmla="*/ 113086 w 924811"/>
              <a:gd name="connsiteY5" fmla="*/ 2582333 h 258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811" h="2582333">
                <a:moveTo>
                  <a:pt x="883552" y="0"/>
                </a:moveTo>
                <a:cubicBezTo>
                  <a:pt x="913891" y="335844"/>
                  <a:pt x="944230" y="671689"/>
                  <a:pt x="908952" y="829733"/>
                </a:cubicBezTo>
                <a:cubicBezTo>
                  <a:pt x="873674" y="987777"/>
                  <a:pt x="712808" y="822677"/>
                  <a:pt x="671886" y="948266"/>
                </a:cubicBezTo>
                <a:cubicBezTo>
                  <a:pt x="630964" y="1073855"/>
                  <a:pt x="770663" y="1443566"/>
                  <a:pt x="663419" y="1583266"/>
                </a:cubicBezTo>
                <a:cubicBezTo>
                  <a:pt x="556175" y="1722966"/>
                  <a:pt x="120141" y="1619955"/>
                  <a:pt x="28419" y="1786466"/>
                </a:cubicBezTo>
                <a:cubicBezTo>
                  <a:pt x="-63303" y="1952977"/>
                  <a:pt x="94742" y="2432755"/>
                  <a:pt x="113086" y="2582333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318931" y="511456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70670" y="3568637"/>
            <a:ext cx="888383" cy="246399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665140" y="5114563"/>
            <a:ext cx="653791" cy="211027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020028" y="5119102"/>
            <a:ext cx="653791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45796" y="3568395"/>
            <a:ext cx="634076" cy="247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051724" y="4266854"/>
            <a:ext cx="1504331" cy="2167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553583" y="3561431"/>
            <a:ext cx="1253451" cy="2277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7122920" y="3081873"/>
            <a:ext cx="964309" cy="2743200"/>
          </a:xfrm>
          <a:custGeom>
            <a:avLst/>
            <a:gdLst>
              <a:gd name="connsiteX0" fmla="*/ 649480 w 964309"/>
              <a:gd name="connsiteY0" fmla="*/ 0 h 2743200"/>
              <a:gd name="connsiteX1" fmla="*/ 649480 w 964309"/>
              <a:gd name="connsiteY1" fmla="*/ 889000 h 2743200"/>
              <a:gd name="connsiteX2" fmla="*/ 895013 w 964309"/>
              <a:gd name="connsiteY2" fmla="*/ 1041400 h 2743200"/>
              <a:gd name="connsiteX3" fmla="*/ 886546 w 964309"/>
              <a:gd name="connsiteY3" fmla="*/ 1659467 h 2743200"/>
              <a:gd name="connsiteX4" fmla="*/ 14480 w 964309"/>
              <a:gd name="connsiteY4" fmla="*/ 1905000 h 2743200"/>
              <a:gd name="connsiteX5" fmla="*/ 319280 w 964309"/>
              <a:gd name="connsiteY5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4309" h="2743200">
                <a:moveTo>
                  <a:pt x="649480" y="0"/>
                </a:moveTo>
                <a:cubicBezTo>
                  <a:pt x="629019" y="357716"/>
                  <a:pt x="608558" y="715433"/>
                  <a:pt x="649480" y="889000"/>
                </a:cubicBezTo>
                <a:cubicBezTo>
                  <a:pt x="690402" y="1062567"/>
                  <a:pt x="855502" y="912989"/>
                  <a:pt x="895013" y="1041400"/>
                </a:cubicBezTo>
                <a:cubicBezTo>
                  <a:pt x="934524" y="1169811"/>
                  <a:pt x="1033302" y="1515534"/>
                  <a:pt x="886546" y="1659467"/>
                </a:cubicBezTo>
                <a:cubicBezTo>
                  <a:pt x="739790" y="1803400"/>
                  <a:pt x="109024" y="1724378"/>
                  <a:pt x="14480" y="1905000"/>
                </a:cubicBezTo>
                <a:cubicBezTo>
                  <a:pt x="-80064" y="2085622"/>
                  <a:pt x="319280" y="2743200"/>
                  <a:pt x="319280" y="2743200"/>
                </a:cubicBezTo>
              </a:path>
            </a:pathLst>
          </a:cu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776476" y="3081873"/>
            <a:ext cx="1363681" cy="2633134"/>
          </a:xfrm>
          <a:custGeom>
            <a:avLst/>
            <a:gdLst>
              <a:gd name="connsiteX0" fmla="*/ 734391 w 1363681"/>
              <a:gd name="connsiteY0" fmla="*/ 0 h 2506134"/>
              <a:gd name="connsiteX1" fmla="*/ 607391 w 1363681"/>
              <a:gd name="connsiteY1" fmla="*/ 804334 h 2506134"/>
              <a:gd name="connsiteX2" fmla="*/ 31657 w 1363681"/>
              <a:gd name="connsiteY2" fmla="*/ 990600 h 2506134"/>
              <a:gd name="connsiteX3" fmla="*/ 209457 w 1363681"/>
              <a:gd name="connsiteY3" fmla="*/ 1651000 h 2506134"/>
              <a:gd name="connsiteX4" fmla="*/ 1327057 w 1363681"/>
              <a:gd name="connsiteY4" fmla="*/ 1845734 h 2506134"/>
              <a:gd name="connsiteX5" fmla="*/ 1089991 w 1363681"/>
              <a:gd name="connsiteY5" fmla="*/ 2506134 h 250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3681" h="2506134">
                <a:moveTo>
                  <a:pt x="734391" y="0"/>
                </a:moveTo>
                <a:cubicBezTo>
                  <a:pt x="729452" y="319617"/>
                  <a:pt x="724513" y="639234"/>
                  <a:pt x="607391" y="804334"/>
                </a:cubicBezTo>
                <a:cubicBezTo>
                  <a:pt x="490269" y="969434"/>
                  <a:pt x="97979" y="849489"/>
                  <a:pt x="31657" y="990600"/>
                </a:cubicBezTo>
                <a:cubicBezTo>
                  <a:pt x="-34665" y="1131711"/>
                  <a:pt x="-6443" y="1508478"/>
                  <a:pt x="209457" y="1651000"/>
                </a:cubicBezTo>
                <a:cubicBezTo>
                  <a:pt x="425357" y="1793522"/>
                  <a:pt x="1180301" y="1703212"/>
                  <a:pt x="1327057" y="1845734"/>
                </a:cubicBezTo>
                <a:cubicBezTo>
                  <a:pt x="1473813" y="1988256"/>
                  <a:pt x="1135146" y="2353734"/>
                  <a:pt x="1089991" y="250613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55270" y="2464271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3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520491" y="2979675"/>
            <a:ext cx="1228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Overlapping</a:t>
            </a:r>
            <a:endParaRPr lang="en-US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564353" y="3307799"/>
            <a:ext cx="1158567" cy="2208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6375"/>
            <a:ext cx="634076" cy="2337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374423" y="5113200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85175" y="4271620"/>
            <a:ext cx="895255" cy="211589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571358" y="4276080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411689" y="3568549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626737" y="5111430"/>
            <a:ext cx="1504331" cy="21102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131384" y="4276080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82975" y="4276080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77559" y="5111809"/>
            <a:ext cx="893276" cy="21102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565659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Third Iteration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459847" y="3149607"/>
            <a:ext cx="924811" cy="2582333"/>
          </a:xfrm>
          <a:custGeom>
            <a:avLst/>
            <a:gdLst>
              <a:gd name="connsiteX0" fmla="*/ 883552 w 924811"/>
              <a:gd name="connsiteY0" fmla="*/ 0 h 2582333"/>
              <a:gd name="connsiteX1" fmla="*/ 908952 w 924811"/>
              <a:gd name="connsiteY1" fmla="*/ 829733 h 2582333"/>
              <a:gd name="connsiteX2" fmla="*/ 671886 w 924811"/>
              <a:gd name="connsiteY2" fmla="*/ 948266 h 2582333"/>
              <a:gd name="connsiteX3" fmla="*/ 663419 w 924811"/>
              <a:gd name="connsiteY3" fmla="*/ 1583266 h 2582333"/>
              <a:gd name="connsiteX4" fmla="*/ 28419 w 924811"/>
              <a:gd name="connsiteY4" fmla="*/ 1786466 h 2582333"/>
              <a:gd name="connsiteX5" fmla="*/ 113086 w 924811"/>
              <a:gd name="connsiteY5" fmla="*/ 2582333 h 258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811" h="2582333">
                <a:moveTo>
                  <a:pt x="883552" y="0"/>
                </a:moveTo>
                <a:cubicBezTo>
                  <a:pt x="913891" y="335844"/>
                  <a:pt x="944230" y="671689"/>
                  <a:pt x="908952" y="829733"/>
                </a:cubicBezTo>
                <a:cubicBezTo>
                  <a:pt x="873674" y="987777"/>
                  <a:pt x="712808" y="822677"/>
                  <a:pt x="671886" y="948266"/>
                </a:cubicBezTo>
                <a:cubicBezTo>
                  <a:pt x="630964" y="1073855"/>
                  <a:pt x="770663" y="1443566"/>
                  <a:pt x="663419" y="1583266"/>
                </a:cubicBezTo>
                <a:cubicBezTo>
                  <a:pt x="556175" y="1722966"/>
                  <a:pt x="120141" y="1619955"/>
                  <a:pt x="28419" y="1786466"/>
                </a:cubicBezTo>
                <a:cubicBezTo>
                  <a:pt x="-63303" y="1952977"/>
                  <a:pt x="94742" y="2432755"/>
                  <a:pt x="113086" y="2582333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460578" y="511456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17904" y="3566761"/>
            <a:ext cx="888383" cy="237790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801526" y="5114563"/>
            <a:ext cx="653791" cy="211027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40157" y="5111430"/>
            <a:ext cx="653791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71197" y="3566375"/>
            <a:ext cx="634076" cy="2329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24809" y="4271620"/>
            <a:ext cx="1504331" cy="21048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325546" y="3568395"/>
            <a:ext cx="1253451" cy="2277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664833" y="3081873"/>
            <a:ext cx="1573309" cy="2633134"/>
          </a:xfrm>
          <a:custGeom>
            <a:avLst/>
            <a:gdLst>
              <a:gd name="connsiteX0" fmla="*/ 734391 w 1363681"/>
              <a:gd name="connsiteY0" fmla="*/ 0 h 2506134"/>
              <a:gd name="connsiteX1" fmla="*/ 607391 w 1363681"/>
              <a:gd name="connsiteY1" fmla="*/ 804334 h 2506134"/>
              <a:gd name="connsiteX2" fmla="*/ 31657 w 1363681"/>
              <a:gd name="connsiteY2" fmla="*/ 990600 h 2506134"/>
              <a:gd name="connsiteX3" fmla="*/ 209457 w 1363681"/>
              <a:gd name="connsiteY3" fmla="*/ 1651000 h 2506134"/>
              <a:gd name="connsiteX4" fmla="*/ 1327057 w 1363681"/>
              <a:gd name="connsiteY4" fmla="*/ 1845734 h 2506134"/>
              <a:gd name="connsiteX5" fmla="*/ 1089991 w 1363681"/>
              <a:gd name="connsiteY5" fmla="*/ 2506134 h 250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3681" h="2506134">
                <a:moveTo>
                  <a:pt x="734391" y="0"/>
                </a:moveTo>
                <a:cubicBezTo>
                  <a:pt x="729452" y="319617"/>
                  <a:pt x="724513" y="639234"/>
                  <a:pt x="607391" y="804334"/>
                </a:cubicBezTo>
                <a:cubicBezTo>
                  <a:pt x="490269" y="969434"/>
                  <a:pt x="97979" y="849489"/>
                  <a:pt x="31657" y="990600"/>
                </a:cubicBezTo>
                <a:cubicBezTo>
                  <a:pt x="-34665" y="1131711"/>
                  <a:pt x="-6443" y="1508478"/>
                  <a:pt x="209457" y="1651000"/>
                </a:cubicBezTo>
                <a:cubicBezTo>
                  <a:pt x="425357" y="1793522"/>
                  <a:pt x="1180301" y="1703212"/>
                  <a:pt x="1327057" y="1845734"/>
                </a:cubicBezTo>
                <a:cubicBezTo>
                  <a:pt x="1473813" y="1988256"/>
                  <a:pt x="1135146" y="2353734"/>
                  <a:pt x="1089991" y="250613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427401" y="2459806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3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0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9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1800" dirty="0" smtClean="0"/>
              <a:t>index(</a:t>
            </a:r>
            <a:r>
              <a:rPr lang="en-US" sz="1800" i="1" dirty="0" smtClean="0">
                <a:solidFill>
                  <a:srgbClr val="2630F8"/>
                </a:solidFill>
              </a:rPr>
              <a:t>JobNum1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StepNum1</a:t>
            </a:r>
            <a:r>
              <a:rPr lang="en-US" sz="1800" dirty="0" smtClean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N</a:t>
            </a:r>
            <a:r>
              <a:rPr lang="en-US" sz="1800" dirty="0"/>
              <a:t>) </a:t>
            </a:r>
            <a:r>
              <a:rPr lang="en-US" sz="1800" dirty="0" smtClean="0"/>
              <a:t>:- </a:t>
            </a:r>
            <a:r>
              <a:rPr lang="en-US" sz="1800" dirty="0" err="1" smtClean="0"/>
              <a:t>startTime</a:t>
            </a:r>
            <a:r>
              <a:rPr lang="en-US" sz="1800" dirty="0" smtClean="0"/>
              <a:t>((</a:t>
            </a:r>
            <a:r>
              <a:rPr lang="en-US" sz="1800" i="1" dirty="0" smtClean="0">
                <a:solidFill>
                  <a:srgbClr val="2630F8"/>
                </a:solidFill>
              </a:rPr>
              <a:t>JobNum1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StepNum1</a:t>
            </a:r>
            <a:r>
              <a:rPr lang="en-US" sz="1800" dirty="0" smtClean="0"/>
              <a:t>), </a:t>
            </a:r>
            <a:r>
              <a:rPr lang="en-US" sz="1800" i="1" dirty="0" smtClean="0">
                <a:solidFill>
                  <a:srgbClr val="2630F8"/>
                </a:solidFill>
              </a:rPr>
              <a:t>StartTime1</a:t>
            </a:r>
            <a:r>
              <a:rPr lang="en-US" sz="1800" dirty="0" smtClean="0"/>
              <a:t>),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</a:t>
            </a:r>
            <a:r>
              <a:rPr lang="en-US" sz="1800" dirty="0" smtClean="0"/>
              <a:t>        		      </a:t>
            </a:r>
            <a:r>
              <a:rPr lang="en-US" sz="1800" dirty="0" err="1" smtClean="0"/>
              <a:t>proTime</a:t>
            </a:r>
            <a:r>
              <a:rPr lang="en-US" sz="1800" dirty="0" smtClean="0"/>
              <a:t>(</a:t>
            </a:r>
            <a:r>
              <a:rPr lang="en-US" sz="1800" i="1" dirty="0">
                <a:solidFill>
                  <a:srgbClr val="2630F8"/>
                </a:solidFill>
              </a:rPr>
              <a:t>JobN</a:t>
            </a:r>
            <a:r>
              <a:rPr lang="en-US" sz="1800" i="1" dirty="0" smtClean="0">
                <a:solidFill>
                  <a:srgbClr val="2630F8"/>
                </a:solidFill>
              </a:rPr>
              <a:t>um1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StepNum1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ProTime1</a:t>
            </a:r>
            <a:r>
              <a:rPr lang="en-US" sz="1800" dirty="0" smtClean="0"/>
              <a:t>),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      </a:t>
            </a:r>
            <a:r>
              <a:rPr lang="en-US" sz="1800" dirty="0" err="1"/>
              <a:t>assignToTimeWindow</a:t>
            </a:r>
            <a:r>
              <a:rPr lang="en-US" sz="1800" dirty="0" smtClean="0"/>
              <a:t>(</a:t>
            </a:r>
            <a:r>
              <a:rPr lang="en-US" sz="1800" i="1" dirty="0">
                <a:solidFill>
                  <a:srgbClr val="2630F8"/>
                </a:solidFill>
              </a:rPr>
              <a:t>JobNum1</a:t>
            </a:r>
            <a:r>
              <a:rPr lang="en-US" sz="1800" dirty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StepNum1</a:t>
            </a:r>
            <a:r>
              <a:rPr lang="en-US" sz="1800" dirty="0"/>
              <a:t>,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 t</a:t>
            </a:r>
            <a:r>
              <a:rPr lang="en-US" sz="1800" dirty="0" smtClean="0">
                <a:solidFill>
                  <a:srgbClr val="FF0000"/>
                </a:solidFill>
              </a:rPr>
              <a:t>-</a:t>
            </a:r>
            <a:r>
              <a:rPr lang="en-US" sz="1800" dirty="0">
                <a:solidFill>
                  <a:srgbClr val="338169"/>
                </a:solidFill>
              </a:rPr>
              <a:t>1</a:t>
            </a:r>
            <a:r>
              <a:rPr lang="en-US" sz="1800" dirty="0" smtClean="0"/>
              <a:t>),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</a:t>
            </a: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2630F8"/>
                </a:solidFill>
              </a:rPr>
              <a:t>      N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>
                <a:solidFill>
                  <a:srgbClr val="C00000"/>
                </a:solidFill>
              </a:rPr>
              <a:t>#count</a:t>
            </a:r>
            <a:r>
              <a:rPr lang="en-US" sz="1800" dirty="0" smtClean="0"/>
              <a:t>{</a:t>
            </a:r>
            <a:r>
              <a:rPr lang="en-US" sz="1800" i="1" dirty="0" smtClean="0">
                <a:solidFill>
                  <a:srgbClr val="2630F8"/>
                </a:solidFill>
              </a:rPr>
              <a:t>JobNum2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StepNum2</a:t>
            </a:r>
            <a:r>
              <a:rPr lang="en-US" sz="1800" dirty="0" smtClean="0"/>
              <a:t> </a:t>
            </a:r>
            <a:r>
              <a:rPr lang="en-US" sz="1800" dirty="0"/>
              <a:t>: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		      	</a:t>
            </a:r>
            <a:r>
              <a:rPr lang="en-US" sz="1800" dirty="0" err="1" smtClean="0"/>
              <a:t>startTime</a:t>
            </a:r>
            <a:r>
              <a:rPr lang="en-US" sz="1800" dirty="0" smtClean="0"/>
              <a:t>((</a:t>
            </a:r>
            <a:r>
              <a:rPr lang="en-US" sz="1800" i="1" dirty="0" smtClean="0">
                <a:solidFill>
                  <a:srgbClr val="2630F8"/>
                </a:solidFill>
              </a:rPr>
              <a:t>JobNum2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StepNum2</a:t>
            </a:r>
            <a:r>
              <a:rPr lang="en-US" sz="1800" dirty="0"/>
              <a:t>)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StartTime2</a:t>
            </a:r>
            <a:r>
              <a:rPr lang="en-US" sz="1800" dirty="0" smtClean="0"/>
              <a:t>),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                     </a:t>
            </a:r>
            <a:r>
              <a:rPr lang="en-US" sz="1800" dirty="0" smtClean="0"/>
              <a:t>	</a:t>
            </a:r>
            <a:r>
              <a:rPr lang="en-US" sz="1800" dirty="0" err="1" smtClean="0"/>
              <a:t>proTime</a:t>
            </a:r>
            <a:r>
              <a:rPr lang="en-US" sz="1800" dirty="0" smtClean="0"/>
              <a:t>(</a:t>
            </a:r>
            <a:r>
              <a:rPr lang="en-US" sz="1800" i="1" dirty="0" smtClean="0">
                <a:solidFill>
                  <a:srgbClr val="2630F8"/>
                </a:solidFill>
              </a:rPr>
              <a:t>JobNum2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StepNum2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ProTime2</a:t>
            </a:r>
            <a:r>
              <a:rPr lang="en-US" sz="1800" dirty="0" smtClean="0"/>
              <a:t>),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</a:t>
            </a:r>
            <a:r>
              <a:rPr lang="en-US" sz="1800" dirty="0"/>
              <a:t> </a:t>
            </a:r>
            <a:r>
              <a:rPr lang="en-US" sz="1800" dirty="0" err="1" smtClean="0"/>
              <a:t>assignToTimeWindow</a:t>
            </a:r>
            <a:r>
              <a:rPr lang="en-US" sz="1800" dirty="0" smtClean="0"/>
              <a:t>(</a:t>
            </a:r>
            <a:r>
              <a:rPr lang="en-US" sz="1800" i="1" dirty="0" smtClean="0">
                <a:solidFill>
                  <a:srgbClr val="2630F8"/>
                </a:solidFill>
              </a:rPr>
              <a:t>JobNum2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StepNum2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1800" dirty="0">
                <a:solidFill>
                  <a:srgbClr val="FF0000"/>
                </a:solidFill>
              </a:rPr>
              <a:t>-</a:t>
            </a:r>
            <a:r>
              <a:rPr lang="en-US" sz="1800" dirty="0">
                <a:solidFill>
                  <a:srgbClr val="338169"/>
                </a:solidFill>
              </a:rPr>
              <a:t>1</a:t>
            </a:r>
            <a:r>
              <a:rPr lang="en-US" sz="1800" dirty="0" smtClean="0"/>
              <a:t>),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                     </a:t>
            </a:r>
            <a:r>
              <a:rPr lang="en-US" sz="1800" dirty="0" smtClean="0"/>
              <a:t>	(</a:t>
            </a:r>
            <a:r>
              <a:rPr lang="en-US" sz="1800" i="1" dirty="0">
                <a:solidFill>
                  <a:srgbClr val="2630F8"/>
                </a:solidFill>
              </a:rPr>
              <a:t>StartTime1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ProTime1</a:t>
            </a:r>
            <a:r>
              <a:rPr lang="en-US" sz="1800" dirty="0"/>
              <a:t>,</a:t>
            </a:r>
            <a:r>
              <a:rPr lang="en-US" sz="1800" dirty="0">
                <a:solidFill>
                  <a:srgbClr val="2630F8"/>
                </a:solidFill>
              </a:rPr>
              <a:t> </a:t>
            </a:r>
            <a:r>
              <a:rPr lang="en-US" sz="1800" i="1" dirty="0">
                <a:solidFill>
                  <a:srgbClr val="2630F8"/>
                </a:solidFill>
              </a:rPr>
              <a:t>StepNum1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JobNum1</a:t>
            </a:r>
            <a:r>
              <a:rPr lang="en-US" sz="1800" dirty="0"/>
              <a:t>) </a:t>
            </a:r>
            <a:r>
              <a:rPr lang="en-US" sz="1800" dirty="0">
                <a:solidFill>
                  <a:srgbClr val="FF0000"/>
                </a:solidFill>
              </a:rPr>
              <a:t>&lt;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(</a:t>
            </a:r>
            <a:r>
              <a:rPr lang="en-US" sz="1800" i="1" dirty="0" smtClean="0">
                <a:solidFill>
                  <a:srgbClr val="2630F8"/>
                </a:solidFill>
              </a:rPr>
              <a:t>StartTime2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ProTime2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StepNum2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JobNum2</a:t>
            </a:r>
            <a:r>
              <a:rPr lang="en-US" sz="1800" dirty="0" smtClean="0"/>
              <a:t>) }.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 smtClean="0"/>
              <a:t>overlappedOperation</a:t>
            </a:r>
            <a:r>
              <a:rPr lang="en-US" sz="1800" dirty="0" smtClean="0"/>
              <a:t>(</a:t>
            </a:r>
            <a:r>
              <a:rPr lang="en-US" sz="1800" i="1" dirty="0" err="1" smtClean="0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1800" dirty="0" smtClean="0"/>
              <a:t>) :- index(</a:t>
            </a:r>
            <a:r>
              <a:rPr lang="en-US" sz="1800" i="1" dirty="0" err="1" smtClean="0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N</a:t>
            </a:r>
            <a:r>
              <a:rPr lang="en-US" sz="1800" dirty="0" smtClean="0"/>
              <a:t>), </a:t>
            </a:r>
            <a:r>
              <a:rPr lang="en-US" sz="1800" dirty="0" err="1" smtClean="0"/>
              <a:t>numOfOperPerTWin</a:t>
            </a:r>
            <a:r>
              <a:rPr lang="en-US" sz="1800" dirty="0" smtClean="0"/>
              <a:t>(</a:t>
            </a:r>
            <a:r>
              <a:rPr lang="en-US" sz="1800" i="1" dirty="0" smtClean="0">
                <a:solidFill>
                  <a:srgbClr val="2630F8"/>
                </a:solidFill>
              </a:rPr>
              <a:t>M</a:t>
            </a:r>
            <a:r>
              <a:rPr lang="en-US" sz="1800" dirty="0" smtClean="0"/>
              <a:t>),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                </a:t>
            </a:r>
            <a:r>
              <a:rPr lang="en-US" sz="1800" dirty="0" err="1" smtClean="0"/>
              <a:t>assignToTimeWindow</a:t>
            </a:r>
            <a:r>
              <a:rPr lang="en-US" sz="1800" dirty="0" smtClean="0"/>
              <a:t>(</a:t>
            </a:r>
            <a:r>
              <a:rPr lang="en-US" sz="1800" i="1" dirty="0" err="1" smtClean="0">
                <a:solidFill>
                  <a:srgbClr val="2630F8"/>
                </a:solidFill>
              </a:rPr>
              <a:t>JobNum</a:t>
            </a:r>
            <a:r>
              <a:rPr lang="en-US" sz="1800" dirty="0" smtClean="0"/>
              <a:t>, </a:t>
            </a:r>
            <a:r>
              <a:rPr lang="en-US" sz="1800" i="1" dirty="0" err="1" smtClean="0">
                <a:solidFill>
                  <a:srgbClr val="2630F8"/>
                </a:solidFill>
              </a:rPr>
              <a:t>StepNum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 t</a:t>
            </a:r>
            <a:r>
              <a:rPr lang="en-US" sz="1800" dirty="0" smtClean="0">
                <a:solidFill>
                  <a:srgbClr val="FF0000"/>
                </a:solidFill>
              </a:rPr>
              <a:t>-</a:t>
            </a:r>
            <a:r>
              <a:rPr lang="en-US" sz="1800" dirty="0">
                <a:solidFill>
                  <a:srgbClr val="338169"/>
                </a:solidFill>
              </a:rPr>
              <a:t>1</a:t>
            </a:r>
            <a:r>
              <a:rPr lang="en-US" sz="1800" dirty="0" smtClean="0"/>
              <a:t>), 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accent2"/>
                </a:solidFill>
              </a:rPr>
              <a:t>				                </a:t>
            </a:r>
            <a:r>
              <a:rPr lang="en-US" sz="1800" i="1" dirty="0" smtClean="0">
                <a:solidFill>
                  <a:srgbClr val="2630F8"/>
                </a:solidFill>
              </a:rPr>
              <a:t>N</a:t>
            </a:r>
            <a:r>
              <a:rPr lang="en-US" sz="1800" dirty="0" smtClean="0"/>
              <a:t> </a:t>
            </a:r>
            <a:r>
              <a:rPr lang="en-US" sz="1800" dirty="0">
                <a:solidFill>
                  <a:srgbClr val="FF0000"/>
                </a:solidFill>
              </a:rPr>
              <a:t>&lt;</a:t>
            </a:r>
            <a:r>
              <a:rPr lang="en-US" sz="1800" dirty="0" smtClean="0"/>
              <a:t> (</a:t>
            </a:r>
            <a:r>
              <a:rPr lang="en-US" sz="1800" dirty="0">
                <a:solidFill>
                  <a:srgbClr val="338169"/>
                </a:solidFill>
              </a:rPr>
              <a:t>3</a:t>
            </a:r>
            <a:r>
              <a:rPr lang="en-US" sz="1800" dirty="0" smtClean="0"/>
              <a:t> * </a:t>
            </a:r>
            <a:r>
              <a:rPr lang="en-US" sz="1800" i="1" dirty="0">
                <a:solidFill>
                  <a:srgbClr val="2630F8"/>
                </a:solidFill>
              </a:rPr>
              <a:t>M</a:t>
            </a:r>
            <a:r>
              <a:rPr lang="en-US" sz="1800" dirty="0" smtClean="0"/>
              <a:t> / </a:t>
            </a:r>
            <a:r>
              <a:rPr lang="en-US" sz="1800" dirty="0">
                <a:solidFill>
                  <a:srgbClr val="338169"/>
                </a:solidFill>
              </a:rPr>
              <a:t>10</a:t>
            </a:r>
            <a:r>
              <a:rPr lang="en-US" sz="1800" dirty="0" smtClean="0"/>
              <a:t>).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Overlapping Time </a:t>
            </a:r>
            <a:r>
              <a:rPr lang="en-US" dirty="0" smtClean="0"/>
              <a:t>Windows using ASP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2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 smtClean="0"/>
              <a:t>{</a:t>
            </a:r>
            <a:r>
              <a:rPr lang="en-US" sz="1600" dirty="0" err="1"/>
              <a:t>seqM</a:t>
            </a:r>
            <a:r>
              <a:rPr lang="en-US" sz="1600" dirty="0"/>
              <a:t>((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ProTime1</a:t>
            </a:r>
            <a:r>
              <a:rPr lang="en-US" sz="1600" dirty="0"/>
              <a:t>)}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/>
              <a:t>:-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600" dirty="0" err="1" smtClean="0"/>
              <a:t>sameMach</a:t>
            </a:r>
            <a:r>
              <a:rPr lang="en-US" sz="1600" dirty="0" smtClean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), </a:t>
            </a:r>
            <a:r>
              <a:rPr lang="en-US" sz="1600" dirty="0" err="1"/>
              <a:t>proTime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ProTime1</a:t>
            </a:r>
            <a:r>
              <a:rPr lang="en-US" sz="1600" dirty="0" smtClean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			</a:t>
            </a:r>
            <a:r>
              <a:rPr lang="en-US" sz="1600" dirty="0" err="1" smtClean="0"/>
              <a:t>overlappedOperation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1600" dirty="0" smtClean="0"/>
              <a:t>), </a:t>
            </a:r>
            <a:r>
              <a:rPr lang="en-US" sz="1600" dirty="0" err="1" smtClean="0"/>
              <a:t>assignToTimeWindow</a:t>
            </a:r>
            <a:r>
              <a:rPr lang="en-US" sz="1600" dirty="0" smtClean="0"/>
              <a:t>(</a:t>
            </a:r>
            <a:r>
              <a:rPr lang="en-US" sz="1600" i="1" dirty="0" smtClean="0">
                <a:solidFill>
                  <a:srgbClr val="2630F8"/>
                </a:solidFill>
              </a:rPr>
              <a:t>JobNum2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en-US" sz="1600" dirty="0">
                <a:solidFill>
                  <a:srgbClr val="2630F8"/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t</a:t>
            </a:r>
            <a:r>
              <a:rPr lang="en-US" sz="1600" dirty="0"/>
              <a:t>)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 err="1"/>
              <a:t>seqM</a:t>
            </a:r>
            <a:r>
              <a:rPr lang="en-US" sz="1600" dirty="0"/>
              <a:t>((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ProTime2</a:t>
            </a:r>
            <a:r>
              <a:rPr lang="en-US" sz="1600" dirty="0"/>
              <a:t>)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sz="1600" dirty="0"/>
              <a:t>:-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600" dirty="0" err="1" smtClean="0"/>
              <a:t>sameMach</a:t>
            </a:r>
            <a:r>
              <a:rPr lang="en-US" sz="1600" dirty="0" smtClean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 err="1"/>
              <a:t>proTime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ProTime2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600" dirty="0" err="1" smtClean="0"/>
              <a:t>overlappedOperation</a:t>
            </a:r>
            <a:r>
              <a:rPr lang="en-US" sz="1600" dirty="0" smtClean="0"/>
              <a:t>(</a:t>
            </a:r>
            <a:r>
              <a:rPr lang="en-US" sz="1600" i="1" dirty="0" smtClean="0">
                <a:solidFill>
                  <a:srgbClr val="2630F8"/>
                </a:solidFill>
              </a:rPr>
              <a:t>JobNum1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1600" dirty="0" smtClean="0"/>
              <a:t>), </a:t>
            </a:r>
            <a:r>
              <a:rPr lang="en-US" sz="1600" dirty="0" err="1" smtClean="0"/>
              <a:t>assignToTimeWindow</a:t>
            </a:r>
            <a:r>
              <a:rPr lang="en-US" sz="1600" dirty="0" smtClean="0"/>
              <a:t>(</a:t>
            </a:r>
            <a:r>
              <a:rPr lang="en-US" sz="1600" i="1" dirty="0" smtClean="0">
                <a:solidFill>
                  <a:srgbClr val="2630F8"/>
                </a:solidFill>
              </a:rPr>
              <a:t>JobNum2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t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		  	</a:t>
            </a:r>
            <a:r>
              <a:rPr lang="en-US" sz="1600" dirty="0" smtClean="0">
                <a:solidFill>
                  <a:srgbClr val="C00000"/>
                </a:solidFill>
              </a:rPr>
              <a:t>not</a:t>
            </a:r>
            <a:r>
              <a:rPr lang="en-US" sz="1600" dirty="0" smtClean="0">
                <a:solidFill>
                  <a:srgbClr val="7030A0"/>
                </a:solidFill>
              </a:rPr>
              <a:t> </a:t>
            </a:r>
            <a:r>
              <a:rPr lang="en-US" sz="1600" dirty="0" err="1" smtClean="0"/>
              <a:t>seqM</a:t>
            </a:r>
            <a:r>
              <a:rPr lang="en-US" sz="1600" dirty="0"/>
              <a:t>((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ProTime1</a:t>
            </a:r>
            <a:r>
              <a:rPr lang="en-US" sz="1600" dirty="0" smtClean="0"/>
              <a:t>).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/>
              <a:t>&amp;diff{ </a:t>
            </a:r>
            <a:r>
              <a:rPr lang="en-US" sz="1600" i="1" dirty="0">
                <a:solidFill>
                  <a:srgbClr val="2630F8"/>
                </a:solidFill>
              </a:rPr>
              <a:t>Operation1</a:t>
            </a:r>
            <a:r>
              <a:rPr lang="en-US" sz="1600" dirty="0"/>
              <a:t> - </a:t>
            </a:r>
            <a:r>
              <a:rPr lang="en-US" sz="1600" i="1" dirty="0">
                <a:solidFill>
                  <a:srgbClr val="2630F8"/>
                </a:solidFill>
              </a:rPr>
              <a:t>Operation2</a:t>
            </a:r>
            <a:r>
              <a:rPr lang="en-US" sz="1600" dirty="0"/>
              <a:t> } </a:t>
            </a:r>
            <a:r>
              <a:rPr lang="en-US" sz="1600" dirty="0" smtClean="0">
                <a:solidFill>
                  <a:srgbClr val="FF0000"/>
                </a:solidFill>
              </a:rPr>
              <a:t>&lt;= </a:t>
            </a:r>
            <a:r>
              <a:rPr lang="en-US" sz="1600" dirty="0">
                <a:solidFill>
                  <a:srgbClr val="FF0000"/>
                </a:solidFill>
              </a:rPr>
              <a:t>-</a:t>
            </a:r>
            <a:r>
              <a:rPr lang="en-US" sz="1600" i="1" dirty="0">
                <a:solidFill>
                  <a:srgbClr val="2630F8"/>
                </a:solidFill>
              </a:rPr>
              <a:t>ProTime1</a:t>
            </a:r>
            <a:r>
              <a:rPr lang="en-US" sz="1600" dirty="0"/>
              <a:t> </a:t>
            </a:r>
            <a:r>
              <a:rPr lang="en-US" sz="1600" dirty="0" smtClean="0"/>
              <a:t>:- </a:t>
            </a:r>
            <a:r>
              <a:rPr lang="en-US" sz="1600" dirty="0" err="1"/>
              <a:t>seqM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Operation1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2630F8"/>
                </a:solidFill>
              </a:rPr>
              <a:t>Operation2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2630F8"/>
                </a:solidFill>
              </a:rPr>
              <a:t>ProTime1</a:t>
            </a:r>
            <a:r>
              <a:rPr lang="en-US" sz="1600" dirty="0"/>
              <a:t>), 							</a:t>
            </a:r>
            <a:r>
              <a:rPr lang="en-US" sz="1600" i="1" dirty="0">
                <a:solidFill>
                  <a:srgbClr val="2630F8"/>
                </a:solidFill>
              </a:rPr>
              <a:t>Operation2</a:t>
            </a:r>
            <a:r>
              <a:rPr lang="en-US" sz="1600" dirty="0"/>
              <a:t> = (</a:t>
            </a:r>
            <a:r>
              <a:rPr lang="en-US" sz="1600" i="1" dirty="0" smtClean="0">
                <a:solidFill>
                  <a:srgbClr val="2630F8"/>
                </a:solidFill>
              </a:rPr>
              <a:t>JobNum2</a:t>
            </a:r>
            <a:r>
              <a:rPr lang="en-US" sz="1600" dirty="0" smtClean="0"/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 smtClean="0"/>
              <a:t>),                                    						</a:t>
            </a:r>
            <a:r>
              <a:rPr lang="en-US" sz="1600" dirty="0" err="1" smtClean="0"/>
              <a:t>assignToTimeWindow</a:t>
            </a:r>
            <a:r>
              <a:rPr lang="en-US" sz="1600" dirty="0" smtClean="0"/>
              <a:t>(</a:t>
            </a:r>
            <a:r>
              <a:rPr lang="en-US" sz="1600" i="1" dirty="0" smtClean="0">
                <a:solidFill>
                  <a:srgbClr val="2630F8"/>
                </a:solidFill>
              </a:rPr>
              <a:t>JobNum2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t)</a:t>
            </a:r>
            <a:r>
              <a:rPr lang="en-US" sz="1600" dirty="0" smtClean="0"/>
              <a:t>.</a:t>
            </a:r>
            <a:endParaRPr lang="en-US" sz="1600" dirty="0"/>
          </a:p>
          <a:p>
            <a:pPr marL="0" indent="0">
              <a:lnSpc>
                <a:spcPct val="110000"/>
              </a:lnSpc>
              <a:buNone/>
            </a:pPr>
            <a:endParaRPr lang="en-US" sz="1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Machine Sequencing with Overlapping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68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1800" dirty="0"/>
              <a:t>&amp;</a:t>
            </a:r>
            <a:r>
              <a:rPr lang="en-US" sz="1800" dirty="0" smtClean="0"/>
              <a:t>diff{ </a:t>
            </a:r>
            <a:r>
              <a:rPr lang="en-US" sz="1800" dirty="0" smtClean="0">
                <a:solidFill>
                  <a:srgbClr val="338169"/>
                </a:solidFill>
              </a:rPr>
              <a:t>0</a:t>
            </a:r>
            <a:r>
              <a:rPr lang="en-US" sz="1800" dirty="0" smtClean="0"/>
              <a:t>  </a:t>
            </a:r>
            <a:r>
              <a:rPr lang="en-US" sz="1800" dirty="0" smtClean="0">
                <a:solidFill>
                  <a:srgbClr val="FF0000"/>
                </a:solidFill>
              </a:rPr>
              <a:t>–</a:t>
            </a:r>
            <a:r>
              <a:rPr lang="en-US" sz="1800" dirty="0" smtClean="0"/>
              <a:t>  (</a:t>
            </a:r>
            <a:r>
              <a:rPr lang="en-US" sz="1800" i="1" dirty="0" err="1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 smtClean="0">
                <a:solidFill>
                  <a:srgbClr val="2630F8"/>
                </a:solidFill>
              </a:rPr>
              <a:t>StepNum</a:t>
            </a:r>
            <a:r>
              <a:rPr lang="en-US" sz="1800" dirty="0" smtClean="0"/>
              <a:t>) </a:t>
            </a:r>
            <a:r>
              <a:rPr lang="en-US" sz="1800" dirty="0"/>
              <a:t>} </a:t>
            </a:r>
            <a:r>
              <a:rPr lang="en-US" sz="1800" dirty="0">
                <a:solidFill>
                  <a:srgbClr val="FF0000"/>
                </a:solidFill>
              </a:rPr>
              <a:t>&lt;= </a:t>
            </a:r>
            <a:r>
              <a:rPr lang="en-US" sz="1800" dirty="0" smtClean="0">
                <a:solidFill>
                  <a:srgbClr val="FF0000"/>
                </a:solidFill>
              </a:rPr>
              <a:t>-</a:t>
            </a:r>
            <a:r>
              <a:rPr lang="en-US" sz="1800" i="1" dirty="0">
                <a:solidFill>
                  <a:schemeClr val="accent2"/>
                </a:solidFill>
              </a:rPr>
              <a:t> </a:t>
            </a:r>
            <a:r>
              <a:rPr lang="en-US" sz="1800" i="1" dirty="0" err="1">
                <a:solidFill>
                  <a:srgbClr val="2630F8"/>
                </a:solidFill>
              </a:rPr>
              <a:t>StartTime</a:t>
            </a:r>
            <a:r>
              <a:rPr lang="en-US" sz="1800" dirty="0" smtClean="0"/>
              <a:t> </a:t>
            </a:r>
            <a:r>
              <a:rPr lang="en-US" sz="1800" dirty="0"/>
              <a:t>:-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		</a:t>
            </a:r>
            <a:r>
              <a:rPr lang="en-US" sz="1800" dirty="0" err="1"/>
              <a:t>start</a:t>
            </a:r>
            <a:r>
              <a:rPr lang="en-US" sz="1800" dirty="0" err="1" smtClean="0"/>
              <a:t>Time</a:t>
            </a:r>
            <a:r>
              <a:rPr lang="en-US" sz="1800" dirty="0"/>
              <a:t>((</a:t>
            </a:r>
            <a:r>
              <a:rPr lang="en-US" sz="1800" i="1" dirty="0" err="1" smtClean="0">
                <a:solidFill>
                  <a:srgbClr val="2630F8"/>
                </a:solidFill>
              </a:rPr>
              <a:t>JobNum</a:t>
            </a:r>
            <a:r>
              <a:rPr lang="en-US" sz="1800" dirty="0" smtClean="0"/>
              <a:t>, </a:t>
            </a:r>
            <a:r>
              <a:rPr lang="en-US" sz="1800" i="1" dirty="0" err="1" smtClean="0">
                <a:solidFill>
                  <a:srgbClr val="2630F8"/>
                </a:solidFill>
              </a:rPr>
              <a:t>StepNum</a:t>
            </a:r>
            <a:r>
              <a:rPr lang="en-US" sz="1800" dirty="0" smtClean="0"/>
              <a:t>), </a:t>
            </a:r>
            <a:r>
              <a:rPr lang="en-US" sz="1800" i="1" dirty="0" err="1" smtClean="0">
                <a:solidFill>
                  <a:srgbClr val="2630F8"/>
                </a:solidFill>
              </a:rPr>
              <a:t>StartTime</a:t>
            </a:r>
            <a:r>
              <a:rPr lang="en-US" sz="1800" dirty="0" smtClean="0"/>
              <a:t>), 							</a:t>
            </a:r>
            <a:r>
              <a:rPr lang="en-US" sz="1800" dirty="0" err="1" smtClean="0"/>
              <a:t>assignToTimeWindow</a:t>
            </a:r>
            <a:r>
              <a:rPr lang="en-US" sz="1800" dirty="0" smtClean="0"/>
              <a:t>(</a:t>
            </a:r>
            <a:r>
              <a:rPr lang="en-US" sz="1800" i="1" dirty="0" err="1" smtClean="0">
                <a:solidFill>
                  <a:srgbClr val="2630F8"/>
                </a:solidFill>
              </a:rPr>
              <a:t>JobNum</a:t>
            </a:r>
            <a:r>
              <a:rPr lang="en-US" sz="1800" dirty="0" smtClean="0"/>
              <a:t>, </a:t>
            </a:r>
            <a:r>
              <a:rPr lang="en-US" sz="1800" i="1" dirty="0" err="1" smtClean="0">
                <a:solidFill>
                  <a:srgbClr val="2630F8"/>
                </a:solidFill>
              </a:rPr>
              <a:t>StepNum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1800" dirty="0">
                <a:solidFill>
                  <a:srgbClr val="FF0000"/>
                </a:solidFill>
              </a:rPr>
              <a:t>-</a:t>
            </a:r>
            <a:r>
              <a:rPr lang="en-US" sz="1800" dirty="0">
                <a:solidFill>
                  <a:srgbClr val="7030A0"/>
                </a:solidFill>
              </a:rPr>
              <a:t>1</a:t>
            </a:r>
            <a:r>
              <a:rPr lang="en-US" sz="1800" dirty="0" smtClean="0"/>
              <a:t>), 							</a:t>
            </a:r>
            <a:r>
              <a:rPr lang="en-US" sz="1800" dirty="0" smtClean="0">
                <a:solidFill>
                  <a:srgbClr val="C00000"/>
                </a:solidFill>
              </a:rPr>
              <a:t>not</a:t>
            </a:r>
            <a:r>
              <a:rPr lang="en-US" sz="1800" dirty="0" smtClean="0"/>
              <a:t> </a:t>
            </a:r>
            <a:r>
              <a:rPr lang="en-US" sz="1800" dirty="0" err="1"/>
              <a:t>overlappedOperation</a:t>
            </a:r>
            <a:r>
              <a:rPr lang="en-US" sz="1800" dirty="0"/>
              <a:t>(</a:t>
            </a:r>
            <a:r>
              <a:rPr lang="en-US" sz="1800" i="1" dirty="0" err="1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1800" dirty="0" smtClean="0"/>
              <a:t>).</a:t>
            </a:r>
            <a:endParaRPr lang="en-US" sz="1800" dirty="0"/>
          </a:p>
          <a:p>
            <a:endParaRPr lang="en-US" sz="1900" dirty="0" smtClean="0"/>
          </a:p>
          <a:p>
            <a:endParaRPr lang="en-US" sz="1900" dirty="0"/>
          </a:p>
          <a:p>
            <a:r>
              <a:rPr lang="en-US" sz="1800" dirty="0" smtClean="0"/>
              <a:t>&amp;</a:t>
            </a:r>
            <a:r>
              <a:rPr lang="en-US" sz="1800" dirty="0"/>
              <a:t>diff</a:t>
            </a:r>
            <a:r>
              <a:rPr lang="en-US" sz="1800" dirty="0" smtClean="0"/>
              <a:t>{ (</a:t>
            </a:r>
            <a:r>
              <a:rPr lang="en-US" sz="1800" i="1" dirty="0" err="1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) 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–</a:t>
            </a:r>
            <a:r>
              <a:rPr lang="en-US" sz="1800" dirty="0" smtClean="0"/>
              <a:t>  </a:t>
            </a:r>
            <a:r>
              <a:rPr lang="en-US" sz="1800" dirty="0" smtClean="0">
                <a:solidFill>
                  <a:srgbClr val="338169"/>
                </a:solidFill>
              </a:rPr>
              <a:t>0</a:t>
            </a:r>
            <a:r>
              <a:rPr lang="en-US" sz="1800" dirty="0" smtClean="0"/>
              <a:t> } </a:t>
            </a:r>
            <a:r>
              <a:rPr lang="en-US" sz="1800" dirty="0">
                <a:solidFill>
                  <a:srgbClr val="FF0000"/>
                </a:solidFill>
              </a:rPr>
              <a:t>&lt;= 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i="1" dirty="0" smtClean="0">
                <a:solidFill>
                  <a:schemeClr val="accent2"/>
                </a:solidFill>
              </a:rPr>
              <a:t> </a:t>
            </a:r>
            <a:r>
              <a:rPr lang="en-US" sz="1800" i="1" dirty="0" err="1">
                <a:solidFill>
                  <a:srgbClr val="2630F8"/>
                </a:solidFill>
              </a:rPr>
              <a:t>StartTime</a:t>
            </a:r>
            <a:r>
              <a:rPr lang="en-US" sz="1800" dirty="0"/>
              <a:t> :- </a:t>
            </a:r>
          </a:p>
          <a:p>
            <a:pPr marL="0" indent="0">
              <a:buNone/>
            </a:pPr>
            <a:r>
              <a:rPr lang="en-US" sz="1800" dirty="0"/>
              <a:t>			</a:t>
            </a:r>
            <a:r>
              <a:rPr lang="en-US" sz="1800" dirty="0" err="1"/>
              <a:t>startTime</a:t>
            </a:r>
            <a:r>
              <a:rPr lang="en-US" sz="1800" dirty="0"/>
              <a:t>((</a:t>
            </a:r>
            <a:r>
              <a:rPr lang="en-US" sz="1800" i="1" dirty="0" err="1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), </a:t>
            </a:r>
            <a:r>
              <a:rPr lang="en-US" sz="1800" i="1" dirty="0" err="1">
                <a:solidFill>
                  <a:srgbClr val="2630F8"/>
                </a:solidFill>
              </a:rPr>
              <a:t>StartTime</a:t>
            </a:r>
            <a:r>
              <a:rPr lang="en-US" sz="1800" dirty="0"/>
              <a:t>), 							</a:t>
            </a:r>
            <a:r>
              <a:rPr lang="en-US" sz="1800" dirty="0" err="1"/>
              <a:t>assignToTimeWindow</a:t>
            </a:r>
            <a:r>
              <a:rPr lang="en-US" sz="1800" dirty="0"/>
              <a:t>(</a:t>
            </a:r>
            <a:r>
              <a:rPr lang="en-US" sz="1800" i="1" dirty="0" err="1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,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t</a:t>
            </a:r>
            <a:r>
              <a:rPr lang="en-US" sz="1800" dirty="0">
                <a:solidFill>
                  <a:srgbClr val="FF0000"/>
                </a:solidFill>
              </a:rPr>
              <a:t>-</a:t>
            </a:r>
            <a:r>
              <a:rPr lang="en-US" sz="1800" dirty="0">
                <a:solidFill>
                  <a:srgbClr val="7030A0"/>
                </a:solidFill>
              </a:rPr>
              <a:t>1</a:t>
            </a:r>
            <a:r>
              <a:rPr lang="en-US" sz="1800" dirty="0"/>
              <a:t>), 							</a:t>
            </a:r>
            <a:r>
              <a:rPr lang="en-US" sz="1800" dirty="0">
                <a:solidFill>
                  <a:srgbClr val="C00000"/>
                </a:solidFill>
              </a:rPr>
              <a:t>not</a:t>
            </a:r>
            <a:r>
              <a:rPr lang="en-US" sz="1800" dirty="0"/>
              <a:t> </a:t>
            </a:r>
            <a:r>
              <a:rPr lang="en-US" sz="1800" dirty="0" err="1"/>
              <a:t>overlappedOperation</a:t>
            </a:r>
            <a:r>
              <a:rPr lang="en-US" sz="1800" dirty="0"/>
              <a:t>(</a:t>
            </a:r>
            <a:r>
              <a:rPr lang="en-US" sz="1800" i="1" dirty="0" err="1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1800" dirty="0"/>
              <a:t>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Freezing Non-Overlapped Operations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87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464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/>
              <a:t>Compression</a:t>
            </a:r>
            <a:endParaRPr lang="en-US" sz="8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Job-shop Scheduling Problem (JSP)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jobs with 3 operations and 3 machines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63357"/>
              </p:ext>
            </p:extLst>
          </p:nvPr>
        </p:nvGraphicFramePr>
        <p:xfrm>
          <a:off x="1107533" y="4399366"/>
          <a:ext cx="223303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722">
                  <a:extLst>
                    <a:ext uri="{9D8B030D-6E8A-4147-A177-3AD203B41FA5}">
                      <a16:colId xmlns:a16="http://schemas.microsoft.com/office/drawing/2014/main" val="150078154"/>
                    </a:ext>
                  </a:extLst>
                </a:gridCol>
                <a:gridCol w="471637">
                  <a:extLst>
                    <a:ext uri="{9D8B030D-6E8A-4147-A177-3AD203B41FA5}">
                      <a16:colId xmlns:a16="http://schemas.microsoft.com/office/drawing/2014/main" val="1838018410"/>
                    </a:ext>
                  </a:extLst>
                </a:gridCol>
                <a:gridCol w="590625">
                  <a:extLst>
                    <a:ext uri="{9D8B030D-6E8A-4147-A177-3AD203B41FA5}">
                      <a16:colId xmlns:a16="http://schemas.microsoft.com/office/drawing/2014/main" val="4074014475"/>
                    </a:ext>
                  </a:extLst>
                </a:gridCol>
                <a:gridCol w="569046">
                  <a:extLst>
                    <a:ext uri="{9D8B030D-6E8A-4147-A177-3AD203B41FA5}">
                      <a16:colId xmlns:a16="http://schemas.microsoft.com/office/drawing/2014/main" val="2800745100"/>
                    </a:ext>
                  </a:extLst>
                </a:gridCol>
              </a:tblGrid>
              <a:tr h="322376">
                <a:tc gridSpan="4"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Processing time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143350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Operation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91789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339555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291389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2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137989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3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597223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4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45499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82585"/>
              </p:ext>
            </p:extLst>
          </p:nvPr>
        </p:nvGraphicFramePr>
        <p:xfrm>
          <a:off x="1122534" y="2296110"/>
          <a:ext cx="2218029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81">
                  <a:extLst>
                    <a:ext uri="{9D8B030D-6E8A-4147-A177-3AD203B41FA5}">
                      <a16:colId xmlns:a16="http://schemas.microsoft.com/office/drawing/2014/main" val="150078154"/>
                    </a:ext>
                  </a:extLst>
                </a:gridCol>
                <a:gridCol w="468469">
                  <a:extLst>
                    <a:ext uri="{9D8B030D-6E8A-4147-A177-3AD203B41FA5}">
                      <a16:colId xmlns:a16="http://schemas.microsoft.com/office/drawing/2014/main" val="1838018410"/>
                    </a:ext>
                  </a:extLst>
                </a:gridCol>
                <a:gridCol w="586656">
                  <a:extLst>
                    <a:ext uri="{9D8B030D-6E8A-4147-A177-3AD203B41FA5}">
                      <a16:colId xmlns:a16="http://schemas.microsoft.com/office/drawing/2014/main" val="4074014475"/>
                    </a:ext>
                  </a:extLst>
                </a:gridCol>
                <a:gridCol w="565223">
                  <a:extLst>
                    <a:ext uri="{9D8B030D-6E8A-4147-A177-3AD203B41FA5}">
                      <a16:colId xmlns:a16="http://schemas.microsoft.com/office/drawing/2014/main" val="2800745100"/>
                    </a:ext>
                  </a:extLst>
                </a:gridCol>
              </a:tblGrid>
              <a:tr h="31698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Machine assignment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42100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Operation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91789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339555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291389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2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137989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3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597223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4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45499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140477" y="4694853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02175" y="3166561"/>
            <a:ext cx="634076" cy="213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46916" y="3858587"/>
            <a:ext cx="653791" cy="206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5862" y="3171661"/>
            <a:ext cx="1505176" cy="2064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74777" y="4663240"/>
            <a:ext cx="1118440" cy="276999"/>
            <a:chOff x="6501963" y="2502151"/>
            <a:chExt cx="1118440" cy="276999"/>
          </a:xfrm>
        </p:grpSpPr>
        <p:sp>
          <p:nvSpPr>
            <p:cNvPr id="13" name="Rectangle 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H="1" flipV="1">
            <a:off x="5140477" y="2824517"/>
            <a:ext cx="6440" cy="2264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46917" y="5084230"/>
            <a:ext cx="6387240" cy="5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874777" y="3818422"/>
            <a:ext cx="1118440" cy="276999"/>
            <a:chOff x="6501963" y="2502151"/>
            <a:chExt cx="1118440" cy="276999"/>
          </a:xfrm>
        </p:grpSpPr>
        <p:sp>
          <p:nvSpPr>
            <p:cNvPr id="18" name="Rectangle 1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10778691" y="5157360"/>
            <a:ext cx="367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14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0941214" y="3039729"/>
            <a:ext cx="30659" cy="209992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874777" y="3131751"/>
            <a:ext cx="1118440" cy="276999"/>
            <a:chOff x="6501963" y="2502151"/>
            <a:chExt cx="1118440" cy="276999"/>
          </a:xfrm>
        </p:grpSpPr>
        <p:sp>
          <p:nvSpPr>
            <p:cNvPr id="26" name="Rectangle 25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5801140" y="3853079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58487" y="469692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54591" y="385112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301038" y="3166561"/>
            <a:ext cx="1503177" cy="2144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804215" y="3838435"/>
            <a:ext cx="1253451" cy="2244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430940" y="3166561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10861" y="4697481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057666" y="469485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93317" y="5848531"/>
            <a:ext cx="58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time needed to complete all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jobs 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makespan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”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14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567" y="5939620"/>
            <a:ext cx="432195" cy="509161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5140478" y="5785806"/>
            <a:ext cx="6421743" cy="7776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7941052" y="5196000"/>
            <a:ext cx="299859" cy="468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120492" y="5125930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12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10293904" y="3047995"/>
            <a:ext cx="21284" cy="209485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01395" y="6116867"/>
            <a:ext cx="275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total tardiness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3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353800" y="5072430"/>
            <a:ext cx="20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602277" y="6356350"/>
            <a:ext cx="285750" cy="365125"/>
          </a:xfrm>
        </p:spPr>
        <p:txBody>
          <a:bodyPr/>
          <a:lstStyle/>
          <a:p>
            <a:fld id="{560B7CA8-6DCD-4230-8B2B-BE5505F67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4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23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1" grpId="0"/>
      <p:bldP spid="44" grpId="0" animBg="1"/>
      <p:bldP spid="45" grpId="0" animBg="1"/>
      <p:bldP spid="37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Time-window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855544" y="4671549"/>
            <a:ext cx="1118440" cy="310896"/>
            <a:chOff x="6501963" y="2502151"/>
            <a:chExt cx="1118440" cy="276999"/>
          </a:xfrm>
        </p:grpSpPr>
        <p:sp>
          <p:nvSpPr>
            <p:cNvPr id="9" name="Rectangle 8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 flipV="1">
            <a:off x="6121244" y="282451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27684" y="5084230"/>
            <a:ext cx="5870129" cy="139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855544" y="3836619"/>
            <a:ext cx="1118440" cy="310896"/>
            <a:chOff x="6501963" y="2502151"/>
            <a:chExt cx="1118440" cy="276999"/>
          </a:xfrm>
        </p:grpSpPr>
        <p:sp>
          <p:nvSpPr>
            <p:cNvPr id="14" name="Rectangle 13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55544" y="3153335"/>
            <a:ext cx="1118440" cy="310896"/>
            <a:chOff x="6501963" y="2502151"/>
            <a:chExt cx="1118440" cy="276999"/>
          </a:xfrm>
        </p:grpSpPr>
        <p:sp>
          <p:nvSpPr>
            <p:cNvPr id="19" name="Rectangle 18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9415339" y="4680768"/>
            <a:ext cx="9144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26296" y="3850335"/>
            <a:ext cx="237744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502415" y="4683253"/>
            <a:ext cx="91440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00699" y="3171623"/>
            <a:ext cx="77724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415339" y="3171623"/>
            <a:ext cx="118872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502415" y="3850336"/>
            <a:ext cx="18288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26231" y="4686724"/>
            <a:ext cx="11430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24752" y="3171623"/>
            <a:ext cx="11430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</a:t>
            </a:r>
            <a:r>
              <a:rPr lang="en-US" sz="1400" b="1" dirty="0">
                <a:solidFill>
                  <a:schemeClr val="tx1"/>
                </a:solidFill>
              </a:rPr>
              <a:t>3</a:t>
            </a:r>
            <a:r>
              <a:rPr lang="en-US" sz="1400" b="1" dirty="0" smtClean="0">
                <a:solidFill>
                  <a:schemeClr val="tx1"/>
                </a:solidFill>
              </a:rPr>
              <a:t>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331464" y="3851151"/>
            <a:ext cx="1325641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36" name="Content Placeholder 3"/>
          <p:cNvGraphicFramePr>
            <a:graphicFrameLocks/>
          </p:cNvGraphicFramePr>
          <p:nvPr>
            <p:extLst/>
          </p:nvPr>
        </p:nvGraphicFramePr>
        <p:xfrm>
          <a:off x="825853" y="2433015"/>
          <a:ext cx="2632644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57">
                  <a:extLst>
                    <a:ext uri="{9D8B030D-6E8A-4147-A177-3AD203B41FA5}">
                      <a16:colId xmlns:a16="http://schemas.microsoft.com/office/drawing/2014/main" val="1816163711"/>
                    </a:ext>
                  </a:extLst>
                </a:gridCol>
                <a:gridCol w="1023210">
                  <a:extLst>
                    <a:ext uri="{9D8B030D-6E8A-4147-A177-3AD203B41FA5}">
                      <a16:colId xmlns:a16="http://schemas.microsoft.com/office/drawing/2014/main" val="1575776953"/>
                    </a:ext>
                  </a:extLst>
                </a:gridCol>
                <a:gridCol w="466377">
                  <a:extLst>
                    <a:ext uri="{9D8B030D-6E8A-4147-A177-3AD203B41FA5}">
                      <a16:colId xmlns:a16="http://schemas.microsoft.com/office/drawing/2014/main" val="599402552"/>
                    </a:ext>
                  </a:extLst>
                </a:gridCol>
              </a:tblGrid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Starting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259016"/>
                  </a:ext>
                </a:extLst>
              </a:tr>
              <a:tr h="2887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(1,1)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39921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98565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(1,3)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75629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(2,1)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299245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(2,2)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784537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(2,3)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179038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(3,1)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84906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(3,2)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927004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(3,3)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92704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/>
          <p:nvPr/>
        </p:nvCxnSpPr>
        <p:spPr>
          <a:xfrm>
            <a:off x="11634670" y="3000777"/>
            <a:ext cx="30659" cy="209992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433675" y="5080830"/>
            <a:ext cx="444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Process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55536" y="4521649"/>
            <a:ext cx="1118440" cy="310896"/>
            <a:chOff x="6501963" y="2502151"/>
            <a:chExt cx="1118440" cy="276999"/>
          </a:xfrm>
        </p:grpSpPr>
        <p:sp>
          <p:nvSpPr>
            <p:cNvPr id="9" name="Rectangle 8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 flipV="1">
            <a:off x="2321236" y="267461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7676" y="4934330"/>
            <a:ext cx="5870129" cy="139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055536" y="3686719"/>
            <a:ext cx="1118440" cy="310896"/>
            <a:chOff x="6501963" y="2502151"/>
            <a:chExt cx="1118440" cy="276999"/>
          </a:xfrm>
        </p:grpSpPr>
        <p:sp>
          <p:nvSpPr>
            <p:cNvPr id="14" name="Rectangle 13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633667" y="4930930"/>
            <a:ext cx="444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834662" y="2850877"/>
            <a:ext cx="30659" cy="209992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055536" y="3003435"/>
            <a:ext cx="1118440" cy="310896"/>
            <a:chOff x="6501963" y="2502151"/>
            <a:chExt cx="1118440" cy="276999"/>
          </a:xfrm>
        </p:grpSpPr>
        <p:sp>
          <p:nvSpPr>
            <p:cNvPr id="19" name="Rectangle 18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615331" y="4530868"/>
            <a:ext cx="9144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26288" y="3700435"/>
            <a:ext cx="237744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02407" y="4533353"/>
            <a:ext cx="91440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00691" y="3021723"/>
            <a:ext cx="77724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15331" y="3021723"/>
            <a:ext cx="118872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02407" y="3700436"/>
            <a:ext cx="18288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26223" y="4536824"/>
            <a:ext cx="11430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24744" y="3021723"/>
            <a:ext cx="11430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</a:t>
            </a:r>
            <a:r>
              <a:rPr lang="en-US" sz="1400" b="1" dirty="0">
                <a:solidFill>
                  <a:schemeClr val="tx1"/>
                </a:solidFill>
              </a:rPr>
              <a:t>3</a:t>
            </a:r>
            <a:r>
              <a:rPr lang="en-US" sz="1400" b="1" dirty="0" smtClean="0">
                <a:solidFill>
                  <a:schemeClr val="tx1"/>
                </a:solidFill>
              </a:rPr>
              <a:t>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31456" y="3701251"/>
            <a:ext cx="1325641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95571" y="4240647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2</a:t>
            </a:r>
            <a:r>
              <a:rPr lang="en-US" sz="1400" b="1" baseline="30000" dirty="0" smtClean="0"/>
              <a:t>nd</a:t>
            </a:r>
            <a:endParaRPr lang="en-US" sz="1400" b="1" dirty="0"/>
          </a:p>
        </p:txBody>
      </p:sp>
      <p:sp>
        <p:nvSpPr>
          <p:cNvPr id="33" name="Rectangle 32"/>
          <p:cNvSpPr/>
          <p:nvPr/>
        </p:nvSpPr>
        <p:spPr>
          <a:xfrm>
            <a:off x="2706790" y="2725546"/>
            <a:ext cx="381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3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3319153" y="3423680"/>
            <a:ext cx="391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1</a:t>
            </a:r>
            <a:r>
              <a:rPr lang="en-US" sz="1400" b="1" baseline="30000" dirty="0"/>
              <a:t>st </a:t>
            </a:r>
            <a:endParaRPr lang="en-US" sz="1400" b="1" dirty="0"/>
          </a:p>
        </p:txBody>
      </p:sp>
      <p:sp>
        <p:nvSpPr>
          <p:cNvPr id="36" name="Rectangle 35"/>
          <p:cNvSpPr/>
          <p:nvPr/>
        </p:nvSpPr>
        <p:spPr>
          <a:xfrm>
            <a:off x="5424413" y="3420888"/>
            <a:ext cx="381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4</a:t>
            </a:r>
            <a:r>
              <a:rPr lang="en-US" sz="1400" b="1" baseline="30000" dirty="0" smtClean="0"/>
              <a:t>th</a:t>
            </a:r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4968687" y="4240647"/>
            <a:ext cx="381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5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5881612" y="4240646"/>
            <a:ext cx="381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7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6989268" y="3410248"/>
            <a:ext cx="381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8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sp>
        <p:nvSpPr>
          <p:cNvPr id="40" name="Rectangle 39"/>
          <p:cNvSpPr/>
          <p:nvPr/>
        </p:nvSpPr>
        <p:spPr>
          <a:xfrm>
            <a:off x="6018772" y="2730775"/>
            <a:ext cx="381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6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6989268" y="2725546"/>
            <a:ext cx="381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9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462820" y="4930930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332910" y="5055504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616713" y="4941943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60682" y="5066517"/>
            <a:ext cx="53196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708153" y="4930930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578243" y="5055504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Process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321237" y="267461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7677" y="4934330"/>
            <a:ext cx="5870129" cy="139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326289" y="3700435"/>
            <a:ext cx="237744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26224" y="4536824"/>
            <a:ext cx="11430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24745" y="3021723"/>
            <a:ext cx="11430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</a:t>
            </a:r>
            <a:r>
              <a:rPr lang="en-US" sz="1400" b="1" dirty="0">
                <a:solidFill>
                  <a:schemeClr val="tx1"/>
                </a:solidFill>
              </a:rPr>
              <a:t>3</a:t>
            </a:r>
            <a:r>
              <a:rPr lang="en-US" sz="1400" b="1" dirty="0" smtClean="0">
                <a:solidFill>
                  <a:schemeClr val="tx1"/>
                </a:solidFill>
              </a:rPr>
              <a:t>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02408" y="4533353"/>
            <a:ext cx="91440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02408" y="3700436"/>
            <a:ext cx="18288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15332" y="3021723"/>
            <a:ext cx="118872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76817" y="4530868"/>
            <a:ext cx="9144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531457" y="3701251"/>
            <a:ext cx="1325641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800692" y="3021723"/>
            <a:ext cx="77724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15332" y="4530868"/>
            <a:ext cx="914400" cy="27432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" name="Curved Connector 3"/>
          <p:cNvCxnSpPr>
            <a:stCxn id="56" idx="0"/>
            <a:endCxn id="48" idx="0"/>
          </p:cNvCxnSpPr>
          <p:nvPr/>
        </p:nvCxnSpPr>
        <p:spPr>
          <a:xfrm rot="16200000" flipV="1">
            <a:off x="5003275" y="3461610"/>
            <a:ext cx="12700" cy="2138515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633667" y="4930930"/>
            <a:ext cx="444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834662" y="2850877"/>
            <a:ext cx="30659" cy="209992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055536" y="4521649"/>
            <a:ext cx="1118440" cy="310896"/>
            <a:chOff x="6501963" y="2502151"/>
            <a:chExt cx="1118440" cy="276999"/>
          </a:xfrm>
        </p:grpSpPr>
        <p:sp>
          <p:nvSpPr>
            <p:cNvPr id="32" name="Rectangle 31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55536" y="3686719"/>
            <a:ext cx="1118440" cy="310896"/>
            <a:chOff x="6501963" y="2502151"/>
            <a:chExt cx="1118440" cy="276999"/>
          </a:xfrm>
        </p:grpSpPr>
        <p:sp>
          <p:nvSpPr>
            <p:cNvPr id="36" name="Rectangle 35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55536" y="3003435"/>
            <a:ext cx="1118440" cy="310896"/>
            <a:chOff x="6501963" y="2502151"/>
            <a:chExt cx="1118440" cy="276999"/>
          </a:xfrm>
        </p:grpSpPr>
        <p:sp>
          <p:nvSpPr>
            <p:cNvPr id="40" name="Rectangle 39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3462820" y="4930930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332910" y="5055504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616713" y="4941943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360682" y="5066517"/>
            <a:ext cx="53196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4708153" y="4930930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578243" y="5055504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584395"/>
              </p:ext>
            </p:extLst>
          </p:nvPr>
        </p:nvGraphicFramePr>
        <p:xfrm>
          <a:off x="838200" y="1825625"/>
          <a:ext cx="10515603" cy="435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419208717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9167227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1748548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03333057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81782597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5558664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226940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 15</a:t>
                      </a:r>
                      <a:endParaRPr lang="en-US" sz="2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 20</a:t>
                      </a:r>
                      <a:endParaRPr lang="en-US" sz="2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 20</a:t>
                      </a:r>
                      <a:endParaRPr lang="en-US" sz="2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2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Overlap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Makespan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Makespan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Makespan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0 %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3083.8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3260.3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944.9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6031.9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0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 </a:t>
                      </a:r>
                      <a:r>
                        <a:rPr lang="en-US" sz="2000" dirty="0" smtClean="0"/>
                        <a:t>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3050.0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3194.9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5979.9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 </a:t>
                      </a:r>
                      <a:r>
                        <a:rPr lang="en-US" sz="2000" dirty="0" smtClean="0"/>
                        <a:t>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3046.0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3200.6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5954.3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6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3051.2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3451.8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6933.3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07762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Compression</a:t>
                      </a:r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6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0 %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3010.3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907.5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3174.5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839.6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5671.9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81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10 %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2960.6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989.4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3154.6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956.4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5637.5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5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20 %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2946.9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3120.3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5640.7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25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2932.9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3169.0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5722.7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7343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 vs OR-tools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920949"/>
              </p:ext>
            </p:extLst>
          </p:nvPr>
        </p:nvGraphicFramePr>
        <p:xfrm>
          <a:off x="838200" y="1825625"/>
          <a:ext cx="10542104" cy="27563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7763">
                  <a:extLst>
                    <a:ext uri="{9D8B030D-6E8A-4147-A177-3AD203B41FA5}">
                      <a16:colId xmlns:a16="http://schemas.microsoft.com/office/drawing/2014/main" val="2016303745"/>
                    </a:ext>
                  </a:extLst>
                </a:gridCol>
                <a:gridCol w="1317763">
                  <a:extLst>
                    <a:ext uri="{9D8B030D-6E8A-4147-A177-3AD203B41FA5}">
                      <a16:colId xmlns:a16="http://schemas.microsoft.com/office/drawing/2014/main" val="1800928205"/>
                    </a:ext>
                  </a:extLst>
                </a:gridCol>
                <a:gridCol w="1317763">
                  <a:extLst>
                    <a:ext uri="{9D8B030D-6E8A-4147-A177-3AD203B41FA5}">
                      <a16:colId xmlns:a16="http://schemas.microsoft.com/office/drawing/2014/main" val="2302392689"/>
                    </a:ext>
                  </a:extLst>
                </a:gridCol>
                <a:gridCol w="1317763">
                  <a:extLst>
                    <a:ext uri="{9D8B030D-6E8A-4147-A177-3AD203B41FA5}">
                      <a16:colId xmlns:a16="http://schemas.microsoft.com/office/drawing/2014/main" val="2639199478"/>
                    </a:ext>
                  </a:extLst>
                </a:gridCol>
                <a:gridCol w="1317763">
                  <a:extLst>
                    <a:ext uri="{9D8B030D-6E8A-4147-A177-3AD203B41FA5}">
                      <a16:colId xmlns:a16="http://schemas.microsoft.com/office/drawing/2014/main" val="3346599787"/>
                    </a:ext>
                  </a:extLst>
                </a:gridCol>
                <a:gridCol w="1317763">
                  <a:extLst>
                    <a:ext uri="{9D8B030D-6E8A-4147-A177-3AD203B41FA5}">
                      <a16:colId xmlns:a16="http://schemas.microsoft.com/office/drawing/2014/main" val="98710056"/>
                    </a:ext>
                  </a:extLst>
                </a:gridCol>
                <a:gridCol w="1317763">
                  <a:extLst>
                    <a:ext uri="{9D8B030D-6E8A-4147-A177-3AD203B41FA5}">
                      <a16:colId xmlns:a16="http://schemas.microsoft.com/office/drawing/2014/main" val="3777984348"/>
                    </a:ext>
                  </a:extLst>
                </a:gridCol>
                <a:gridCol w="1317763">
                  <a:extLst>
                    <a:ext uri="{9D8B030D-6E8A-4147-A177-3AD203B41FA5}">
                      <a16:colId xmlns:a16="http://schemas.microsoft.com/office/drawing/2014/main" val="3610073072"/>
                    </a:ext>
                  </a:extLst>
                </a:gridCol>
              </a:tblGrid>
              <a:tr h="551263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OR</a:t>
                      </a:r>
                      <a:r>
                        <a:rPr lang="en-US" sz="2000" baseline="0" dirty="0" smtClean="0"/>
                        <a:t> – </a:t>
                      </a:r>
                      <a:r>
                        <a:rPr lang="en-US" sz="2000" dirty="0" smtClean="0"/>
                        <a:t>tools 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Multi – shot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Single – shot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061917"/>
                  </a:ext>
                </a:extLst>
              </a:tr>
              <a:tr h="5512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Optima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Makespan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Makespan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Makespan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589912"/>
                  </a:ext>
                </a:extLst>
              </a:tr>
              <a:tr h="5512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 </a:t>
                      </a:r>
                      <a:r>
                        <a:rPr lang="en-US" sz="2000" dirty="0" smtClean="0">
                          <a:sym typeface="Wingdings 2" panose="05020102010507070707" pitchFamily="18" charset="2"/>
                        </a:rPr>
                        <a:t>15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2773.8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2778.8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5.0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2932.9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159.1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3542.1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768.3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87703"/>
                  </a:ext>
                </a:extLst>
              </a:tr>
              <a:tr h="5512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 </a:t>
                      </a:r>
                      <a:r>
                        <a:rPr lang="en-US" sz="2000" dirty="0" smtClean="0">
                          <a:sym typeface="Wingdings 2" panose="05020102010507070707" pitchFamily="18" charset="2"/>
                        </a:rPr>
                        <a:t>20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2843.9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2914.3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70.4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3120.3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276.4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3879.4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1035.5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892075"/>
                  </a:ext>
                </a:extLst>
              </a:tr>
              <a:tr h="5512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 </a:t>
                      </a:r>
                      <a:r>
                        <a:rPr lang="en-US" sz="2000" dirty="0" smtClean="0">
                          <a:sym typeface="Wingdings 2" panose="05020102010507070707" pitchFamily="18" charset="2"/>
                        </a:rPr>
                        <a:t>20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5365.7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5559.3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193.6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5637.5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271.8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46786.1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41420.4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1223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developed four different decomposition strategies for </a:t>
            </a:r>
            <a:r>
              <a:rPr lang="en-US" dirty="0" smtClean="0"/>
              <a:t>JSP</a:t>
            </a:r>
          </a:p>
          <a:p>
            <a:r>
              <a:rPr lang="en-US" b="1" dirty="0" smtClean="0"/>
              <a:t>Bottleneck machines</a:t>
            </a:r>
            <a:r>
              <a:rPr lang="en-US" dirty="0" smtClean="0"/>
              <a:t> are </a:t>
            </a:r>
            <a:r>
              <a:rPr lang="en-US" dirty="0" smtClean="0"/>
              <a:t>essential </a:t>
            </a:r>
            <a:r>
              <a:rPr lang="en-US" dirty="0"/>
              <a:t>during the decomposition process</a:t>
            </a:r>
          </a:p>
          <a:p>
            <a:r>
              <a:rPr lang="en-US" b="1" dirty="0" smtClean="0"/>
              <a:t>Overlapping</a:t>
            </a:r>
            <a:r>
              <a:rPr lang="en-US" dirty="0" smtClean="0"/>
              <a:t> between </a:t>
            </a:r>
            <a:r>
              <a:rPr lang="en-US" dirty="0" smtClean="0"/>
              <a:t>time </a:t>
            </a:r>
            <a:r>
              <a:rPr lang="en-US" dirty="0" smtClean="0"/>
              <a:t>windows is effective in improving the solution quality</a:t>
            </a:r>
          </a:p>
          <a:p>
            <a:r>
              <a:rPr lang="en-US" dirty="0" smtClean="0"/>
              <a:t>Post-processing phase (</a:t>
            </a:r>
            <a:r>
              <a:rPr lang="en-US" b="1" dirty="0" smtClean="0"/>
              <a:t>compression</a:t>
            </a:r>
            <a:r>
              <a:rPr lang="en-US" dirty="0" smtClean="0"/>
              <a:t>) prevented obtaining bad results and improved the model </a:t>
            </a:r>
            <a:r>
              <a:rPr lang="en-US" dirty="0" smtClean="0"/>
              <a:t>performance</a:t>
            </a:r>
          </a:p>
          <a:p>
            <a:r>
              <a:rPr lang="en-US" b="1" dirty="0"/>
              <a:t>Machine Learning</a:t>
            </a:r>
            <a:r>
              <a:rPr lang="en-US" dirty="0"/>
              <a:t> </a:t>
            </a:r>
            <a:r>
              <a:rPr lang="en-US" dirty="0" smtClean="0"/>
              <a:t>approaches can improve the decomposition results (recently published results at PADL 2022)</a:t>
            </a:r>
            <a:endParaRPr lang="en-US" dirty="0" smtClean="0"/>
          </a:p>
          <a:p>
            <a:r>
              <a:rPr lang="en-US" dirty="0" smtClean="0"/>
              <a:t>Application in industrial scenarios is ongoing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4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219278"/>
              </p:ext>
            </p:extLst>
          </p:nvPr>
        </p:nvGraphicFramePr>
        <p:xfrm>
          <a:off x="838200" y="1825625"/>
          <a:ext cx="10515600" cy="426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97667751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672540524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4090088982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772707402"/>
                    </a:ext>
                  </a:extLst>
                </a:gridCol>
                <a:gridCol w="2428875">
                  <a:extLst>
                    <a:ext uri="{9D8B030D-6E8A-4147-A177-3AD203B41FA5}">
                      <a16:colId xmlns:a16="http://schemas.microsoft.com/office/drawing/2014/main" val="206853589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827023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Literature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Optimization</a:t>
                      </a:r>
                      <a:r>
                        <a:rPr lang="en-US" baseline="0" dirty="0" smtClean="0"/>
                        <a:t> Objective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Decomposition Strategies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Overlapping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 Approach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Compressing Time</a:t>
                      </a:r>
                      <a:r>
                        <a:rPr lang="en-US" baseline="0" dirty="0" smtClean="0"/>
                        <a:t> Window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9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Singer Marcos [2001]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Tardiness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Rolling</a:t>
                      </a:r>
                      <a:r>
                        <a:rPr lang="en-US" baseline="0" dirty="0" smtClean="0"/>
                        <a:t> Horizon (single machine)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Shifting Bottleneck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77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Liu et al. [2008]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Tardiness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 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Genetic 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12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Zhang </a:t>
                      </a:r>
                      <a:r>
                        <a:rPr lang="en-US" dirty="0" err="1" smtClean="0"/>
                        <a:t>Rui</a:t>
                      </a:r>
                      <a:r>
                        <a:rPr lang="en-US" dirty="0" smtClean="0"/>
                        <a:t>, and Cheng Wu [2010]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Tardiness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Bottleneck Machine (dynamically)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Simulated</a:t>
                      </a:r>
                      <a:r>
                        <a:rPr lang="en-US" baseline="0" dirty="0" smtClean="0"/>
                        <a:t> Annealing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Genetic 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52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Zhai</a:t>
                      </a:r>
                      <a:r>
                        <a:rPr lang="en-US" dirty="0" smtClean="0"/>
                        <a:t> et al. [2014]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Tardiness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Bottleneck Machine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Dispatching Rules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Genetic 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46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Proposed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Makespan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Operation/Machine</a:t>
                      </a:r>
                      <a:r>
                        <a:rPr lang="en-US" baseline="0" dirty="0" smtClean="0"/>
                        <a:t> B</a:t>
                      </a:r>
                      <a:r>
                        <a:rPr lang="en-US" dirty="0" smtClean="0"/>
                        <a:t>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Logic Programming (Answer Set Programming)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84351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</a:t>
            </a:r>
            <a:r>
              <a:rPr lang="en-US" dirty="0" smtClean="0"/>
              <a:t>Graph </a:t>
            </a:r>
            <a:r>
              <a:rPr lang="en-US" dirty="0"/>
              <a:t>with </a:t>
            </a:r>
            <a:r>
              <a:rPr lang="en-US" dirty="0" smtClean="0"/>
              <a:t>4 </a:t>
            </a:r>
            <a:r>
              <a:rPr lang="en-US" dirty="0" smtClean="0"/>
              <a:t>Jobs </a:t>
            </a:r>
            <a:r>
              <a:rPr lang="en-US" dirty="0" smtClean="0"/>
              <a:t>and 3 </a:t>
            </a:r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666007" y="4586742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3,2</a:t>
            </a:r>
          </a:p>
        </p:txBody>
      </p:sp>
      <p:cxnSp>
        <p:nvCxnSpPr>
          <p:cNvPr id="17" name="Straight Arrow Connector 16"/>
          <p:cNvCxnSpPr>
            <a:stCxn id="121" idx="6"/>
            <a:endCxn id="73" idx="2"/>
          </p:cNvCxnSpPr>
          <p:nvPr/>
        </p:nvCxnSpPr>
        <p:spPr>
          <a:xfrm flipV="1">
            <a:off x="2055150" y="3023313"/>
            <a:ext cx="1454471" cy="12473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1" idx="6"/>
            <a:endCxn id="71" idx="2"/>
          </p:cNvCxnSpPr>
          <p:nvPr/>
        </p:nvCxnSpPr>
        <p:spPr>
          <a:xfrm>
            <a:off x="2055150" y="4270626"/>
            <a:ext cx="1165947" cy="6213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1" idx="6"/>
            <a:endCxn id="60" idx="2"/>
          </p:cNvCxnSpPr>
          <p:nvPr/>
        </p:nvCxnSpPr>
        <p:spPr>
          <a:xfrm>
            <a:off x="2055150" y="4270626"/>
            <a:ext cx="1172307" cy="1519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3" idx="6"/>
            <a:endCxn id="70" idx="2"/>
          </p:cNvCxnSpPr>
          <p:nvPr/>
        </p:nvCxnSpPr>
        <p:spPr>
          <a:xfrm flipV="1">
            <a:off x="3855412" y="3021010"/>
            <a:ext cx="1809023" cy="23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2" idx="6"/>
            <a:endCxn id="99" idx="2"/>
          </p:cNvCxnSpPr>
          <p:nvPr/>
        </p:nvCxnSpPr>
        <p:spPr>
          <a:xfrm>
            <a:off x="3861771" y="3965395"/>
            <a:ext cx="1819512" cy="38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0" idx="6"/>
            <a:endCxn id="69" idx="2"/>
          </p:cNvCxnSpPr>
          <p:nvPr/>
        </p:nvCxnSpPr>
        <p:spPr>
          <a:xfrm>
            <a:off x="6293565" y="3021010"/>
            <a:ext cx="19461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9" idx="6"/>
            <a:endCxn id="98" idx="2"/>
          </p:cNvCxnSpPr>
          <p:nvPr/>
        </p:nvCxnSpPr>
        <p:spPr>
          <a:xfrm flipV="1">
            <a:off x="6310413" y="3964219"/>
            <a:ext cx="1928125" cy="50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6"/>
            <a:endCxn id="95" idx="2"/>
          </p:cNvCxnSpPr>
          <p:nvPr/>
        </p:nvCxnSpPr>
        <p:spPr>
          <a:xfrm flipV="1">
            <a:off x="6295137" y="4891972"/>
            <a:ext cx="19434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1" idx="6"/>
            <a:endCxn id="9" idx="2"/>
          </p:cNvCxnSpPr>
          <p:nvPr/>
        </p:nvCxnSpPr>
        <p:spPr>
          <a:xfrm>
            <a:off x="3850227" y="4891973"/>
            <a:ext cx="18157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9" idx="6"/>
            <a:endCxn id="67" idx="2"/>
          </p:cNvCxnSpPr>
          <p:nvPr/>
        </p:nvCxnSpPr>
        <p:spPr>
          <a:xfrm>
            <a:off x="8868841" y="3021010"/>
            <a:ext cx="1690123" cy="12496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3" idx="6"/>
            <a:endCxn id="67" idx="2"/>
          </p:cNvCxnSpPr>
          <p:nvPr/>
        </p:nvCxnSpPr>
        <p:spPr>
          <a:xfrm flipV="1">
            <a:off x="8867916" y="4270626"/>
            <a:ext cx="1691048" cy="1519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8" idx="6"/>
            <a:endCxn id="67" idx="2"/>
          </p:cNvCxnSpPr>
          <p:nvPr/>
        </p:nvCxnSpPr>
        <p:spPr>
          <a:xfrm>
            <a:off x="8867668" y="3964219"/>
            <a:ext cx="1691296" cy="306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558964" y="3965395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239711" y="2715779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70" name="Oval 69"/>
          <p:cNvSpPr/>
          <p:nvPr/>
        </p:nvSpPr>
        <p:spPr>
          <a:xfrm>
            <a:off x="5664435" y="2715779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71" name="Oval 70"/>
          <p:cNvSpPr/>
          <p:nvPr/>
        </p:nvSpPr>
        <p:spPr>
          <a:xfrm>
            <a:off x="3221097" y="4586742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3,1</a:t>
            </a:r>
          </a:p>
        </p:txBody>
      </p:sp>
      <p:sp>
        <p:nvSpPr>
          <p:cNvPr id="72" name="Oval 71"/>
          <p:cNvSpPr/>
          <p:nvPr/>
        </p:nvSpPr>
        <p:spPr>
          <a:xfrm>
            <a:off x="3232641" y="3660164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3226282" y="2718103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8238537" y="4586741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98" name="Oval 97"/>
          <p:cNvSpPr/>
          <p:nvPr/>
        </p:nvSpPr>
        <p:spPr>
          <a:xfrm>
            <a:off x="8238538" y="3658988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99" name="Oval 98"/>
          <p:cNvSpPr/>
          <p:nvPr/>
        </p:nvSpPr>
        <p:spPr>
          <a:xfrm>
            <a:off x="5681283" y="366399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121" name="Oval 120"/>
          <p:cNvSpPr/>
          <p:nvPr/>
        </p:nvSpPr>
        <p:spPr>
          <a:xfrm>
            <a:off x="1426020" y="3965395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4526192" y="275676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192" y="2756767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6878017" y="276193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017" y="2761938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4532942" y="371959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942" y="3719592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9420656" y="316080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656" y="3160806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/>
          <p:cNvSpPr txBox="1"/>
          <p:nvPr/>
        </p:nvSpPr>
        <p:spPr>
          <a:xfrm>
            <a:off x="4529641" y="5521387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6881671" y="461729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671" y="4617297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6881672" y="366509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672" y="3665093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9420656" y="380938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656" y="3809383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4526192" y="461259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192" y="4612597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6881032" y="553698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032" y="5536984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9417890" y="528874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890" y="5288744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8085494" y="1714176"/>
            <a:ext cx="338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Conjunctive arc: </a:t>
            </a:r>
          </a:p>
          <a:p>
            <a:r>
              <a:rPr lang="en-US" dirty="0" smtClean="0"/>
              <a:t>Disjunctive arc: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778267" y="1914152"/>
            <a:ext cx="9632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9774659" y="2204816"/>
            <a:ext cx="966838" cy="0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70" idx="3"/>
            <a:endCxn id="72" idx="7"/>
          </p:cNvCxnSpPr>
          <p:nvPr/>
        </p:nvCxnSpPr>
        <p:spPr>
          <a:xfrm flipH="1">
            <a:off x="3769637" y="3236841"/>
            <a:ext cx="1986932" cy="512723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3" idx="6"/>
          </p:cNvCxnSpPr>
          <p:nvPr/>
        </p:nvCxnSpPr>
        <p:spPr>
          <a:xfrm>
            <a:off x="3855412" y="3023334"/>
            <a:ext cx="1893695" cy="729648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63" idx="3"/>
            <a:endCxn id="73" idx="2"/>
          </p:cNvCxnSpPr>
          <p:nvPr/>
        </p:nvCxnSpPr>
        <p:spPr>
          <a:xfrm rot="5400000" flipH="1">
            <a:off x="4287200" y="1962416"/>
            <a:ext cx="2982801" cy="5104638"/>
          </a:xfrm>
          <a:prstGeom prst="curvedConnector4">
            <a:avLst>
              <a:gd name="adj1" fmla="val -10661"/>
              <a:gd name="adj2" fmla="val 142196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227457" y="5485073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722636" y="5485073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8238786" y="5485073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0" idx="6"/>
            <a:endCxn id="61" idx="2"/>
          </p:cNvCxnSpPr>
          <p:nvPr/>
        </p:nvCxnSpPr>
        <p:spPr>
          <a:xfrm>
            <a:off x="3856587" y="5790304"/>
            <a:ext cx="18660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6"/>
            <a:endCxn id="63" idx="2"/>
          </p:cNvCxnSpPr>
          <p:nvPr/>
        </p:nvCxnSpPr>
        <p:spPr>
          <a:xfrm>
            <a:off x="6351766" y="5790304"/>
            <a:ext cx="18870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21" idx="6"/>
            <a:endCxn id="72" idx="2"/>
          </p:cNvCxnSpPr>
          <p:nvPr/>
        </p:nvCxnSpPr>
        <p:spPr>
          <a:xfrm flipV="1">
            <a:off x="2055150" y="3965395"/>
            <a:ext cx="1177491" cy="3052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95" idx="1"/>
            <a:endCxn id="73" idx="0"/>
          </p:cNvCxnSpPr>
          <p:nvPr/>
        </p:nvCxnSpPr>
        <p:spPr>
          <a:xfrm rot="16200000" flipV="1">
            <a:off x="4956740" y="1302210"/>
            <a:ext cx="1958038" cy="4789824"/>
          </a:xfrm>
          <a:prstGeom prst="curvedConnector3">
            <a:avLst>
              <a:gd name="adj1" fmla="val 111675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9" idx="5"/>
            <a:endCxn id="95" idx="1"/>
          </p:cNvCxnSpPr>
          <p:nvPr/>
        </p:nvCxnSpPr>
        <p:spPr>
          <a:xfrm>
            <a:off x="6218279" y="4185052"/>
            <a:ext cx="2112392" cy="491089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9" idx="5"/>
            <a:endCxn id="63" idx="1"/>
          </p:cNvCxnSpPr>
          <p:nvPr/>
        </p:nvCxnSpPr>
        <p:spPr>
          <a:xfrm>
            <a:off x="6218279" y="4185052"/>
            <a:ext cx="2112641" cy="1389421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5" idx="4"/>
            <a:endCxn id="63" idx="0"/>
          </p:cNvCxnSpPr>
          <p:nvPr/>
        </p:nvCxnSpPr>
        <p:spPr>
          <a:xfrm>
            <a:off x="8553102" y="5197203"/>
            <a:ext cx="249" cy="287870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0" idx="3"/>
            <a:endCxn id="60" idx="7"/>
          </p:cNvCxnSpPr>
          <p:nvPr/>
        </p:nvCxnSpPr>
        <p:spPr>
          <a:xfrm flipH="1">
            <a:off x="3764453" y="3236841"/>
            <a:ext cx="1992116" cy="2337632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/>
          <p:cNvCxnSpPr>
            <a:stCxn id="70" idx="6"/>
            <a:endCxn id="9" idx="6"/>
          </p:cNvCxnSpPr>
          <p:nvPr/>
        </p:nvCxnSpPr>
        <p:spPr>
          <a:xfrm>
            <a:off x="6293565" y="3021010"/>
            <a:ext cx="1572" cy="1870963"/>
          </a:xfrm>
          <a:prstGeom prst="curvedConnector3">
            <a:avLst>
              <a:gd name="adj1" fmla="val 24063550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endCxn id="60" idx="2"/>
          </p:cNvCxnSpPr>
          <p:nvPr/>
        </p:nvCxnSpPr>
        <p:spPr>
          <a:xfrm rot="5400000">
            <a:off x="2488866" y="4954987"/>
            <a:ext cx="1573909" cy="96725"/>
          </a:xfrm>
          <a:prstGeom prst="curvedConnector4">
            <a:avLst>
              <a:gd name="adj1" fmla="val 2253"/>
              <a:gd name="adj2" fmla="val 283081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72" idx="5"/>
            <a:endCxn id="9" idx="1"/>
          </p:cNvCxnSpPr>
          <p:nvPr/>
        </p:nvCxnSpPr>
        <p:spPr>
          <a:xfrm>
            <a:off x="3769637" y="4181226"/>
            <a:ext cx="1988504" cy="494916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9" idx="3"/>
            <a:endCxn id="60" idx="7"/>
          </p:cNvCxnSpPr>
          <p:nvPr/>
        </p:nvCxnSpPr>
        <p:spPr>
          <a:xfrm flipH="1">
            <a:off x="3764453" y="5107804"/>
            <a:ext cx="1993688" cy="466669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95" idx="6"/>
            <a:endCxn id="67" idx="2"/>
          </p:cNvCxnSpPr>
          <p:nvPr/>
        </p:nvCxnSpPr>
        <p:spPr>
          <a:xfrm flipV="1">
            <a:off x="8867667" y="4270626"/>
            <a:ext cx="1691297" cy="621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69" idx="4"/>
            <a:endCxn id="98" idx="0"/>
          </p:cNvCxnSpPr>
          <p:nvPr/>
        </p:nvCxnSpPr>
        <p:spPr>
          <a:xfrm flipH="1">
            <a:off x="8553103" y="3326241"/>
            <a:ext cx="1173" cy="332747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98" idx="4"/>
            <a:endCxn id="61" idx="7"/>
          </p:cNvCxnSpPr>
          <p:nvPr/>
        </p:nvCxnSpPr>
        <p:spPr>
          <a:xfrm flipH="1">
            <a:off x="6259632" y="4269450"/>
            <a:ext cx="2293471" cy="1305023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69" idx="3"/>
            <a:endCxn id="61" idx="7"/>
          </p:cNvCxnSpPr>
          <p:nvPr/>
        </p:nvCxnSpPr>
        <p:spPr>
          <a:xfrm flipH="1">
            <a:off x="6259632" y="3236841"/>
            <a:ext cx="2072213" cy="2337632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71" idx="6"/>
            <a:endCxn id="61" idx="2"/>
          </p:cNvCxnSpPr>
          <p:nvPr/>
        </p:nvCxnSpPr>
        <p:spPr>
          <a:xfrm>
            <a:off x="3850227" y="4891973"/>
            <a:ext cx="1872409" cy="898331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urved Connector 175"/>
          <p:cNvCxnSpPr>
            <a:stCxn id="71" idx="2"/>
            <a:endCxn id="69" idx="1"/>
          </p:cNvCxnSpPr>
          <p:nvPr/>
        </p:nvCxnSpPr>
        <p:spPr>
          <a:xfrm rot="10800000" flipH="1">
            <a:off x="3221097" y="2805179"/>
            <a:ext cx="5110748" cy="2086794"/>
          </a:xfrm>
          <a:prstGeom prst="curvedConnector4">
            <a:avLst>
              <a:gd name="adj1" fmla="val -21987"/>
              <a:gd name="adj2" fmla="val 135297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stCxn id="98" idx="6"/>
            <a:endCxn id="71" idx="4"/>
          </p:cNvCxnSpPr>
          <p:nvPr/>
        </p:nvCxnSpPr>
        <p:spPr>
          <a:xfrm flipH="1">
            <a:off x="3535662" y="3964219"/>
            <a:ext cx="5332006" cy="1232985"/>
          </a:xfrm>
          <a:prstGeom prst="curvedConnector4">
            <a:avLst>
              <a:gd name="adj1" fmla="val -26025"/>
              <a:gd name="adj2" fmla="val 203669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/>
              <p:cNvSpPr txBox="1"/>
              <p:nvPr/>
            </p:nvSpPr>
            <p:spPr>
              <a:xfrm>
                <a:off x="9415977" y="438013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3" name="TextBox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977" y="4380131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for JSP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29635" y="4606059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3,2</a:t>
            </a:r>
          </a:p>
        </p:txBody>
      </p:sp>
      <p:cxnSp>
        <p:nvCxnSpPr>
          <p:cNvPr id="17" name="Straight Arrow Connector 16"/>
          <p:cNvCxnSpPr>
            <a:stCxn id="121" idx="6"/>
            <a:endCxn id="73" idx="3"/>
          </p:cNvCxnSpPr>
          <p:nvPr/>
        </p:nvCxnSpPr>
        <p:spPr>
          <a:xfrm flipV="1">
            <a:off x="1552872" y="3258482"/>
            <a:ext cx="1263266" cy="1031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1" idx="6"/>
            <a:endCxn id="71" idx="2"/>
          </p:cNvCxnSpPr>
          <p:nvPr/>
        </p:nvCxnSpPr>
        <p:spPr>
          <a:xfrm>
            <a:off x="1552872" y="4289943"/>
            <a:ext cx="1165947" cy="6213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1" idx="6"/>
            <a:endCxn id="60" idx="2"/>
          </p:cNvCxnSpPr>
          <p:nvPr/>
        </p:nvCxnSpPr>
        <p:spPr>
          <a:xfrm>
            <a:off x="1552872" y="4289943"/>
            <a:ext cx="1172307" cy="1519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3" idx="6"/>
            <a:endCxn id="70" idx="2"/>
          </p:cNvCxnSpPr>
          <p:nvPr/>
        </p:nvCxnSpPr>
        <p:spPr>
          <a:xfrm>
            <a:off x="3353134" y="3042651"/>
            <a:ext cx="2021760" cy="46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2" idx="6"/>
            <a:endCxn id="99" idx="2"/>
          </p:cNvCxnSpPr>
          <p:nvPr/>
        </p:nvCxnSpPr>
        <p:spPr>
          <a:xfrm>
            <a:off x="3359493" y="3984712"/>
            <a:ext cx="1085418" cy="38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0" idx="6"/>
            <a:endCxn id="69" idx="2"/>
          </p:cNvCxnSpPr>
          <p:nvPr/>
        </p:nvCxnSpPr>
        <p:spPr>
          <a:xfrm flipV="1">
            <a:off x="6004024" y="3040327"/>
            <a:ext cx="1733409" cy="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9" idx="6"/>
            <a:endCxn id="98" idx="2"/>
          </p:cNvCxnSpPr>
          <p:nvPr/>
        </p:nvCxnSpPr>
        <p:spPr>
          <a:xfrm flipV="1">
            <a:off x="5074041" y="3982452"/>
            <a:ext cx="2662218" cy="6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6"/>
            <a:endCxn id="95" idx="2"/>
          </p:cNvCxnSpPr>
          <p:nvPr/>
        </p:nvCxnSpPr>
        <p:spPr>
          <a:xfrm flipV="1">
            <a:off x="5058765" y="4911289"/>
            <a:ext cx="267749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1" idx="6"/>
            <a:endCxn id="9" idx="2"/>
          </p:cNvCxnSpPr>
          <p:nvPr/>
        </p:nvCxnSpPr>
        <p:spPr>
          <a:xfrm>
            <a:off x="3347949" y="4911290"/>
            <a:ext cx="10816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9" idx="6"/>
            <a:endCxn id="67" idx="2"/>
          </p:cNvCxnSpPr>
          <p:nvPr/>
        </p:nvCxnSpPr>
        <p:spPr>
          <a:xfrm>
            <a:off x="8366563" y="3040327"/>
            <a:ext cx="1690123" cy="12496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3" idx="6"/>
            <a:endCxn id="67" idx="2"/>
          </p:cNvCxnSpPr>
          <p:nvPr/>
        </p:nvCxnSpPr>
        <p:spPr>
          <a:xfrm flipV="1">
            <a:off x="8365638" y="4289943"/>
            <a:ext cx="1691048" cy="1519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8" idx="6"/>
            <a:endCxn id="67" idx="2"/>
          </p:cNvCxnSpPr>
          <p:nvPr/>
        </p:nvCxnSpPr>
        <p:spPr>
          <a:xfrm>
            <a:off x="8365389" y="3982452"/>
            <a:ext cx="1691297" cy="3074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056686" y="3984712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737433" y="2735096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70" name="Oval 69"/>
          <p:cNvSpPr/>
          <p:nvPr/>
        </p:nvSpPr>
        <p:spPr>
          <a:xfrm>
            <a:off x="5374894" y="2742027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71" name="Oval 70"/>
          <p:cNvSpPr/>
          <p:nvPr/>
        </p:nvSpPr>
        <p:spPr>
          <a:xfrm>
            <a:off x="2718819" y="4606059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3,1</a:t>
            </a:r>
          </a:p>
        </p:txBody>
      </p:sp>
      <p:sp>
        <p:nvSpPr>
          <p:cNvPr id="72" name="Oval 71"/>
          <p:cNvSpPr/>
          <p:nvPr/>
        </p:nvSpPr>
        <p:spPr>
          <a:xfrm>
            <a:off x="2730363" y="3679481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2724004" y="273742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7736259" y="4606058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98" name="Oval 97"/>
          <p:cNvSpPr/>
          <p:nvPr/>
        </p:nvSpPr>
        <p:spPr>
          <a:xfrm>
            <a:off x="7736259" y="3677221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99" name="Oval 98"/>
          <p:cNvSpPr/>
          <p:nvPr/>
        </p:nvSpPr>
        <p:spPr>
          <a:xfrm>
            <a:off x="4444911" y="3683307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121" name="Oval 120"/>
          <p:cNvSpPr/>
          <p:nvPr/>
        </p:nvSpPr>
        <p:spPr>
          <a:xfrm>
            <a:off x="923742" y="3984712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4023915" y="277025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915" y="2770259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6237394" y="374361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394" y="3743611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4029892" y="374361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892" y="3743612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6601987" y="274983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87" y="2749835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8948147" y="318012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147" y="3180123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8950975" y="387343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975" y="3873430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4023914" y="463191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914" y="4631914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6228515" y="46647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15" y="4664769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8945896" y="443548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896" y="4435487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8085494" y="1699389"/>
            <a:ext cx="338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Conjunctive arc: </a:t>
            </a:r>
          </a:p>
          <a:p>
            <a:r>
              <a:rPr lang="en-US" dirty="0" smtClean="0"/>
              <a:t>Disjunctive arc: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778267" y="1899365"/>
            <a:ext cx="9632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9774659" y="2190029"/>
            <a:ext cx="966838" cy="0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3" idx="5"/>
            <a:endCxn id="99" idx="1"/>
          </p:cNvCxnSpPr>
          <p:nvPr/>
        </p:nvCxnSpPr>
        <p:spPr>
          <a:xfrm>
            <a:off x="3261000" y="3258482"/>
            <a:ext cx="1276045" cy="514225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725179" y="550439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377482" y="550439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736508" y="550439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0" idx="6"/>
            <a:endCxn id="61" idx="2"/>
          </p:cNvCxnSpPr>
          <p:nvPr/>
        </p:nvCxnSpPr>
        <p:spPr>
          <a:xfrm>
            <a:off x="3354309" y="5809621"/>
            <a:ext cx="20231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6"/>
            <a:endCxn id="63" idx="2"/>
          </p:cNvCxnSpPr>
          <p:nvPr/>
        </p:nvCxnSpPr>
        <p:spPr>
          <a:xfrm>
            <a:off x="6006612" y="5809621"/>
            <a:ext cx="1729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21" idx="6"/>
            <a:endCxn id="72" idx="2"/>
          </p:cNvCxnSpPr>
          <p:nvPr/>
        </p:nvCxnSpPr>
        <p:spPr>
          <a:xfrm flipV="1">
            <a:off x="1552872" y="3984712"/>
            <a:ext cx="1177491" cy="3052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5" idx="4"/>
            <a:endCxn id="63" idx="0"/>
          </p:cNvCxnSpPr>
          <p:nvPr/>
        </p:nvCxnSpPr>
        <p:spPr>
          <a:xfrm>
            <a:off x="8050824" y="5216520"/>
            <a:ext cx="249" cy="287870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72" idx="2"/>
            <a:endCxn id="60" idx="2"/>
          </p:cNvCxnSpPr>
          <p:nvPr/>
        </p:nvCxnSpPr>
        <p:spPr>
          <a:xfrm rot="10800000" flipV="1">
            <a:off x="2725179" y="3984711"/>
            <a:ext cx="5184" cy="1824909"/>
          </a:xfrm>
          <a:prstGeom prst="curvedConnector3">
            <a:avLst>
              <a:gd name="adj1" fmla="val 4509722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72" idx="5"/>
            <a:endCxn id="9" idx="1"/>
          </p:cNvCxnSpPr>
          <p:nvPr/>
        </p:nvCxnSpPr>
        <p:spPr>
          <a:xfrm>
            <a:off x="3267359" y="4200543"/>
            <a:ext cx="1254410" cy="494916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9" idx="3"/>
            <a:endCxn id="60" idx="7"/>
          </p:cNvCxnSpPr>
          <p:nvPr/>
        </p:nvCxnSpPr>
        <p:spPr>
          <a:xfrm flipH="1">
            <a:off x="3262175" y="5127121"/>
            <a:ext cx="1259594" cy="466669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95" idx="6"/>
            <a:endCxn id="67" idx="2"/>
          </p:cNvCxnSpPr>
          <p:nvPr/>
        </p:nvCxnSpPr>
        <p:spPr>
          <a:xfrm flipV="1">
            <a:off x="8365389" y="4289943"/>
            <a:ext cx="1691297" cy="621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69" idx="4"/>
            <a:endCxn id="98" idx="0"/>
          </p:cNvCxnSpPr>
          <p:nvPr/>
        </p:nvCxnSpPr>
        <p:spPr>
          <a:xfrm flipH="1">
            <a:off x="8050824" y="3345558"/>
            <a:ext cx="1174" cy="331663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98" idx="4"/>
            <a:endCxn id="61" idx="7"/>
          </p:cNvCxnSpPr>
          <p:nvPr/>
        </p:nvCxnSpPr>
        <p:spPr>
          <a:xfrm flipH="1">
            <a:off x="5914478" y="4287683"/>
            <a:ext cx="2136346" cy="1306107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69" idx="3"/>
            <a:endCxn id="61" idx="7"/>
          </p:cNvCxnSpPr>
          <p:nvPr/>
        </p:nvCxnSpPr>
        <p:spPr>
          <a:xfrm flipH="1">
            <a:off x="5914478" y="3256158"/>
            <a:ext cx="1915089" cy="2337632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rot="16200000" flipH="1">
            <a:off x="3832232" y="2893285"/>
            <a:ext cx="2126829" cy="100141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 rot="5400000">
            <a:off x="4196418" y="4715004"/>
            <a:ext cx="1405772" cy="1012926"/>
          </a:xfrm>
          <a:prstGeom prst="curvedConnector3">
            <a:avLst>
              <a:gd name="adj1" fmla="val 55955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029891" y="556320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891" y="5563206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593823" y="554055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823" y="5540551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945896" y="532440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896" y="5324408"/>
                <a:ext cx="181139" cy="276999"/>
              </a:xfrm>
              <a:prstGeom prst="rect">
                <a:avLst/>
              </a:prstGeom>
              <a:blipFill>
                <a:blip r:embed="rId13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2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for JSP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4945223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397035"/>
            <a:ext cx="634076" cy="233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107727"/>
            <a:ext cx="653791" cy="206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402135"/>
            <a:ext cx="1505176" cy="226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491361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07488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33120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06879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38212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103449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494729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10149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40213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10772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40213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88626" y="4947851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318931" y="494522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033753" y="4099018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770670" y="3390830"/>
            <a:ext cx="888383" cy="246399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665140" y="4945223"/>
            <a:ext cx="653791" cy="211027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10772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20028" y="4949762"/>
            <a:ext cx="653791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45796" y="3382121"/>
            <a:ext cx="634076" cy="247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043257" y="4097514"/>
            <a:ext cx="1504331" cy="2167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553583" y="3392091"/>
            <a:ext cx="1253451" cy="2277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96203" y="4945223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4367926" y="296725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7749913" y="3007010"/>
            <a:ext cx="320823" cy="2584174"/>
          </a:xfrm>
          <a:custGeom>
            <a:avLst/>
            <a:gdLst>
              <a:gd name="connsiteX0" fmla="*/ 21251 w 320823"/>
              <a:gd name="connsiteY0" fmla="*/ 0 h 2584174"/>
              <a:gd name="connsiteX1" fmla="*/ 31190 w 320823"/>
              <a:gd name="connsiteY1" fmla="*/ 924339 h 2584174"/>
              <a:gd name="connsiteX2" fmla="*/ 319425 w 320823"/>
              <a:gd name="connsiteY2" fmla="*/ 1043609 h 2584174"/>
              <a:gd name="connsiteX3" fmla="*/ 120642 w 320823"/>
              <a:gd name="connsiteY3" fmla="*/ 2584174 h 258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23" h="2584174">
                <a:moveTo>
                  <a:pt x="21251" y="0"/>
                </a:moveTo>
                <a:cubicBezTo>
                  <a:pt x="1372" y="375202"/>
                  <a:pt x="-18506" y="750404"/>
                  <a:pt x="31190" y="924339"/>
                </a:cubicBezTo>
                <a:cubicBezTo>
                  <a:pt x="80886" y="1098274"/>
                  <a:pt x="304516" y="766970"/>
                  <a:pt x="319425" y="1043609"/>
                </a:cubicBezTo>
                <a:cubicBezTo>
                  <a:pt x="334334" y="1320248"/>
                  <a:pt x="227488" y="1952211"/>
                  <a:pt x="120642" y="258417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255270" y="2464271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3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for JSP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4945223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107727"/>
            <a:ext cx="653791" cy="206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402135"/>
            <a:ext cx="1505176" cy="226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491361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07488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33120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06879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38212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103449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494729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10149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4367926" y="296725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4576" y="1946373"/>
            <a:ext cx="1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Iteration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2649</Words>
  <Application>Microsoft Office PowerPoint</Application>
  <PresentationFormat>Widescreen</PresentationFormat>
  <Paragraphs>1089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Wingdings</vt:lpstr>
      <vt:lpstr>Wingdings 2</vt:lpstr>
      <vt:lpstr>Office Theme</vt:lpstr>
      <vt:lpstr>Decomposition Methods for Solving Scheduling Problems using Answer Set Programming</vt:lpstr>
      <vt:lpstr>Agenda</vt:lpstr>
      <vt:lpstr>Production Systems</vt:lpstr>
      <vt:lpstr>Job-shop Scheduling Problem (JSP)</vt:lpstr>
      <vt:lpstr>State of the Art</vt:lpstr>
      <vt:lpstr>JSP Graph with 4 Jobs and 3 Machines</vt:lpstr>
      <vt:lpstr>Decomposition for JSP</vt:lpstr>
      <vt:lpstr>Decomposition for JSP cont’</vt:lpstr>
      <vt:lpstr>Decomposition for JSP cont’</vt:lpstr>
      <vt:lpstr>Decomposition for JSP cont’</vt:lpstr>
      <vt:lpstr>Decomposition for JSP cont’</vt:lpstr>
      <vt:lpstr>Decomposition Strategies</vt:lpstr>
      <vt:lpstr>J-EST Decomposition</vt:lpstr>
      <vt:lpstr>J-EST Decomposition cont’</vt:lpstr>
      <vt:lpstr>J-EST Decomposition cont’</vt:lpstr>
      <vt:lpstr>J-EST Decomposition cont’</vt:lpstr>
      <vt:lpstr>J-EST Decomposition cont’</vt:lpstr>
      <vt:lpstr>J-EST Decomposition using ASP</vt:lpstr>
      <vt:lpstr>J-EST Decomposition using ASP cont’</vt:lpstr>
      <vt:lpstr>Machine Sequencing using ASP cont’</vt:lpstr>
      <vt:lpstr>M-EST Decomposition</vt:lpstr>
      <vt:lpstr>M-EST Decomposition cont’</vt:lpstr>
      <vt:lpstr>M-EST Decomposition cont’</vt:lpstr>
      <vt:lpstr>M-EST Decomposition cont’</vt:lpstr>
      <vt:lpstr>M-EST Decomposition cont’</vt:lpstr>
      <vt:lpstr>M-EST Decomposition cont’</vt:lpstr>
      <vt:lpstr>Job- and Machine-based Decomposition </vt:lpstr>
      <vt:lpstr>Overlapping</vt:lpstr>
      <vt:lpstr>Overlapping Time Windows</vt:lpstr>
      <vt:lpstr>Overlapping Time Windows cont’</vt:lpstr>
      <vt:lpstr>Overlapping Time Windows cont’</vt:lpstr>
      <vt:lpstr>Overlapping Time Windows cont’</vt:lpstr>
      <vt:lpstr>Overlapping Time Windows cont’</vt:lpstr>
      <vt:lpstr>Overlapping Time Windows cont’</vt:lpstr>
      <vt:lpstr>Overlapping Time Windows cont’</vt:lpstr>
      <vt:lpstr>Overlapping Time Windows using ASP</vt:lpstr>
      <vt:lpstr>Machine Sequencing with Overlapping</vt:lpstr>
      <vt:lpstr>Freezing Non-Overlapped Operations</vt:lpstr>
      <vt:lpstr>Compression</vt:lpstr>
      <vt:lpstr>Optimized Time-window </vt:lpstr>
      <vt:lpstr>Compression Process</vt:lpstr>
      <vt:lpstr>Compression Process</vt:lpstr>
      <vt:lpstr>PowerPoint Presentation</vt:lpstr>
      <vt:lpstr>ASP vs OR-tools </vt:lpstr>
      <vt:lpstr>Conclusions</vt:lpstr>
    </vt:vector>
  </TitlesOfParts>
  <Company>AAU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El-Kholany</dc:creator>
  <cp:lastModifiedBy>Mohammed El-Kholany</cp:lastModifiedBy>
  <cp:revision>196</cp:revision>
  <dcterms:created xsi:type="dcterms:W3CDTF">2021-11-11T10:54:10Z</dcterms:created>
  <dcterms:modified xsi:type="dcterms:W3CDTF">2022-07-14T12:43:16Z</dcterms:modified>
</cp:coreProperties>
</file>