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83" r:id="rId22"/>
    <p:sldId id="28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1486-FC24-4A4D-9DE2-329DC280AFEA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B88-F368-4DF1-B348-1E180363F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1486-FC24-4A4D-9DE2-329DC280AFEA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B88-F368-4DF1-B348-1E180363F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16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1486-FC24-4A4D-9DE2-329DC280AFEA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B88-F368-4DF1-B348-1E180363F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09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1486-FC24-4A4D-9DE2-329DC280AFEA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B88-F368-4DF1-B348-1E180363F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1486-FC24-4A4D-9DE2-329DC280AFEA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B88-F368-4DF1-B348-1E180363F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9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1486-FC24-4A4D-9DE2-329DC280AFEA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B88-F368-4DF1-B348-1E180363F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5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1486-FC24-4A4D-9DE2-329DC280AFEA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B88-F368-4DF1-B348-1E180363F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1486-FC24-4A4D-9DE2-329DC280AFEA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B88-F368-4DF1-B348-1E180363F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30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1486-FC24-4A4D-9DE2-329DC280AFEA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B88-F368-4DF1-B348-1E180363F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5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1486-FC24-4A4D-9DE2-329DC280AFEA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B88-F368-4DF1-B348-1E180363F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55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1486-FC24-4A4D-9DE2-329DC280AFEA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B88-F368-4DF1-B348-1E180363F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4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1486-FC24-4A4D-9DE2-329DC280AFEA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0B88-F368-4DF1-B348-1E180363F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02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Элементы логики высказываний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7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 логики высказываний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SzPts val="1100"/>
              <a:buNone/>
              <a:tabLst>
                <a:tab pos="790575" algn="l"/>
              </a:tabLst>
            </a:pPr>
            <a:endParaRPr lang="ru-RU" dirty="0" smtClean="0">
              <a:effectLst/>
              <a:latin typeface="Times New Roman"/>
              <a:ea typeface="Times New Roman"/>
            </a:endParaRPr>
          </a:p>
          <a:p>
            <a:pPr lvl="2">
              <a:buSzPts val="1100"/>
              <a:buFont typeface="Wingdings" panose="05000000000000000000" pitchFamily="2" charset="2"/>
              <a:buChar char="q"/>
              <a:tabLst>
                <a:tab pos="790575" algn="l"/>
              </a:tabLst>
            </a:pPr>
            <a:r>
              <a:rPr lang="ru-RU" dirty="0" smtClean="0">
                <a:effectLst/>
                <a:latin typeface="Times New Roman"/>
                <a:ea typeface="Times New Roman"/>
              </a:rPr>
              <a:t>каждый символ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a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,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,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c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, … есть</a:t>
            </a:r>
            <a:r>
              <a:rPr lang="ru-RU" spc="-5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формула;</a:t>
            </a:r>
          </a:p>
          <a:p>
            <a:pPr lvl="2">
              <a:buSzPts val="1100"/>
              <a:buFont typeface="Wingdings" panose="05000000000000000000" pitchFamily="2" charset="2"/>
              <a:buChar char="q"/>
              <a:tabLst>
                <a:tab pos="790575" algn="l"/>
              </a:tabLst>
            </a:pPr>
            <a:r>
              <a:rPr lang="ru-RU" dirty="0" smtClean="0">
                <a:effectLst/>
                <a:latin typeface="Times New Roman"/>
                <a:ea typeface="Times New Roman"/>
              </a:rPr>
              <a:t>если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и 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В 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–  формулы,  то  формулами  являются  </a:t>
            </a:r>
            <a:r>
              <a:rPr lang="ru-RU" dirty="0" smtClean="0">
                <a:effectLst/>
                <a:latin typeface="Symbol"/>
                <a:ea typeface="Times New Roman"/>
              </a:rPr>
              <a:t>Ø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и  (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Symbol"/>
                <a:ea typeface="Times New Roman"/>
              </a:rPr>
              <a:t>*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В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), где </a:t>
            </a:r>
            <a:r>
              <a:rPr lang="ru-RU" dirty="0" smtClean="0">
                <a:effectLst/>
                <a:latin typeface="Symbol"/>
                <a:ea typeface="Times New Roman"/>
              </a:rPr>
              <a:t>*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– любая операция из множества {</a:t>
            </a:r>
            <a:r>
              <a:rPr lang="ru-RU" dirty="0" smtClean="0">
                <a:effectLst/>
                <a:latin typeface="Symbol"/>
                <a:ea typeface="Times New Roman"/>
              </a:rPr>
              <a:t>Ù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, </a:t>
            </a:r>
            <a:r>
              <a:rPr lang="ru-RU" dirty="0" smtClean="0">
                <a:effectLst/>
                <a:latin typeface="Symbol"/>
                <a:ea typeface="Times New Roman"/>
              </a:rPr>
              <a:t>Ú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, </a:t>
            </a:r>
            <a:r>
              <a:rPr lang="ru-RU" dirty="0" smtClean="0">
                <a:effectLst/>
                <a:latin typeface="Symbol"/>
                <a:ea typeface="Times New Roman"/>
              </a:rPr>
              <a:t>Å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, ~,</a:t>
            </a:r>
            <a:r>
              <a:rPr lang="ru-RU" spc="-9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};</a:t>
            </a:r>
          </a:p>
          <a:p>
            <a:pPr lvl="2">
              <a:buSzPts val="1100"/>
              <a:buFont typeface="Wingdings" panose="05000000000000000000" pitchFamily="2" charset="2"/>
              <a:buChar char="q"/>
              <a:tabLst>
                <a:tab pos="790575" algn="l"/>
              </a:tabLst>
            </a:pPr>
            <a:r>
              <a:rPr lang="ru-RU" dirty="0" smtClean="0">
                <a:effectLst/>
                <a:latin typeface="Times New Roman"/>
                <a:ea typeface="Times New Roman"/>
              </a:rPr>
              <a:t>других формул</a:t>
            </a:r>
            <a:r>
              <a:rPr lang="ru-RU" spc="-2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нет.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3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значений формулы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8130" marR="95885" indent="342900" algn="just">
              <a:spcBef>
                <a:spcPts val="10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Times New Roman"/>
              </a:rPr>
              <a:t>Пусть задана формула</a:t>
            </a:r>
          </a:p>
          <a:p>
            <a:pPr marL="290830" marR="451485" indent="0" algn="ctr">
              <a:spcBef>
                <a:spcPts val="920"/>
              </a:spcBef>
              <a:spcAft>
                <a:spcPts val="0"/>
              </a:spcAft>
              <a:buNone/>
            </a:pPr>
            <a:endParaRPr lang="ru-RU" i="1" dirty="0" smtClean="0">
              <a:effectLst/>
              <a:latin typeface="Times New Roman"/>
              <a:ea typeface="Times New Roman"/>
            </a:endParaRPr>
          </a:p>
          <a:p>
            <a:pPr marL="290830" marR="451485" indent="0" algn="ctr">
              <a:spcBef>
                <a:spcPts val="920"/>
              </a:spcBef>
              <a:spcAft>
                <a:spcPts val="0"/>
              </a:spcAft>
              <a:buNone/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F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= </a:t>
            </a:r>
            <a:r>
              <a:rPr lang="ru-RU" dirty="0" smtClean="0">
                <a:effectLst/>
                <a:latin typeface="Symbol"/>
                <a:ea typeface="Times New Roman"/>
              </a:rPr>
              <a:t>Ø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((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ru-RU" dirty="0" smtClean="0">
                <a:effectLst/>
                <a:latin typeface="Symbol"/>
                <a:ea typeface="Times New Roman"/>
              </a:rPr>
              <a:t>Å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c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Symbol"/>
                <a:ea typeface="Times New Roman"/>
              </a:rPr>
              <a:t>Ø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ru-RU" dirty="0" smtClean="0">
                <a:effectLst/>
                <a:latin typeface="Symbol"/>
                <a:ea typeface="Times New Roman"/>
              </a:rPr>
              <a:t>Ú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err="1" smtClean="0">
                <a:effectLst/>
                <a:latin typeface="Times New Roman"/>
                <a:ea typeface="Times New Roman"/>
              </a:rPr>
              <a:t>bc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5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180972"/>
              </p:ext>
            </p:extLst>
          </p:nvPr>
        </p:nvGraphicFramePr>
        <p:xfrm>
          <a:off x="539553" y="1340766"/>
          <a:ext cx="8136903" cy="432048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10093"/>
                <a:gridCol w="517074"/>
                <a:gridCol w="431744"/>
                <a:gridCol w="902968"/>
                <a:gridCol w="1356363"/>
                <a:gridCol w="1622541"/>
                <a:gridCol w="638063"/>
                <a:gridCol w="666082"/>
                <a:gridCol w="1146222"/>
                <a:gridCol w="445753"/>
              </a:tblGrid>
              <a:tr h="509846">
                <a:tc>
                  <a:txBody>
                    <a:bodyPr/>
                    <a:lstStyle/>
                    <a:p>
                      <a:pPr marL="68580" algn="l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 marR="1524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Å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Å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) </a:t>
                      </a: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Ù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7112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Ø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((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Å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)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marR="7493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Ø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bc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Ø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Ú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bc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F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70">
                <a:tc>
                  <a:txBody>
                    <a:bodyPr/>
                    <a:lstStyle/>
                    <a:p>
                      <a:pPr marL="68580" algn="l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45"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70">
                <a:tc>
                  <a:txBody>
                    <a:bodyPr/>
                    <a:lstStyle/>
                    <a:p>
                      <a:pPr marL="68580" algn="l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45"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70">
                <a:tc>
                  <a:txBody>
                    <a:bodyPr/>
                    <a:lstStyle/>
                    <a:p>
                      <a:pPr marL="71755" algn="l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45">
                <a:tc>
                  <a:txBody>
                    <a:bodyPr/>
                    <a:lstStyle/>
                    <a:p>
                      <a:pPr marL="71755" algn="l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634">
                <a:tc>
                  <a:txBody>
                    <a:bodyPr/>
                    <a:lstStyle/>
                    <a:p>
                      <a:pPr marL="71755" algn="l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857">
                <a:tc>
                  <a:txBody>
                    <a:bodyPr/>
                    <a:lstStyle/>
                    <a:p>
                      <a:pPr marL="71755" algn="l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4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между формулами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Между формулами можно установить отношение </a:t>
            </a:r>
            <a:r>
              <a:rPr lang="ru-RU" i="1" dirty="0"/>
              <a:t>формальной импликации</a:t>
            </a:r>
            <a:r>
              <a:rPr lang="ru-RU" dirty="0"/>
              <a:t>. Формулы </a:t>
            </a:r>
            <a:r>
              <a:rPr lang="ru-RU" i="1" dirty="0"/>
              <a:t>А </a:t>
            </a:r>
            <a:r>
              <a:rPr lang="ru-RU" dirty="0"/>
              <a:t>и </a:t>
            </a:r>
            <a:r>
              <a:rPr lang="ru-RU" i="1" dirty="0"/>
              <a:t>В </a:t>
            </a:r>
            <a:r>
              <a:rPr lang="ru-RU" dirty="0"/>
              <a:t>находятся в отношении формальной импликации, точнее, </a:t>
            </a:r>
            <a:r>
              <a:rPr lang="ru-RU" i="1" dirty="0"/>
              <a:t>А имплицирует В </a:t>
            </a:r>
            <a:r>
              <a:rPr lang="ru-RU" dirty="0"/>
              <a:t>(обозначается как </a:t>
            </a:r>
            <a:r>
              <a:rPr lang="ru-RU" i="1" dirty="0"/>
              <a:t>А </a:t>
            </a:r>
            <a:r>
              <a:rPr lang="ru-RU" dirty="0" smtClean="0">
                <a:effectLst/>
                <a:latin typeface="Symbol"/>
                <a:ea typeface="Times New Roman"/>
                <a:cs typeface="Times New Roman"/>
              </a:rPr>
              <a:t>Þ</a:t>
            </a:r>
            <a:r>
              <a:rPr lang="ru-RU" dirty="0" smtClean="0"/>
              <a:t>  </a:t>
            </a:r>
            <a:r>
              <a:rPr lang="ru-RU" i="1" dirty="0" smtClean="0"/>
              <a:t>В</a:t>
            </a:r>
            <a:r>
              <a:rPr lang="ru-RU" dirty="0"/>
              <a:t>), если формула </a:t>
            </a:r>
            <a:r>
              <a:rPr lang="ru-RU" i="1" dirty="0"/>
              <a:t>В </a:t>
            </a:r>
            <a:r>
              <a:rPr lang="ru-RU" dirty="0"/>
              <a:t>истинна на всех наборах значений переменных, на которых истинна формула </a:t>
            </a:r>
            <a:r>
              <a:rPr lang="ru-RU" i="1" dirty="0"/>
              <a:t>А</a:t>
            </a:r>
            <a:r>
              <a:rPr lang="ru-RU" dirty="0"/>
              <a:t>. В таких случаях говорят еще, что </a:t>
            </a:r>
            <a:r>
              <a:rPr lang="ru-RU" dirty="0" smtClean="0"/>
              <a:t>формула </a:t>
            </a:r>
            <a:r>
              <a:rPr lang="ru-RU" i="1" dirty="0"/>
              <a:t>В логически следует </a:t>
            </a:r>
            <a:r>
              <a:rPr lang="ru-RU" dirty="0"/>
              <a:t>из формулы </a:t>
            </a:r>
            <a:r>
              <a:rPr lang="ru-RU" i="1" dirty="0"/>
              <a:t>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6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Формулы </a:t>
            </a:r>
            <a:r>
              <a:rPr lang="ru-RU" i="1" dirty="0"/>
              <a:t>А </a:t>
            </a:r>
            <a:r>
              <a:rPr lang="ru-RU" dirty="0"/>
              <a:t>и </a:t>
            </a:r>
            <a:r>
              <a:rPr lang="ru-RU" i="1" dirty="0"/>
              <a:t>В равносильны </a:t>
            </a:r>
            <a:r>
              <a:rPr lang="ru-RU" dirty="0"/>
              <a:t>или </a:t>
            </a:r>
            <a:r>
              <a:rPr lang="ru-RU" i="1" dirty="0"/>
              <a:t>логически эквивалентны</a:t>
            </a:r>
            <a:r>
              <a:rPr lang="ru-RU" dirty="0"/>
              <a:t>, </a:t>
            </a:r>
            <a:r>
              <a:rPr lang="ru-RU" dirty="0" smtClean="0"/>
              <a:t>если </a:t>
            </a:r>
            <a:r>
              <a:rPr lang="ru-RU" dirty="0"/>
              <a:t>они задают одно и то же высказывание или, другими словами, если значения их истинности совпадают на любом наборе значений, входящих в них переменных. Равносильность формул </a:t>
            </a:r>
            <a:r>
              <a:rPr lang="ru-RU" i="1" dirty="0"/>
              <a:t>А </a:t>
            </a:r>
            <a:r>
              <a:rPr lang="ru-RU" dirty="0"/>
              <a:t>и </a:t>
            </a:r>
            <a:r>
              <a:rPr lang="ru-RU" i="1" dirty="0"/>
              <a:t>В </a:t>
            </a:r>
            <a:r>
              <a:rPr lang="ru-RU" dirty="0" smtClean="0"/>
              <a:t>обозначается </a:t>
            </a:r>
            <a:r>
              <a:rPr lang="ru-RU" dirty="0"/>
              <a:t>следующим образом:</a:t>
            </a:r>
          </a:p>
          <a:p>
            <a:pPr marL="633730" marR="451485" algn="ctr">
              <a:spcBef>
                <a:spcPts val="605"/>
              </a:spcBef>
              <a:spcAft>
                <a:spcPts val="0"/>
              </a:spcAft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Symbol"/>
                <a:ea typeface="Times New Roman"/>
              </a:rPr>
              <a:t>Û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В  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или  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>
                <a:solidFill>
                  <a:prstClr val="black"/>
                </a:solidFill>
                <a:latin typeface="Symbol"/>
                <a:ea typeface="Times New Roman"/>
                <a:cs typeface="Times New Roman"/>
              </a:rPr>
              <a:t>Þ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В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.</a:t>
            </a:r>
          </a:p>
          <a:p>
            <a:r>
              <a:rPr lang="ru-RU" dirty="0"/>
              <a:t>Нетрудно обнаружить связь между отношениями формальной импликации и равносильности формул: если формулы </a:t>
            </a:r>
            <a:r>
              <a:rPr lang="ru-RU" i="1" dirty="0"/>
              <a:t>А </a:t>
            </a:r>
            <a:r>
              <a:rPr lang="ru-RU" dirty="0"/>
              <a:t>и </a:t>
            </a:r>
            <a:r>
              <a:rPr lang="ru-RU" i="1" dirty="0"/>
              <a:t>В </a:t>
            </a:r>
            <a:r>
              <a:rPr lang="ru-RU" dirty="0"/>
              <a:t>следу- ют друг из друга, т. е. </a:t>
            </a:r>
            <a:r>
              <a:rPr lang="ru-RU" i="1" dirty="0"/>
              <a:t>А </a:t>
            </a:r>
            <a:r>
              <a:rPr lang="ru-RU" dirty="0">
                <a:solidFill>
                  <a:prstClr val="black"/>
                </a:solidFill>
                <a:latin typeface="Symbol"/>
                <a:ea typeface="Times New Roman"/>
                <a:cs typeface="Times New Roman"/>
              </a:rPr>
              <a:t>Þ</a:t>
            </a:r>
            <a:r>
              <a:rPr lang="ru-RU" dirty="0" smtClean="0"/>
              <a:t>  </a:t>
            </a:r>
            <a:r>
              <a:rPr lang="ru-RU" i="1" dirty="0" smtClean="0"/>
              <a:t>В </a:t>
            </a:r>
            <a:r>
              <a:rPr lang="ru-RU" dirty="0"/>
              <a:t>и </a:t>
            </a:r>
            <a:r>
              <a:rPr lang="ru-RU" i="1" dirty="0"/>
              <a:t>В </a:t>
            </a:r>
            <a:r>
              <a:rPr lang="ru-RU" dirty="0">
                <a:solidFill>
                  <a:prstClr val="black"/>
                </a:solidFill>
                <a:latin typeface="Symbol"/>
                <a:ea typeface="Times New Roman"/>
                <a:cs typeface="Times New Roman"/>
              </a:rPr>
              <a:t>Þ</a:t>
            </a:r>
            <a:r>
              <a:rPr lang="ru-RU" dirty="0" smtClean="0"/>
              <a:t>  </a:t>
            </a:r>
            <a:r>
              <a:rPr lang="ru-RU" i="1" dirty="0" smtClean="0"/>
              <a:t>А</a:t>
            </a:r>
            <a:r>
              <a:rPr lang="ru-RU" dirty="0"/>
              <a:t>, то они равносильны.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0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Равносильности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912768" cy="496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9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11935"/>
            <a:ext cx="7992888" cy="548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6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Формула может быть истинной при одном наборе значений переменных и ложной при другом наборе. Формула, которая </a:t>
            </a:r>
            <a:r>
              <a:rPr lang="ru-RU" dirty="0" smtClean="0"/>
              <a:t>является </a:t>
            </a:r>
            <a:r>
              <a:rPr lang="ru-RU" dirty="0"/>
              <a:t>истинной хотя бы при одном наборе значений переменных, </a:t>
            </a:r>
            <a:r>
              <a:rPr lang="ru-RU" dirty="0" smtClean="0"/>
              <a:t>называется </a:t>
            </a:r>
            <a:r>
              <a:rPr lang="ru-RU" i="1" dirty="0"/>
              <a:t>выполнимой</a:t>
            </a:r>
            <a:r>
              <a:rPr lang="ru-RU" dirty="0"/>
              <a:t>. Формула, ложная при всех наборах значений переменных, называется </a:t>
            </a:r>
            <a:r>
              <a:rPr lang="ru-RU" i="1" dirty="0"/>
              <a:t>противоречием </a:t>
            </a:r>
            <a:r>
              <a:rPr lang="ru-RU" dirty="0"/>
              <a:t>(или </a:t>
            </a:r>
            <a:r>
              <a:rPr lang="ru-RU" i="1" dirty="0"/>
              <a:t>невыполнимой</a:t>
            </a:r>
            <a:r>
              <a:rPr lang="ru-RU" dirty="0"/>
              <a:t>, или </a:t>
            </a:r>
            <a:r>
              <a:rPr lang="ru-RU" i="1" dirty="0"/>
              <a:t>тождественно ложной</a:t>
            </a:r>
            <a:r>
              <a:rPr lang="ru-RU" dirty="0"/>
              <a:t>). Формула, истинная при всех наборах </a:t>
            </a:r>
            <a:r>
              <a:rPr lang="ru-RU" dirty="0" smtClean="0"/>
              <a:t>значений </a:t>
            </a:r>
            <a:r>
              <a:rPr lang="ru-RU" dirty="0"/>
              <a:t>переменных, называется </a:t>
            </a:r>
            <a:r>
              <a:rPr lang="ru-RU" i="1" dirty="0"/>
              <a:t>тавтологией </a:t>
            </a:r>
            <a:r>
              <a:rPr lang="ru-RU" dirty="0"/>
              <a:t>(или </a:t>
            </a:r>
            <a:r>
              <a:rPr lang="ru-RU" i="1" dirty="0"/>
              <a:t>общезначимой</a:t>
            </a:r>
            <a:r>
              <a:rPr lang="ru-RU" dirty="0"/>
              <a:t>, или </a:t>
            </a:r>
            <a:r>
              <a:rPr lang="ru-RU" i="1" dirty="0"/>
              <a:t>тождественно истинной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68" y="764704"/>
            <a:ext cx="7866372" cy="358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4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4525963"/>
          </a:xfrm>
        </p:spPr>
        <p:txBody>
          <a:bodyPr>
            <a:normAutofit lnSpcReduction="10000"/>
          </a:bodyPr>
          <a:lstStyle/>
          <a:p>
            <a:pPr marL="97790" marR="274955" indent="359410" algn="just">
              <a:spcBef>
                <a:spcPts val="310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Times New Roman"/>
              </a:rPr>
              <a:t>Тавтология является выполнимой формулой, противоречие – невыполнимой. Однако многие выполнимые формулы не являются тавтологиями.</a:t>
            </a:r>
          </a:p>
          <a:p>
            <a:pPr marL="114935" indent="0" algn="just"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Например, формула</a:t>
            </a:r>
          </a:p>
          <a:p>
            <a:pPr marL="1651635" indent="0">
              <a:spcBef>
                <a:spcPts val="595"/>
              </a:spcBef>
              <a:spcAft>
                <a:spcPts val="0"/>
              </a:spcAft>
              <a:buNone/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p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q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pPr marL="0" indent="0">
              <a:spcBef>
                <a:spcPts val="605"/>
              </a:spcBef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не является тавтологией, но она выполнима, т. е. истинна при всех комбинациях значений переменных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p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и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q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, кроме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p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= «и»,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q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= «л».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2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778098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200" b="1" dirty="0"/>
              <a:t>Высказывания</a:t>
            </a:r>
            <a:br>
              <a:rPr lang="ru-RU" sz="3200" b="1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399330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«Волга впадает в Каспийское море»,</a:t>
            </a:r>
          </a:p>
          <a:p>
            <a:r>
              <a:rPr lang="ru-RU" dirty="0"/>
              <a:t>«Земля – планета солнечной системы»,</a:t>
            </a:r>
          </a:p>
          <a:p>
            <a:r>
              <a:rPr lang="ru-RU" dirty="0"/>
              <a:t>«Три – простое число»,</a:t>
            </a:r>
          </a:p>
          <a:p>
            <a:r>
              <a:rPr lang="ru-RU" dirty="0"/>
              <a:t>«“Мцыри” написал Пушкин»,</a:t>
            </a:r>
          </a:p>
          <a:p>
            <a:r>
              <a:rPr lang="ru-RU" dirty="0"/>
              <a:t>«Небо зеленое»,</a:t>
            </a:r>
          </a:p>
          <a:p>
            <a:r>
              <a:rPr lang="ru-RU" dirty="0"/>
              <a:t>«2 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5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r>
              <a:rPr lang="ru-RU" dirty="0" smtClean="0"/>
              <a:t>Это – </a:t>
            </a:r>
            <a:r>
              <a:rPr lang="ru-RU" i="1" dirty="0" smtClean="0"/>
              <a:t>логические константы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883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Дана формула</a:t>
            </a:r>
          </a:p>
          <a:p>
            <a:pPr marL="11430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en-US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en-US" dirty="0" smtClean="0">
                <a:effectLst/>
                <a:latin typeface="Times New Roman"/>
                <a:ea typeface="Times New Roman"/>
              </a:rPr>
              <a:t>(</a:t>
            </a:r>
            <a:r>
              <a:rPr lang="en-US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ru-RU" dirty="0" smtClean="0">
                <a:effectLst/>
                <a:latin typeface="Symbol"/>
                <a:ea typeface="Times New Roman"/>
              </a:rPr>
              <a:t>Ú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en-US" i="1" dirty="0" smtClean="0">
                <a:effectLst/>
                <a:latin typeface="Times New Roman"/>
                <a:ea typeface="Times New Roman"/>
              </a:rPr>
              <a:t>b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en-US" i="1" dirty="0" smtClean="0">
                <a:effectLst/>
                <a:latin typeface="Times New Roman"/>
                <a:ea typeface="Times New Roman"/>
              </a:rPr>
              <a:t>b</a:t>
            </a:r>
            <a:r>
              <a:rPr lang="en-US" dirty="0" smtClean="0">
                <a:effectLst/>
                <a:latin typeface="Times New Roman"/>
                <a:ea typeface="Times New Roman"/>
              </a:rPr>
              <a:t>)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en-US" i="1" spc="-30" dirty="0" smtClean="0">
                <a:effectLst/>
                <a:latin typeface="Times New Roman"/>
                <a:ea typeface="Times New Roman"/>
              </a:rPr>
              <a:t>b</a:t>
            </a:r>
            <a:r>
              <a:rPr lang="en-US" spc="-30" dirty="0" smtClean="0">
                <a:effectLst/>
                <a:latin typeface="Times New Roman"/>
                <a:ea typeface="Times New Roman"/>
              </a:rPr>
              <a:t>;</a:t>
            </a:r>
            <a:endParaRPr lang="ru-RU" sz="2400" dirty="0" smtClean="0">
              <a:effectLst/>
              <a:latin typeface="Times New Roman"/>
              <a:ea typeface="Times New Roman"/>
            </a:endParaRPr>
          </a:p>
          <a:p>
            <a:r>
              <a:rPr lang="ru-RU" dirty="0" smtClean="0"/>
              <a:t>Проверить, является она выполнимой, тавтологией или противоречием.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32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Сначала установим порядок выполнения операций:</a:t>
            </a:r>
          </a:p>
          <a:p>
            <a:pPr marL="11430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 </a:t>
            </a:r>
          </a:p>
          <a:p>
            <a:pPr marL="11430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     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3         1        2            4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pPr marL="11430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ru-RU" sz="4000" i="1" dirty="0" smtClean="0">
                <a:effectLst/>
                <a:latin typeface="Times New Roman"/>
                <a:ea typeface="Times New Roman"/>
              </a:rPr>
              <a:t>(a </a:t>
            </a:r>
            <a:r>
              <a:rPr lang="ru-RU" sz="4000" dirty="0" smtClean="0">
                <a:effectLst/>
                <a:latin typeface="Times New Roman"/>
                <a:ea typeface="Times New Roman"/>
                <a:sym typeface="Symbol"/>
              </a:rPr>
              <a:t></a:t>
            </a:r>
            <a:r>
              <a:rPr lang="ru-RU" sz="4000" i="1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sz="4000" dirty="0" smtClean="0">
                <a:effectLst/>
                <a:latin typeface="Times New Roman"/>
                <a:ea typeface="Times New Roman"/>
              </a:rPr>
              <a:t>((</a:t>
            </a:r>
            <a:r>
              <a:rPr lang="ru-RU" sz="4000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ru-RU" sz="4000" dirty="0" smtClean="0">
                <a:effectLst/>
                <a:latin typeface="Symbol"/>
                <a:ea typeface="Times New Roman"/>
              </a:rPr>
              <a:t>Ú</a:t>
            </a:r>
            <a:r>
              <a:rPr lang="ru-RU" sz="400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sz="4000" i="1" dirty="0" smtClean="0">
                <a:effectLst/>
                <a:latin typeface="Times New Roman"/>
                <a:ea typeface="Times New Roman"/>
              </a:rPr>
              <a:t>b) </a:t>
            </a:r>
            <a:r>
              <a:rPr lang="ru-RU" sz="4000" dirty="0" smtClean="0">
                <a:effectLst/>
                <a:latin typeface="Symbol"/>
                <a:ea typeface="Times New Roman"/>
              </a:rPr>
              <a:t>®</a:t>
            </a:r>
            <a:r>
              <a:rPr lang="ru-RU" sz="400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sz="4000" i="1" dirty="0" smtClean="0">
                <a:effectLst/>
                <a:latin typeface="Times New Roman"/>
                <a:ea typeface="Times New Roman"/>
              </a:rPr>
              <a:t>b</a:t>
            </a:r>
            <a:r>
              <a:rPr lang="ru-RU" sz="4000" dirty="0" smtClean="0">
                <a:effectLst/>
                <a:latin typeface="Times New Roman"/>
                <a:ea typeface="Times New Roman"/>
              </a:rPr>
              <a:t>)) </a:t>
            </a:r>
            <a:r>
              <a:rPr lang="ru-RU" sz="4000" dirty="0" smtClean="0">
                <a:effectLst/>
                <a:latin typeface="Symbol"/>
                <a:ea typeface="Times New Roman"/>
              </a:rPr>
              <a:t>®</a:t>
            </a:r>
            <a:r>
              <a:rPr lang="ru-RU" sz="400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sz="4000" i="1" spc="-30" dirty="0" smtClean="0">
                <a:effectLst/>
                <a:latin typeface="Times New Roman"/>
                <a:ea typeface="Times New Roman"/>
              </a:rPr>
              <a:t>b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1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Составим таблицу истинности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482208"/>
              </p:ext>
            </p:extLst>
          </p:nvPr>
        </p:nvGraphicFramePr>
        <p:xfrm>
          <a:off x="467544" y="1844824"/>
          <a:ext cx="8136904" cy="2664295"/>
        </p:xfrm>
        <a:graphic>
          <a:graphicData uri="http://schemas.openxmlformats.org/drawingml/2006/table">
            <a:tbl>
              <a:tblPr firstRow="1" firstCol="1" bandRow="1"/>
              <a:tblGrid>
                <a:gridCol w="500187"/>
                <a:gridCol w="427982"/>
                <a:gridCol w="1060765"/>
                <a:gridCol w="1496623"/>
                <a:gridCol w="2046698"/>
                <a:gridCol w="2604649"/>
              </a:tblGrid>
              <a:tr h="532859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 dirty="0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400" dirty="0">
                          <a:effectLst/>
                          <a:latin typeface="Symbol"/>
                          <a:ea typeface="Times New Roman"/>
                        </a:rPr>
                        <a:t>Ú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 dirty="0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Ú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b </a:t>
                      </a: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®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Ú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b </a:t>
                      </a: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®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Ú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b </a:t>
                      </a: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®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) </a:t>
                      </a: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®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i="1" spc="-30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 dirty="0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 dirty="0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2400" i="1" dirty="0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5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3200" b="1" dirty="0"/>
              <a:t>Основные тавтологии</a:t>
            </a:r>
            <a:br>
              <a:rPr lang="ru-RU" sz="3200" b="1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Тавтологии исчисления высказываний составляют основу </a:t>
            </a:r>
            <a:r>
              <a:rPr lang="ru-RU" dirty="0" smtClean="0"/>
              <a:t>логических </a:t>
            </a:r>
            <a:r>
              <a:rPr lang="ru-RU" dirty="0"/>
              <a:t>заключений, используемых, в частности, в математике. Рассмотрим основные тавтологии исчисления высказываний.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440690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Закон тождества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:</a:t>
            </a:r>
          </a:p>
          <a:p>
            <a:pPr marL="9779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– всякое высказывание логически следует из самого  себя.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 </a:t>
            </a:r>
          </a:p>
          <a:p>
            <a:pPr marL="97790">
              <a:lnSpc>
                <a:spcPct val="120000"/>
              </a:lnSpc>
              <a:spcAft>
                <a:spcPts val="0"/>
              </a:spcAft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Закон противоречия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: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Symbol"/>
                <a:ea typeface="Times New Roman"/>
              </a:rPr>
              <a:t>Ø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(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Symbol"/>
                <a:ea typeface="Times New Roman"/>
              </a:rPr>
              <a:t>Ù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Symbol"/>
                <a:ea typeface="Times New Roman"/>
              </a:rPr>
              <a:t>Ø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 – всякое высказывание не может быть одновременно истинным и ложным. Согласно этому закону формула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Symbol"/>
                <a:ea typeface="Times New Roman"/>
              </a:rPr>
              <a:t>Ù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Symbol"/>
                <a:ea typeface="Times New Roman"/>
              </a:rPr>
              <a:t>Ø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</a:t>
            </a:r>
            <a:r>
              <a:rPr lang="ru-RU" dirty="0"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тождественно ложна.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2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440690" algn="just">
              <a:spcAft>
                <a:spcPts val="0"/>
              </a:spcAft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Закон исключенного третьего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:</a:t>
            </a:r>
          </a:p>
          <a:p>
            <a:pPr marL="97790" marR="274955" indent="342900" algn="just">
              <a:spcAft>
                <a:spcPts val="0"/>
              </a:spcAft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Symbol"/>
                <a:ea typeface="Times New Roman"/>
              </a:rPr>
              <a:t>Ú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Symbol"/>
                <a:ea typeface="Times New Roman"/>
              </a:rPr>
              <a:t>Ø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– для всякого высказывания истинно или оно само, или его отрицание.</a:t>
            </a:r>
          </a:p>
          <a:p>
            <a:pPr marL="440690" algn="just">
              <a:spcAft>
                <a:spcPts val="0"/>
              </a:spcAft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Закон двойного отрицания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:</a:t>
            </a:r>
          </a:p>
          <a:p>
            <a:pPr marL="97790" marR="272415" indent="342900" algn="just">
              <a:spcBef>
                <a:spcPts val="10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Symbol"/>
                <a:ea typeface="Times New Roman"/>
              </a:rPr>
              <a:t>Ø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err="1" smtClean="0">
                <a:effectLst/>
                <a:latin typeface="Symbol"/>
                <a:ea typeface="Times New Roman"/>
              </a:rPr>
              <a:t>Ø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Symbol"/>
                <a:ea typeface="Times New Roman"/>
              </a:rPr>
              <a:t>~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– отрицание отрицания любого высказывания равно- сильно самому высказыванию.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440690" algn="just">
              <a:spcAft>
                <a:spcPts val="0"/>
              </a:spcAft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Закон «истина из чего угодно»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:</a:t>
            </a:r>
          </a:p>
          <a:p>
            <a:pPr marL="97790" marR="273685" indent="0" algn="just">
              <a:spcBef>
                <a:spcPts val="15"/>
              </a:spcBef>
              <a:spcAft>
                <a:spcPts val="0"/>
              </a:spcAft>
              <a:buNone/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(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a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 – если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является истинным высказыванием, то оно следует (выводится) из любого высказывания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(истинного или ложного) или (что равносильно) формула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a</a:t>
            </a:r>
            <a:r>
              <a:rPr lang="ru-RU" i="1" spc="-5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истинна.</a:t>
            </a:r>
          </a:p>
          <a:p>
            <a:pPr marL="440690" algn="just">
              <a:spcAft>
                <a:spcPts val="0"/>
              </a:spcAft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Закон «из ложного что угодно»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:</a:t>
            </a:r>
          </a:p>
          <a:p>
            <a:pPr marL="97790" indent="0" algn="just">
              <a:spcAft>
                <a:spcPts val="0"/>
              </a:spcAft>
              <a:buNone/>
            </a:pPr>
            <a:r>
              <a:rPr lang="ru-RU" dirty="0" smtClean="0">
                <a:effectLst/>
                <a:latin typeface="Symbol"/>
                <a:ea typeface="Times New Roman"/>
              </a:rPr>
              <a:t>Ø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(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 – если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является ложным высказыванием, то из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следует любое высказывание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(истинное или ложное).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9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>
            <a:normAutofit lnSpcReduction="10000"/>
          </a:bodyPr>
          <a:lstStyle/>
          <a:p>
            <a:pPr marL="440690" algn="just">
              <a:spcBef>
                <a:spcPts val="5"/>
              </a:spcBef>
              <a:spcAft>
                <a:spcPts val="0"/>
              </a:spcAft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Закон </a:t>
            </a:r>
            <a:r>
              <a:rPr lang="ru-RU" i="1" dirty="0" err="1" smtClean="0">
                <a:effectLst/>
                <a:latin typeface="Times New Roman"/>
                <a:ea typeface="Times New Roman"/>
              </a:rPr>
              <a:t>тodus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err="1" smtClean="0">
                <a:effectLst/>
                <a:latin typeface="Times New Roman"/>
                <a:ea typeface="Times New Roman"/>
              </a:rPr>
              <a:t>ponens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:</a:t>
            </a:r>
          </a:p>
          <a:p>
            <a:pPr marL="278130" marR="93980" indent="0" algn="just">
              <a:spcBef>
                <a:spcPts val="415"/>
              </a:spcBef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/>
            </a:r>
            <a:br>
              <a:rPr lang="ru-RU" dirty="0" smtClean="0">
                <a:effectLst/>
                <a:latin typeface="Times New Roman"/>
                <a:ea typeface="Times New Roman"/>
              </a:rPr>
            </a:br>
            <a:r>
              <a:rPr lang="ru-RU" dirty="0" smtClean="0">
                <a:effectLst/>
                <a:latin typeface="Times New Roman"/>
                <a:ea typeface="Times New Roman"/>
              </a:rPr>
              <a:t>(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ru-RU" dirty="0" smtClean="0">
                <a:effectLst/>
                <a:latin typeface="Symbol"/>
                <a:ea typeface="Times New Roman"/>
              </a:rPr>
              <a:t>Ù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(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))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– если высказывание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истинно и истинно то, что из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следует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, то высказывание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также истинно. Эта тавтология используется в математических доказательствах и трактуется </a:t>
            </a:r>
            <a:r>
              <a:rPr lang="ru-RU" dirty="0" err="1" smtClean="0">
                <a:effectLst/>
                <a:latin typeface="Times New Roman"/>
                <a:ea typeface="Times New Roman"/>
              </a:rPr>
              <a:t>сле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- дующим образом: если все посылки верны, то и заключение также верно.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621030" algn="just">
              <a:lnSpc>
                <a:spcPts val="1265"/>
              </a:lnSpc>
              <a:spcAft>
                <a:spcPts val="0"/>
              </a:spcAft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Закон </a:t>
            </a:r>
            <a:r>
              <a:rPr lang="ru-RU" i="1" dirty="0" err="1" smtClean="0">
                <a:effectLst/>
                <a:latin typeface="Times New Roman"/>
                <a:ea typeface="Times New Roman"/>
              </a:rPr>
              <a:t>тodus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err="1" smtClean="0">
                <a:effectLst/>
                <a:latin typeface="Times New Roman"/>
                <a:ea typeface="Times New Roman"/>
              </a:rPr>
              <a:t>tollens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:</a:t>
            </a:r>
          </a:p>
          <a:p>
            <a:pPr marL="278130" marR="92710" indent="0" algn="just"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((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 </a:t>
            </a:r>
            <a:r>
              <a:rPr lang="ru-RU" dirty="0" smtClean="0">
                <a:effectLst/>
                <a:latin typeface="Symbol"/>
                <a:ea typeface="Times New Roman"/>
              </a:rPr>
              <a:t>Ù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Symbol"/>
                <a:ea typeface="Times New Roman"/>
              </a:rPr>
              <a:t>Ø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Symbol"/>
                <a:ea typeface="Times New Roman"/>
              </a:rPr>
              <a:t>Ø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– если из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следует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, а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ложно, то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тоже ложно. Эта тавтология также используется в математических доказательствах. Такой способ доказательства называется «от про- </a:t>
            </a:r>
            <a:r>
              <a:rPr lang="ru-RU" dirty="0" err="1" smtClean="0">
                <a:effectLst/>
                <a:latin typeface="Times New Roman"/>
                <a:ea typeface="Times New Roman"/>
              </a:rPr>
              <a:t>тивного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» и трактуется следующим образом: высказывание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ложно, если из него выводится противоречие.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8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1030" algn="just">
              <a:lnSpc>
                <a:spcPts val="1260"/>
              </a:lnSpc>
              <a:spcAft>
                <a:spcPts val="0"/>
              </a:spcAft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Закон силлогизма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:</a:t>
            </a:r>
          </a:p>
          <a:p>
            <a:pPr marL="278130" marR="92710" indent="0" algn="just"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((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a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 </a:t>
            </a:r>
            <a:r>
              <a:rPr lang="ru-RU" dirty="0" smtClean="0">
                <a:effectLst/>
                <a:latin typeface="Symbol"/>
                <a:ea typeface="Times New Roman"/>
              </a:rPr>
              <a:t>Ù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(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с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))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(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с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 – если из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следует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, а из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b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следует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с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, то из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а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следует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с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. Согласно этому закону при доказательствах утверждений в математике можно строить сколь угодно длинные цепочки заключений.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4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высказывания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«Ты пойдешь в театр?»,</a:t>
            </a:r>
          </a:p>
          <a:p>
            <a:r>
              <a:rPr lang="ru-RU" dirty="0"/>
              <a:t>«Два плюс три».</a:t>
            </a:r>
          </a:p>
          <a:p>
            <a:r>
              <a:rPr lang="ru-RU" dirty="0" smtClean="0"/>
              <a:t>«</a:t>
            </a:r>
            <a:r>
              <a:rPr lang="ru-RU" dirty="0" smtClean="0"/>
              <a:t>Ты Вася?</a:t>
            </a:r>
            <a:r>
              <a:rPr lang="ru-RU" dirty="0" smtClean="0"/>
              <a:t> 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7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778098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3200" b="1" dirty="0"/>
              <a:t>Логический вывод</a:t>
            </a:r>
            <a:br>
              <a:rPr lang="ru-RU" sz="3200" b="1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790" marR="276225" indent="359410" algn="just"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Times New Roman"/>
              </a:rPr>
              <a:t>Продемонстрируем процесс логического вывода на примере доказательства следующего утверждения:</a:t>
            </a:r>
          </a:p>
          <a:p>
            <a:pPr marL="97790" marR="273685" indent="359410" algn="just"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Times New Roman"/>
              </a:rPr>
              <a:t>«Если лошадь летает или корова ест мясо, то муха – птица. Если муха – птица, то соль сладкая. Но соль не сладкая. Следовательно, корова не ест мясо».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9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 marL="114935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Выделим простые высказывания, фигурирующие в утвержде</a:t>
            </a:r>
            <a:r>
              <a:rPr lang="ru-RU" spc="-5" dirty="0" smtClean="0">
                <a:effectLst/>
                <a:latin typeface="Times New Roman"/>
                <a:ea typeface="Times New Roman"/>
              </a:rPr>
              <a:t>нии:</a:t>
            </a:r>
            <a:r>
              <a:rPr lang="ru-RU" dirty="0" smtClean="0">
                <a:effectLst/>
                <a:latin typeface="Times New Roman"/>
                <a:ea typeface="Times New Roman"/>
              </a:rPr>
              <a:t/>
            </a:r>
            <a:br>
              <a:rPr lang="ru-RU" dirty="0" smtClean="0">
                <a:effectLst/>
                <a:latin typeface="Times New Roman"/>
                <a:ea typeface="Times New Roman"/>
              </a:rPr>
            </a:br>
            <a:endParaRPr lang="ru-RU" dirty="0" smtClean="0">
              <a:effectLst/>
              <a:latin typeface="Times New Roman"/>
              <a:ea typeface="Times New Roman"/>
            </a:endParaRPr>
          </a:p>
          <a:p>
            <a:pPr marL="0" marR="100965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через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p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обозначим высказывание «лошадь летает»; </a:t>
            </a:r>
          </a:p>
          <a:p>
            <a:pPr marL="0" marR="100965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через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q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– «корова ест мясо»;</a:t>
            </a:r>
          </a:p>
          <a:p>
            <a:pPr marL="0" marR="2546350" indent="0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через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r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– «муха – птица»; </a:t>
            </a:r>
          </a:p>
          <a:p>
            <a:pPr marL="0" marR="2546350" indent="0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через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s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– «соль сладкая».</a:t>
            </a:r>
          </a:p>
          <a:p>
            <a:pPr marL="0" marR="2546350" indent="0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ru-RU" dirty="0" smtClean="0">
              <a:effectLst/>
              <a:latin typeface="Times New Roman"/>
              <a:ea typeface="Times New Roman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Гипотезы представляются следующими сложными высказываниями:</a:t>
            </a:r>
          </a:p>
          <a:p>
            <a:pPr marL="457835">
              <a:lnSpc>
                <a:spcPct val="120000"/>
              </a:lnSpc>
              <a:spcBef>
                <a:spcPts val="15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Times New Roman"/>
              </a:rPr>
              <a:t>(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p </a:t>
            </a:r>
            <a:r>
              <a:rPr lang="ru-RU" dirty="0" smtClean="0">
                <a:effectLst/>
                <a:latin typeface="Symbol"/>
                <a:ea typeface="Times New Roman"/>
              </a:rPr>
              <a:t>Ú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q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r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.</a:t>
            </a:r>
          </a:p>
          <a:p>
            <a:pPr marL="457835">
              <a:lnSpc>
                <a:spcPct val="120000"/>
              </a:lnSpc>
              <a:spcBef>
                <a:spcPts val="15"/>
              </a:spcBef>
              <a:spcAft>
                <a:spcPts val="0"/>
              </a:spcAft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r 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spc="-40" dirty="0" smtClean="0">
                <a:effectLst/>
                <a:latin typeface="Times New Roman"/>
                <a:ea typeface="Times New Roman"/>
              </a:rPr>
              <a:t>s</a:t>
            </a:r>
            <a:r>
              <a:rPr lang="ru-RU" spc="-40" dirty="0" smtClean="0">
                <a:effectLst/>
                <a:latin typeface="Times New Roman"/>
                <a:ea typeface="Times New Roman"/>
              </a:rPr>
              <a:t>. 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pPr marL="457835">
              <a:lnSpc>
                <a:spcPct val="120000"/>
              </a:lnSpc>
              <a:spcBef>
                <a:spcPts val="15"/>
              </a:spcBef>
              <a:spcAft>
                <a:spcPts val="0"/>
              </a:spcAft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s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.</a:t>
            </a:r>
          </a:p>
          <a:p>
            <a:pPr marL="457835">
              <a:lnSpc>
                <a:spcPct val="120000"/>
              </a:lnSpc>
              <a:spcAft>
                <a:spcPts val="0"/>
              </a:spcAft>
            </a:pPr>
            <a:r>
              <a:rPr lang="ru-RU" i="1" dirty="0" err="1" smtClean="0">
                <a:effectLst/>
                <a:latin typeface="Times New Roman"/>
                <a:ea typeface="Times New Roman"/>
              </a:rPr>
              <a:t>Заключение:</a:t>
            </a:r>
            <a:r>
              <a:rPr lang="ru-RU" sz="2400" i="1" dirty="0" err="1" smtClean="0">
                <a:effectLst/>
                <a:latin typeface="Symbol"/>
                <a:ea typeface="Times New Roman"/>
              </a:rPr>
              <a:t>`</a:t>
            </a:r>
            <a:r>
              <a:rPr lang="ru-RU" i="1" dirty="0" err="1" smtClean="0">
                <a:effectLst/>
                <a:latin typeface="Times New Roman"/>
                <a:ea typeface="Times New Roman"/>
              </a:rPr>
              <a:t>q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.</a:t>
            </a:r>
          </a:p>
          <a:p>
            <a:pPr marL="457835">
              <a:lnSpc>
                <a:spcPct val="120000"/>
              </a:lnSpc>
              <a:spcAft>
                <a:spcPts val="0"/>
              </a:spcAft>
            </a:pPr>
            <a:endParaRPr lang="ru-RU" dirty="0" smtClean="0">
              <a:effectLst/>
              <a:latin typeface="Times New Roman"/>
              <a:ea typeface="Times New Roman"/>
            </a:endParaRPr>
          </a:p>
          <a:p>
            <a:pPr marL="114935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(</a:t>
            </a:r>
            <a:r>
              <a:rPr lang="ru-RU" spc="-10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(</a:t>
            </a:r>
            <a:r>
              <a:rPr lang="ru-RU" spc="-9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spc="-30" dirty="0" smtClean="0">
                <a:effectLst/>
                <a:latin typeface="Times New Roman"/>
                <a:ea typeface="Times New Roman"/>
              </a:rPr>
              <a:t>(</a:t>
            </a:r>
            <a:r>
              <a:rPr lang="ru-RU" i="1" spc="-30" dirty="0" smtClean="0">
                <a:effectLst/>
                <a:latin typeface="Times New Roman"/>
                <a:ea typeface="Times New Roman"/>
              </a:rPr>
              <a:t>p</a:t>
            </a:r>
            <a:r>
              <a:rPr lang="ru-RU" i="1" spc="-11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Symbol"/>
                <a:ea typeface="Times New Roman"/>
                <a:cs typeface="Times New Roman"/>
              </a:rPr>
              <a:t>Ú</a:t>
            </a:r>
            <a:r>
              <a:rPr lang="ru-RU" spc="-85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spc="-30" dirty="0" smtClean="0">
                <a:effectLst/>
                <a:latin typeface="Times New Roman"/>
                <a:ea typeface="Times New Roman"/>
              </a:rPr>
              <a:t>q</a:t>
            </a:r>
            <a:r>
              <a:rPr lang="ru-RU" spc="-30" dirty="0" smtClean="0">
                <a:effectLst/>
                <a:latin typeface="Times New Roman"/>
                <a:ea typeface="Times New Roman"/>
              </a:rPr>
              <a:t>)</a:t>
            </a:r>
            <a:r>
              <a:rPr lang="ru-RU" spc="-105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Symbol"/>
                <a:ea typeface="Times New Roman"/>
                <a:cs typeface="Times New Roman"/>
              </a:rPr>
              <a:t>®</a:t>
            </a:r>
            <a:r>
              <a:rPr lang="ru-RU" spc="-10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r</a:t>
            </a:r>
            <a:r>
              <a:rPr lang="ru-RU" i="1" spc="-105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</a:t>
            </a:r>
            <a:r>
              <a:rPr lang="ru-RU" spc="-10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Symbol"/>
                <a:ea typeface="Times New Roman"/>
                <a:cs typeface="Times New Roman"/>
              </a:rPr>
              <a:t>Ù</a:t>
            </a:r>
            <a:r>
              <a:rPr lang="ru-RU" spc="-105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(</a:t>
            </a:r>
            <a:r>
              <a:rPr lang="ru-RU" spc="-9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r</a:t>
            </a:r>
            <a:r>
              <a:rPr lang="ru-RU" i="1" spc="-105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Symbol"/>
                <a:ea typeface="Times New Roman"/>
                <a:cs typeface="Times New Roman"/>
              </a:rPr>
              <a:t>®</a:t>
            </a:r>
            <a:r>
              <a:rPr lang="ru-RU" spc="-10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s</a:t>
            </a:r>
            <a:r>
              <a:rPr lang="ru-RU" i="1" spc="-105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)</a:t>
            </a:r>
            <a:r>
              <a:rPr lang="ru-RU" spc="-10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spc="-40" dirty="0" err="1" smtClean="0">
                <a:effectLst/>
                <a:latin typeface="Symbol"/>
                <a:ea typeface="Times New Roman"/>
                <a:cs typeface="Times New Roman"/>
              </a:rPr>
              <a:t>Ù</a:t>
            </a:r>
            <a:r>
              <a:rPr lang="ru-RU" sz="2000" spc="-40" dirty="0" err="1" smtClean="0">
                <a:effectLst/>
                <a:latin typeface="Symbol"/>
                <a:ea typeface="Times New Roman"/>
                <a:cs typeface="Times New Roman"/>
              </a:rPr>
              <a:t>`</a:t>
            </a:r>
            <a:r>
              <a:rPr lang="ru-RU" i="1" spc="-40" dirty="0" err="1" smtClean="0">
                <a:effectLst/>
                <a:latin typeface="Times New Roman"/>
                <a:ea typeface="Times New Roman"/>
              </a:rPr>
              <a:t>s</a:t>
            </a:r>
            <a:r>
              <a:rPr lang="ru-RU" spc="-40" dirty="0" smtClean="0">
                <a:effectLst/>
                <a:latin typeface="Times New Roman"/>
                <a:ea typeface="Times New Roman"/>
              </a:rPr>
              <a:t>)</a:t>
            </a:r>
            <a:r>
              <a:rPr lang="ru-RU" spc="-105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spc="-35" dirty="0" smtClean="0">
                <a:effectLst/>
                <a:latin typeface="Symbol"/>
                <a:ea typeface="Times New Roman"/>
                <a:cs typeface="Times New Roman"/>
              </a:rPr>
              <a:t>®</a:t>
            </a:r>
            <a:r>
              <a:rPr lang="ru-RU" sz="2000" spc="-35" dirty="0" smtClean="0">
                <a:effectLst/>
                <a:latin typeface="Symbol"/>
                <a:ea typeface="Times New Roman"/>
                <a:cs typeface="Times New Roman"/>
              </a:rPr>
              <a:t>`</a:t>
            </a:r>
            <a:r>
              <a:rPr lang="ru-RU" i="1" spc="-35" dirty="0" smtClean="0">
                <a:effectLst/>
                <a:latin typeface="Times New Roman"/>
                <a:ea typeface="Times New Roman"/>
              </a:rPr>
              <a:t>q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052736"/>
            <a:ext cx="8413283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7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70000" lnSpcReduction="20000"/>
          </a:bodyPr>
          <a:lstStyle/>
          <a:p>
            <a:pPr marL="114300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be-BY" dirty="0" smtClean="0">
                <a:effectLst/>
                <a:latin typeface="Times New Roman"/>
                <a:ea typeface="Times New Roman"/>
              </a:rPr>
              <a:t>Если курс физики неинтересен, то он полезен. Курс физики бесполезен или нетруден. Курс физики труден. Следовательно, этот курс интересен.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pPr marL="114935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Выделим простые высказывания, фигурирующие в утвержде</a:t>
            </a:r>
            <a:r>
              <a:rPr lang="ru-RU" spc="-5" dirty="0" smtClean="0">
                <a:effectLst/>
                <a:latin typeface="Times New Roman"/>
                <a:ea typeface="Times New Roman"/>
              </a:rPr>
              <a:t>нии: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pPr marL="114935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2800" dirty="0" smtClean="0">
                <a:effectLst/>
                <a:latin typeface="Times New Roman"/>
                <a:ea typeface="Times New Roman"/>
              </a:rPr>
              <a:t> 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pPr marL="450215" marR="2032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через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p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обозначим высказывание «курс физики интересен»;</a:t>
            </a:r>
          </a:p>
          <a:p>
            <a:pPr marL="450215" marR="100965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через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q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– «курс физики полезен»;</a:t>
            </a:r>
          </a:p>
          <a:p>
            <a:pPr marL="450215" marR="100965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через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s 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– «курс физики труден».</a:t>
            </a:r>
          </a:p>
          <a:p>
            <a:pPr marL="450215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Гипотезы:</a:t>
            </a:r>
          </a:p>
          <a:p>
            <a:pPr marL="450215" indent="0">
              <a:lnSpc>
                <a:spcPct val="12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</a:rPr>
              <a:t>1. .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̅</a:t>
            </a:r>
            <a:r>
              <a:rPr lang="en-US" i="1" dirty="0" smtClean="0">
                <a:effectLst/>
                <a:latin typeface="Times New Roman"/>
                <a:ea typeface="Times New Roman"/>
              </a:rPr>
              <a:t>p</a:t>
            </a:r>
            <a:r>
              <a:rPr lang="ru-RU" dirty="0" smtClean="0">
                <a:effectLst/>
                <a:latin typeface="Symbol"/>
                <a:ea typeface="Times New Roman"/>
              </a:rPr>
              <a:t>®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q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.</a:t>
            </a:r>
          </a:p>
          <a:p>
            <a:pPr marL="450215" marR="3564890" indent="0">
              <a:lnSpc>
                <a:spcPct val="120000"/>
              </a:lnSpc>
              <a:spcAft>
                <a:spcPts val="0"/>
              </a:spcAft>
              <a:buNone/>
              <a:tabLst>
                <a:tab pos="598805" algn="l"/>
              </a:tabLst>
            </a:pPr>
            <a:r>
              <a:rPr lang="ru-RU" dirty="0" smtClean="0">
                <a:effectLst/>
                <a:latin typeface="Times New Roman"/>
                <a:ea typeface="Times New Roman"/>
              </a:rPr>
              <a:t>2. .̅</a:t>
            </a:r>
            <a:r>
              <a:rPr lang="en-US" i="1" dirty="0" smtClean="0">
                <a:effectLst/>
                <a:latin typeface="Times New Roman"/>
                <a:ea typeface="Times New Roman"/>
              </a:rPr>
              <a:t>q </a:t>
            </a:r>
            <a:r>
              <a:rPr lang="ru-RU" dirty="0" smtClean="0">
                <a:effectLst/>
                <a:latin typeface="Times New Roman"/>
                <a:ea typeface="Times New Roman"/>
                <a:sym typeface="Symbol"/>
              </a:rPr>
              <a:t></a:t>
            </a:r>
            <a:r>
              <a:rPr lang="ru-RU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i="1" spc="-40" dirty="0" smtClean="0">
                <a:effectLst/>
                <a:latin typeface="Times New Roman"/>
                <a:ea typeface="Times New Roman"/>
              </a:rPr>
              <a:t>̅</a:t>
            </a:r>
            <a:r>
              <a:rPr lang="en-US" i="1" spc="-40" dirty="0" smtClean="0">
                <a:effectLst/>
                <a:latin typeface="Times New Roman"/>
                <a:ea typeface="Times New Roman"/>
              </a:rPr>
              <a:t>s</a:t>
            </a:r>
            <a:r>
              <a:rPr lang="ru-RU" spc="-40" dirty="0" smtClean="0">
                <a:effectLst/>
                <a:latin typeface="Times New Roman"/>
                <a:ea typeface="Times New Roman"/>
              </a:rPr>
              <a:t>.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pPr marL="450215" marR="3564890" indent="0">
              <a:lnSpc>
                <a:spcPct val="120000"/>
              </a:lnSpc>
              <a:spcAft>
                <a:spcPts val="0"/>
              </a:spcAft>
              <a:buNone/>
              <a:tabLst>
                <a:tab pos="598805" algn="l"/>
              </a:tabLst>
            </a:pPr>
            <a:r>
              <a:rPr lang="ru-RU" dirty="0" smtClean="0">
                <a:effectLst/>
                <a:latin typeface="Times New Roman"/>
                <a:ea typeface="Times New Roman"/>
              </a:rPr>
              <a:t>3.</a:t>
            </a:r>
            <a:r>
              <a:rPr lang="en-US" dirty="0" smtClean="0">
                <a:effectLst/>
                <a:latin typeface="Symbol"/>
                <a:ea typeface="Times New Roman"/>
              </a:rPr>
              <a:t> </a:t>
            </a:r>
            <a:r>
              <a:rPr lang="en-US" i="1" dirty="0" smtClean="0">
                <a:effectLst/>
                <a:latin typeface="Times New Roman"/>
                <a:ea typeface="Times New Roman"/>
              </a:rPr>
              <a:t>s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pPr marL="457835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i="1" dirty="0" smtClean="0">
                <a:effectLst/>
                <a:latin typeface="Times New Roman"/>
                <a:ea typeface="Times New Roman"/>
              </a:rPr>
              <a:t>Заключение: </a:t>
            </a:r>
            <a:r>
              <a:rPr lang="en-US" i="1" dirty="0" smtClean="0">
                <a:effectLst/>
                <a:latin typeface="Times New Roman"/>
                <a:ea typeface="Times New Roman"/>
              </a:rPr>
              <a:t>p</a:t>
            </a:r>
            <a:r>
              <a:rPr lang="ru-RU" i="1" dirty="0" smtClean="0">
                <a:effectLst/>
                <a:latin typeface="Times New Roman"/>
                <a:ea typeface="Times New Roman"/>
              </a:rPr>
              <a:t>.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7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54607" y="272255"/>
            <a:ext cx="6834786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высказывания могут быть или истинными, или ложными (но не одновременно) в зависимости от конкретной ситуации. Примером такого высказывания является «На улице идет дождь». Подобные высказывания представляют собой </a:t>
            </a:r>
            <a:r>
              <a:rPr lang="ru-RU" i="1" dirty="0"/>
              <a:t>логические переменные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5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рассмотренные выше высказывания (и переменные, и </a:t>
            </a:r>
            <a:r>
              <a:rPr lang="ru-RU" dirty="0" smtClean="0"/>
              <a:t>константы</a:t>
            </a:r>
            <a:r>
              <a:rPr lang="ru-RU" dirty="0"/>
              <a:t>) являются </a:t>
            </a:r>
            <a:r>
              <a:rPr lang="ru-RU" i="1" dirty="0"/>
              <a:t>простыми </a:t>
            </a:r>
            <a:r>
              <a:rPr lang="ru-RU" dirty="0"/>
              <a:t>(неделимыми) высказываниями.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6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Сложные высказывания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Из простых высказываний можно образовать </a:t>
            </a:r>
            <a:r>
              <a:rPr lang="ru-RU" i="1" dirty="0"/>
              <a:t>сложное </a:t>
            </a:r>
            <a:r>
              <a:rPr lang="ru-RU" dirty="0" smtClean="0"/>
              <a:t>высказывание </a:t>
            </a:r>
            <a:r>
              <a:rPr lang="ru-RU" dirty="0"/>
              <a:t>с помощью </a:t>
            </a:r>
            <a:r>
              <a:rPr lang="ru-RU" i="1" dirty="0"/>
              <a:t>логических связок</a:t>
            </a:r>
            <a:r>
              <a:rPr lang="ru-RU" dirty="0"/>
              <a:t>, или операций. Примером сложного высказывания является следующее:</a:t>
            </a:r>
          </a:p>
          <a:p>
            <a:r>
              <a:rPr lang="ru-RU" dirty="0"/>
              <a:t>«В театре состоялась премьера спектакля, </a:t>
            </a:r>
            <a:r>
              <a:rPr lang="ru-RU" b="1" i="1" dirty="0">
                <a:solidFill>
                  <a:srgbClr val="FF0000"/>
                </a:solidFill>
              </a:rPr>
              <a:t>и</a:t>
            </a:r>
            <a:r>
              <a:rPr lang="ru-RU" dirty="0"/>
              <a:t> зал был полон». Оно образовано с помощью связки «</a:t>
            </a:r>
            <a:r>
              <a:rPr lang="ru-RU" i="1" dirty="0">
                <a:solidFill>
                  <a:srgbClr val="FF0000"/>
                </a:solidFill>
              </a:rPr>
              <a:t>и</a:t>
            </a:r>
            <a:r>
              <a:rPr lang="ru-RU" dirty="0"/>
              <a:t>» из двух простых </a:t>
            </a:r>
            <a:r>
              <a:rPr lang="ru-RU" dirty="0" smtClean="0"/>
              <a:t>высказываний</a:t>
            </a:r>
            <a:r>
              <a:rPr lang="ru-RU" dirty="0"/>
              <a:t>:</a:t>
            </a:r>
          </a:p>
          <a:p>
            <a:r>
              <a:rPr lang="ru-RU" dirty="0"/>
              <a:t>«В театре состоялась премьера спектакля»,</a:t>
            </a:r>
          </a:p>
          <a:p>
            <a:r>
              <a:rPr lang="ru-RU" dirty="0"/>
              <a:t>«Зал был полон».</a:t>
            </a:r>
          </a:p>
          <a:p>
            <a:r>
              <a:rPr lang="ru-RU" dirty="0"/>
              <a:t>Связками являются также «</a:t>
            </a:r>
            <a:r>
              <a:rPr lang="ru-RU" b="1" i="1" dirty="0">
                <a:solidFill>
                  <a:srgbClr val="FF0000"/>
                </a:solidFill>
              </a:rPr>
              <a:t>или</a:t>
            </a:r>
            <a:r>
              <a:rPr lang="ru-RU" dirty="0"/>
              <a:t>», «</a:t>
            </a:r>
            <a:r>
              <a:rPr lang="ru-RU" b="1" i="1" dirty="0">
                <a:solidFill>
                  <a:srgbClr val="FF0000"/>
                </a:solidFill>
              </a:rPr>
              <a:t>не</a:t>
            </a:r>
            <a:r>
              <a:rPr lang="ru-RU" dirty="0"/>
              <a:t>», «</a:t>
            </a:r>
            <a:r>
              <a:rPr lang="ru-RU" b="1" i="1" dirty="0">
                <a:solidFill>
                  <a:srgbClr val="FF0000"/>
                </a:solidFill>
              </a:rPr>
              <a:t>если</a:t>
            </a:r>
            <a:r>
              <a:rPr lang="ru-RU" dirty="0"/>
              <a:t> …, </a:t>
            </a:r>
            <a:r>
              <a:rPr lang="ru-RU" b="1" i="1" dirty="0">
                <a:solidFill>
                  <a:srgbClr val="FF0000"/>
                </a:solidFill>
              </a:rPr>
              <a:t>то</a:t>
            </a:r>
            <a:r>
              <a:rPr lang="ru-RU" dirty="0"/>
              <a:t> …», «</a:t>
            </a:r>
            <a:r>
              <a:rPr lang="ru-RU" b="1" i="1" dirty="0">
                <a:solidFill>
                  <a:srgbClr val="FF0000"/>
                </a:solidFill>
              </a:rPr>
              <a:t>либо</a:t>
            </a:r>
          </a:p>
          <a:p>
            <a:r>
              <a:rPr lang="ru-RU" dirty="0"/>
              <a:t>…, </a:t>
            </a:r>
            <a:r>
              <a:rPr lang="ru-RU" b="1" i="1" dirty="0">
                <a:solidFill>
                  <a:srgbClr val="FF0000"/>
                </a:solidFill>
              </a:rPr>
              <a:t>либо</a:t>
            </a:r>
            <a:r>
              <a:rPr lang="ru-RU" dirty="0"/>
              <a:t> …», «</a:t>
            </a:r>
            <a:r>
              <a:rPr lang="ru-RU" b="1" i="1" dirty="0">
                <a:solidFill>
                  <a:srgbClr val="FF0000"/>
                </a:solidFill>
              </a:rPr>
              <a:t>если и только если</a:t>
            </a:r>
            <a:r>
              <a:rPr lang="ru-RU" dirty="0"/>
              <a:t>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3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Истинность сложного высказывания определяется </a:t>
            </a:r>
            <a:r>
              <a:rPr lang="ru-RU" dirty="0" smtClean="0"/>
              <a:t>истинностью </a:t>
            </a:r>
            <a:r>
              <a:rPr lang="ru-RU" dirty="0"/>
              <a:t>составляющих его простых высказываний и операцией, </a:t>
            </a:r>
            <a:r>
              <a:rPr lang="ru-RU" dirty="0" smtClean="0"/>
              <a:t>которой </a:t>
            </a:r>
            <a:r>
              <a:rPr lang="ru-RU" dirty="0"/>
              <a:t>они связаны. Следует отметить, что в исчислении высказываний рассматривается только значение истинности высказываний и не принимается во внимание их смысл (если по нему не определяется истинность). Поэтому грамматически правильно составленное вы- </a:t>
            </a:r>
            <a:r>
              <a:rPr lang="ru-RU" dirty="0" err="1"/>
              <a:t>сказывание</a:t>
            </a:r>
            <a:r>
              <a:rPr lang="ru-RU" dirty="0"/>
              <a:t>, например такое, как «Если в Киеве дядька, то в огороде бузина», может быть исследовано с точки зрения его истинности наряду с любыми другими высказываниями.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8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Алгебраическое обозначение логических связок</a:t>
            </a:r>
            <a:endParaRPr lang="ru-RU" b="1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248481"/>
              </p:ext>
            </p:extLst>
          </p:nvPr>
        </p:nvGraphicFramePr>
        <p:xfrm>
          <a:off x="539552" y="1700808"/>
          <a:ext cx="8208912" cy="410445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612166"/>
                <a:gridCol w="1866021"/>
                <a:gridCol w="3730725"/>
              </a:tblGrid>
              <a:tr h="561009">
                <a:tc>
                  <a:txBody>
                    <a:bodyPr/>
                    <a:lstStyle/>
                    <a:p>
                      <a:pPr marL="55245" marR="5143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Связка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" marR="6540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Обозначение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1968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Название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70">
                <a:tc>
                  <a:txBody>
                    <a:bodyPr/>
                    <a:lstStyle/>
                    <a:p>
                      <a:pPr marL="55245" marR="51435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не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Ø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19685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Отрицание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06">
                <a:tc>
                  <a:txBody>
                    <a:bodyPr/>
                    <a:lstStyle/>
                    <a:p>
                      <a:pPr marL="5715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Ù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95" marR="19685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Конъюнкция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70">
                <a:tc>
                  <a:txBody>
                    <a:bodyPr/>
                    <a:lstStyle/>
                    <a:p>
                      <a:pPr marL="55880" marR="51435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или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Ú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225" marR="19685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</a:rPr>
                        <a:t>Дизъюнкция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70">
                <a:tc>
                  <a:txBody>
                    <a:bodyPr/>
                    <a:lstStyle/>
                    <a:p>
                      <a:pPr marL="57785" marR="50800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либо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Symbol"/>
                          <a:ea typeface="Times New Roman"/>
                        </a:rPr>
                        <a:t>Å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68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</a:rPr>
                        <a:t>Дизъюнкция с исключением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225">
                <a:tc>
                  <a:txBody>
                    <a:bodyPr/>
                    <a:lstStyle/>
                    <a:p>
                      <a:pPr marL="57785" marR="51435" algn="ctr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если и только если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~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19685" algn="ctr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</a:rPr>
                        <a:t>Эквиваленция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06">
                <a:tc>
                  <a:txBody>
                    <a:bodyPr/>
                    <a:lstStyle/>
                    <a:p>
                      <a:pPr marL="57785" marR="50800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</a:rPr>
                        <a:t>если …, то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Symbol"/>
                          <a:ea typeface="Times New Roman"/>
                        </a:rPr>
                        <a:t>®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225" marR="19685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</a:rPr>
                        <a:t>Импликация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выполнения логических операций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86041"/>
              </p:ext>
            </p:extLst>
          </p:nvPr>
        </p:nvGraphicFramePr>
        <p:xfrm>
          <a:off x="539552" y="2204864"/>
          <a:ext cx="8064895" cy="295232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61898"/>
                <a:gridCol w="679567"/>
                <a:gridCol w="1010095"/>
                <a:gridCol w="1127763"/>
                <a:gridCol w="1123797"/>
                <a:gridCol w="1123797"/>
                <a:gridCol w="1314181"/>
                <a:gridCol w="1123797"/>
              </a:tblGrid>
              <a:tr h="622757">
                <a:tc>
                  <a:txBody>
                    <a:bodyPr/>
                    <a:lstStyle/>
                    <a:p>
                      <a:pPr marL="4445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128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Symbol"/>
                          <a:ea typeface="Times New Roman"/>
                        </a:rPr>
                        <a:t>Ø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0490" marR="10477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800">
                          <a:effectLst/>
                          <a:latin typeface="Symbol"/>
                          <a:ea typeface="Times New Roman"/>
                        </a:rPr>
                        <a:t>Ù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4615" marR="9461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800">
                          <a:effectLst/>
                          <a:latin typeface="Symbol"/>
                          <a:ea typeface="Times New Roman"/>
                        </a:rPr>
                        <a:t>Ú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9461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800">
                          <a:effectLst/>
                          <a:latin typeface="Symbol"/>
                          <a:ea typeface="Times New Roman"/>
                        </a:rPr>
                        <a:t>Å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115" marR="153670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</a:rPr>
                        <a:t>~ </a:t>
                      </a: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9375" marR="7937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a </a:t>
                      </a:r>
                      <a:r>
                        <a:rPr lang="ru-RU" sz="2800">
                          <a:effectLst/>
                          <a:latin typeface="Symbol"/>
                          <a:ea typeface="Times New Roman"/>
                        </a:rPr>
                        <a:t>®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933">
                <a:tc>
                  <a:txBody>
                    <a:bodyPr/>
                    <a:lstStyle/>
                    <a:p>
                      <a:pPr marL="444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853">
                <a:tc>
                  <a:txBody>
                    <a:bodyPr/>
                    <a:lstStyle/>
                    <a:p>
                      <a:pPr marL="444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240">
                <a:tc>
                  <a:txBody>
                    <a:bodyPr/>
                    <a:lstStyle/>
                    <a:p>
                      <a:pPr marL="444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546">
                <a:tc>
                  <a:txBody>
                    <a:bodyPr/>
                    <a:lstStyle/>
                    <a:p>
                      <a:pPr marL="444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 dirty="0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л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ru-RU" sz="2800" i="1" dirty="0">
                          <a:effectLst/>
                          <a:latin typeface="Times New Roman"/>
                          <a:ea typeface="Times New Roman"/>
                        </a:rPr>
                        <a:t>и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7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1294</Words>
  <Application>Microsoft Office PowerPoint</Application>
  <PresentationFormat>Экран (4:3)</PresentationFormat>
  <Paragraphs>287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Элементы логики высказываний </vt:lpstr>
      <vt:lpstr>Высказывания </vt:lpstr>
      <vt:lpstr>НЕ высказывания</vt:lpstr>
      <vt:lpstr>Логические переменные</vt:lpstr>
      <vt:lpstr>Презентация PowerPoint</vt:lpstr>
      <vt:lpstr>Сложные высказывания</vt:lpstr>
      <vt:lpstr>Презентация PowerPoint</vt:lpstr>
      <vt:lpstr>Алгебраическое обозначение логических связок</vt:lpstr>
      <vt:lpstr>Результаты выполнения логических операций</vt:lpstr>
      <vt:lpstr>Формулы логики высказываний</vt:lpstr>
      <vt:lpstr>Вычисление значений формулы</vt:lpstr>
      <vt:lpstr>Презентация PowerPoint</vt:lpstr>
      <vt:lpstr>Отношения между формулами</vt:lpstr>
      <vt:lpstr>Презентация PowerPoint</vt:lpstr>
      <vt:lpstr>Равносильности</vt:lpstr>
      <vt:lpstr>Презентация PowerPoint</vt:lpstr>
      <vt:lpstr>Выполнимость</vt:lpstr>
      <vt:lpstr>Презентация PowerPoint</vt:lpstr>
      <vt:lpstr>Презентация PowerPoint</vt:lpstr>
      <vt:lpstr>Пример</vt:lpstr>
      <vt:lpstr>Решение</vt:lpstr>
      <vt:lpstr>Составим таблицу истинности</vt:lpstr>
      <vt:lpstr>Основные тавтологии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Логический вывод </vt:lpstr>
      <vt:lpstr>Презентация PowerPoint</vt:lpstr>
      <vt:lpstr>Презентация PowerPoint</vt:lpstr>
      <vt:lpstr>Пример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логики высказываний</dc:title>
  <dc:creator>Sunny</dc:creator>
  <cp:lastModifiedBy>Sunny</cp:lastModifiedBy>
  <cp:revision>27</cp:revision>
  <dcterms:created xsi:type="dcterms:W3CDTF">2020-04-12T10:02:46Z</dcterms:created>
  <dcterms:modified xsi:type="dcterms:W3CDTF">2020-04-12T13:57:53Z</dcterms:modified>
</cp:coreProperties>
</file>