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7" r:id="rId7"/>
    <p:sldId id="269" r:id="rId8"/>
    <p:sldId id="270" r:id="rId9"/>
    <p:sldId id="272" r:id="rId10"/>
    <p:sldId id="273" r:id="rId11"/>
    <p:sldId id="274" r:id="rId12"/>
    <p:sldId id="276" r:id="rId13"/>
    <p:sldId id="275" r:id="rId14"/>
    <p:sldId id="260"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904" y="-1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591D50-2D82-41A4-9650-7164EB568E72}" type="datetimeFigureOut">
              <a:rPr lang="en-US" smtClean="0"/>
              <a:t>19/04/2013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392353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91D50-2D82-41A4-9650-7164EB568E72}" type="datetimeFigureOut">
              <a:rPr lang="en-US" smtClean="0"/>
              <a:t>19/04/2013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39522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91D50-2D82-41A4-9650-7164EB568E72}" type="datetimeFigureOut">
              <a:rPr lang="en-US" smtClean="0"/>
              <a:t>19/04/2013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65326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591D50-2D82-41A4-9650-7164EB568E72}" type="datetimeFigureOut">
              <a:rPr lang="en-US" smtClean="0"/>
              <a:t>19/04/2013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248377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91D50-2D82-41A4-9650-7164EB568E72}" type="datetimeFigureOut">
              <a:rPr lang="en-US" smtClean="0"/>
              <a:t>19/04/2013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15418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591D50-2D82-41A4-9650-7164EB568E72}" type="datetimeFigureOut">
              <a:rPr lang="en-US" smtClean="0"/>
              <a:t>19/04/2013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246029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591D50-2D82-41A4-9650-7164EB568E72}" type="datetimeFigureOut">
              <a:rPr lang="en-US" smtClean="0"/>
              <a:t>19/04/2013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144136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591D50-2D82-41A4-9650-7164EB568E72}" type="datetimeFigureOut">
              <a:rPr lang="en-US" smtClean="0"/>
              <a:t>19/04/2013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286392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91D50-2D82-41A4-9650-7164EB568E72}" type="datetimeFigureOut">
              <a:rPr lang="en-US" smtClean="0"/>
              <a:t>19/04/2013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35756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91D50-2D82-41A4-9650-7164EB568E72}" type="datetimeFigureOut">
              <a:rPr lang="en-US" smtClean="0"/>
              <a:t>19/04/2013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107028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91D50-2D82-41A4-9650-7164EB568E72}" type="datetimeFigureOut">
              <a:rPr lang="en-US" smtClean="0"/>
              <a:t>19/04/2013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A3000-9425-4763-880C-CFDFE8A8A296}" type="slidenum">
              <a:rPr lang="en-US" smtClean="0"/>
              <a:t>‹#›</a:t>
            </a:fld>
            <a:endParaRPr lang="en-US"/>
          </a:p>
        </p:txBody>
      </p:sp>
    </p:spTree>
    <p:extLst>
      <p:ext uri="{BB962C8B-B14F-4D97-AF65-F5344CB8AC3E}">
        <p14:creationId xmlns:p14="http://schemas.microsoft.com/office/powerpoint/2010/main" val="2172228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91D50-2D82-41A4-9650-7164EB568E72}" type="datetimeFigureOut">
              <a:rPr lang="en-US" smtClean="0"/>
              <a:t>19/04/2013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A3000-9425-4763-880C-CFDFE8A8A296}" type="slidenum">
              <a:rPr lang="en-US" smtClean="0"/>
              <a:t>‹#›</a:t>
            </a:fld>
            <a:endParaRPr lang="en-US"/>
          </a:p>
        </p:txBody>
      </p:sp>
    </p:spTree>
    <p:extLst>
      <p:ext uri="{BB962C8B-B14F-4D97-AF65-F5344CB8AC3E}">
        <p14:creationId xmlns:p14="http://schemas.microsoft.com/office/powerpoint/2010/main" val="2788684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 Type="http://schemas.openxmlformats.org/officeDocument/2006/relationships/image" Target="../media/image5.jpeg"/><Relationship Id="rId12" Type="http://schemas.openxmlformats.org/officeDocument/2006/relationships/hyperlink" Target="http://www.google.co.uk/url?sa=i&amp;rct=j&amp;q=&amp;esrc=s&amp;frm=1&amp;source=images&amp;cd=&amp;cad=rja&amp;docid=LfLny7NCNOJMmM&amp;tbnid=1p_3gXwsiFTUZM:&amp;ved=0CAUQjRw&amp;url=http://www.techreach.co.uk/Home_Users/Web_Users/providers.html&amp;ei=YMhFUd7gJsbA0QXG2IGgBg&amp;bvm=bv.43828540,d.d2k&amp;psig=AFQjCNHEZGbPlQ6yK9Li1blh5qS1ffCaWg&amp;ust=1363614163999576" TargetMode="External"/><Relationship Id="rId13" Type="http://schemas.openxmlformats.org/officeDocument/2006/relationships/image" Target="../media/image6.jpeg"/><Relationship Id="rId14" Type="http://schemas.openxmlformats.org/officeDocument/2006/relationships/hyperlink" Target="http://www.google.co.uk/url?sa=i&amp;rct=j&amp;q=&amp;esrc=s&amp;frm=1&amp;source=images&amp;cd=&amp;cad=rja&amp;docid=uOGVTRnr0lnnHM&amp;tbnid=Z_mojQaOdB-85M:&amp;ved=0CAUQjRw&amp;url=http://www.vodafone.co.uk/about-us/for-the-media/image-library/logos&amp;ei=qshFUYe3Csay0QX98oGYCw&amp;bvm=bv.43828540,d.d2k&amp;psig=AFQjCNHd9jE3UCvhLLY_jkuFbE8ldkGNig&amp;ust=1363614241999851" TargetMode="External"/><Relationship Id="rId1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hyperlink" Target="http://www.google.co.uk/url?sa=i&amp;rct=j&amp;q=&amp;esrc=s&amp;frm=1&amp;source=images&amp;cd=&amp;cad=rja&amp;docid=PfEEA0z0E1ZnUM&amp;tbnid=6Glg9NCdAi5bLM:&amp;ved=0CAUQjRw&amp;url=http://www.gizmocrazed.com/2011/11/9-great-apple-mac-tools-for-bloggers/&amp;ei=l8JFUaqFKamL0AXThYGoBg&amp;bvm=bv.43828540,d.d2k&amp;psig=AFQjCNGDc8Gs0QZZ56LX-Ofghw7T8BS_Mg&amp;ust=1363612686260148" TargetMode="External"/><Relationship Id="rId3" Type="http://schemas.openxmlformats.org/officeDocument/2006/relationships/image" Target="../media/image1.jpeg"/><Relationship Id="rId4" Type="http://schemas.openxmlformats.org/officeDocument/2006/relationships/hyperlink" Target="http://www.google.co.uk/url?sa=i&amp;rct=j&amp;q=&amp;esrc=s&amp;frm=1&amp;source=images&amp;cd=&amp;cad=rja&amp;docid=7V-bIhZlXxc-DM&amp;tbnid=wYq7T2zdIyM0OM:&amp;ved=0CAUQjRw&amp;url=http://www.cheadledatarecovery.co.uk/portfolio/apple-mac-recovery/&amp;ei=C8NFUfShIe-Y1AXy4YDwCQ&amp;bvm=bv.43828540,d.d2k&amp;psig=AFQjCNGDc8Gs0QZZ56LX-Ofghw7T8BS_Mg&amp;ust=1363612686260148" TargetMode="External"/><Relationship Id="rId5" Type="http://schemas.openxmlformats.org/officeDocument/2006/relationships/image" Target="../media/image2.jpeg"/><Relationship Id="rId6" Type="http://schemas.openxmlformats.org/officeDocument/2006/relationships/hyperlink" Target="http://www.google.co.uk/url?sa=i&amp;rct=j&amp;q=&amp;esrc=s&amp;frm=1&amp;source=images&amp;cd=&amp;cad=rja&amp;docid=ej4gf5IoOW_wBM&amp;tbnid=8KFqimxjv8tIgM:&amp;ved=0CAUQjRw&amp;url=http://www.technobuffalo.com/reviews/ipad-mini-review/&amp;ei=U8NFUZ3PL-nA0QWSuYG4Ag&amp;bvm=bv.43828540,d.d2k&amp;psig=AFQjCNF-GsY1Jp3h0MGLl8DGQJxLNLNBQQ&amp;ust=1363612872681335" TargetMode="External"/><Relationship Id="rId7" Type="http://schemas.openxmlformats.org/officeDocument/2006/relationships/image" Target="../media/image3.jpeg"/><Relationship Id="rId8" Type="http://schemas.openxmlformats.org/officeDocument/2006/relationships/hyperlink" Target="http://www.google.co.uk/url?sa=i&amp;rct=j&amp;q=&amp;esrc=s&amp;frm=1&amp;source=images&amp;cd=&amp;cad=rja&amp;docid=8uyJigLicwsLjM&amp;tbnid=qwGjb4MLUNDatM:&amp;ved=0CAUQjRw&amp;url=http://www.forbes.com/sites/jasonevangelho/2013/01/10/walmart-to-offer-iphone-5-off-contract-unlimited-service-for-45-monthly/&amp;ei=hsNFUeaZEsLQ0QWE5IBw&amp;bvm=bv.43828540,d.d2k&amp;psig=AFQjCNFyJOufOHh5yC2fhYQH3uwgzkmHow&amp;ust=1363612926135605" TargetMode="External"/><Relationship Id="rId9" Type="http://schemas.openxmlformats.org/officeDocument/2006/relationships/image" Target="../media/image4.jpeg"/><Relationship Id="rId10" Type="http://schemas.openxmlformats.org/officeDocument/2006/relationships/hyperlink" Target="http://www.google.co.uk/url?sa=i&amp;rct=j&amp;q=&amp;esrc=s&amp;frm=1&amp;source=images&amp;cd=&amp;cad=rja&amp;docid=XPBe0e4YxnwrRM&amp;tbnid=BRLHBTUqae-f0M:&amp;ved=0CAUQjRw&amp;url=http://www.pcadvisor.co.uk/news/broadband/3380432/everything-everywhere-launches-4g-in-uk-with-new-brand/&amp;ei=9sdFUej8Oein0AXStoHADg&amp;bvm=bv.43828540,d.d2k&amp;psig=AFQjCNFW_sSQCaFKqfkKHliqoXIpFqEOTw&amp;ust=136361404054133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www.google.co.uk/url?sa=i&amp;rct=j&amp;q=&amp;esrc=s&amp;frm=1&amp;source=images&amp;cd=&amp;cad=rja&amp;docid=fCzaXXAPtEZjOM&amp;tbnid=SGsetY4fmlBDkM:&amp;ved=0CAUQjRw&amp;url=http://blog.uattend.com/tag/time-and-attendance/&amp;ei=acpFUZjLIuOt0QWE2oDwAg&amp;bvm=bv.43828540,d.d2k&amp;psig=AFQjCNGGUWTRkp-v_SnMDoYSmlFqOBn2zQ&amp;ust=1363614614243984" TargetMode="External"/><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hyperlink" Target="http://www.google.co.uk/url?sa=i&amp;rct=j&amp;q=&amp;esrc=s&amp;frm=1&amp;source=images&amp;cd=&amp;cad=rja&amp;docid=nxQgmyNfL4WyVM&amp;tbnid=v4_WhH61_nPozM:&amp;ved=0CAUQjRw&amp;url=http://internet-browser-review.toptenreviews.com/&amp;ei=7MRFUcKMFNPz0gWdzIH4Bw&amp;bvm=bv.43828540,d.d2k&amp;psig=AFQjCNEZGBk1Yxdd2PAAhRre_J9VcchuZA&amp;ust=136361328398183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Cloudware</a:t>
            </a:r>
            <a:r>
              <a:rPr lang="en-US" dirty="0" smtClean="0"/>
              <a:t> Explained</a:t>
            </a:r>
            <a:endParaRPr lang="en-US" dirty="0"/>
          </a:p>
        </p:txBody>
      </p:sp>
    </p:spTree>
    <p:extLst>
      <p:ext uri="{BB962C8B-B14F-4D97-AF65-F5344CB8AC3E}">
        <p14:creationId xmlns:p14="http://schemas.microsoft.com/office/powerpoint/2010/main" val="5188359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3508653"/>
          </a:xfrm>
          <a:prstGeom prst="rect">
            <a:avLst/>
          </a:prstGeom>
          <a:noFill/>
        </p:spPr>
        <p:txBody>
          <a:bodyPr wrap="square" rtlCol="0">
            <a:spAutoFit/>
          </a:bodyPr>
          <a:lstStyle/>
          <a:p>
            <a:r>
              <a:rPr lang="en-US" sz="2400" b="1" dirty="0" smtClean="0"/>
              <a:t>7. Greater Flexibility</a:t>
            </a:r>
          </a:p>
          <a:p>
            <a:endParaRPr lang="en-US" dirty="0"/>
          </a:p>
          <a:p>
            <a:r>
              <a:rPr lang="en-US" dirty="0" smtClean="0"/>
              <a:t>In the small business world, things can change very quickly. It’s a pain having to wait for new software to be deployed, phones to be set up or training to be </a:t>
            </a:r>
            <a:r>
              <a:rPr lang="en-US" dirty="0" err="1" smtClean="0"/>
              <a:t>organised</a:t>
            </a:r>
            <a:r>
              <a:rPr lang="en-US" dirty="0" smtClean="0"/>
              <a:t>. Worse still, such delays can have a major influence on taking a large order or servicing new customers.</a:t>
            </a:r>
          </a:p>
          <a:p>
            <a:endParaRPr lang="en-US" dirty="0" smtClean="0"/>
          </a:p>
          <a:p>
            <a:r>
              <a:rPr lang="en-US" dirty="0" smtClean="0"/>
              <a:t>The </a:t>
            </a:r>
            <a:r>
              <a:rPr lang="en-US" dirty="0"/>
              <a:t>flexibility afforded by </a:t>
            </a:r>
            <a:r>
              <a:rPr lang="en-US" dirty="0" err="1" smtClean="0"/>
              <a:t>Cloudware</a:t>
            </a:r>
            <a:r>
              <a:rPr lang="en-US" dirty="0" smtClean="0"/>
              <a:t> can </a:t>
            </a:r>
            <a:r>
              <a:rPr lang="en-US" dirty="0"/>
              <a:t>mean the difference between being an innovator </a:t>
            </a:r>
            <a:r>
              <a:rPr lang="en-US" dirty="0" smtClean="0"/>
              <a:t>or </a:t>
            </a:r>
            <a:r>
              <a:rPr lang="en-US" dirty="0"/>
              <a:t>being late to the game. </a:t>
            </a:r>
            <a:r>
              <a:rPr lang="en-US" dirty="0" smtClean="0"/>
              <a:t>The Cloud’s self-service approach makes it easy to select and buy the right solution in hours rather than days. With Compare </a:t>
            </a:r>
            <a:r>
              <a:rPr lang="en-US" dirty="0" err="1" smtClean="0"/>
              <a:t>Cloudware</a:t>
            </a:r>
            <a:r>
              <a:rPr lang="en-US" dirty="0" smtClean="0"/>
              <a:t>, that job is made even easier. </a:t>
            </a:r>
            <a:endParaRPr lang="en-US" dirty="0"/>
          </a:p>
        </p:txBody>
      </p:sp>
    </p:spTree>
    <p:extLst>
      <p:ext uri="{BB962C8B-B14F-4D97-AF65-F5344CB8AC3E}">
        <p14:creationId xmlns:p14="http://schemas.microsoft.com/office/powerpoint/2010/main" val="20121737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3785652"/>
          </a:xfrm>
          <a:prstGeom prst="rect">
            <a:avLst/>
          </a:prstGeom>
          <a:noFill/>
        </p:spPr>
        <p:txBody>
          <a:bodyPr wrap="square" rtlCol="0">
            <a:spAutoFit/>
          </a:bodyPr>
          <a:lstStyle/>
          <a:p>
            <a:r>
              <a:rPr lang="en-US" sz="2400" b="1" dirty="0"/>
              <a:t>8</a:t>
            </a:r>
            <a:r>
              <a:rPr lang="en-US" sz="2400" b="1" dirty="0" smtClean="0"/>
              <a:t>. More Agile</a:t>
            </a:r>
          </a:p>
          <a:p>
            <a:endParaRPr lang="en-US" dirty="0"/>
          </a:p>
          <a:p>
            <a:r>
              <a:rPr lang="en-US" dirty="0" smtClean="0"/>
              <a:t>For businesses to succeed in this time of austerity they have to be light on their feet. The old model of purchasing and installing IT and communications infrastructure in just one or maybe two sites doesn’t make sense. The focus on growing IT capability is still critical to success but it doesn’t have to be at the expense of agility.</a:t>
            </a:r>
          </a:p>
          <a:p>
            <a:endParaRPr lang="en-US" dirty="0"/>
          </a:p>
          <a:p>
            <a:r>
              <a:rPr lang="en-US" dirty="0" smtClean="0"/>
              <a:t>With </a:t>
            </a:r>
            <a:r>
              <a:rPr lang="en-US" dirty="0" err="1" smtClean="0"/>
              <a:t>Cloudware</a:t>
            </a:r>
            <a:r>
              <a:rPr lang="en-US" dirty="0" smtClean="0"/>
              <a:t> you can have the best of both worlds, agility and access to the latest and greatest technology innovations. Cost-cutting </a:t>
            </a:r>
            <a:r>
              <a:rPr lang="en-US" dirty="0"/>
              <a:t>and operational potential apart, </a:t>
            </a:r>
            <a:r>
              <a:rPr lang="en-US" dirty="0" err="1" smtClean="0"/>
              <a:t>Cloudware</a:t>
            </a:r>
            <a:r>
              <a:rPr lang="en-US" dirty="0" smtClean="0"/>
              <a:t> can </a:t>
            </a:r>
            <a:r>
              <a:rPr lang="en-US" dirty="0"/>
              <a:t>play a key role in your broader business </a:t>
            </a:r>
            <a:r>
              <a:rPr lang="en-US" dirty="0" smtClean="0"/>
              <a:t>strategy and help you shed some IT and Communications tonnage along the way. </a:t>
            </a:r>
            <a:endParaRPr lang="en-US" dirty="0"/>
          </a:p>
        </p:txBody>
      </p:sp>
    </p:spTree>
    <p:extLst>
      <p:ext uri="{BB962C8B-B14F-4D97-AF65-F5344CB8AC3E}">
        <p14:creationId xmlns:p14="http://schemas.microsoft.com/office/powerpoint/2010/main" val="13620202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1066800" y="1524000"/>
            <a:ext cx="6705600" cy="4062651"/>
          </a:xfrm>
          <a:prstGeom prst="rect">
            <a:avLst/>
          </a:prstGeom>
          <a:noFill/>
        </p:spPr>
        <p:txBody>
          <a:bodyPr wrap="square" rtlCol="0">
            <a:spAutoFit/>
          </a:bodyPr>
          <a:lstStyle/>
          <a:p>
            <a:r>
              <a:rPr lang="en-US" sz="2400" b="1" dirty="0" smtClean="0"/>
              <a:t>9. Go Mobile</a:t>
            </a:r>
          </a:p>
          <a:p>
            <a:endParaRPr lang="en-US" dirty="0"/>
          </a:p>
          <a:p>
            <a:r>
              <a:rPr lang="en-US" dirty="0" smtClean="0"/>
              <a:t>The globe has gone mobile with more laptops and smartphones on our little blue planet than people. This has lead to an increase in mobility working but the consequences can actually lead to disconnection.</a:t>
            </a:r>
          </a:p>
          <a:p>
            <a:endParaRPr lang="en-US" dirty="0"/>
          </a:p>
          <a:p>
            <a:r>
              <a:rPr lang="en-US" dirty="0" smtClean="0"/>
              <a:t>The Cloud offers the ideal opportunity to reconnect. Managers can keep in touch swiftly with real-time updates and reports. Road warriors can follow-up on the status of an order without calling and chasing the office first. </a:t>
            </a:r>
            <a:r>
              <a:rPr lang="en-US" dirty="0"/>
              <a:t>R</a:t>
            </a:r>
            <a:r>
              <a:rPr lang="en-US" dirty="0" smtClean="0"/>
              <a:t>emote workers can seamlessly integrate as part of a virtual team as though they are in the same room.  Sounds great doesn’t it? It is and with </a:t>
            </a:r>
            <a:r>
              <a:rPr lang="en-US" dirty="0" err="1" smtClean="0"/>
              <a:t>Cloudware</a:t>
            </a:r>
            <a:r>
              <a:rPr lang="en-US" dirty="0" smtClean="0"/>
              <a:t> it takes little effort to hook everyone back up on any device, at anytime, wherever they may be.</a:t>
            </a:r>
            <a:endParaRPr lang="en-US" dirty="0"/>
          </a:p>
        </p:txBody>
      </p:sp>
    </p:spTree>
    <p:extLst>
      <p:ext uri="{BB962C8B-B14F-4D97-AF65-F5344CB8AC3E}">
        <p14:creationId xmlns:p14="http://schemas.microsoft.com/office/powerpoint/2010/main" val="9935462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4339650"/>
          </a:xfrm>
          <a:prstGeom prst="rect">
            <a:avLst/>
          </a:prstGeom>
          <a:noFill/>
        </p:spPr>
        <p:txBody>
          <a:bodyPr wrap="square" rtlCol="0">
            <a:spAutoFit/>
          </a:bodyPr>
          <a:lstStyle/>
          <a:p>
            <a:r>
              <a:rPr lang="en-US" sz="2400" b="1" dirty="0" smtClean="0"/>
              <a:t>10. Always Up-to-Date</a:t>
            </a:r>
          </a:p>
          <a:p>
            <a:endParaRPr lang="en-US" dirty="0"/>
          </a:p>
          <a:p>
            <a:r>
              <a:rPr lang="fr-FR" dirty="0" smtClean="0"/>
              <a:t>Office and home </a:t>
            </a:r>
            <a:r>
              <a:rPr lang="fr-FR" dirty="0" err="1" smtClean="0"/>
              <a:t>PCs</a:t>
            </a:r>
            <a:r>
              <a:rPr lang="fr-FR" dirty="0" smtClean="0"/>
              <a:t> and </a:t>
            </a:r>
            <a:r>
              <a:rPr lang="fr-FR" dirty="0" err="1" smtClean="0"/>
              <a:t>laptops</a:t>
            </a:r>
            <a:r>
              <a:rPr lang="fr-FR" dirty="0" smtClean="0"/>
              <a:t> are </a:t>
            </a:r>
            <a:r>
              <a:rPr lang="fr-FR" dirty="0" err="1" smtClean="0"/>
              <a:t>cluttered</a:t>
            </a:r>
            <a:r>
              <a:rPr lang="fr-FR" dirty="0" smtClean="0"/>
              <a:t> </a:t>
            </a:r>
            <a:r>
              <a:rPr lang="fr-FR" dirty="0" err="1" smtClean="0"/>
              <a:t>with</a:t>
            </a:r>
            <a:r>
              <a:rPr lang="fr-FR" dirty="0" smtClean="0"/>
              <a:t> </a:t>
            </a:r>
            <a:r>
              <a:rPr lang="fr-FR" dirty="0" err="1" smtClean="0"/>
              <a:t>old</a:t>
            </a:r>
            <a:r>
              <a:rPr lang="fr-FR" dirty="0" smtClean="0"/>
              <a:t> and out-of-date software. This </a:t>
            </a:r>
            <a:r>
              <a:rPr lang="fr-FR" dirty="0" err="1" smtClean="0"/>
              <a:t>often</a:t>
            </a:r>
            <a:r>
              <a:rPr lang="fr-FR" dirty="0" smtClean="0"/>
              <a:t> </a:t>
            </a:r>
            <a:r>
              <a:rPr lang="fr-FR" dirty="0" err="1" smtClean="0"/>
              <a:t>results</a:t>
            </a:r>
            <a:r>
              <a:rPr lang="fr-FR" dirty="0" smtClean="0"/>
              <a:t> in </a:t>
            </a:r>
            <a:r>
              <a:rPr lang="fr-FR" dirty="0" err="1" smtClean="0"/>
              <a:t>poor</a:t>
            </a:r>
            <a:r>
              <a:rPr lang="fr-FR" dirty="0" smtClean="0"/>
              <a:t> performance </a:t>
            </a:r>
            <a:r>
              <a:rPr lang="fr-FR" dirty="0" err="1" smtClean="0"/>
              <a:t>which</a:t>
            </a:r>
            <a:r>
              <a:rPr lang="fr-FR" dirty="0" smtClean="0"/>
              <a:t> over time </a:t>
            </a:r>
            <a:r>
              <a:rPr lang="fr-FR" dirty="0" err="1" smtClean="0"/>
              <a:t>gets</a:t>
            </a:r>
            <a:r>
              <a:rPr lang="fr-FR" dirty="0" smtClean="0"/>
              <a:t> </a:t>
            </a:r>
            <a:r>
              <a:rPr lang="fr-FR" dirty="0" err="1" smtClean="0"/>
              <a:t>slower</a:t>
            </a:r>
            <a:r>
              <a:rPr lang="fr-FR" dirty="0" smtClean="0"/>
              <a:t> and </a:t>
            </a:r>
            <a:r>
              <a:rPr lang="fr-FR" dirty="0" err="1" smtClean="0"/>
              <a:t>slower</a:t>
            </a:r>
            <a:r>
              <a:rPr lang="fr-FR" dirty="0" smtClean="0"/>
              <a:t> and </a:t>
            </a:r>
            <a:r>
              <a:rPr lang="fr-FR" dirty="0" err="1" smtClean="0"/>
              <a:t>increasingly</a:t>
            </a:r>
            <a:r>
              <a:rPr lang="fr-FR" dirty="0" smtClean="0"/>
              <a:t> </a:t>
            </a:r>
            <a:r>
              <a:rPr lang="fr-FR" dirty="0" err="1" smtClean="0"/>
              <a:t>frustrating</a:t>
            </a:r>
            <a:r>
              <a:rPr lang="fr-FR" dirty="0"/>
              <a:t> </a:t>
            </a:r>
            <a:r>
              <a:rPr lang="fr-FR" dirty="0" smtClean="0"/>
              <a:t>for the user. The </a:t>
            </a:r>
            <a:r>
              <a:rPr lang="fr-FR" dirty="0" err="1" smtClean="0"/>
              <a:t>dilemma</a:t>
            </a:r>
            <a:r>
              <a:rPr lang="fr-FR" dirty="0" smtClean="0"/>
              <a:t> </a:t>
            </a:r>
            <a:r>
              <a:rPr lang="fr-FR" dirty="0" err="1" smtClean="0"/>
              <a:t>is</a:t>
            </a:r>
            <a:r>
              <a:rPr lang="fr-FR" dirty="0" smtClean="0"/>
              <a:t> </a:t>
            </a:r>
            <a:r>
              <a:rPr lang="fr-FR" dirty="0" err="1" smtClean="0"/>
              <a:t>often</a:t>
            </a:r>
            <a:r>
              <a:rPr lang="fr-FR" dirty="0" smtClean="0"/>
              <a:t> </a:t>
            </a:r>
            <a:r>
              <a:rPr lang="fr-FR" dirty="0" err="1" smtClean="0"/>
              <a:t>between</a:t>
            </a:r>
            <a:r>
              <a:rPr lang="fr-FR" dirty="0" smtClean="0"/>
              <a:t> the </a:t>
            </a:r>
            <a:r>
              <a:rPr lang="fr-FR" dirty="0" err="1" smtClean="0"/>
              <a:t>cost</a:t>
            </a:r>
            <a:r>
              <a:rPr lang="fr-FR" dirty="0" smtClean="0"/>
              <a:t> of replacement and the </a:t>
            </a:r>
            <a:r>
              <a:rPr lang="fr-FR" dirty="0" err="1" smtClean="0"/>
              <a:t>cost</a:t>
            </a:r>
            <a:r>
              <a:rPr lang="fr-FR" dirty="0" smtClean="0"/>
              <a:t> of </a:t>
            </a:r>
            <a:r>
              <a:rPr lang="fr-FR" dirty="0" err="1" smtClean="0"/>
              <a:t>doing</a:t>
            </a:r>
            <a:r>
              <a:rPr lang="fr-FR" dirty="0" smtClean="0"/>
              <a:t> </a:t>
            </a:r>
            <a:r>
              <a:rPr lang="fr-FR" dirty="0" err="1" smtClean="0"/>
              <a:t>nothing</a:t>
            </a:r>
            <a:r>
              <a:rPr lang="fr-FR" dirty="0" smtClean="0"/>
              <a:t> </a:t>
            </a:r>
            <a:r>
              <a:rPr lang="fr-FR" dirty="0" err="1" smtClean="0"/>
              <a:t>whilst</a:t>
            </a:r>
            <a:r>
              <a:rPr lang="fr-FR" dirty="0" smtClean="0"/>
              <a:t> </a:t>
            </a:r>
            <a:r>
              <a:rPr lang="fr-FR" dirty="0" err="1" smtClean="0"/>
              <a:t>waiting</a:t>
            </a:r>
            <a:r>
              <a:rPr lang="fr-FR" dirty="0" smtClean="0"/>
              <a:t> for </a:t>
            </a:r>
            <a:r>
              <a:rPr lang="fr-FR" dirty="0" err="1" smtClean="0"/>
              <a:t>another</a:t>
            </a:r>
            <a:r>
              <a:rPr lang="fr-FR" dirty="0" smtClean="0"/>
              <a:t> </a:t>
            </a:r>
            <a:r>
              <a:rPr lang="fr-FR" dirty="0" err="1" smtClean="0"/>
              <a:t>re-boot</a:t>
            </a:r>
            <a:r>
              <a:rPr lang="fr-FR" dirty="0" smtClean="0"/>
              <a:t> or a software patch to </a:t>
            </a:r>
            <a:r>
              <a:rPr lang="fr-FR" dirty="0" err="1" smtClean="0"/>
              <a:t>download</a:t>
            </a:r>
            <a:r>
              <a:rPr lang="fr-FR" dirty="0" smtClean="0"/>
              <a:t>. </a:t>
            </a:r>
          </a:p>
          <a:p>
            <a:endParaRPr lang="fr-FR" dirty="0" smtClean="0"/>
          </a:p>
          <a:p>
            <a:r>
              <a:rPr lang="fr-FR" dirty="0" smtClean="0"/>
              <a:t>Forget </a:t>
            </a:r>
            <a:r>
              <a:rPr lang="fr-FR" dirty="0" err="1" smtClean="0"/>
              <a:t>obsolete</a:t>
            </a:r>
            <a:r>
              <a:rPr lang="fr-FR" dirty="0" smtClean="0"/>
              <a:t> software, </a:t>
            </a:r>
            <a:r>
              <a:rPr lang="fr-FR" dirty="0" err="1" smtClean="0"/>
              <a:t>with</a:t>
            </a:r>
            <a:r>
              <a:rPr lang="fr-FR" dirty="0" smtClean="0"/>
              <a:t> </a:t>
            </a:r>
            <a:r>
              <a:rPr lang="fr-FR" dirty="0" err="1" smtClean="0"/>
              <a:t>Cloudware</a:t>
            </a:r>
            <a:r>
              <a:rPr lang="fr-FR" dirty="0" smtClean="0"/>
              <a:t> </a:t>
            </a:r>
            <a:r>
              <a:rPr lang="fr-FR" dirty="0" err="1" smtClean="0"/>
              <a:t>you’re</a:t>
            </a:r>
            <a:r>
              <a:rPr lang="fr-FR" dirty="0" smtClean="0"/>
              <a:t> </a:t>
            </a:r>
            <a:r>
              <a:rPr lang="fr-FR" dirty="0" err="1" smtClean="0"/>
              <a:t>always</a:t>
            </a:r>
            <a:r>
              <a:rPr lang="fr-FR" dirty="0" smtClean="0"/>
              <a:t> up-to-date and able to </a:t>
            </a:r>
            <a:r>
              <a:rPr lang="fr-FR" dirty="0" err="1" smtClean="0"/>
              <a:t>enjoy</a:t>
            </a:r>
            <a:r>
              <a:rPr lang="fr-FR" dirty="0" smtClean="0"/>
              <a:t> updates, new </a:t>
            </a:r>
            <a:r>
              <a:rPr lang="fr-FR" dirty="0" err="1" smtClean="0"/>
              <a:t>features</a:t>
            </a:r>
            <a:r>
              <a:rPr lang="fr-FR" dirty="0" smtClean="0"/>
              <a:t> and </a:t>
            </a:r>
            <a:r>
              <a:rPr lang="fr-FR" dirty="0" err="1" smtClean="0"/>
              <a:t>and</a:t>
            </a:r>
            <a:r>
              <a:rPr lang="fr-FR" dirty="0" smtClean="0"/>
              <a:t> </a:t>
            </a:r>
            <a:r>
              <a:rPr lang="fr-FR" dirty="0" err="1" smtClean="0"/>
              <a:t>improved</a:t>
            </a:r>
            <a:r>
              <a:rPr lang="fr-FR" dirty="0" smtClean="0"/>
              <a:t> </a:t>
            </a:r>
            <a:r>
              <a:rPr lang="fr-FR" dirty="0" err="1" smtClean="0"/>
              <a:t>functionality</a:t>
            </a:r>
            <a:r>
              <a:rPr lang="fr-FR" dirty="0" smtClean="0"/>
              <a:t> as part of the service </a:t>
            </a:r>
            <a:r>
              <a:rPr lang="fr-FR" dirty="0" err="1" smtClean="0"/>
              <a:t>without</a:t>
            </a:r>
            <a:r>
              <a:rPr lang="fr-FR" dirty="0" smtClean="0"/>
              <a:t> </a:t>
            </a:r>
            <a:r>
              <a:rPr lang="fr-FR" dirty="0" err="1"/>
              <a:t>any</a:t>
            </a:r>
            <a:r>
              <a:rPr lang="fr-FR" dirty="0"/>
              <a:t> </a:t>
            </a:r>
            <a:r>
              <a:rPr lang="fr-FR" dirty="0" smtClean="0"/>
              <a:t>disruption. </a:t>
            </a:r>
            <a:r>
              <a:rPr lang="fr-FR" dirty="0" err="1" smtClean="0"/>
              <a:t>Better</a:t>
            </a:r>
            <a:r>
              <a:rPr lang="fr-FR" dirty="0" smtClean="0"/>
              <a:t> </a:t>
            </a:r>
            <a:r>
              <a:rPr lang="fr-FR" dirty="0" err="1" smtClean="0"/>
              <a:t>still</a:t>
            </a:r>
            <a:r>
              <a:rPr lang="fr-FR" dirty="0" smtClean="0"/>
              <a:t>, </a:t>
            </a:r>
            <a:r>
              <a:rPr lang="fr-FR" dirty="0" err="1" smtClean="0"/>
              <a:t>there</a:t>
            </a:r>
            <a:r>
              <a:rPr lang="fr-FR" dirty="0" smtClean="0"/>
              <a:t> </a:t>
            </a:r>
            <a:r>
              <a:rPr lang="fr-FR" dirty="0" err="1" smtClean="0"/>
              <a:t>is</a:t>
            </a:r>
            <a:r>
              <a:rPr lang="fr-FR" dirty="0" smtClean="0"/>
              <a:t> no </a:t>
            </a:r>
            <a:r>
              <a:rPr lang="fr-FR" dirty="0" err="1" smtClean="0"/>
              <a:t>annoying</a:t>
            </a:r>
            <a:r>
              <a:rPr lang="fr-FR" dirty="0" smtClean="0"/>
              <a:t> </a:t>
            </a:r>
            <a:r>
              <a:rPr lang="fr-FR" dirty="0" err="1" smtClean="0"/>
              <a:t>re-purchase</a:t>
            </a:r>
            <a:r>
              <a:rPr lang="fr-FR" dirty="0" smtClean="0"/>
              <a:t> </a:t>
            </a:r>
            <a:r>
              <a:rPr lang="fr-FR" dirty="0" err="1" smtClean="0"/>
              <a:t>after</a:t>
            </a:r>
            <a:r>
              <a:rPr lang="fr-FR" dirty="0" smtClean="0"/>
              <a:t> </a:t>
            </a:r>
            <a:r>
              <a:rPr lang="fr-FR" dirty="0" err="1" smtClean="0"/>
              <a:t>three</a:t>
            </a:r>
            <a:r>
              <a:rPr lang="fr-FR" dirty="0" smtClean="0"/>
              <a:t> </a:t>
            </a:r>
            <a:r>
              <a:rPr lang="fr-FR" dirty="0" err="1" smtClean="0"/>
              <a:t>years</a:t>
            </a:r>
            <a:r>
              <a:rPr lang="fr-FR" dirty="0" smtClean="0"/>
              <a:t> to </a:t>
            </a:r>
            <a:r>
              <a:rPr lang="fr-FR" dirty="0" err="1" smtClean="0"/>
              <a:t>get</a:t>
            </a:r>
            <a:r>
              <a:rPr lang="fr-FR" dirty="0" smtClean="0"/>
              <a:t> the </a:t>
            </a:r>
            <a:r>
              <a:rPr lang="fr-FR" dirty="0" err="1" smtClean="0"/>
              <a:t>latest</a:t>
            </a:r>
            <a:r>
              <a:rPr lang="fr-FR" dirty="0" smtClean="0"/>
              <a:t> version of </a:t>
            </a:r>
            <a:r>
              <a:rPr lang="fr-FR" dirty="0" err="1" smtClean="0"/>
              <a:t>something</a:t>
            </a:r>
            <a:r>
              <a:rPr lang="fr-FR" dirty="0" smtClean="0"/>
              <a:t> </a:t>
            </a:r>
            <a:r>
              <a:rPr lang="fr-FR" dirty="0" err="1" smtClean="0"/>
              <a:t>you</a:t>
            </a:r>
            <a:r>
              <a:rPr lang="fr-FR" dirty="0" smtClean="0"/>
              <a:t> </a:t>
            </a:r>
            <a:r>
              <a:rPr lang="fr-FR" dirty="0" err="1" smtClean="0"/>
              <a:t>already</a:t>
            </a:r>
            <a:r>
              <a:rPr lang="fr-FR" dirty="0" smtClean="0"/>
              <a:t> have. </a:t>
            </a:r>
          </a:p>
          <a:p>
            <a:endParaRPr lang="en-US" dirty="0"/>
          </a:p>
        </p:txBody>
      </p:sp>
    </p:spTree>
    <p:extLst>
      <p:ext uri="{BB962C8B-B14F-4D97-AF65-F5344CB8AC3E}">
        <p14:creationId xmlns:p14="http://schemas.microsoft.com/office/powerpoint/2010/main" val="3088615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I need to run </a:t>
            </a:r>
            <a:r>
              <a:rPr lang="en-US" dirty="0" err="1" smtClean="0"/>
              <a:t>Cloudware</a:t>
            </a:r>
            <a:r>
              <a:rPr lang="en-US" dirty="0" smtClean="0"/>
              <a:t>?</a:t>
            </a:r>
            <a:endParaRPr lang="en-US" dirty="0"/>
          </a:p>
        </p:txBody>
      </p:sp>
      <p:sp>
        <p:nvSpPr>
          <p:cNvPr id="4" name="TextBox 3"/>
          <p:cNvSpPr txBox="1"/>
          <p:nvPr/>
        </p:nvSpPr>
        <p:spPr>
          <a:xfrm>
            <a:off x="609600" y="1828799"/>
            <a:ext cx="2514600" cy="4524315"/>
          </a:xfrm>
          <a:prstGeom prst="rect">
            <a:avLst/>
          </a:prstGeom>
          <a:noFill/>
        </p:spPr>
        <p:txBody>
          <a:bodyPr wrap="square" rtlCol="0">
            <a:spAutoFit/>
          </a:bodyPr>
          <a:lstStyle/>
          <a:p>
            <a:pPr marL="342900" indent="-342900">
              <a:buAutoNum type="arabicPeriod"/>
            </a:pPr>
            <a:r>
              <a:rPr lang="en-US" dirty="0" smtClean="0"/>
              <a:t>Choose your internet capable device.</a:t>
            </a:r>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r>
              <a:rPr lang="en-US" dirty="0" smtClean="0"/>
              <a:t>Connect to the Internet with your preferred Internet Service Provider (ISP).</a:t>
            </a:r>
          </a:p>
          <a:p>
            <a:r>
              <a:rPr lang="en-US" dirty="0"/>
              <a:t> </a:t>
            </a:r>
          </a:p>
          <a:p>
            <a:endParaRPr lang="en-US" dirty="0"/>
          </a:p>
        </p:txBody>
      </p:sp>
      <p:sp>
        <p:nvSpPr>
          <p:cNvPr id="5" name="Right Arrow 4"/>
          <p:cNvSpPr/>
          <p:nvPr/>
        </p:nvSpPr>
        <p:spPr>
          <a:xfrm>
            <a:off x="6553200" y="2892861"/>
            <a:ext cx="2362200" cy="45720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ight Arrow 5"/>
          <p:cNvSpPr/>
          <p:nvPr/>
        </p:nvSpPr>
        <p:spPr>
          <a:xfrm rot="10800000">
            <a:off x="4191000" y="2892861"/>
            <a:ext cx="2362200" cy="4572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p:cNvSpPr txBox="1"/>
          <p:nvPr/>
        </p:nvSpPr>
        <p:spPr>
          <a:xfrm>
            <a:off x="4419601" y="3327992"/>
            <a:ext cx="1066800" cy="369332"/>
          </a:xfrm>
          <a:prstGeom prst="rect">
            <a:avLst/>
          </a:prstGeom>
          <a:noFill/>
        </p:spPr>
        <p:txBody>
          <a:bodyPr wrap="square" rtlCol="0">
            <a:spAutoFit/>
          </a:bodyPr>
          <a:lstStyle/>
          <a:p>
            <a:r>
              <a:rPr lang="en-US" dirty="0" smtClean="0"/>
              <a:t>Fixed</a:t>
            </a:r>
            <a:endParaRPr lang="en-US" dirty="0"/>
          </a:p>
        </p:txBody>
      </p:sp>
      <p:sp>
        <p:nvSpPr>
          <p:cNvPr id="8" name="TextBox 7"/>
          <p:cNvSpPr txBox="1"/>
          <p:nvPr/>
        </p:nvSpPr>
        <p:spPr>
          <a:xfrm>
            <a:off x="7734299" y="3327992"/>
            <a:ext cx="1066800" cy="369332"/>
          </a:xfrm>
          <a:prstGeom prst="rect">
            <a:avLst/>
          </a:prstGeom>
          <a:noFill/>
        </p:spPr>
        <p:txBody>
          <a:bodyPr wrap="square" rtlCol="0">
            <a:spAutoFit/>
          </a:bodyPr>
          <a:lstStyle/>
          <a:p>
            <a:r>
              <a:rPr lang="en-US" dirty="0" smtClean="0"/>
              <a:t>Mobile</a:t>
            </a:r>
            <a:endParaRPr lang="en-US" dirty="0"/>
          </a:p>
        </p:txBody>
      </p:sp>
      <p:pic>
        <p:nvPicPr>
          <p:cNvPr id="1028" name="Picture 4" descr="http://cdn.gizmocrazed.com/wp-content/uploads/2011/11/apple-imac.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1" y="1860679"/>
            <a:ext cx="1400870" cy="840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headledatarecovery.co.uk/wp-content/uploads/2012/09/Apple-MacBook-Pro-13.3-inch.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3545" y="1792325"/>
            <a:ext cx="1208156" cy="9061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technobuffalo.com/wp-content/uploads/2012/12/ipad-mini-scaled-1.jpg">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8627" y="1778074"/>
            <a:ext cx="8477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images.forbes.com/jasonevangelho/files/2013/01/iphone5.jpeg">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7914453" y="1848691"/>
            <a:ext cx="706493" cy="7064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cdn3.pcadvisor.co.uk/cmsdata/features/3380432/EE_Logo.jpg">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4200" y="4100114"/>
            <a:ext cx="935526" cy="70964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techreach.co.uk/Images/ukb.jpg">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4124" y="3886200"/>
            <a:ext cx="5139767" cy="17877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vodafone.co.uk/cs/groups/public/documents/webcontent/1287x929_vodafone_logo.jpg">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72418" y="4889072"/>
            <a:ext cx="935526" cy="67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4011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I need to run </a:t>
            </a:r>
            <a:r>
              <a:rPr lang="en-US" dirty="0" err="1" smtClean="0"/>
              <a:t>Cloudware</a:t>
            </a:r>
            <a:r>
              <a:rPr lang="en-US" dirty="0" smtClean="0"/>
              <a:t>?</a:t>
            </a:r>
            <a:endParaRPr lang="en-US" dirty="0"/>
          </a:p>
        </p:txBody>
      </p:sp>
      <p:sp>
        <p:nvSpPr>
          <p:cNvPr id="4" name="TextBox 3"/>
          <p:cNvSpPr txBox="1"/>
          <p:nvPr/>
        </p:nvSpPr>
        <p:spPr>
          <a:xfrm>
            <a:off x="609600" y="1828799"/>
            <a:ext cx="2514600" cy="1200329"/>
          </a:xfrm>
          <a:prstGeom prst="rect">
            <a:avLst/>
          </a:prstGeom>
          <a:noFill/>
        </p:spPr>
        <p:txBody>
          <a:bodyPr wrap="square" rtlCol="0">
            <a:spAutoFit/>
          </a:bodyPr>
          <a:lstStyle/>
          <a:p>
            <a:r>
              <a:rPr lang="en-US" dirty="0" smtClean="0"/>
              <a:t>3. Click on your </a:t>
            </a:r>
            <a:r>
              <a:rPr lang="en-US" dirty="0" err="1" smtClean="0"/>
              <a:t>favourite</a:t>
            </a:r>
            <a:r>
              <a:rPr lang="en-US" dirty="0" smtClean="0"/>
              <a:t> internet browser.</a:t>
            </a:r>
            <a:endParaRPr lang="en-US" dirty="0"/>
          </a:p>
          <a:p>
            <a:r>
              <a:rPr lang="en-US" dirty="0"/>
              <a:t> </a:t>
            </a:r>
          </a:p>
          <a:p>
            <a:endParaRPr lang="en-US" dirty="0"/>
          </a:p>
        </p:txBody>
      </p:sp>
      <p:pic>
        <p:nvPicPr>
          <p:cNvPr id="1038" name="Picture 14" descr="http://www.toptenreviews.com/i/rev/site/cms/category_headers/55-h_main-w.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416911"/>
            <a:ext cx="4481946" cy="20241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90600" y="4419600"/>
            <a:ext cx="3276601" cy="923330"/>
          </a:xfrm>
          <a:prstGeom prst="rect">
            <a:avLst/>
          </a:prstGeom>
          <a:noFill/>
        </p:spPr>
        <p:txBody>
          <a:bodyPr wrap="square" rtlCol="0">
            <a:spAutoFit/>
          </a:bodyPr>
          <a:lstStyle/>
          <a:p>
            <a:r>
              <a:rPr lang="en-US" dirty="0" smtClean="0"/>
              <a:t>4. Run your chosen </a:t>
            </a:r>
          </a:p>
          <a:p>
            <a:r>
              <a:rPr lang="en-US" dirty="0" smtClean="0"/>
              <a:t> </a:t>
            </a:r>
            <a:r>
              <a:rPr lang="en-US" dirty="0" err="1" smtClean="0"/>
              <a:t>Cloudware</a:t>
            </a:r>
            <a:r>
              <a:rPr lang="en-US" dirty="0" smtClean="0"/>
              <a:t> on any device</a:t>
            </a:r>
          </a:p>
          <a:p>
            <a:endParaRPr lang="en-US" dirty="0"/>
          </a:p>
        </p:txBody>
      </p:sp>
      <p:pic>
        <p:nvPicPr>
          <p:cNvPr id="2050" name="Picture 2" descr="http://blog.uattend.com/wp-content/uploads/2012/03/Cloud-computing.jpe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9218" y="3886200"/>
            <a:ext cx="3352800" cy="244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2549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I need to run </a:t>
            </a:r>
            <a:r>
              <a:rPr lang="en-US" dirty="0" err="1" smtClean="0"/>
              <a:t>Cloudware</a:t>
            </a:r>
            <a:r>
              <a:rPr lang="en-US" dirty="0" smtClean="0"/>
              <a:t>?</a:t>
            </a:r>
            <a:endParaRPr lang="en-US" dirty="0"/>
          </a:p>
        </p:txBody>
      </p:sp>
      <p:sp>
        <p:nvSpPr>
          <p:cNvPr id="4" name="TextBox 3"/>
          <p:cNvSpPr txBox="1"/>
          <p:nvPr/>
        </p:nvSpPr>
        <p:spPr>
          <a:xfrm>
            <a:off x="381000" y="1600200"/>
            <a:ext cx="2514600" cy="3231654"/>
          </a:xfrm>
          <a:prstGeom prst="rect">
            <a:avLst/>
          </a:prstGeom>
          <a:noFill/>
        </p:spPr>
        <p:txBody>
          <a:bodyPr wrap="square" rtlCol="0">
            <a:spAutoFit/>
          </a:bodyPr>
          <a:lstStyle/>
          <a:p>
            <a:r>
              <a:rPr lang="en-US" sz="2400" dirty="0" smtClean="0"/>
              <a:t>The Geeky Bit</a:t>
            </a:r>
          </a:p>
          <a:p>
            <a:endParaRPr lang="en-US" dirty="0" smtClean="0"/>
          </a:p>
          <a:p>
            <a:r>
              <a:rPr lang="en-US" dirty="0" smtClean="0"/>
              <a:t>Nearly all internet capable devices made in the last 3 years will run </a:t>
            </a:r>
            <a:r>
              <a:rPr lang="en-US" dirty="0" err="1" smtClean="0"/>
              <a:t>Cloudware</a:t>
            </a:r>
            <a:r>
              <a:rPr lang="en-US" dirty="0" smtClean="0"/>
              <a:t> quite happily. Here is a run down of the minimum operating requirements recommended by </a:t>
            </a:r>
            <a:r>
              <a:rPr lang="en-US" dirty="0" err="1" smtClean="0"/>
              <a:t>Cloudware</a:t>
            </a:r>
            <a:r>
              <a:rPr lang="en-US" dirty="0" smtClean="0"/>
              <a:t> </a:t>
            </a:r>
            <a:r>
              <a:rPr lang="en-US" dirty="0" err="1" smtClean="0"/>
              <a:t>poviders</a:t>
            </a:r>
            <a:r>
              <a:rPr lang="en-US" dirty="0" smtClean="0"/>
              <a:t>.</a:t>
            </a:r>
            <a:endParaRPr lang="en-US" dirty="0"/>
          </a:p>
        </p:txBody>
      </p:sp>
      <p:sp>
        <p:nvSpPr>
          <p:cNvPr id="3" name="TextBox 2"/>
          <p:cNvSpPr txBox="1"/>
          <p:nvPr/>
        </p:nvSpPr>
        <p:spPr>
          <a:xfrm>
            <a:off x="3505200" y="1600200"/>
            <a:ext cx="3810000" cy="4524315"/>
          </a:xfrm>
          <a:prstGeom prst="rect">
            <a:avLst/>
          </a:prstGeom>
          <a:noFill/>
        </p:spPr>
        <p:txBody>
          <a:bodyPr wrap="square" rtlCol="0">
            <a:spAutoFit/>
          </a:bodyPr>
          <a:lstStyle/>
          <a:p>
            <a:r>
              <a:rPr lang="en-US" dirty="0"/>
              <a:t>For </a:t>
            </a:r>
            <a:r>
              <a:rPr lang="en-US" dirty="0" smtClean="0"/>
              <a:t>Windows PC </a:t>
            </a:r>
            <a:r>
              <a:rPr lang="en-US" dirty="0"/>
              <a:t>users:</a:t>
            </a:r>
            <a:br>
              <a:rPr lang="en-US" dirty="0"/>
            </a:br>
            <a:r>
              <a:rPr lang="en-US" dirty="0"/>
              <a:t>The minimum systems requirements </a:t>
            </a:r>
            <a:r>
              <a:rPr lang="en-US" dirty="0" smtClean="0"/>
              <a:t>are</a:t>
            </a:r>
            <a:r>
              <a:rPr lang="en-US" dirty="0"/>
              <a:t>: Windows 7, Windows 8, or Windows 2008 R2 with .NET 3.5 or </a:t>
            </a:r>
            <a:r>
              <a:rPr lang="en-US" dirty="0" smtClean="0"/>
              <a:t>later and </a:t>
            </a:r>
            <a:r>
              <a:rPr lang="en-US" dirty="0"/>
              <a:t>Microsoft Internet Explorer 8, 9, or 10; Mozilla Firefox 10.x or a later version; or Google Chrome 17.x.. </a:t>
            </a:r>
            <a:br>
              <a:rPr lang="en-US" dirty="0"/>
            </a:br>
            <a:endParaRPr lang="en-US" dirty="0" smtClean="0"/>
          </a:p>
          <a:p>
            <a:r>
              <a:rPr lang="en-US" dirty="0" smtClean="0"/>
              <a:t>For OSX Mac </a:t>
            </a:r>
            <a:r>
              <a:rPr lang="en-US" dirty="0"/>
              <a:t>users:</a:t>
            </a:r>
            <a:br>
              <a:rPr lang="en-US" dirty="0"/>
            </a:br>
            <a:r>
              <a:rPr lang="en-US" dirty="0"/>
              <a:t>The minimum system requirements </a:t>
            </a:r>
            <a:r>
              <a:rPr lang="en-US" dirty="0" smtClean="0"/>
              <a:t>are</a:t>
            </a:r>
            <a:r>
              <a:rPr lang="en-US" dirty="0"/>
              <a:t>: Mac OS X 10.6 or later; Apple Safari 5 or </a:t>
            </a:r>
            <a:r>
              <a:rPr lang="en-US" dirty="0" smtClean="0"/>
              <a:t>above. </a:t>
            </a:r>
          </a:p>
          <a:p>
            <a:endParaRPr lang="en-US" dirty="0"/>
          </a:p>
          <a:p>
            <a:r>
              <a:rPr lang="en-US" dirty="0" smtClean="0"/>
              <a:t>For </a:t>
            </a:r>
            <a:r>
              <a:rPr lang="en-US" dirty="0" err="1" smtClean="0"/>
              <a:t>iOS</a:t>
            </a:r>
            <a:r>
              <a:rPr lang="en-US" dirty="0" smtClean="0"/>
              <a:t> users:</a:t>
            </a:r>
          </a:p>
          <a:p>
            <a:endParaRPr lang="en-US" dirty="0"/>
          </a:p>
          <a:p>
            <a:r>
              <a:rPr lang="en-US" dirty="0" smtClean="0"/>
              <a:t>For Android users:</a:t>
            </a:r>
            <a:endParaRPr lang="en-US" dirty="0"/>
          </a:p>
        </p:txBody>
      </p:sp>
    </p:spTree>
    <p:extLst>
      <p:ext uri="{BB962C8B-B14F-4D97-AF65-F5344CB8AC3E}">
        <p14:creationId xmlns:p14="http://schemas.microsoft.com/office/powerpoint/2010/main" val="20716255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Cloudware</a:t>
            </a:r>
            <a:r>
              <a:rPr lang="en-US" dirty="0" smtClean="0"/>
              <a:t>?</a:t>
            </a:r>
            <a:endParaRPr lang="en-US" dirty="0"/>
          </a:p>
        </p:txBody>
      </p:sp>
      <p:sp>
        <p:nvSpPr>
          <p:cNvPr id="4" name="TextBox 3"/>
          <p:cNvSpPr txBox="1"/>
          <p:nvPr/>
        </p:nvSpPr>
        <p:spPr>
          <a:xfrm>
            <a:off x="1143000" y="1676400"/>
            <a:ext cx="6705600" cy="3693319"/>
          </a:xfrm>
          <a:prstGeom prst="rect">
            <a:avLst/>
          </a:prstGeom>
          <a:noFill/>
        </p:spPr>
        <p:txBody>
          <a:bodyPr wrap="square" rtlCol="0">
            <a:spAutoFit/>
          </a:bodyPr>
          <a:lstStyle/>
          <a:p>
            <a:r>
              <a:rPr lang="en-US" b="1" dirty="0" smtClean="0"/>
              <a:t>Cloud</a:t>
            </a:r>
            <a:r>
              <a:rPr lang="en-US" dirty="0" smtClean="0"/>
              <a:t> is used as a collective term for internet delivered IT and communication services. This means that a ‘user’ of these services doesn’t have to own and operate any supporting hardware, software or worry about maintenance. It’s all provided as-a-service and on-demand to any internet enabled device.</a:t>
            </a:r>
          </a:p>
          <a:p>
            <a:endParaRPr lang="en-US" dirty="0"/>
          </a:p>
          <a:p>
            <a:r>
              <a:rPr lang="en-US" b="1" dirty="0" err="1" smtClean="0"/>
              <a:t>Cloudware</a:t>
            </a:r>
            <a:r>
              <a:rPr lang="en-US" dirty="0" smtClean="0"/>
              <a:t> means all IT and Communication services that are available on-demand through the internet. Think of it as internet generation software and services without the supporting cast of bulky hardware, lengthy installations, annoying updates and expensive maintenance agreements.</a:t>
            </a:r>
          </a:p>
          <a:p>
            <a:endParaRPr lang="en-US" dirty="0"/>
          </a:p>
          <a:p>
            <a:endParaRPr lang="en-US" dirty="0"/>
          </a:p>
        </p:txBody>
      </p:sp>
    </p:spTree>
    <p:extLst>
      <p:ext uri="{BB962C8B-B14F-4D97-AF65-F5344CB8AC3E}">
        <p14:creationId xmlns:p14="http://schemas.microsoft.com/office/powerpoint/2010/main" val="3167353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Compare </a:t>
            </a:r>
            <a:r>
              <a:rPr lang="en-US" dirty="0" err="1" smtClean="0"/>
              <a:t>Cloudware</a:t>
            </a:r>
            <a:r>
              <a:rPr lang="en-US" dirty="0" smtClean="0"/>
              <a:t>?</a:t>
            </a:r>
            <a:endParaRPr lang="en-US" dirty="0"/>
          </a:p>
        </p:txBody>
      </p:sp>
      <p:sp>
        <p:nvSpPr>
          <p:cNvPr id="4" name="TextBox 3"/>
          <p:cNvSpPr txBox="1"/>
          <p:nvPr/>
        </p:nvSpPr>
        <p:spPr>
          <a:xfrm>
            <a:off x="1143000" y="1676400"/>
            <a:ext cx="6705600" cy="4247317"/>
          </a:xfrm>
          <a:prstGeom prst="rect">
            <a:avLst/>
          </a:prstGeom>
          <a:noFill/>
        </p:spPr>
        <p:txBody>
          <a:bodyPr wrap="square" rtlCol="0">
            <a:spAutoFit/>
          </a:bodyPr>
          <a:lstStyle/>
          <a:p>
            <a:r>
              <a:rPr lang="en-US" b="1" dirty="0"/>
              <a:t>Compare </a:t>
            </a:r>
            <a:r>
              <a:rPr lang="en-US" b="1" dirty="0" err="1"/>
              <a:t>Cloudware</a:t>
            </a:r>
            <a:r>
              <a:rPr lang="en-US" dirty="0"/>
              <a:t> </a:t>
            </a:r>
            <a:r>
              <a:rPr lang="en-US" dirty="0" smtClean="0"/>
              <a:t>simplifies the selection and purchase of Information Technology and Communication applications and services available in the Cloud. </a:t>
            </a:r>
          </a:p>
          <a:p>
            <a:endParaRPr lang="en-US" dirty="0"/>
          </a:p>
          <a:p>
            <a:r>
              <a:rPr lang="en-US" dirty="0" smtClean="0"/>
              <a:t>Without the need for endless search, time consuming assessment and awkward evaluation, </a:t>
            </a:r>
            <a:r>
              <a:rPr lang="en-US" b="1" dirty="0" smtClean="0"/>
              <a:t>Compare </a:t>
            </a:r>
            <a:r>
              <a:rPr lang="en-US" b="1" dirty="0" err="1" smtClean="0"/>
              <a:t>Cloudware</a:t>
            </a:r>
            <a:r>
              <a:rPr lang="en-US" b="1" dirty="0" smtClean="0"/>
              <a:t> </a:t>
            </a:r>
            <a:r>
              <a:rPr lang="en-US" dirty="0" smtClean="0"/>
              <a:t>offers </a:t>
            </a:r>
            <a:r>
              <a:rPr lang="en-US" dirty="0" err="1" smtClean="0"/>
              <a:t>knowledgable</a:t>
            </a:r>
            <a:r>
              <a:rPr lang="en-US" dirty="0" smtClean="0"/>
              <a:t> search, intuitive comparison,  relevant product reviews and independent user reviews</a:t>
            </a:r>
            <a:r>
              <a:rPr lang="en-US" dirty="0"/>
              <a:t> </a:t>
            </a:r>
            <a:r>
              <a:rPr lang="en-US" dirty="0" smtClean="0"/>
              <a:t>which enable you to choose the right </a:t>
            </a:r>
            <a:r>
              <a:rPr lang="en-US" dirty="0" err="1" smtClean="0"/>
              <a:t>Cloudware</a:t>
            </a:r>
            <a:r>
              <a:rPr lang="en-US" dirty="0" smtClean="0"/>
              <a:t> for your needs.</a:t>
            </a:r>
            <a:endParaRPr lang="en-US" dirty="0"/>
          </a:p>
          <a:p>
            <a:r>
              <a:rPr lang="en-US" dirty="0"/>
              <a:t> </a:t>
            </a:r>
          </a:p>
          <a:p>
            <a:r>
              <a:rPr lang="en-US" dirty="0" smtClean="0"/>
              <a:t>The result? </a:t>
            </a:r>
            <a:r>
              <a:rPr lang="en-US" b="1" dirty="0" smtClean="0"/>
              <a:t>Compare </a:t>
            </a:r>
            <a:r>
              <a:rPr lang="en-US" b="1" dirty="0" err="1" smtClean="0"/>
              <a:t>Cloudware</a:t>
            </a:r>
            <a:r>
              <a:rPr lang="en-US" b="1" dirty="0" smtClean="0"/>
              <a:t> </a:t>
            </a:r>
            <a:r>
              <a:rPr lang="en-US" dirty="0" smtClean="0"/>
              <a:t>makes IT </a:t>
            </a:r>
            <a:r>
              <a:rPr lang="en-US" dirty="0"/>
              <a:t>and Communications applications and services </a:t>
            </a:r>
            <a:r>
              <a:rPr lang="en-US" dirty="0" smtClean="0"/>
              <a:t>comparable </a:t>
            </a:r>
            <a:r>
              <a:rPr lang="en-US" dirty="0"/>
              <a:t>and accessible </a:t>
            </a:r>
            <a:r>
              <a:rPr lang="en-US" dirty="0" smtClean="0"/>
              <a:t>with the click of a button.</a:t>
            </a:r>
            <a:endParaRPr lang="en-US" dirty="0"/>
          </a:p>
          <a:p>
            <a:r>
              <a:rPr lang="en-US" dirty="0"/>
              <a:t> </a:t>
            </a:r>
          </a:p>
          <a:p>
            <a:endParaRPr lang="en-US" dirty="0"/>
          </a:p>
        </p:txBody>
      </p:sp>
    </p:spTree>
    <p:extLst>
      <p:ext uri="{BB962C8B-B14F-4D97-AF65-F5344CB8AC3E}">
        <p14:creationId xmlns:p14="http://schemas.microsoft.com/office/powerpoint/2010/main" val="18530033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3785652"/>
          </a:xfrm>
          <a:prstGeom prst="rect">
            <a:avLst/>
          </a:prstGeom>
          <a:noFill/>
        </p:spPr>
        <p:txBody>
          <a:bodyPr wrap="square" rtlCol="0">
            <a:spAutoFit/>
          </a:bodyPr>
          <a:lstStyle/>
          <a:p>
            <a:r>
              <a:rPr lang="en-US" sz="2400" b="1" dirty="0" smtClean="0"/>
              <a:t>1. Reduced Risk</a:t>
            </a:r>
          </a:p>
          <a:p>
            <a:endParaRPr lang="en-US" dirty="0"/>
          </a:p>
          <a:p>
            <a:r>
              <a:rPr lang="en-US" dirty="0" smtClean="0"/>
              <a:t>It’s distressing enough that personal data loss can mean a lifetime of memories gone forever but for a business it can be fatal. Simply put, data loss kills businesses. According to the UK’s Department of Trade &amp; Industry</a:t>
            </a:r>
            <a:r>
              <a:rPr lang="en-US" dirty="0" smtClean="0">
                <a:solidFill>
                  <a:srgbClr val="00B050"/>
                </a:solidFill>
              </a:rPr>
              <a:t>,</a:t>
            </a:r>
            <a:r>
              <a:rPr lang="en-US" dirty="0" smtClean="0"/>
              <a:t> over 70% of businesses that suffer data loss close within 18 months. </a:t>
            </a:r>
          </a:p>
          <a:p>
            <a:endParaRPr lang="en-US" dirty="0"/>
          </a:p>
          <a:p>
            <a:r>
              <a:rPr lang="en-US" dirty="0" smtClean="0"/>
              <a:t>All </a:t>
            </a:r>
            <a:r>
              <a:rPr lang="en-US" dirty="0" err="1" smtClean="0"/>
              <a:t>Cloudware</a:t>
            </a:r>
            <a:r>
              <a:rPr lang="en-US" dirty="0" smtClean="0"/>
              <a:t> providers have comprehensive back-up processes and procedures which ensure your data is fully protected around-the-clock in leading edge facilities using the latest infrastructure. Commonly, data is stored in multiple locations to ensure that any single point of potential failure or attack is fully mitigated.</a:t>
            </a:r>
            <a:endParaRPr lang="en-US" dirty="0"/>
          </a:p>
        </p:txBody>
      </p:sp>
    </p:spTree>
    <p:extLst>
      <p:ext uri="{BB962C8B-B14F-4D97-AF65-F5344CB8AC3E}">
        <p14:creationId xmlns:p14="http://schemas.microsoft.com/office/powerpoint/2010/main" val="18530033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4062651"/>
          </a:xfrm>
          <a:prstGeom prst="rect">
            <a:avLst/>
          </a:prstGeom>
          <a:noFill/>
        </p:spPr>
        <p:txBody>
          <a:bodyPr wrap="square" rtlCol="0">
            <a:spAutoFit/>
          </a:bodyPr>
          <a:lstStyle/>
          <a:p>
            <a:r>
              <a:rPr lang="en-US" sz="2400" b="1" dirty="0" smtClean="0"/>
              <a:t>2. No or Little Upfront Costs</a:t>
            </a:r>
          </a:p>
          <a:p>
            <a:endParaRPr lang="en-US" dirty="0"/>
          </a:p>
          <a:p>
            <a:r>
              <a:rPr lang="en-US" dirty="0" smtClean="0"/>
              <a:t>The purchase of traditional IT and communications equipment and software is an expensive undertaking. This often involves some compromise due to sizeable upfront costs which most smaller businesses struggle to afford. </a:t>
            </a:r>
          </a:p>
          <a:p>
            <a:endParaRPr lang="en-US" dirty="0"/>
          </a:p>
          <a:p>
            <a:r>
              <a:rPr lang="en-US" dirty="0" smtClean="0"/>
              <a:t>Not so with </a:t>
            </a:r>
            <a:r>
              <a:rPr lang="en-US" dirty="0" err="1" smtClean="0"/>
              <a:t>Cloudware</a:t>
            </a:r>
            <a:r>
              <a:rPr lang="en-US" dirty="0" smtClean="0"/>
              <a:t>, as there’s no upfront equipment cost or software </a:t>
            </a:r>
            <a:r>
              <a:rPr lang="en-US" dirty="0" err="1" smtClean="0"/>
              <a:t>licences</a:t>
            </a:r>
            <a:r>
              <a:rPr lang="en-US" dirty="0" smtClean="0"/>
              <a:t> to buy.</a:t>
            </a:r>
            <a:r>
              <a:rPr lang="en-US" dirty="0"/>
              <a:t> </a:t>
            </a:r>
            <a:r>
              <a:rPr lang="en-US" dirty="0" smtClean="0"/>
              <a:t> With little </a:t>
            </a:r>
            <a:r>
              <a:rPr lang="en-US" dirty="0"/>
              <a:t>to no </a:t>
            </a:r>
            <a:r>
              <a:rPr lang="en-US" dirty="0" smtClean="0"/>
              <a:t>commitment, </a:t>
            </a:r>
            <a:r>
              <a:rPr lang="en-US" dirty="0" err="1" smtClean="0"/>
              <a:t>Cloudware</a:t>
            </a:r>
            <a:r>
              <a:rPr lang="en-US" dirty="0" smtClean="0"/>
              <a:t> is offered on </a:t>
            </a:r>
            <a:r>
              <a:rPr lang="en-US" dirty="0"/>
              <a:t>a </a:t>
            </a:r>
            <a:r>
              <a:rPr lang="en-US" dirty="0" smtClean="0"/>
              <a:t>monthly subscription allowing customers to renew </a:t>
            </a:r>
            <a:r>
              <a:rPr lang="en-US" dirty="0"/>
              <a:t>or cancel their </a:t>
            </a:r>
            <a:r>
              <a:rPr lang="en-US" dirty="0" smtClean="0"/>
              <a:t>terms without </a:t>
            </a:r>
            <a:r>
              <a:rPr lang="en-US" dirty="0"/>
              <a:t>major repercussions</a:t>
            </a:r>
            <a:r>
              <a:rPr lang="en-US" dirty="0" smtClean="0"/>
              <a:t>.  In fact , many businesses find that </a:t>
            </a:r>
            <a:r>
              <a:rPr lang="en-US" dirty="0" err="1" smtClean="0"/>
              <a:t>Cloudware</a:t>
            </a:r>
            <a:r>
              <a:rPr lang="en-US" dirty="0" smtClean="0"/>
              <a:t> actually eases </a:t>
            </a:r>
            <a:r>
              <a:rPr lang="en-US" dirty="0" err="1" smtClean="0"/>
              <a:t>cashflow</a:t>
            </a:r>
            <a:r>
              <a:rPr lang="en-US" dirty="0" smtClean="0"/>
              <a:t> as they can usually enjoy a free trial period, paying monthly on a per-user basis with a short notice period in the event of cancellation. </a:t>
            </a:r>
            <a:endParaRPr lang="en-US" dirty="0"/>
          </a:p>
        </p:txBody>
      </p:sp>
    </p:spTree>
    <p:extLst>
      <p:ext uri="{BB962C8B-B14F-4D97-AF65-F5344CB8AC3E}">
        <p14:creationId xmlns:p14="http://schemas.microsoft.com/office/powerpoint/2010/main" val="25804386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3785652"/>
          </a:xfrm>
          <a:prstGeom prst="rect">
            <a:avLst/>
          </a:prstGeom>
          <a:noFill/>
        </p:spPr>
        <p:txBody>
          <a:bodyPr wrap="square" rtlCol="0">
            <a:spAutoFit/>
          </a:bodyPr>
          <a:lstStyle/>
          <a:p>
            <a:r>
              <a:rPr lang="en-US" sz="2400" b="1" dirty="0"/>
              <a:t>3</a:t>
            </a:r>
            <a:r>
              <a:rPr lang="en-US" sz="2400" b="1" dirty="0" smtClean="0"/>
              <a:t>. More Control</a:t>
            </a:r>
          </a:p>
          <a:p>
            <a:endParaRPr lang="en-US" dirty="0"/>
          </a:p>
          <a:p>
            <a:r>
              <a:rPr lang="en-US" dirty="0" smtClean="0"/>
              <a:t>Keeping up to date with the latest IT and Communications services has traditionally been a problem for smaller businesses. With little or no ‘IT budget’, the idea of updating software or replacing old hardware normally arrives when something doesn’t work anymore or simply breaks!</a:t>
            </a:r>
          </a:p>
          <a:p>
            <a:endParaRPr lang="en-US" dirty="0"/>
          </a:p>
          <a:p>
            <a:r>
              <a:rPr lang="en-US" dirty="0" smtClean="0"/>
              <a:t>With </a:t>
            </a:r>
            <a:r>
              <a:rPr lang="en-US" dirty="0" err="1" smtClean="0"/>
              <a:t>Cloudware</a:t>
            </a:r>
            <a:r>
              <a:rPr lang="en-US" dirty="0" smtClean="0">
                <a:solidFill>
                  <a:srgbClr val="00B050"/>
                </a:solidFill>
              </a:rPr>
              <a:t>,</a:t>
            </a:r>
            <a:r>
              <a:rPr lang="en-US" dirty="0" smtClean="0"/>
              <a:t> there are no nasty surprises as charges are typically priced on a flat rate and you pay for what you use (rather like renting a car or paying your electricity bill). Spend can be tightly controlled and some firms have cut IT delivery costs by as much as 90% simply by switching to a Cloud alternative. </a:t>
            </a:r>
            <a:endParaRPr lang="en-US" strike="sngStrike" dirty="0"/>
          </a:p>
        </p:txBody>
      </p:sp>
    </p:spTree>
    <p:extLst>
      <p:ext uri="{BB962C8B-B14F-4D97-AF65-F5344CB8AC3E}">
        <p14:creationId xmlns:p14="http://schemas.microsoft.com/office/powerpoint/2010/main" val="29099722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4062651"/>
          </a:xfrm>
          <a:prstGeom prst="rect">
            <a:avLst/>
          </a:prstGeom>
          <a:noFill/>
        </p:spPr>
        <p:txBody>
          <a:bodyPr wrap="square" rtlCol="0">
            <a:spAutoFit/>
          </a:bodyPr>
          <a:lstStyle/>
          <a:p>
            <a:r>
              <a:rPr lang="en-US" sz="2400" b="1" dirty="0"/>
              <a:t>4</a:t>
            </a:r>
            <a:r>
              <a:rPr lang="en-US" sz="2400" b="1" dirty="0" smtClean="0"/>
              <a:t>. Easy Management</a:t>
            </a:r>
          </a:p>
          <a:p>
            <a:endParaRPr lang="en-US" dirty="0"/>
          </a:p>
          <a:p>
            <a:r>
              <a:rPr lang="en-US" dirty="0" smtClean="0"/>
              <a:t>At some time or other, everyone suffers from an IT headache, it may be a simple re-boot, a software re-installation or ringing ‘IT Bob’ down the road. Most businesses don’t have IT staff on hand to fix the myriad of hardware and software problems which wastes valuable time and resources whilst trying to figure things out.</a:t>
            </a:r>
          </a:p>
          <a:p>
            <a:endParaRPr lang="en-US" dirty="0"/>
          </a:p>
          <a:p>
            <a:r>
              <a:rPr lang="en-US" dirty="0" smtClean="0"/>
              <a:t>All </a:t>
            </a:r>
            <a:r>
              <a:rPr lang="en-US" dirty="0" err="1" smtClean="0"/>
              <a:t>Cloudware</a:t>
            </a:r>
            <a:r>
              <a:rPr lang="en-US" dirty="0" smtClean="0"/>
              <a:t> is available through your preferred internet browser with software patches and updates automatically applied. </a:t>
            </a:r>
            <a:r>
              <a:rPr lang="en-US" dirty="0" err="1" smtClean="0"/>
              <a:t>Cloudware</a:t>
            </a:r>
            <a:r>
              <a:rPr lang="en-US" dirty="0" smtClean="0"/>
              <a:t> is always kept ‘live’ as providers fix systems in real-time without any service disruption. This leaves you to get on with running your business trouble-free.</a:t>
            </a:r>
            <a:r>
              <a:rPr lang="en-US" dirty="0"/>
              <a:t> In the world of </a:t>
            </a:r>
            <a:r>
              <a:rPr lang="en-US" dirty="0" err="1"/>
              <a:t>Cloudware</a:t>
            </a:r>
            <a:r>
              <a:rPr lang="en-US" dirty="0"/>
              <a:t>, you’re buying a service and not a problem waiting to happen.</a:t>
            </a:r>
          </a:p>
        </p:txBody>
      </p:sp>
    </p:spTree>
    <p:extLst>
      <p:ext uri="{BB962C8B-B14F-4D97-AF65-F5344CB8AC3E}">
        <p14:creationId xmlns:p14="http://schemas.microsoft.com/office/powerpoint/2010/main" val="39559681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4339650"/>
          </a:xfrm>
          <a:prstGeom prst="rect">
            <a:avLst/>
          </a:prstGeom>
          <a:noFill/>
        </p:spPr>
        <p:txBody>
          <a:bodyPr wrap="square" rtlCol="0">
            <a:spAutoFit/>
          </a:bodyPr>
          <a:lstStyle/>
          <a:p>
            <a:r>
              <a:rPr lang="en-US" sz="2400" b="1" dirty="0" smtClean="0"/>
              <a:t>5. Scale Up or Down</a:t>
            </a:r>
          </a:p>
          <a:p>
            <a:endParaRPr lang="en-US" dirty="0"/>
          </a:p>
          <a:p>
            <a:r>
              <a:rPr lang="en-US" dirty="0" smtClean="0"/>
              <a:t>With traditional IT and communications, small businesses often need to gaze into a crystal ball and predict their requirements long in advance. Like so many predictions, this typically ends up being wrong. The result? Wastage at one end or a shortage of available resources at the other. Either way, it’s bad news.</a:t>
            </a:r>
          </a:p>
          <a:p>
            <a:endParaRPr lang="en-US" dirty="0"/>
          </a:p>
          <a:p>
            <a:r>
              <a:rPr lang="en-US" dirty="0" smtClean="0"/>
              <a:t>With </a:t>
            </a:r>
            <a:r>
              <a:rPr lang="en-US" dirty="0" err="1" smtClean="0"/>
              <a:t>Cloudware</a:t>
            </a:r>
            <a:r>
              <a:rPr lang="en-US" dirty="0" smtClean="0"/>
              <a:t>, you simply buy the service you need on a per person basis as you need it. Even if you don’t have desk space available, there is the flexibility to work from another office or home using the same systems. This can be beneficial for any seasonal changes or where a large order comes in which may need some additional help.  In any case, the crystal ball can be replaced with the certainty of  real life ups and downs. </a:t>
            </a:r>
            <a:endParaRPr lang="en-US" dirty="0"/>
          </a:p>
        </p:txBody>
      </p:sp>
    </p:spTree>
    <p:extLst>
      <p:ext uri="{BB962C8B-B14F-4D97-AF65-F5344CB8AC3E}">
        <p14:creationId xmlns:p14="http://schemas.microsoft.com/office/powerpoint/2010/main" val="20817811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a:t>
            </a:r>
            <a:r>
              <a:rPr lang="en-US" dirty="0" err="1" smtClean="0"/>
              <a:t>Cloudware</a:t>
            </a:r>
            <a:r>
              <a:rPr lang="en-US" dirty="0" smtClean="0"/>
              <a:t>?</a:t>
            </a:r>
            <a:endParaRPr lang="en-US" dirty="0"/>
          </a:p>
        </p:txBody>
      </p:sp>
      <p:sp>
        <p:nvSpPr>
          <p:cNvPr id="4" name="TextBox 3"/>
          <p:cNvSpPr txBox="1"/>
          <p:nvPr/>
        </p:nvSpPr>
        <p:spPr>
          <a:xfrm>
            <a:off x="990600" y="1524000"/>
            <a:ext cx="6705600" cy="3785652"/>
          </a:xfrm>
          <a:prstGeom prst="rect">
            <a:avLst/>
          </a:prstGeom>
          <a:noFill/>
        </p:spPr>
        <p:txBody>
          <a:bodyPr wrap="square" rtlCol="0">
            <a:spAutoFit/>
          </a:bodyPr>
          <a:lstStyle/>
          <a:p>
            <a:r>
              <a:rPr lang="en-US" sz="2400" b="1" dirty="0" smtClean="0"/>
              <a:t>6. Increased Security</a:t>
            </a:r>
          </a:p>
          <a:p>
            <a:endParaRPr lang="en-US" dirty="0"/>
          </a:p>
          <a:p>
            <a:r>
              <a:rPr lang="en-US" dirty="0" smtClean="0"/>
              <a:t>Security and safety can be a concern with anything perceived as ‘new’. Small </a:t>
            </a:r>
            <a:r>
              <a:rPr lang="en-US" dirty="0"/>
              <a:t>businesses generally have </a:t>
            </a:r>
            <a:r>
              <a:rPr lang="en-US" dirty="0" smtClean="0"/>
              <a:t>lower physical security deterrents making the hardware closet and devices such as desktop computers vulnerable. Worse still, they have no or few </a:t>
            </a:r>
            <a:r>
              <a:rPr lang="en-US" dirty="0"/>
              <a:t>resources available to monitor and combat cyber </a:t>
            </a:r>
            <a:r>
              <a:rPr lang="en-US" dirty="0" smtClean="0"/>
              <a:t>threats. </a:t>
            </a:r>
            <a:r>
              <a:rPr lang="en-US" dirty="0"/>
              <a:t/>
            </a:r>
            <a:br>
              <a:rPr lang="en-US" dirty="0"/>
            </a:br>
            <a:endParaRPr lang="en-US" dirty="0" smtClean="0"/>
          </a:p>
          <a:p>
            <a:r>
              <a:rPr lang="en-US" dirty="0" smtClean="0"/>
              <a:t>In almost all cases </a:t>
            </a:r>
            <a:r>
              <a:rPr lang="en-US" dirty="0" err="1" smtClean="0"/>
              <a:t>Cloudware</a:t>
            </a:r>
            <a:r>
              <a:rPr lang="en-US" dirty="0" smtClean="0"/>
              <a:t> is far </a:t>
            </a:r>
            <a:r>
              <a:rPr lang="en-US" dirty="0"/>
              <a:t>more robust than anything </a:t>
            </a:r>
            <a:r>
              <a:rPr lang="en-US" dirty="0" smtClean="0"/>
              <a:t>a small or even medium-sized </a:t>
            </a:r>
            <a:r>
              <a:rPr lang="en-US" dirty="0"/>
              <a:t>businesses could reasonably </a:t>
            </a:r>
            <a:r>
              <a:rPr lang="en-US" dirty="0" smtClean="0"/>
              <a:t>afford. </a:t>
            </a:r>
            <a:r>
              <a:rPr lang="en-US" dirty="0" err="1" smtClean="0"/>
              <a:t>Cloudware</a:t>
            </a:r>
            <a:r>
              <a:rPr lang="en-US" dirty="0" smtClean="0"/>
              <a:t> providers have facilities that are shielded by many layers of security, operational </a:t>
            </a:r>
            <a:r>
              <a:rPr lang="en-US" dirty="0"/>
              <a:t>best </a:t>
            </a:r>
            <a:r>
              <a:rPr lang="en-US" dirty="0" smtClean="0"/>
              <a:t>practices, multi-site disaster recovery, military grade firewalls and internet security with frequent patching and testing. </a:t>
            </a:r>
            <a:endParaRPr lang="en-US" dirty="0"/>
          </a:p>
        </p:txBody>
      </p:sp>
    </p:spTree>
    <p:extLst>
      <p:ext uri="{BB962C8B-B14F-4D97-AF65-F5344CB8AC3E}">
        <p14:creationId xmlns:p14="http://schemas.microsoft.com/office/powerpoint/2010/main" val="5299190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TotalTime>
  <Words>1545</Words>
  <Application>Microsoft Macintosh PowerPoint</Application>
  <PresentationFormat>On-screen Show (4:3)</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Cloudware Explained</vt:lpstr>
      <vt:lpstr>What is Cloudware?</vt:lpstr>
      <vt:lpstr>What is Compare Cloudware?</vt:lpstr>
      <vt:lpstr>Why should I use Cloudware?</vt:lpstr>
      <vt:lpstr>Why should I use Cloudware?</vt:lpstr>
      <vt:lpstr>Why should I use Cloudware?</vt:lpstr>
      <vt:lpstr>Why should I use Cloudware?</vt:lpstr>
      <vt:lpstr>Why should I use Cloudware?</vt:lpstr>
      <vt:lpstr>Why should I use Cloudware?</vt:lpstr>
      <vt:lpstr>Why should I use Cloudware?</vt:lpstr>
      <vt:lpstr>Why should I use Cloudware?</vt:lpstr>
      <vt:lpstr>Why should I use Cloudware?</vt:lpstr>
      <vt:lpstr>Why should I use Cloudware?</vt:lpstr>
      <vt:lpstr>What do I need to run Cloudware?</vt:lpstr>
      <vt:lpstr>What do I need to run Cloudware?</vt:lpstr>
      <vt:lpstr>What do I need to run Cloudware?</vt:lpstr>
    </vt:vector>
  </TitlesOfParts>
  <Company>- Panduit Corporation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Cloudware Explained</dc:title>
  <dc:creator>GB-GDG (Gary D. Gould)</dc:creator>
  <cp:lastModifiedBy>Wilson Miller</cp:lastModifiedBy>
  <cp:revision>62</cp:revision>
  <dcterms:created xsi:type="dcterms:W3CDTF">2013-03-17T12:19:38Z</dcterms:created>
  <dcterms:modified xsi:type="dcterms:W3CDTF">2013-04-19T16:47:25Z</dcterms:modified>
</cp:coreProperties>
</file>