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61" r:id="rId8"/>
    <p:sldId id="266" r:id="rId9"/>
    <p:sldId id="267" r:id="rId10"/>
    <p:sldId id="269" r:id="rId11"/>
    <p:sldId id="259" r:id="rId12"/>
    <p:sldId id="270" r:id="rId13"/>
    <p:sldId id="260" r:id="rId14"/>
    <p:sldId id="271" r:id="rId15"/>
    <p:sldId id="272" r:id="rId16"/>
    <p:sldId id="268"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E45CBA3-37E6-450B-B4C9-E1EA5599BCCF}" type="datetimeFigureOut">
              <a:rPr lang="en-GB" smtClean="0"/>
              <a:t>14/02/2014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7A7E79-4E98-4E6C-B33E-E4FD489ABFE0}" type="slidenum">
              <a:rPr lang="en-GB" smtClean="0"/>
              <a:t>‹#›</a:t>
            </a:fld>
            <a:endParaRPr lang="en-GB"/>
          </a:p>
        </p:txBody>
      </p:sp>
    </p:spTree>
    <p:extLst>
      <p:ext uri="{BB962C8B-B14F-4D97-AF65-F5344CB8AC3E}">
        <p14:creationId xmlns:p14="http://schemas.microsoft.com/office/powerpoint/2010/main" val="1501274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E45CBA3-37E6-450B-B4C9-E1EA5599BCCF}" type="datetimeFigureOut">
              <a:rPr lang="en-GB" smtClean="0"/>
              <a:t>14/02/2014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7A7E79-4E98-4E6C-B33E-E4FD489ABFE0}" type="slidenum">
              <a:rPr lang="en-GB" smtClean="0"/>
              <a:t>‹#›</a:t>
            </a:fld>
            <a:endParaRPr lang="en-GB"/>
          </a:p>
        </p:txBody>
      </p:sp>
    </p:spTree>
    <p:extLst>
      <p:ext uri="{BB962C8B-B14F-4D97-AF65-F5344CB8AC3E}">
        <p14:creationId xmlns:p14="http://schemas.microsoft.com/office/powerpoint/2010/main" val="55799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E45CBA3-37E6-450B-B4C9-E1EA5599BCCF}" type="datetimeFigureOut">
              <a:rPr lang="en-GB" smtClean="0"/>
              <a:t>14/02/2014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7A7E79-4E98-4E6C-B33E-E4FD489ABFE0}" type="slidenum">
              <a:rPr lang="en-GB" smtClean="0"/>
              <a:t>‹#›</a:t>
            </a:fld>
            <a:endParaRPr lang="en-GB"/>
          </a:p>
        </p:txBody>
      </p:sp>
    </p:spTree>
    <p:extLst>
      <p:ext uri="{BB962C8B-B14F-4D97-AF65-F5344CB8AC3E}">
        <p14:creationId xmlns:p14="http://schemas.microsoft.com/office/powerpoint/2010/main" val="314514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E45CBA3-37E6-450B-B4C9-E1EA5599BCCF}" type="datetimeFigureOut">
              <a:rPr lang="en-GB" smtClean="0"/>
              <a:t>14/02/2014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7A7E79-4E98-4E6C-B33E-E4FD489ABFE0}" type="slidenum">
              <a:rPr lang="en-GB" smtClean="0"/>
              <a:t>‹#›</a:t>
            </a:fld>
            <a:endParaRPr lang="en-GB"/>
          </a:p>
        </p:txBody>
      </p:sp>
    </p:spTree>
    <p:extLst>
      <p:ext uri="{BB962C8B-B14F-4D97-AF65-F5344CB8AC3E}">
        <p14:creationId xmlns:p14="http://schemas.microsoft.com/office/powerpoint/2010/main" val="179194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5CBA3-37E6-450B-B4C9-E1EA5599BCCF}" type="datetimeFigureOut">
              <a:rPr lang="en-GB" smtClean="0"/>
              <a:t>14/02/2014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7A7E79-4E98-4E6C-B33E-E4FD489ABFE0}" type="slidenum">
              <a:rPr lang="en-GB" smtClean="0"/>
              <a:t>‹#›</a:t>
            </a:fld>
            <a:endParaRPr lang="en-GB"/>
          </a:p>
        </p:txBody>
      </p:sp>
    </p:spTree>
    <p:extLst>
      <p:ext uri="{BB962C8B-B14F-4D97-AF65-F5344CB8AC3E}">
        <p14:creationId xmlns:p14="http://schemas.microsoft.com/office/powerpoint/2010/main" val="120609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E45CBA3-37E6-450B-B4C9-E1EA5599BCCF}" type="datetimeFigureOut">
              <a:rPr lang="en-GB" smtClean="0"/>
              <a:t>14/02/2014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7A7E79-4E98-4E6C-B33E-E4FD489ABFE0}" type="slidenum">
              <a:rPr lang="en-GB" smtClean="0"/>
              <a:t>‹#›</a:t>
            </a:fld>
            <a:endParaRPr lang="en-GB"/>
          </a:p>
        </p:txBody>
      </p:sp>
    </p:spTree>
    <p:extLst>
      <p:ext uri="{BB962C8B-B14F-4D97-AF65-F5344CB8AC3E}">
        <p14:creationId xmlns:p14="http://schemas.microsoft.com/office/powerpoint/2010/main" val="2272079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E45CBA3-37E6-450B-B4C9-E1EA5599BCCF}" type="datetimeFigureOut">
              <a:rPr lang="en-GB" smtClean="0"/>
              <a:t>14/02/2014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7A7E79-4E98-4E6C-B33E-E4FD489ABFE0}" type="slidenum">
              <a:rPr lang="en-GB" smtClean="0"/>
              <a:t>‹#›</a:t>
            </a:fld>
            <a:endParaRPr lang="en-GB"/>
          </a:p>
        </p:txBody>
      </p:sp>
    </p:spTree>
    <p:extLst>
      <p:ext uri="{BB962C8B-B14F-4D97-AF65-F5344CB8AC3E}">
        <p14:creationId xmlns:p14="http://schemas.microsoft.com/office/powerpoint/2010/main" val="73800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E45CBA3-37E6-450B-B4C9-E1EA5599BCCF}" type="datetimeFigureOut">
              <a:rPr lang="en-GB" smtClean="0"/>
              <a:t>14/02/2014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7A7E79-4E98-4E6C-B33E-E4FD489ABFE0}" type="slidenum">
              <a:rPr lang="en-GB" smtClean="0"/>
              <a:t>‹#›</a:t>
            </a:fld>
            <a:endParaRPr lang="en-GB"/>
          </a:p>
        </p:txBody>
      </p:sp>
    </p:spTree>
    <p:extLst>
      <p:ext uri="{BB962C8B-B14F-4D97-AF65-F5344CB8AC3E}">
        <p14:creationId xmlns:p14="http://schemas.microsoft.com/office/powerpoint/2010/main" val="68210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5CBA3-37E6-450B-B4C9-E1EA5599BCCF}" type="datetimeFigureOut">
              <a:rPr lang="en-GB" smtClean="0"/>
              <a:t>14/02/2014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7A7E79-4E98-4E6C-B33E-E4FD489ABFE0}" type="slidenum">
              <a:rPr lang="en-GB" smtClean="0"/>
              <a:t>‹#›</a:t>
            </a:fld>
            <a:endParaRPr lang="en-GB"/>
          </a:p>
        </p:txBody>
      </p:sp>
    </p:spTree>
    <p:extLst>
      <p:ext uri="{BB962C8B-B14F-4D97-AF65-F5344CB8AC3E}">
        <p14:creationId xmlns:p14="http://schemas.microsoft.com/office/powerpoint/2010/main" val="133786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5CBA3-37E6-450B-B4C9-E1EA5599BCCF}" type="datetimeFigureOut">
              <a:rPr lang="en-GB" smtClean="0"/>
              <a:t>14/02/2014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7A7E79-4E98-4E6C-B33E-E4FD489ABFE0}" type="slidenum">
              <a:rPr lang="en-GB" smtClean="0"/>
              <a:t>‹#›</a:t>
            </a:fld>
            <a:endParaRPr lang="en-GB"/>
          </a:p>
        </p:txBody>
      </p:sp>
    </p:spTree>
    <p:extLst>
      <p:ext uri="{BB962C8B-B14F-4D97-AF65-F5344CB8AC3E}">
        <p14:creationId xmlns:p14="http://schemas.microsoft.com/office/powerpoint/2010/main" val="165858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5CBA3-37E6-450B-B4C9-E1EA5599BCCF}" type="datetimeFigureOut">
              <a:rPr lang="en-GB" smtClean="0"/>
              <a:t>14/02/2014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7A7E79-4E98-4E6C-B33E-E4FD489ABFE0}" type="slidenum">
              <a:rPr lang="en-GB" smtClean="0"/>
              <a:t>‹#›</a:t>
            </a:fld>
            <a:endParaRPr lang="en-GB"/>
          </a:p>
        </p:txBody>
      </p:sp>
    </p:spTree>
    <p:extLst>
      <p:ext uri="{BB962C8B-B14F-4D97-AF65-F5344CB8AC3E}">
        <p14:creationId xmlns:p14="http://schemas.microsoft.com/office/powerpoint/2010/main" val="81567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5CBA3-37E6-450B-B4C9-E1EA5599BCCF}" type="datetimeFigureOut">
              <a:rPr lang="en-GB" smtClean="0"/>
              <a:t>14/02/2014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A7E79-4E98-4E6C-B33E-E4FD489ABFE0}" type="slidenum">
              <a:rPr lang="en-GB" smtClean="0"/>
              <a:t>‹#›</a:t>
            </a:fld>
            <a:endParaRPr lang="en-GB"/>
          </a:p>
        </p:txBody>
      </p:sp>
    </p:spTree>
    <p:extLst>
      <p:ext uri="{BB962C8B-B14F-4D97-AF65-F5344CB8AC3E}">
        <p14:creationId xmlns:p14="http://schemas.microsoft.com/office/powerpoint/2010/main" val="2294622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brafton.com/news/cutts-says-duplicate-content-happens-just-wont-rank"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comparecoudware.com/robots.txt" TargetMode="External"/><Relationship Id="rId1" Type="http://schemas.openxmlformats.org/officeDocument/2006/relationships/slideLayout" Target="../slideLayouts/slideLayout2.xml"/><Relationship Id="rId4" Type="http://schemas.openxmlformats.org/officeDocument/2006/relationships/hyperlink" Target="http://www.robotstxt.org/met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21604"/>
            <a:ext cx="9144000" cy="959946"/>
          </a:xfrm>
        </p:spPr>
        <p:txBody>
          <a:bodyPr/>
          <a:lstStyle/>
          <a:p>
            <a:r>
              <a:rPr lang="en-GB" dirty="0" smtClean="0">
                <a:latin typeface="+mn-lt"/>
              </a:rPr>
              <a:t>Onsite Optimisation </a:t>
            </a:r>
            <a:endParaRPr lang="en-GB" dirty="0">
              <a:latin typeface="+mn-lt"/>
            </a:endParaRPr>
          </a:p>
        </p:txBody>
      </p:sp>
      <p:sp>
        <p:nvSpPr>
          <p:cNvPr id="3" name="Subtitle 2"/>
          <p:cNvSpPr>
            <a:spLocks noGrp="1"/>
          </p:cNvSpPr>
          <p:nvPr>
            <p:ph type="subTitle" idx="1"/>
          </p:nvPr>
        </p:nvSpPr>
        <p:spPr>
          <a:xfrm>
            <a:off x="1524000" y="3270718"/>
            <a:ext cx="9144000" cy="721221"/>
          </a:xfrm>
          <a:ln w="19050">
            <a:noFill/>
          </a:ln>
        </p:spPr>
        <p:txBody>
          <a:bodyPr>
            <a:normAutofit/>
          </a:bodyPr>
          <a:lstStyle/>
          <a:p>
            <a:r>
              <a:rPr lang="en-GB" sz="2000" dirty="0" smtClean="0">
                <a:solidFill>
                  <a:schemeClr val="tx2">
                    <a:lumMod val="75000"/>
                  </a:schemeClr>
                </a:solidFill>
              </a:rPr>
              <a:t>A practical demonstration to ensure all web pages are fully optimised for the search engines whilst remaining informative, engaging and user-friendly.</a:t>
            </a:r>
            <a:endParaRPr lang="en-GB" sz="2000" dirty="0">
              <a:solidFill>
                <a:schemeClr val="tx2">
                  <a:lumMod val="75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46" y="584984"/>
            <a:ext cx="3661827" cy="17589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4024" y="4688854"/>
            <a:ext cx="4137615" cy="972832"/>
          </a:xfrm>
          <a:prstGeom prst="rect">
            <a:avLst/>
          </a:prstGeom>
        </p:spPr>
      </p:pic>
    </p:spTree>
    <p:extLst>
      <p:ext uri="{BB962C8B-B14F-4D97-AF65-F5344CB8AC3E}">
        <p14:creationId xmlns:p14="http://schemas.microsoft.com/office/powerpoint/2010/main" val="3921987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404 Error Page</a:t>
            </a:r>
            <a:endParaRPr lang="en-GB" b="1" dirty="0">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398" y="604860"/>
            <a:ext cx="3775402" cy="887669"/>
          </a:xfrm>
          <a:prstGeom prst="rect">
            <a:avLst/>
          </a:prstGeom>
        </p:spPr>
      </p:pic>
      <p:sp>
        <p:nvSpPr>
          <p:cNvPr id="5" name="TextBox 4"/>
          <p:cNvSpPr txBox="1"/>
          <p:nvPr/>
        </p:nvSpPr>
        <p:spPr>
          <a:xfrm>
            <a:off x="7578398" y="2390731"/>
            <a:ext cx="3520413" cy="1077218"/>
          </a:xfrm>
          <a:prstGeom prst="rect">
            <a:avLst/>
          </a:prstGeom>
          <a:noFill/>
        </p:spPr>
        <p:txBody>
          <a:bodyPr wrap="square" rtlCol="0">
            <a:spAutoFit/>
          </a:bodyPr>
          <a:lstStyle/>
          <a:p>
            <a:r>
              <a:rPr lang="en-GB" sz="1600" dirty="0" smtClean="0"/>
              <a:t>Currently, when a user types in an incorrect URL extension for your domain comparecloudware.com, the error page looks like this.</a:t>
            </a:r>
            <a:endParaRPr lang="en-GB" sz="1600" dirty="0"/>
          </a:p>
        </p:txBody>
      </p:sp>
      <p:pic>
        <p:nvPicPr>
          <p:cNvPr id="6" name="Picture 5"/>
          <p:cNvPicPr>
            <a:picLocks noChangeAspect="1"/>
          </p:cNvPicPr>
          <p:nvPr/>
        </p:nvPicPr>
        <p:blipFill>
          <a:blip r:embed="rId3"/>
          <a:stretch>
            <a:fillRect/>
          </a:stretch>
        </p:blipFill>
        <p:spPr>
          <a:xfrm>
            <a:off x="838200" y="1972044"/>
            <a:ext cx="5353755" cy="1569204"/>
          </a:xfrm>
          <a:prstGeom prst="rect">
            <a:avLst/>
          </a:prstGeom>
        </p:spPr>
      </p:pic>
      <p:sp>
        <p:nvSpPr>
          <p:cNvPr id="7" name="TextBox 6"/>
          <p:cNvSpPr txBox="1"/>
          <p:nvPr/>
        </p:nvSpPr>
        <p:spPr>
          <a:xfrm>
            <a:off x="865496" y="4122856"/>
            <a:ext cx="4909624" cy="1569660"/>
          </a:xfrm>
          <a:prstGeom prst="rect">
            <a:avLst/>
          </a:prstGeom>
          <a:noFill/>
          <a:ln>
            <a:solidFill>
              <a:schemeClr val="accent5"/>
            </a:solidFill>
          </a:ln>
        </p:spPr>
        <p:txBody>
          <a:bodyPr wrap="square" rtlCol="0">
            <a:spAutoFit/>
          </a:bodyPr>
          <a:lstStyle/>
          <a:p>
            <a:r>
              <a:rPr lang="en-GB" sz="1600" dirty="0" smtClean="0"/>
              <a:t>To reduce your bounce rate and improve the user experience, this page should be customised using your branded template. It should also ideally point visitors in the direction of a Help page, FAQs page or alternatively back to your homepage to encourage them to stay on the site.</a:t>
            </a:r>
            <a:endParaRPr lang="en-GB" sz="1600" dirty="0"/>
          </a:p>
        </p:txBody>
      </p:sp>
      <p:pic>
        <p:nvPicPr>
          <p:cNvPr id="8" name="Picture 7"/>
          <p:cNvPicPr>
            <a:picLocks noChangeAspect="1"/>
          </p:cNvPicPr>
          <p:nvPr/>
        </p:nvPicPr>
        <p:blipFill>
          <a:blip r:embed="rId4"/>
          <a:stretch>
            <a:fillRect/>
          </a:stretch>
        </p:blipFill>
        <p:spPr>
          <a:xfrm>
            <a:off x="6280635" y="4468244"/>
            <a:ext cx="5073165" cy="878884"/>
          </a:xfrm>
          <a:prstGeom prst="rect">
            <a:avLst/>
          </a:prstGeom>
        </p:spPr>
      </p:pic>
      <p:cxnSp>
        <p:nvCxnSpPr>
          <p:cNvPr id="10" name="Straight Arrow Connector 9"/>
          <p:cNvCxnSpPr/>
          <p:nvPr/>
        </p:nvCxnSpPr>
        <p:spPr>
          <a:xfrm flipH="1">
            <a:off x="6509984" y="2820156"/>
            <a:ext cx="10372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828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Structure &amp; Headers</a:t>
            </a:r>
            <a:endParaRPr lang="en-GB" b="1" dirty="0">
              <a:latin typeface="+mn-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398" y="604860"/>
            <a:ext cx="3775402" cy="887669"/>
          </a:xfrm>
          <a:prstGeom prst="rect">
            <a:avLst/>
          </a:prstGeom>
        </p:spPr>
      </p:pic>
      <p:sp>
        <p:nvSpPr>
          <p:cNvPr id="3" name="TextBox 2"/>
          <p:cNvSpPr txBox="1"/>
          <p:nvPr/>
        </p:nvSpPr>
        <p:spPr>
          <a:xfrm>
            <a:off x="838199" y="1721388"/>
            <a:ext cx="10739511" cy="4031873"/>
          </a:xfrm>
          <a:prstGeom prst="rect">
            <a:avLst/>
          </a:prstGeom>
          <a:noFill/>
        </p:spPr>
        <p:txBody>
          <a:bodyPr wrap="square" rtlCol="0">
            <a:spAutoFit/>
          </a:bodyPr>
          <a:lstStyle/>
          <a:p>
            <a:r>
              <a:rPr lang="en-GB" sz="2800" b="1" dirty="0" smtClean="0"/>
              <a:t>Clean URLs</a:t>
            </a:r>
          </a:p>
          <a:p>
            <a:endParaRPr lang="en-GB" sz="2400" b="1" dirty="0"/>
          </a:p>
          <a:p>
            <a:r>
              <a:rPr lang="en-GB" sz="1600" dirty="0" smtClean="0"/>
              <a:t>Currently, the URLs on the site contain a lot of unnecessary code. These need to be streamlined to make them easier for the search engines to read. </a:t>
            </a:r>
          </a:p>
          <a:p>
            <a:endParaRPr lang="en-GB" sz="1600" dirty="0"/>
          </a:p>
          <a:p>
            <a:r>
              <a:rPr lang="en-GB" sz="2000" b="1" dirty="0" smtClean="0"/>
              <a:t>Example:</a:t>
            </a:r>
          </a:p>
          <a:p>
            <a:endParaRPr lang="en-GB" sz="1600" dirty="0"/>
          </a:p>
          <a:p>
            <a:r>
              <a:rPr lang="en-GB" dirty="0"/>
              <a:t>http://www.comparecloudware.com/Home.mvc/CategoryPage?categoryID=2&amp;scripting=True</a:t>
            </a:r>
            <a:endParaRPr lang="en-GB" dirty="0" smtClean="0"/>
          </a:p>
          <a:p>
            <a:endParaRPr lang="en-GB" sz="1600" dirty="0"/>
          </a:p>
          <a:p>
            <a:r>
              <a:rPr lang="en-GB" sz="2000" b="1" dirty="0" smtClean="0"/>
              <a:t>Recommendation:</a:t>
            </a:r>
          </a:p>
          <a:p>
            <a:endParaRPr lang="en-GB" sz="1600" dirty="0"/>
          </a:p>
          <a:p>
            <a:r>
              <a:rPr lang="en-GB" dirty="0" smtClean="0"/>
              <a:t>http://www.comparecloudware.com/customer-management</a:t>
            </a:r>
          </a:p>
          <a:p>
            <a:endParaRPr lang="en-GB" sz="1600" dirty="0"/>
          </a:p>
          <a:p>
            <a:endParaRPr lang="en-GB" sz="1600" dirty="0"/>
          </a:p>
        </p:txBody>
      </p:sp>
    </p:spTree>
    <p:extLst>
      <p:ext uri="{BB962C8B-B14F-4D97-AF65-F5344CB8AC3E}">
        <p14:creationId xmlns:p14="http://schemas.microsoft.com/office/powerpoint/2010/main" val="46634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HTML Header Tags</a:t>
            </a:r>
            <a:endParaRPr lang="en-GB" b="1" dirty="0">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398" y="604860"/>
            <a:ext cx="3775402" cy="887669"/>
          </a:xfrm>
          <a:prstGeom prst="rect">
            <a:avLst/>
          </a:prstGeom>
        </p:spPr>
      </p:pic>
      <p:sp>
        <p:nvSpPr>
          <p:cNvPr id="7" name="TextBox 6"/>
          <p:cNvSpPr txBox="1"/>
          <p:nvPr/>
        </p:nvSpPr>
        <p:spPr>
          <a:xfrm>
            <a:off x="838200" y="1743451"/>
            <a:ext cx="10396023" cy="4801314"/>
          </a:xfrm>
          <a:prstGeom prst="rect">
            <a:avLst/>
          </a:prstGeom>
          <a:noFill/>
        </p:spPr>
        <p:txBody>
          <a:bodyPr wrap="square" rtlCol="0">
            <a:spAutoFit/>
          </a:bodyPr>
          <a:lstStyle/>
          <a:p>
            <a:r>
              <a:rPr lang="en-GB" dirty="0" smtClean="0"/>
              <a:t>The content on each page needs to be broken into sections using HTML header tags, which are numbered from 1-6 depending on importance (H1, H2, H3 </a:t>
            </a:r>
            <a:r>
              <a:rPr lang="en-GB" dirty="0" err="1" smtClean="0"/>
              <a:t>etc</a:t>
            </a:r>
            <a:r>
              <a:rPr lang="en-GB" dirty="0" smtClean="0"/>
              <a:t>). The search engines use HTML header tags to help determine the page’s relevancy for your targeted keywords.	</a:t>
            </a:r>
          </a:p>
          <a:p>
            <a:endParaRPr lang="en-GB" dirty="0"/>
          </a:p>
          <a:p>
            <a:r>
              <a:rPr lang="en-GB" b="1" dirty="0" smtClean="0"/>
              <a:t>Each page must only contain one H1. </a:t>
            </a:r>
            <a:r>
              <a:rPr lang="en-GB" dirty="0" smtClean="0"/>
              <a:t>As an example, the following title on your Customer Management page meets the criteria for an H1:</a:t>
            </a:r>
          </a:p>
          <a:p>
            <a:endParaRPr lang="en-GB" dirty="0"/>
          </a:p>
          <a:p>
            <a:endParaRPr lang="en-GB" dirty="0" smtClean="0"/>
          </a:p>
          <a:p>
            <a:endParaRPr lang="en-GB" dirty="0"/>
          </a:p>
          <a:p>
            <a:r>
              <a:rPr lang="en-GB" dirty="0" smtClean="0"/>
              <a:t>Within the source code, the header tag would look like this:</a:t>
            </a:r>
          </a:p>
          <a:p>
            <a:endParaRPr lang="en-GB" dirty="0"/>
          </a:p>
          <a:p>
            <a:r>
              <a:rPr lang="en-GB" b="1" dirty="0" smtClean="0"/>
              <a:t>&lt;h1&gt;Need to know more about customer management?&lt;/h1&gt;</a:t>
            </a:r>
          </a:p>
          <a:p>
            <a:r>
              <a:rPr lang="en-GB" dirty="0" smtClean="0"/>
              <a:t/>
            </a:r>
            <a:br>
              <a:rPr lang="en-GB" dirty="0" smtClean="0"/>
            </a:br>
            <a:r>
              <a:rPr lang="en-GB" dirty="0" smtClean="0"/>
              <a:t>Further headers can then be incorporated into the text as they need to be. Generally, you should not need to use more than 3x H2s and perhaps a handful of H3s in your menu headings. </a:t>
            </a:r>
          </a:p>
          <a:p>
            <a:endParaRPr lang="en-GB" dirty="0"/>
          </a:p>
          <a:p>
            <a:r>
              <a:rPr lang="en-GB" dirty="0" smtClean="0"/>
              <a:t>We recommend writing headers with your keywords in mind </a:t>
            </a:r>
            <a:r>
              <a:rPr lang="en-GB" u="sng" dirty="0" smtClean="0"/>
              <a:t>but not to the point of over-optimisation</a:t>
            </a:r>
            <a:r>
              <a:rPr lang="en-GB" dirty="0" smtClean="0"/>
              <a:t>.  </a:t>
            </a:r>
          </a:p>
        </p:txBody>
      </p:sp>
      <p:pic>
        <p:nvPicPr>
          <p:cNvPr id="8" name="Picture 7"/>
          <p:cNvPicPr>
            <a:picLocks noChangeAspect="1"/>
          </p:cNvPicPr>
          <p:nvPr/>
        </p:nvPicPr>
        <p:blipFill>
          <a:blip r:embed="rId3"/>
          <a:stretch>
            <a:fillRect/>
          </a:stretch>
        </p:blipFill>
        <p:spPr>
          <a:xfrm>
            <a:off x="866336" y="3712698"/>
            <a:ext cx="4848225" cy="304800"/>
          </a:xfrm>
          <a:prstGeom prst="rect">
            <a:avLst/>
          </a:prstGeom>
        </p:spPr>
      </p:pic>
    </p:spTree>
    <p:extLst>
      <p:ext uri="{BB962C8B-B14F-4D97-AF65-F5344CB8AC3E}">
        <p14:creationId xmlns:p14="http://schemas.microsoft.com/office/powerpoint/2010/main" val="146126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Page Content</a:t>
            </a:r>
            <a:endParaRPr lang="en-GB" b="1" dirty="0">
              <a:latin typeface="+mn-lt"/>
            </a:endParaRPr>
          </a:p>
        </p:txBody>
      </p:sp>
      <p:pic>
        <p:nvPicPr>
          <p:cNvPr id="4" name="Picture 3"/>
          <p:cNvPicPr>
            <a:picLocks noChangeAspect="1"/>
          </p:cNvPicPr>
          <p:nvPr/>
        </p:nvPicPr>
        <p:blipFill>
          <a:blip r:embed="rId2"/>
          <a:stretch>
            <a:fillRect/>
          </a:stretch>
        </p:blipFill>
        <p:spPr>
          <a:xfrm>
            <a:off x="4924425" y="2482054"/>
            <a:ext cx="6429375" cy="25812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398" y="604860"/>
            <a:ext cx="3775402" cy="887669"/>
          </a:xfrm>
          <a:prstGeom prst="rect">
            <a:avLst/>
          </a:prstGeom>
        </p:spPr>
      </p:pic>
      <p:sp>
        <p:nvSpPr>
          <p:cNvPr id="3" name="TextBox 2"/>
          <p:cNvSpPr txBox="1"/>
          <p:nvPr/>
        </p:nvSpPr>
        <p:spPr>
          <a:xfrm>
            <a:off x="885422" y="2152991"/>
            <a:ext cx="3770143" cy="400110"/>
          </a:xfrm>
          <a:prstGeom prst="rect">
            <a:avLst/>
          </a:prstGeom>
          <a:noFill/>
        </p:spPr>
        <p:txBody>
          <a:bodyPr wrap="square" rtlCol="0">
            <a:spAutoFit/>
          </a:bodyPr>
          <a:lstStyle/>
          <a:p>
            <a:r>
              <a:rPr lang="en-GB" sz="2000" b="1" dirty="0" smtClean="0"/>
              <a:t>Keyword Placement</a:t>
            </a:r>
            <a:endParaRPr lang="en-GB" sz="2000" b="1" dirty="0"/>
          </a:p>
        </p:txBody>
      </p:sp>
      <p:sp>
        <p:nvSpPr>
          <p:cNvPr id="7" name="TextBox 6"/>
          <p:cNvSpPr txBox="1"/>
          <p:nvPr/>
        </p:nvSpPr>
        <p:spPr>
          <a:xfrm>
            <a:off x="858126" y="2782251"/>
            <a:ext cx="3967092" cy="2677656"/>
          </a:xfrm>
          <a:prstGeom prst="rect">
            <a:avLst/>
          </a:prstGeom>
          <a:noFill/>
        </p:spPr>
        <p:txBody>
          <a:bodyPr wrap="square" rtlCol="0">
            <a:spAutoFit/>
          </a:bodyPr>
          <a:lstStyle/>
          <a:p>
            <a:r>
              <a:rPr lang="en-GB" dirty="0" smtClean="0"/>
              <a:t>Keyword placement is still a vital part of SEO, but the trick is to keep your content looking natural.</a:t>
            </a:r>
          </a:p>
          <a:p>
            <a:endParaRPr lang="en-GB" dirty="0"/>
          </a:p>
          <a:p>
            <a:r>
              <a:rPr lang="en-GB" sz="1600" dirty="0" smtClean="0"/>
              <a:t>As a general rule, one of your targeted keywords (or a long-tail variation) needs to be mentioned in every 50 words of text. However, remember that keywords can also be incorporated into headers, titles and the alt tags behind your images.</a:t>
            </a:r>
            <a:endParaRPr lang="en-GB" sz="1600" dirty="0"/>
          </a:p>
        </p:txBody>
      </p:sp>
    </p:spTree>
    <p:extLst>
      <p:ext uri="{BB962C8B-B14F-4D97-AF65-F5344CB8AC3E}">
        <p14:creationId xmlns:p14="http://schemas.microsoft.com/office/powerpoint/2010/main" val="3333869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Adding Content</a:t>
            </a:r>
            <a:endParaRPr lang="en-GB" b="1" dirty="0">
              <a:latin typeface="+mn-lt"/>
            </a:endParaRPr>
          </a:p>
        </p:txBody>
      </p:sp>
      <p:sp>
        <p:nvSpPr>
          <p:cNvPr id="5" name="TextBox 4"/>
          <p:cNvSpPr txBox="1"/>
          <p:nvPr/>
        </p:nvSpPr>
        <p:spPr>
          <a:xfrm>
            <a:off x="838199" y="1690688"/>
            <a:ext cx="10823917" cy="923330"/>
          </a:xfrm>
          <a:prstGeom prst="rect">
            <a:avLst/>
          </a:prstGeom>
          <a:noFill/>
        </p:spPr>
        <p:txBody>
          <a:bodyPr wrap="square" rtlCol="0">
            <a:spAutoFit/>
          </a:bodyPr>
          <a:lstStyle/>
          <a:p>
            <a:r>
              <a:rPr lang="en-GB" dirty="0" smtClean="0"/>
              <a:t>We recommend adding around 600 words of unique content to each page for optimum results. To ensure this much content does not interfere with the page design, you could contain the text in either a scroll box, a ‘read more’ button, or a tab framework.</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398" y="604860"/>
            <a:ext cx="3775402" cy="887669"/>
          </a:xfrm>
          <a:prstGeom prst="rect">
            <a:avLst/>
          </a:prstGeom>
        </p:spPr>
      </p:pic>
      <p:sp>
        <p:nvSpPr>
          <p:cNvPr id="7" name="TextBox 6"/>
          <p:cNvSpPr txBox="1"/>
          <p:nvPr/>
        </p:nvSpPr>
        <p:spPr>
          <a:xfrm>
            <a:off x="838199" y="2771335"/>
            <a:ext cx="5648325" cy="400110"/>
          </a:xfrm>
          <a:prstGeom prst="rect">
            <a:avLst/>
          </a:prstGeom>
          <a:noFill/>
        </p:spPr>
        <p:txBody>
          <a:bodyPr wrap="square" rtlCol="0">
            <a:spAutoFit/>
          </a:bodyPr>
          <a:lstStyle/>
          <a:p>
            <a:r>
              <a:rPr lang="en-GB" sz="2000" b="1" dirty="0" smtClean="0"/>
              <a:t>Example Scroll Box:</a:t>
            </a:r>
            <a:r>
              <a:rPr lang="en-GB" sz="1400" dirty="0" smtClean="0"/>
              <a:t> </a:t>
            </a:r>
            <a:r>
              <a:rPr lang="en-GB" sz="1200" dirty="0" smtClean="0"/>
              <a:t>from freelanceseoessex.co.uk</a:t>
            </a:r>
            <a:endParaRPr lang="en-GB" sz="1200" dirty="0"/>
          </a:p>
        </p:txBody>
      </p:sp>
      <p:sp>
        <p:nvSpPr>
          <p:cNvPr id="8" name="TextBox 7"/>
          <p:cNvSpPr txBox="1"/>
          <p:nvPr/>
        </p:nvSpPr>
        <p:spPr>
          <a:xfrm>
            <a:off x="6251915" y="2771335"/>
            <a:ext cx="4567312" cy="400110"/>
          </a:xfrm>
          <a:prstGeom prst="rect">
            <a:avLst/>
          </a:prstGeom>
          <a:noFill/>
        </p:spPr>
        <p:txBody>
          <a:bodyPr wrap="square" rtlCol="0">
            <a:spAutoFit/>
          </a:bodyPr>
          <a:lstStyle/>
          <a:p>
            <a:r>
              <a:rPr lang="en-GB" sz="2000" b="1" dirty="0" smtClean="0"/>
              <a:t>Example ‘Read More’ Button: </a:t>
            </a:r>
            <a:r>
              <a:rPr lang="en-GB" sz="1200" dirty="0" smtClean="0"/>
              <a:t>from kingco.co.uk</a:t>
            </a:r>
            <a:endParaRPr lang="en-GB" sz="1200" dirty="0"/>
          </a:p>
        </p:txBody>
      </p:sp>
      <p:pic>
        <p:nvPicPr>
          <p:cNvPr id="9" name="Picture 8"/>
          <p:cNvPicPr>
            <a:picLocks noChangeAspect="1"/>
          </p:cNvPicPr>
          <p:nvPr/>
        </p:nvPicPr>
        <p:blipFill>
          <a:blip r:embed="rId3"/>
          <a:stretch>
            <a:fillRect/>
          </a:stretch>
        </p:blipFill>
        <p:spPr>
          <a:xfrm>
            <a:off x="838199" y="3328763"/>
            <a:ext cx="5126503" cy="2515704"/>
          </a:xfrm>
          <a:prstGeom prst="rect">
            <a:avLst/>
          </a:prstGeom>
        </p:spPr>
      </p:pic>
      <p:pic>
        <p:nvPicPr>
          <p:cNvPr id="10" name="Picture 9"/>
          <p:cNvPicPr>
            <a:picLocks noChangeAspect="1"/>
          </p:cNvPicPr>
          <p:nvPr/>
        </p:nvPicPr>
        <p:blipFill>
          <a:blip r:embed="rId4"/>
          <a:stretch>
            <a:fillRect/>
          </a:stretch>
        </p:blipFill>
        <p:spPr>
          <a:xfrm>
            <a:off x="6096000" y="3440179"/>
            <a:ext cx="5470255" cy="2292872"/>
          </a:xfrm>
          <a:prstGeom prst="rect">
            <a:avLst/>
          </a:prstGeom>
        </p:spPr>
      </p:pic>
      <p:cxnSp>
        <p:nvCxnSpPr>
          <p:cNvPr id="12" name="Straight Connector 11"/>
          <p:cNvCxnSpPr>
            <a:stCxn id="10" idx="2"/>
          </p:cNvCxnSpPr>
          <p:nvPr/>
        </p:nvCxnSpPr>
        <p:spPr>
          <a:xfrm>
            <a:off x="8831128" y="5733051"/>
            <a:ext cx="312872" cy="0"/>
          </a:xfrm>
          <a:prstGeom prst="line">
            <a:avLst/>
          </a:prstGeom>
          <a:ln w="508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29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Adding Content</a:t>
            </a:r>
            <a:endParaRPr lang="en-GB" b="1" dirty="0">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398" y="604860"/>
            <a:ext cx="3775402" cy="887669"/>
          </a:xfrm>
          <a:prstGeom prst="rect">
            <a:avLst/>
          </a:prstGeom>
        </p:spPr>
      </p:pic>
      <p:sp>
        <p:nvSpPr>
          <p:cNvPr id="5" name="TextBox 4"/>
          <p:cNvSpPr txBox="1"/>
          <p:nvPr/>
        </p:nvSpPr>
        <p:spPr>
          <a:xfrm>
            <a:off x="838200" y="1690688"/>
            <a:ext cx="4567312" cy="400110"/>
          </a:xfrm>
          <a:prstGeom prst="rect">
            <a:avLst/>
          </a:prstGeom>
          <a:noFill/>
        </p:spPr>
        <p:txBody>
          <a:bodyPr wrap="square" rtlCol="0">
            <a:spAutoFit/>
          </a:bodyPr>
          <a:lstStyle/>
          <a:p>
            <a:r>
              <a:rPr lang="en-GB" sz="2000" b="1" dirty="0" smtClean="0"/>
              <a:t>Example Tab System: </a:t>
            </a:r>
            <a:r>
              <a:rPr lang="en-GB" sz="1200" dirty="0" smtClean="0"/>
              <a:t>from utilize.co.uk</a:t>
            </a:r>
            <a:r>
              <a:rPr lang="en-GB" sz="2000" b="1" dirty="0" smtClean="0"/>
              <a:t> </a:t>
            </a:r>
            <a:endParaRPr lang="en-GB" sz="2000" b="1" dirty="0"/>
          </a:p>
        </p:txBody>
      </p:sp>
      <p:pic>
        <p:nvPicPr>
          <p:cNvPr id="6" name="Picture 5"/>
          <p:cNvPicPr>
            <a:picLocks noChangeAspect="1"/>
          </p:cNvPicPr>
          <p:nvPr/>
        </p:nvPicPr>
        <p:blipFill>
          <a:blip r:embed="rId3"/>
          <a:stretch>
            <a:fillRect/>
          </a:stretch>
        </p:blipFill>
        <p:spPr>
          <a:xfrm>
            <a:off x="2285491" y="2429088"/>
            <a:ext cx="7631245" cy="3275676"/>
          </a:xfrm>
          <a:prstGeom prst="rect">
            <a:avLst/>
          </a:prstGeom>
        </p:spPr>
      </p:pic>
    </p:spTree>
    <p:extLst>
      <p:ext uri="{BB962C8B-B14F-4D97-AF65-F5344CB8AC3E}">
        <p14:creationId xmlns:p14="http://schemas.microsoft.com/office/powerpoint/2010/main" val="3963743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Duplicate Content</a:t>
            </a:r>
            <a:endParaRPr lang="en-GB" b="1" dirty="0"/>
          </a:p>
        </p:txBody>
      </p:sp>
      <p:sp>
        <p:nvSpPr>
          <p:cNvPr id="4" name="TextBox 3"/>
          <p:cNvSpPr txBox="1"/>
          <p:nvPr/>
        </p:nvSpPr>
        <p:spPr>
          <a:xfrm>
            <a:off x="824552" y="2047173"/>
            <a:ext cx="4388893" cy="3416320"/>
          </a:xfrm>
          <a:prstGeom prst="rect">
            <a:avLst/>
          </a:prstGeom>
          <a:noFill/>
        </p:spPr>
        <p:txBody>
          <a:bodyPr wrap="square" rtlCol="0">
            <a:spAutoFit/>
          </a:bodyPr>
          <a:lstStyle/>
          <a:p>
            <a:r>
              <a:rPr lang="en-GB" dirty="0" smtClean="0"/>
              <a:t>It’s important to ensure that all page content is unique. If you have copied and pasted text from an external site or elsewhere on your own site, Google will recognise this and may not index your page if it deems it to be repeating information that is held elsewhere.</a:t>
            </a:r>
          </a:p>
          <a:p>
            <a:endParaRPr lang="en-GB" dirty="0" smtClean="0"/>
          </a:p>
          <a:p>
            <a:r>
              <a:rPr lang="en-GB" b="1" dirty="0" smtClean="0"/>
              <a:t>This extends to provider and product pages, as seen on the right here. </a:t>
            </a:r>
          </a:p>
          <a:p>
            <a:endParaRPr lang="en-GB" b="1" dirty="0"/>
          </a:p>
          <a:p>
            <a:r>
              <a:rPr lang="en-GB" dirty="0" smtClean="0">
                <a:hlinkClick r:id="rId2"/>
              </a:rPr>
              <a:t>Click here</a:t>
            </a:r>
            <a:r>
              <a:rPr lang="en-GB" dirty="0" smtClean="0"/>
              <a:t> for more information on the implications of duplicate content in SEO.</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398" y="604860"/>
            <a:ext cx="3775402" cy="887669"/>
          </a:xfrm>
          <a:prstGeom prst="rect">
            <a:avLst/>
          </a:prstGeom>
        </p:spPr>
      </p:pic>
      <p:pic>
        <p:nvPicPr>
          <p:cNvPr id="6" name="Picture 5"/>
          <p:cNvPicPr>
            <a:picLocks noChangeAspect="1"/>
          </p:cNvPicPr>
          <p:nvPr/>
        </p:nvPicPr>
        <p:blipFill>
          <a:blip r:embed="rId4"/>
          <a:stretch>
            <a:fillRect/>
          </a:stretch>
        </p:blipFill>
        <p:spPr>
          <a:xfrm>
            <a:off x="5445457" y="2103811"/>
            <a:ext cx="5908343" cy="3244260"/>
          </a:xfrm>
          <a:prstGeom prst="rect">
            <a:avLst/>
          </a:prstGeom>
        </p:spPr>
      </p:pic>
    </p:spTree>
    <p:extLst>
      <p:ext uri="{BB962C8B-B14F-4D97-AF65-F5344CB8AC3E}">
        <p14:creationId xmlns:p14="http://schemas.microsoft.com/office/powerpoint/2010/main" val="2694382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Summary</a:t>
            </a:r>
            <a:endParaRPr lang="en-GB" b="1"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007201713"/>
              </p:ext>
            </p:extLst>
          </p:nvPr>
        </p:nvGraphicFramePr>
        <p:xfrm>
          <a:off x="964810" y="1690688"/>
          <a:ext cx="8128000" cy="370840"/>
        </p:xfrm>
        <a:graphic>
          <a:graphicData uri="http://schemas.openxmlformats.org/drawingml/2006/table">
            <a:tbl>
              <a:tblPr firstRow="1" bandRow="1">
                <a:tableStyleId>{5C22544A-7EE6-4342-B048-85BDC9FD1C3A}</a:tableStyleId>
              </a:tblPr>
              <a:tblGrid>
                <a:gridCol w="8128000"/>
              </a:tblGrid>
              <a:tr h="370840">
                <a:tc>
                  <a:txBody>
                    <a:bodyPr/>
                    <a:lstStyle/>
                    <a:p>
                      <a:endParaRPr lang="en-GB" dirty="0"/>
                    </a:p>
                  </a:txBody>
                  <a:tcPr>
                    <a:noFill/>
                  </a:tcPr>
                </a:tc>
              </a:tr>
            </a:tbl>
          </a:graphicData>
        </a:graphic>
      </p:graphicFrame>
      <p:sp>
        <p:nvSpPr>
          <p:cNvPr id="5" name="TextBox 4"/>
          <p:cNvSpPr txBox="1"/>
          <p:nvPr/>
        </p:nvSpPr>
        <p:spPr>
          <a:xfrm>
            <a:off x="832512" y="1965282"/>
            <a:ext cx="5363572" cy="4555093"/>
          </a:xfrm>
          <a:prstGeom prst="rect">
            <a:avLst/>
          </a:prstGeom>
          <a:noFill/>
        </p:spPr>
        <p:txBody>
          <a:bodyPr wrap="square" rtlCol="0">
            <a:spAutoFit/>
          </a:bodyPr>
          <a:lstStyle/>
          <a:p>
            <a:pPr marL="342900" indent="-342900">
              <a:buFont typeface="Wingdings" panose="05000000000000000000" pitchFamily="2" charset="2"/>
              <a:buChar char="ü"/>
            </a:pPr>
            <a:r>
              <a:rPr lang="en-GB" sz="1600" b="1" dirty="0" smtClean="0"/>
              <a:t>Well-optimised meta data</a:t>
            </a:r>
          </a:p>
          <a:p>
            <a:pPr marL="342900" indent="-342900">
              <a:buFont typeface="Wingdings" panose="05000000000000000000" pitchFamily="2" charset="2"/>
              <a:buChar char="ü"/>
            </a:pPr>
            <a:endParaRPr lang="en-GB" sz="1600" b="1" dirty="0"/>
          </a:p>
          <a:p>
            <a:pPr marL="342900" indent="-342900">
              <a:buFont typeface="Wingdings" panose="05000000000000000000" pitchFamily="2" charset="2"/>
              <a:buChar char="ü"/>
            </a:pPr>
            <a:r>
              <a:rPr lang="en-GB" sz="1600" b="1" dirty="0" smtClean="0"/>
              <a:t>HTML and XML sitemaps installed</a:t>
            </a:r>
            <a:br>
              <a:rPr lang="en-GB" sz="1600" b="1" dirty="0" smtClean="0"/>
            </a:br>
            <a:endParaRPr lang="en-GB" sz="1600" b="1" dirty="0" smtClean="0"/>
          </a:p>
          <a:p>
            <a:pPr marL="342900" indent="-342900">
              <a:buFont typeface="Wingdings" panose="05000000000000000000" pitchFamily="2" charset="2"/>
              <a:buChar char="ü"/>
            </a:pPr>
            <a:r>
              <a:rPr lang="en-GB" sz="1600" b="1" dirty="0" smtClean="0"/>
              <a:t>Robots.txt implemented correctly</a:t>
            </a:r>
            <a:br>
              <a:rPr lang="en-GB" sz="1600" b="1" dirty="0" smtClean="0"/>
            </a:br>
            <a:endParaRPr lang="en-GB" sz="1600" b="1" dirty="0" smtClean="0"/>
          </a:p>
          <a:p>
            <a:pPr marL="342900" indent="-342900">
              <a:buFont typeface="Wingdings" panose="05000000000000000000" pitchFamily="2" charset="2"/>
              <a:buChar char="ü"/>
            </a:pPr>
            <a:r>
              <a:rPr lang="en-GB" sz="1600" b="1" dirty="0" smtClean="0"/>
              <a:t>Customised 404 error page</a:t>
            </a:r>
          </a:p>
          <a:p>
            <a:pPr marL="342900" indent="-342900">
              <a:buFont typeface="Wingdings" panose="05000000000000000000" pitchFamily="2" charset="2"/>
              <a:buChar char="ü"/>
            </a:pPr>
            <a:endParaRPr lang="en-GB" sz="1600" b="1" dirty="0"/>
          </a:p>
          <a:p>
            <a:pPr marL="342900" indent="-342900">
              <a:buFont typeface="Wingdings" panose="05000000000000000000" pitchFamily="2" charset="2"/>
              <a:buChar char="ü"/>
            </a:pPr>
            <a:r>
              <a:rPr lang="en-GB" sz="1600" b="1" dirty="0" smtClean="0"/>
              <a:t>Clean, SEO-friendly URLs</a:t>
            </a:r>
          </a:p>
          <a:p>
            <a:pPr marL="342900" indent="-342900">
              <a:buFont typeface="Wingdings" panose="05000000000000000000" pitchFamily="2" charset="2"/>
              <a:buChar char="ü"/>
            </a:pPr>
            <a:endParaRPr lang="en-GB" sz="1600" b="1" dirty="0"/>
          </a:p>
          <a:p>
            <a:pPr marL="342900" indent="-342900">
              <a:buFont typeface="Wingdings" panose="05000000000000000000" pitchFamily="2" charset="2"/>
              <a:buChar char="ü"/>
            </a:pPr>
            <a:r>
              <a:rPr lang="en-GB" sz="1600" b="1" dirty="0" smtClean="0"/>
              <a:t>Adequate header tags</a:t>
            </a:r>
          </a:p>
          <a:p>
            <a:pPr marL="342900" indent="-342900">
              <a:buFont typeface="Wingdings" panose="05000000000000000000" pitchFamily="2" charset="2"/>
              <a:buChar char="ü"/>
            </a:pPr>
            <a:endParaRPr lang="en-GB" sz="1600" b="1" dirty="0"/>
          </a:p>
          <a:p>
            <a:pPr marL="342900" indent="-342900">
              <a:buFont typeface="Wingdings" panose="05000000000000000000" pitchFamily="2" charset="2"/>
              <a:buChar char="ü"/>
            </a:pPr>
            <a:r>
              <a:rPr lang="en-GB" sz="1600" b="1" dirty="0" smtClean="0"/>
              <a:t>Natural keyword placement </a:t>
            </a:r>
          </a:p>
          <a:p>
            <a:pPr marL="342900" indent="-342900">
              <a:buFont typeface="Wingdings" panose="05000000000000000000" pitchFamily="2" charset="2"/>
              <a:buChar char="ü"/>
            </a:pPr>
            <a:endParaRPr lang="en-GB" sz="1600" b="1" dirty="0"/>
          </a:p>
          <a:p>
            <a:pPr marL="342900" indent="-342900">
              <a:buFont typeface="Wingdings" panose="05000000000000000000" pitchFamily="2" charset="2"/>
              <a:buChar char="ü"/>
            </a:pPr>
            <a:r>
              <a:rPr lang="en-GB" sz="1600" b="1" dirty="0" smtClean="0"/>
              <a:t>Ways to manage content within the page design</a:t>
            </a:r>
          </a:p>
          <a:p>
            <a:pPr marL="342900" indent="-342900">
              <a:buFont typeface="Wingdings" panose="05000000000000000000" pitchFamily="2" charset="2"/>
              <a:buChar char="ü"/>
            </a:pPr>
            <a:endParaRPr lang="en-GB" sz="1600" b="1" dirty="0"/>
          </a:p>
          <a:p>
            <a:pPr marL="342900" indent="-342900">
              <a:buFont typeface="Wingdings" panose="05000000000000000000" pitchFamily="2" charset="2"/>
              <a:buChar char="ü"/>
            </a:pPr>
            <a:r>
              <a:rPr lang="en-GB" sz="1600" b="1" dirty="0" smtClean="0"/>
              <a:t>Avoid duplicate content</a:t>
            </a:r>
          </a:p>
          <a:p>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398" y="604860"/>
            <a:ext cx="3775402" cy="887669"/>
          </a:xfrm>
          <a:prstGeom prst="rect">
            <a:avLst/>
          </a:prstGeom>
        </p:spPr>
      </p:pic>
      <p:sp>
        <p:nvSpPr>
          <p:cNvPr id="7" name="Rectangle 6"/>
          <p:cNvSpPr/>
          <p:nvPr/>
        </p:nvSpPr>
        <p:spPr>
          <a:xfrm>
            <a:off x="7287905" y="4474840"/>
            <a:ext cx="4367284" cy="1751249"/>
          </a:xfrm>
          <a:prstGeom prst="rect">
            <a:avLst/>
          </a:prstGeom>
        </p:spPr>
        <p:txBody>
          <a:bodyPr wrap="square">
            <a:spAutoFit/>
          </a:bodyPr>
          <a:lstStyle/>
          <a:p>
            <a:pPr>
              <a:lnSpc>
                <a:spcPct val="115000"/>
              </a:lnSpc>
              <a:spcAft>
                <a:spcPts val="1000"/>
              </a:spcAft>
            </a:pPr>
            <a:r>
              <a:rPr lang="en-GB" sz="2800" dirty="0">
                <a:latin typeface="Calibri" panose="020F0502020204030204" pitchFamily="34" charset="0"/>
                <a:ea typeface="Calibri" panose="020F0502020204030204" pitchFamily="34" charset="0"/>
                <a:cs typeface="Times New Roman" panose="02020603050405020304" pitchFamily="18" charset="0"/>
              </a:rPr>
              <a:t> </a:t>
            </a:r>
            <a:endParaRPr lang="en-GB" sz="2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tabLst>
                <a:tab pos="3768090" algn="l"/>
              </a:tabLst>
            </a:pPr>
            <a:r>
              <a:rPr lang="en-GB" sz="1600" b="1" dirty="0">
                <a:solidFill>
                  <a:srgbClr val="595959"/>
                </a:solidFill>
                <a:latin typeface="Calibri" panose="020F0502020204030204" pitchFamily="34" charset="0"/>
                <a:ea typeface="Calibri" panose="020F0502020204030204" pitchFamily="34" charset="0"/>
                <a:cs typeface="Times New Roman" panose="02020603050405020304" pitchFamily="18" charset="0"/>
              </a:rPr>
              <a:t>www.freelanceseoessex.co.uk</a:t>
            </a: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tabLst>
                <a:tab pos="3768090" algn="l"/>
              </a:tabLst>
            </a:pPr>
            <a:r>
              <a:rPr lang="en-GB" sz="1400" b="1" dirty="0">
                <a:latin typeface="Calibri" panose="020F0502020204030204" pitchFamily="34" charset="0"/>
                <a:ea typeface="Calibri" panose="020F0502020204030204" pitchFamily="34" charset="0"/>
                <a:cs typeface="Times New Roman" panose="02020603050405020304" pitchFamily="18" charset="0"/>
              </a:rPr>
              <a:t>Email:</a:t>
            </a:r>
            <a:r>
              <a:rPr lang="en-GB" sz="1400" dirty="0">
                <a:latin typeface="Calibri" panose="020F0502020204030204" pitchFamily="34" charset="0"/>
                <a:ea typeface="Calibri" panose="020F0502020204030204" pitchFamily="34" charset="0"/>
                <a:cs typeface="Times New Roman" panose="02020603050405020304" pitchFamily="18" charset="0"/>
              </a:rPr>
              <a:t> info@freelanceseoessex.co.uk</a:t>
            </a:r>
          </a:p>
          <a:p>
            <a:pPr algn="ctr">
              <a:lnSpc>
                <a:spcPct val="115000"/>
              </a:lnSpc>
              <a:spcAft>
                <a:spcPts val="1000"/>
              </a:spcAft>
            </a:pPr>
            <a:r>
              <a:rPr lang="en-GB" sz="1400" b="1" dirty="0">
                <a:latin typeface="Calibri" panose="020F0502020204030204" pitchFamily="34" charset="0"/>
                <a:ea typeface="Times New Roman" panose="02020603050405020304" pitchFamily="18" charset="0"/>
                <a:cs typeface="Times New Roman" panose="02020603050405020304" pitchFamily="18" charset="0"/>
              </a:rPr>
              <a:t>Telephone:</a:t>
            </a:r>
            <a:r>
              <a:rPr lang="en-GB" sz="1400" dirty="0">
                <a:latin typeface="Calibri" panose="020F0502020204030204" pitchFamily="34" charset="0"/>
                <a:ea typeface="Times New Roman" panose="02020603050405020304" pitchFamily="18" charset="0"/>
                <a:cs typeface="Times New Roman" panose="02020603050405020304" pitchFamily="18" charset="0"/>
              </a:rPr>
              <a:t> </a:t>
            </a:r>
            <a:r>
              <a:rPr lang="en-GB" sz="1400" b="1" dirty="0">
                <a:latin typeface="Calibri" panose="020F0502020204030204" pitchFamily="34" charset="0"/>
                <a:ea typeface="Times New Roman" panose="02020603050405020304" pitchFamily="18" charset="0"/>
                <a:cs typeface="Times New Roman" panose="02020603050405020304" pitchFamily="18" charset="0"/>
              </a:rPr>
              <a:t>01245 477449 | 07840 155935</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FreelanceLogo.jpg"/>
          <p:cNvPicPr/>
          <p:nvPr/>
        </p:nvPicPr>
        <p:blipFill>
          <a:blip r:embed="rId3" cstate="print"/>
          <a:stretch>
            <a:fillRect/>
          </a:stretch>
        </p:blipFill>
        <p:spPr>
          <a:xfrm>
            <a:off x="8542174" y="3448133"/>
            <a:ext cx="1847850" cy="1562100"/>
          </a:xfrm>
          <a:prstGeom prst="rect">
            <a:avLst/>
          </a:prstGeom>
        </p:spPr>
      </p:pic>
    </p:spTree>
    <p:extLst>
      <p:ext uri="{BB962C8B-B14F-4D97-AF65-F5344CB8AC3E}">
        <p14:creationId xmlns:p14="http://schemas.microsoft.com/office/powerpoint/2010/main" val="71386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2370" y="5528603"/>
            <a:ext cx="4501661" cy="954107"/>
          </a:xfrm>
          <a:prstGeom prst="rect">
            <a:avLst/>
          </a:prstGeom>
          <a:noFill/>
        </p:spPr>
        <p:txBody>
          <a:bodyPr wrap="square" rtlCol="0">
            <a:spAutoFit/>
          </a:bodyPr>
          <a:lstStyle/>
          <a:p>
            <a:r>
              <a:rPr lang="en-GB" sz="1400" b="1" dirty="0" smtClean="0"/>
              <a:t>Example Page: </a:t>
            </a:r>
            <a:r>
              <a:rPr lang="en-GB" sz="1400" dirty="0" smtClean="0"/>
              <a:t>Customer Management </a:t>
            </a:r>
          </a:p>
          <a:p>
            <a:r>
              <a:rPr lang="en-GB" sz="1400" b="1" dirty="0" smtClean="0"/>
              <a:t>Current URL: </a:t>
            </a:r>
            <a:r>
              <a:rPr lang="en-GB" sz="1400" dirty="0" smtClean="0"/>
              <a:t>http://www.comparecloudware.com/home.mvc/CategoryPage?categoryID=2&amp;scripting=True</a:t>
            </a:r>
            <a:endParaRPr lang="en-GB" sz="1400" dirty="0"/>
          </a:p>
        </p:txBody>
      </p:sp>
      <p:pic>
        <p:nvPicPr>
          <p:cNvPr id="5" name="Picture 4"/>
          <p:cNvPicPr>
            <a:picLocks noChangeAspect="1"/>
          </p:cNvPicPr>
          <p:nvPr/>
        </p:nvPicPr>
        <p:blipFill>
          <a:blip r:embed="rId2"/>
          <a:stretch>
            <a:fillRect/>
          </a:stretch>
        </p:blipFill>
        <p:spPr>
          <a:xfrm>
            <a:off x="5401994" y="277691"/>
            <a:ext cx="6480956" cy="6271010"/>
          </a:xfrm>
          <a:prstGeom prst="rect">
            <a:avLst/>
          </a:prstGeom>
        </p:spPr>
      </p:pic>
      <p:sp>
        <p:nvSpPr>
          <p:cNvPr id="2" name="TextBox 1"/>
          <p:cNvSpPr txBox="1"/>
          <p:nvPr/>
        </p:nvSpPr>
        <p:spPr>
          <a:xfrm>
            <a:off x="422031" y="1491175"/>
            <a:ext cx="4572000" cy="2585323"/>
          </a:xfrm>
          <a:prstGeom prst="rect">
            <a:avLst/>
          </a:prstGeom>
          <a:noFill/>
        </p:spPr>
        <p:txBody>
          <a:bodyPr wrap="square" rtlCol="0">
            <a:spAutoFit/>
          </a:bodyPr>
          <a:lstStyle/>
          <a:p>
            <a:r>
              <a:rPr lang="en-GB" dirty="0" smtClean="0"/>
              <a:t>This document is designed to provide you with an overview of the main factors involved in onsite SEO. </a:t>
            </a:r>
          </a:p>
          <a:p>
            <a:endParaRPr lang="en-GB" dirty="0"/>
          </a:p>
          <a:p>
            <a:r>
              <a:rPr lang="en-GB" dirty="0" smtClean="0"/>
              <a:t>Our intention is to provide you with the information you need to create engaging, user-friendly content that is fully optimised to encourage a stronger presence in the search engines. </a:t>
            </a:r>
            <a:endParaRPr lang="en-GB" dirty="0"/>
          </a:p>
        </p:txBody>
      </p:sp>
      <p:sp>
        <p:nvSpPr>
          <p:cNvPr id="3" name="TextBox 2"/>
          <p:cNvSpPr txBox="1"/>
          <p:nvPr/>
        </p:nvSpPr>
        <p:spPr>
          <a:xfrm>
            <a:off x="437778" y="689319"/>
            <a:ext cx="4501661" cy="461665"/>
          </a:xfrm>
          <a:prstGeom prst="rect">
            <a:avLst/>
          </a:prstGeom>
          <a:noFill/>
        </p:spPr>
        <p:txBody>
          <a:bodyPr wrap="square" rtlCol="0">
            <a:spAutoFit/>
          </a:bodyPr>
          <a:lstStyle/>
          <a:p>
            <a:r>
              <a:rPr lang="en-GB" sz="2400" b="1" dirty="0" smtClean="0"/>
              <a:t>Overview</a:t>
            </a:r>
            <a:endParaRPr lang="en-GB" sz="2400" b="1" dirty="0"/>
          </a:p>
        </p:txBody>
      </p:sp>
    </p:spTree>
    <p:extLst>
      <p:ext uri="{BB962C8B-B14F-4D97-AF65-F5344CB8AC3E}">
        <p14:creationId xmlns:p14="http://schemas.microsoft.com/office/powerpoint/2010/main" val="1842138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smtClean="0">
                <a:latin typeface="+mn-lt"/>
              </a:rPr>
              <a:t>Meta Information</a:t>
            </a:r>
            <a:endParaRPr lang="en-GB" dirty="0">
              <a:latin typeface="+mn-lt"/>
            </a:endParaRPr>
          </a:p>
        </p:txBody>
      </p:sp>
      <p:sp>
        <p:nvSpPr>
          <p:cNvPr id="5" name="TextBox 4"/>
          <p:cNvSpPr txBox="1"/>
          <p:nvPr/>
        </p:nvSpPr>
        <p:spPr>
          <a:xfrm>
            <a:off x="838200" y="2113769"/>
            <a:ext cx="6083105" cy="3539430"/>
          </a:xfrm>
          <a:prstGeom prst="rect">
            <a:avLst/>
          </a:prstGeom>
          <a:noFill/>
        </p:spPr>
        <p:txBody>
          <a:bodyPr wrap="square" rtlCol="0">
            <a:spAutoFit/>
          </a:bodyPr>
          <a:lstStyle/>
          <a:p>
            <a:r>
              <a:rPr lang="en-GB" sz="1600" dirty="0" smtClean="0"/>
              <a:t>Meta data is crucial for establishing the theme of each page to the search engines. The meta data on each page needs to be unique for the best results. </a:t>
            </a:r>
          </a:p>
          <a:p>
            <a:endParaRPr lang="en-GB" sz="1600" dirty="0"/>
          </a:p>
          <a:p>
            <a:r>
              <a:rPr lang="en-GB" sz="1600" dirty="0" smtClean="0"/>
              <a:t>This is how your meta data appears within your Google listing:</a:t>
            </a:r>
          </a:p>
          <a:p>
            <a:endParaRPr lang="en-GB" sz="1600" dirty="0"/>
          </a:p>
          <a:p>
            <a:endParaRPr lang="en-GB" sz="1600" dirty="0" smtClean="0"/>
          </a:p>
          <a:p>
            <a:endParaRPr lang="en-GB" sz="1600" dirty="0"/>
          </a:p>
          <a:p>
            <a:endParaRPr lang="en-GB" sz="1600" dirty="0" smtClean="0"/>
          </a:p>
          <a:p>
            <a:endParaRPr lang="en-GB" sz="1600" dirty="0"/>
          </a:p>
          <a:p>
            <a:endParaRPr lang="en-GB" sz="1600" dirty="0" smtClean="0"/>
          </a:p>
          <a:p>
            <a:endParaRPr lang="en-GB" sz="1600" dirty="0" smtClean="0"/>
          </a:p>
          <a:p>
            <a:endParaRPr lang="en-GB" sz="1600" dirty="0"/>
          </a:p>
          <a:p>
            <a:r>
              <a:rPr lang="en-GB" sz="1600" dirty="0" smtClean="0"/>
              <a:t>Your meta keywords are not displayed.</a:t>
            </a:r>
          </a:p>
        </p:txBody>
      </p:sp>
      <p:pic>
        <p:nvPicPr>
          <p:cNvPr id="7" name="Picture 6"/>
          <p:cNvPicPr>
            <a:picLocks noChangeAspect="1"/>
          </p:cNvPicPr>
          <p:nvPr/>
        </p:nvPicPr>
        <p:blipFill>
          <a:blip r:embed="rId2"/>
          <a:stretch>
            <a:fillRect/>
          </a:stretch>
        </p:blipFill>
        <p:spPr>
          <a:xfrm>
            <a:off x="765343" y="3777120"/>
            <a:ext cx="7274942" cy="1242299"/>
          </a:xfrm>
          <a:prstGeom prst="rect">
            <a:avLst/>
          </a:prstGeom>
        </p:spPr>
      </p:pic>
      <p:sp>
        <p:nvSpPr>
          <p:cNvPr id="8" name="TextBox 7"/>
          <p:cNvSpPr txBox="1"/>
          <p:nvPr/>
        </p:nvSpPr>
        <p:spPr>
          <a:xfrm>
            <a:off x="8653031" y="3852820"/>
            <a:ext cx="1213738" cy="369332"/>
          </a:xfrm>
          <a:prstGeom prst="rect">
            <a:avLst/>
          </a:prstGeom>
          <a:noFill/>
        </p:spPr>
        <p:txBody>
          <a:bodyPr wrap="square" rtlCol="0">
            <a:spAutoFit/>
          </a:bodyPr>
          <a:lstStyle/>
          <a:p>
            <a:r>
              <a:rPr lang="en-GB" b="1" dirty="0" smtClean="0"/>
              <a:t>Meta Title</a:t>
            </a:r>
            <a:endParaRPr lang="en-GB" b="1" dirty="0"/>
          </a:p>
        </p:txBody>
      </p:sp>
      <p:sp>
        <p:nvSpPr>
          <p:cNvPr id="9" name="TextBox 8"/>
          <p:cNvSpPr txBox="1"/>
          <p:nvPr/>
        </p:nvSpPr>
        <p:spPr>
          <a:xfrm>
            <a:off x="8653031" y="4420311"/>
            <a:ext cx="2138289" cy="369332"/>
          </a:xfrm>
          <a:prstGeom prst="rect">
            <a:avLst/>
          </a:prstGeom>
          <a:noFill/>
        </p:spPr>
        <p:txBody>
          <a:bodyPr wrap="square" rtlCol="0">
            <a:spAutoFit/>
          </a:bodyPr>
          <a:lstStyle/>
          <a:p>
            <a:r>
              <a:rPr lang="en-GB" b="1" dirty="0" smtClean="0"/>
              <a:t>Meta Description</a:t>
            </a:r>
            <a:endParaRPr lang="en-GB" b="1" dirty="0"/>
          </a:p>
        </p:txBody>
      </p:sp>
      <p:cxnSp>
        <p:nvCxnSpPr>
          <p:cNvPr id="11" name="Straight Arrow Connector 10"/>
          <p:cNvCxnSpPr/>
          <p:nvPr/>
        </p:nvCxnSpPr>
        <p:spPr>
          <a:xfrm flipH="1">
            <a:off x="7988455" y="4043100"/>
            <a:ext cx="7455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988455" y="4604977"/>
            <a:ext cx="7455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398" y="604860"/>
            <a:ext cx="3775402" cy="887669"/>
          </a:xfrm>
          <a:prstGeom prst="rect">
            <a:avLst/>
          </a:prstGeom>
        </p:spPr>
      </p:pic>
    </p:spTree>
    <p:extLst>
      <p:ext uri="{BB962C8B-B14F-4D97-AF65-F5344CB8AC3E}">
        <p14:creationId xmlns:p14="http://schemas.microsoft.com/office/powerpoint/2010/main" val="362249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Meta Information</a:t>
            </a:r>
            <a:endParaRPr lang="en-GB" dirty="0">
              <a:latin typeface="+mn-lt"/>
            </a:endParaRPr>
          </a:p>
        </p:txBody>
      </p:sp>
      <p:sp>
        <p:nvSpPr>
          <p:cNvPr id="3" name="Content Placeholder 2"/>
          <p:cNvSpPr>
            <a:spLocks noGrp="1"/>
          </p:cNvSpPr>
          <p:nvPr>
            <p:ph idx="1"/>
          </p:nvPr>
        </p:nvSpPr>
        <p:spPr>
          <a:xfrm>
            <a:off x="781928" y="2177318"/>
            <a:ext cx="10515600" cy="889440"/>
          </a:xfrm>
        </p:spPr>
        <p:txBody>
          <a:bodyPr/>
          <a:lstStyle/>
          <a:p>
            <a:pPr marL="0" indent="0">
              <a:buNone/>
            </a:pPr>
            <a:r>
              <a:rPr lang="en-GB" dirty="0" smtClean="0"/>
              <a:t>This is how your meta data appears within the page source code </a:t>
            </a:r>
          </a:p>
          <a:p>
            <a:pPr marL="0" indent="0">
              <a:buNone/>
            </a:pPr>
            <a:r>
              <a:rPr lang="en-GB" sz="1600" dirty="0" smtClean="0"/>
              <a:t>(sample taken from www.freelanceseoessex.co.uk homepage):</a:t>
            </a:r>
            <a:endParaRPr lang="en-GB" sz="1600" dirty="0"/>
          </a:p>
        </p:txBody>
      </p:sp>
      <p:pic>
        <p:nvPicPr>
          <p:cNvPr id="4" name="Picture 3"/>
          <p:cNvPicPr>
            <a:picLocks noChangeAspect="1"/>
          </p:cNvPicPr>
          <p:nvPr/>
        </p:nvPicPr>
        <p:blipFill>
          <a:blip r:embed="rId2"/>
          <a:stretch>
            <a:fillRect/>
          </a:stretch>
        </p:blipFill>
        <p:spPr>
          <a:xfrm>
            <a:off x="852269" y="3202597"/>
            <a:ext cx="8797087" cy="243987"/>
          </a:xfrm>
          <a:prstGeom prst="rect">
            <a:avLst/>
          </a:prstGeom>
        </p:spPr>
      </p:pic>
      <p:pic>
        <p:nvPicPr>
          <p:cNvPr id="6" name="Picture 5"/>
          <p:cNvPicPr>
            <a:picLocks noChangeAspect="1"/>
          </p:cNvPicPr>
          <p:nvPr/>
        </p:nvPicPr>
        <p:blipFill>
          <a:blip r:embed="rId3"/>
          <a:stretch>
            <a:fillRect/>
          </a:stretch>
        </p:blipFill>
        <p:spPr>
          <a:xfrm>
            <a:off x="838200" y="3786478"/>
            <a:ext cx="10869553" cy="363491"/>
          </a:xfrm>
          <a:prstGeom prst="rect">
            <a:avLst/>
          </a:prstGeom>
        </p:spPr>
      </p:pic>
      <p:pic>
        <p:nvPicPr>
          <p:cNvPr id="7" name="Picture 6"/>
          <p:cNvPicPr>
            <a:picLocks noChangeAspect="1"/>
          </p:cNvPicPr>
          <p:nvPr/>
        </p:nvPicPr>
        <p:blipFill>
          <a:blip r:embed="rId4"/>
          <a:stretch>
            <a:fillRect/>
          </a:stretch>
        </p:blipFill>
        <p:spPr>
          <a:xfrm>
            <a:off x="838200" y="4489864"/>
            <a:ext cx="10869553" cy="36231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8398" y="604860"/>
            <a:ext cx="3775402" cy="887669"/>
          </a:xfrm>
          <a:prstGeom prst="rect">
            <a:avLst/>
          </a:prstGeom>
        </p:spPr>
      </p:pic>
    </p:spTree>
    <p:extLst>
      <p:ext uri="{BB962C8B-B14F-4D97-AF65-F5344CB8AC3E}">
        <p14:creationId xmlns:p14="http://schemas.microsoft.com/office/powerpoint/2010/main" val="7181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Notes on Meta Data</a:t>
            </a:r>
            <a:endParaRPr lang="en-GB" dirty="0">
              <a:latin typeface="+mn-lt"/>
            </a:endParaRPr>
          </a:p>
        </p:txBody>
      </p:sp>
      <p:sp>
        <p:nvSpPr>
          <p:cNvPr id="3" name="Content Placeholder 2"/>
          <p:cNvSpPr>
            <a:spLocks noGrp="1"/>
          </p:cNvSpPr>
          <p:nvPr>
            <p:ph idx="1"/>
          </p:nvPr>
        </p:nvSpPr>
        <p:spPr/>
        <p:txBody>
          <a:bodyPr/>
          <a:lstStyle/>
          <a:p>
            <a:pPr marL="0" indent="0">
              <a:buNone/>
            </a:pPr>
            <a:r>
              <a:rPr lang="en-GB" sz="2400" b="1" dirty="0" smtClean="0"/>
              <a:t>Meta Title Tag:</a:t>
            </a:r>
          </a:p>
          <a:p>
            <a:pPr>
              <a:buFont typeface="Wingdings" panose="05000000000000000000" pitchFamily="2" charset="2"/>
              <a:buChar char="Ø"/>
            </a:pPr>
            <a:r>
              <a:rPr lang="en-GB" sz="1400" dirty="0" smtClean="0"/>
              <a:t>The title tag should be no longer than 70 characters in length (including spaces)</a:t>
            </a:r>
          </a:p>
          <a:p>
            <a:pPr>
              <a:buFont typeface="Wingdings" panose="05000000000000000000" pitchFamily="2" charset="2"/>
              <a:buChar char="Ø"/>
            </a:pPr>
            <a:r>
              <a:rPr lang="en-GB" sz="1400" dirty="0" smtClean="0"/>
              <a:t>Your main targeted keyword should be placed at the front of the title, followed by either a secondary keyword, a USP, or supporting information for that page. If the character limit allows, your brand name can also be added to the end of the title.</a:t>
            </a:r>
            <a:br>
              <a:rPr lang="en-GB" sz="1400" dirty="0" smtClean="0"/>
            </a:br>
            <a:endParaRPr lang="en-GB" sz="1400" dirty="0" smtClean="0"/>
          </a:p>
          <a:p>
            <a:pPr marL="0" indent="0">
              <a:buNone/>
            </a:pPr>
            <a:r>
              <a:rPr lang="en-GB" sz="2400" b="1" dirty="0" smtClean="0"/>
              <a:t>Meta Keywords Field:</a:t>
            </a:r>
          </a:p>
          <a:p>
            <a:pPr>
              <a:buFont typeface="Wingdings" panose="05000000000000000000" pitchFamily="2" charset="2"/>
              <a:buChar char="Ø"/>
            </a:pPr>
            <a:r>
              <a:rPr lang="en-GB" sz="1400" dirty="0" smtClean="0"/>
              <a:t>The search engines largely ignore keywords placed within the meta, but for optimisation consistency, we recommend adding 3 – 10 targeted keywords</a:t>
            </a:r>
          </a:p>
          <a:p>
            <a:pPr>
              <a:buFont typeface="Wingdings" panose="05000000000000000000" pitchFamily="2" charset="2"/>
              <a:buChar char="Ø"/>
            </a:pPr>
            <a:r>
              <a:rPr lang="en-GB" sz="1400" dirty="0" smtClean="0"/>
              <a:t>Each keyword must be separated by a comma and a space</a:t>
            </a:r>
            <a:br>
              <a:rPr lang="en-GB" sz="1400" dirty="0" smtClean="0"/>
            </a:br>
            <a:endParaRPr lang="en-GB" sz="1400" dirty="0" smtClean="0"/>
          </a:p>
          <a:p>
            <a:pPr marL="0" indent="0">
              <a:buNone/>
            </a:pPr>
            <a:r>
              <a:rPr lang="en-GB" sz="2400" b="1" dirty="0" smtClean="0"/>
              <a:t>Meta Description Field:</a:t>
            </a:r>
          </a:p>
          <a:p>
            <a:pPr>
              <a:buFont typeface="Wingdings" panose="05000000000000000000" pitchFamily="2" charset="2"/>
              <a:buChar char="Ø"/>
            </a:pPr>
            <a:r>
              <a:rPr lang="en-GB" sz="1400" dirty="0"/>
              <a:t>The </a:t>
            </a:r>
            <a:r>
              <a:rPr lang="en-GB" sz="1400" dirty="0" smtClean="0"/>
              <a:t>meta description </a:t>
            </a:r>
            <a:r>
              <a:rPr lang="en-GB" sz="1400" dirty="0"/>
              <a:t>should be no longer than </a:t>
            </a:r>
            <a:r>
              <a:rPr lang="en-GB" sz="1400" dirty="0" smtClean="0"/>
              <a:t>160</a:t>
            </a:r>
            <a:r>
              <a:rPr lang="en-GB" sz="1400" dirty="0" smtClean="0"/>
              <a:t> </a:t>
            </a:r>
            <a:r>
              <a:rPr lang="en-GB" sz="1400" dirty="0"/>
              <a:t>characters in length (including spaces</a:t>
            </a:r>
            <a:r>
              <a:rPr lang="en-GB" sz="1400" dirty="0" smtClean="0"/>
              <a:t>)</a:t>
            </a:r>
          </a:p>
          <a:p>
            <a:pPr>
              <a:buFont typeface="Wingdings" panose="05000000000000000000" pitchFamily="2" charset="2"/>
              <a:buChar char="Ø"/>
            </a:pPr>
            <a:r>
              <a:rPr lang="en-GB" sz="1400" dirty="0" smtClean="0"/>
              <a:t>This field should accurately describe what the page is about using 1-2 of your targeted keywords. Where possible, the brand name should be incorporated into the field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398" y="604860"/>
            <a:ext cx="3775402" cy="887669"/>
          </a:xfrm>
          <a:prstGeom prst="rect">
            <a:avLst/>
          </a:prstGeom>
        </p:spPr>
      </p:pic>
    </p:spTree>
    <p:extLst>
      <p:ext uri="{BB962C8B-B14F-4D97-AF65-F5344CB8AC3E}">
        <p14:creationId xmlns:p14="http://schemas.microsoft.com/office/powerpoint/2010/main" val="389744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mn-lt"/>
              </a:rPr>
              <a:t>Example Meta Data</a:t>
            </a:r>
            <a:endParaRPr lang="en-GB" dirty="0">
              <a:latin typeface="+mn-lt"/>
            </a:endParaRPr>
          </a:p>
        </p:txBody>
      </p:sp>
      <p:sp>
        <p:nvSpPr>
          <p:cNvPr id="3" name="Content Placeholder 2"/>
          <p:cNvSpPr>
            <a:spLocks noGrp="1"/>
          </p:cNvSpPr>
          <p:nvPr>
            <p:ph idx="1"/>
          </p:nvPr>
        </p:nvSpPr>
        <p:spPr>
          <a:xfrm>
            <a:off x="838200" y="1921161"/>
            <a:ext cx="10515600" cy="4351338"/>
          </a:xfrm>
        </p:spPr>
        <p:txBody>
          <a:bodyPr>
            <a:normAutofit/>
          </a:bodyPr>
          <a:lstStyle/>
          <a:p>
            <a:pPr marL="0" indent="0">
              <a:buNone/>
            </a:pPr>
            <a:r>
              <a:rPr lang="en-GB" sz="2400" b="1" dirty="0" smtClean="0"/>
              <a:t>Example Meta Title: </a:t>
            </a:r>
          </a:p>
          <a:p>
            <a:pPr marL="0" indent="0">
              <a:buNone/>
            </a:pPr>
            <a:r>
              <a:rPr lang="en-GB" sz="2000" dirty="0" smtClean="0"/>
              <a:t>Compare </a:t>
            </a:r>
            <a:r>
              <a:rPr lang="en-GB" sz="2000" dirty="0"/>
              <a:t>Customer Management Software | CRM Reviews | Compare </a:t>
            </a:r>
            <a:r>
              <a:rPr lang="en-GB" sz="2000" dirty="0" err="1"/>
              <a:t>Cloudware</a:t>
            </a:r>
            <a:endParaRPr lang="en-GB" sz="2000" dirty="0"/>
          </a:p>
          <a:p>
            <a:pPr marL="0" indent="0">
              <a:buNone/>
            </a:pPr>
            <a:endParaRPr lang="en-GB" dirty="0" smtClean="0"/>
          </a:p>
          <a:p>
            <a:pPr marL="0" indent="0">
              <a:buNone/>
            </a:pPr>
            <a:r>
              <a:rPr lang="en-GB" sz="2400" b="1" dirty="0" smtClean="0"/>
              <a:t>Example Meta Keywords:</a:t>
            </a:r>
          </a:p>
          <a:p>
            <a:pPr marL="0" indent="0">
              <a:buNone/>
            </a:pPr>
            <a:r>
              <a:rPr lang="en-GB" sz="2000" dirty="0" smtClean="0"/>
              <a:t>compare CRM, compare CRM software, buy customer management software, compare customer management software, best customer management software, customer management reviews</a:t>
            </a:r>
            <a:endParaRPr lang="en-GB" sz="2000" dirty="0"/>
          </a:p>
          <a:p>
            <a:pPr marL="0" indent="0">
              <a:buNone/>
            </a:pPr>
            <a:r>
              <a:rPr lang="en-GB" dirty="0" smtClean="0"/>
              <a:t/>
            </a:r>
            <a:br>
              <a:rPr lang="en-GB" dirty="0" smtClean="0"/>
            </a:br>
            <a:r>
              <a:rPr lang="en-GB" sz="2400" b="1" dirty="0" smtClean="0"/>
              <a:t>Example Meta Description:</a:t>
            </a:r>
          </a:p>
          <a:p>
            <a:pPr marL="0" indent="0">
              <a:buNone/>
            </a:pPr>
            <a:r>
              <a:rPr lang="en-GB" sz="2000" dirty="0"/>
              <a:t>Compare customer management software and CRM systems from top brands with UK independent website Compare </a:t>
            </a:r>
            <a:r>
              <a:rPr lang="en-GB" sz="2000" dirty="0" err="1"/>
              <a:t>Cloudware</a:t>
            </a:r>
            <a:r>
              <a:rPr lang="en-GB" sz="2000" dirty="0"/>
              <a:t>. Compare features and costs and buy </a:t>
            </a:r>
            <a:r>
              <a:rPr lang="en-GB" sz="2000" dirty="0" smtClean="0"/>
              <a:t>online.</a:t>
            </a:r>
            <a:endParaRPr lang="en-GB"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398" y="604860"/>
            <a:ext cx="3775402" cy="887669"/>
          </a:xfrm>
          <a:prstGeom prst="rect">
            <a:avLst/>
          </a:prstGeom>
        </p:spPr>
      </p:pic>
    </p:spTree>
    <p:extLst>
      <p:ext uri="{BB962C8B-B14F-4D97-AF65-F5344CB8AC3E}">
        <p14:creationId xmlns:p14="http://schemas.microsoft.com/office/powerpoint/2010/main" val="407774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Code</a:t>
            </a:r>
            <a:endParaRPr lang="en-GB" b="1" dirty="0">
              <a:latin typeface="+mn-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8398" y="604860"/>
            <a:ext cx="3775402" cy="887669"/>
          </a:xfrm>
          <a:prstGeom prst="rect">
            <a:avLst/>
          </a:prstGeom>
        </p:spPr>
      </p:pic>
      <p:sp>
        <p:nvSpPr>
          <p:cNvPr id="7" name="TextBox 6"/>
          <p:cNvSpPr txBox="1"/>
          <p:nvPr/>
        </p:nvSpPr>
        <p:spPr>
          <a:xfrm>
            <a:off x="838200" y="1690688"/>
            <a:ext cx="6083105" cy="584775"/>
          </a:xfrm>
          <a:prstGeom prst="rect">
            <a:avLst/>
          </a:prstGeom>
          <a:noFill/>
        </p:spPr>
        <p:txBody>
          <a:bodyPr wrap="square" rtlCol="0">
            <a:spAutoFit/>
          </a:bodyPr>
          <a:lstStyle/>
          <a:p>
            <a:r>
              <a:rPr lang="en-GB" sz="1600" dirty="0" smtClean="0"/>
              <a:t>There are a number of coding elements that need to be implemented to ensure the site is well optimised.</a:t>
            </a:r>
          </a:p>
        </p:txBody>
      </p:sp>
      <p:sp>
        <p:nvSpPr>
          <p:cNvPr id="8" name="TextBox 7"/>
          <p:cNvSpPr txBox="1"/>
          <p:nvPr/>
        </p:nvSpPr>
        <p:spPr>
          <a:xfrm>
            <a:off x="838200" y="2374304"/>
            <a:ext cx="10515600" cy="3785652"/>
          </a:xfrm>
          <a:prstGeom prst="rect">
            <a:avLst/>
          </a:prstGeom>
          <a:noFill/>
        </p:spPr>
        <p:txBody>
          <a:bodyPr wrap="square" rtlCol="0">
            <a:spAutoFit/>
          </a:bodyPr>
          <a:lstStyle/>
          <a:p>
            <a:r>
              <a:rPr lang="en-GB" sz="2000" b="1" dirty="0" smtClean="0"/>
              <a:t>HTML Sitemap</a:t>
            </a:r>
          </a:p>
          <a:p>
            <a:endParaRPr lang="en-GB" sz="1600" dirty="0" smtClean="0"/>
          </a:p>
          <a:p>
            <a:r>
              <a:rPr lang="en-GB" sz="1600" dirty="0" smtClean="0"/>
              <a:t>Compare </a:t>
            </a:r>
            <a:r>
              <a:rPr lang="en-GB" sz="1600" dirty="0" err="1" smtClean="0"/>
              <a:t>Cloudware</a:t>
            </a:r>
            <a:r>
              <a:rPr lang="en-GB" sz="1600" dirty="0" smtClean="0"/>
              <a:t> already contains an HTML sitemap</a:t>
            </a:r>
            <a:r>
              <a:rPr lang="en-GB" sz="1600" dirty="0"/>
              <a:t>, available here: </a:t>
            </a:r>
            <a:endParaRPr lang="en-GB" sz="1600" dirty="0" smtClean="0"/>
          </a:p>
          <a:p>
            <a:r>
              <a:rPr lang="en-GB" sz="1600" b="1" dirty="0"/>
              <a:t/>
            </a:r>
            <a:br>
              <a:rPr lang="en-GB" sz="1600" b="1" dirty="0"/>
            </a:br>
            <a:r>
              <a:rPr lang="en-GB" sz="1600" b="1" dirty="0" smtClean="0"/>
              <a:t>http</a:t>
            </a:r>
            <a:r>
              <a:rPr lang="en-GB" sz="1600" b="1" dirty="0"/>
              <a:t>://www.comparecloudware.com/Home.mvc/SitemapPage?scripting=True</a:t>
            </a:r>
            <a:endParaRPr lang="en-GB" sz="1600" b="1" dirty="0" smtClean="0"/>
          </a:p>
          <a:p>
            <a:endParaRPr lang="en-GB" sz="2000" b="1" dirty="0"/>
          </a:p>
          <a:p>
            <a:r>
              <a:rPr lang="en-GB" sz="2000" b="1" dirty="0" smtClean="0"/>
              <a:t>XML Sitemap</a:t>
            </a:r>
            <a:endParaRPr lang="en-GB" b="1" dirty="0"/>
          </a:p>
          <a:p>
            <a:endParaRPr lang="en-GB" dirty="0" smtClean="0"/>
          </a:p>
          <a:p>
            <a:r>
              <a:rPr lang="en-GB" sz="1600" dirty="0" smtClean="0"/>
              <a:t>While an HTML sitemap is designed to be navigated by humans, an XML sitemap contains more in-depth information about page structure and is designed to be read by the search engines. It can be used to instruct the search engine bots as to which pages need to be crawled and indexed as a priority, and which pages need to be visited less frequently. </a:t>
            </a:r>
          </a:p>
          <a:p>
            <a:endParaRPr lang="en-GB" sz="1600" dirty="0"/>
          </a:p>
          <a:p>
            <a:r>
              <a:rPr lang="en-GB" sz="1600" dirty="0" smtClean="0"/>
              <a:t>Please see the next slide for an example of an XML sitemap file. </a:t>
            </a:r>
          </a:p>
          <a:p>
            <a:endParaRPr lang="en-GB" dirty="0"/>
          </a:p>
        </p:txBody>
      </p:sp>
    </p:spTree>
    <p:extLst>
      <p:ext uri="{BB962C8B-B14F-4D97-AF65-F5344CB8AC3E}">
        <p14:creationId xmlns:p14="http://schemas.microsoft.com/office/powerpoint/2010/main" val="3697540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Example XML Sitemap</a:t>
            </a:r>
            <a:endParaRPr lang="en-GB" b="1" dirty="0">
              <a:latin typeface="+mn-lt"/>
            </a:endParaRPr>
          </a:p>
        </p:txBody>
      </p:sp>
      <p:sp>
        <p:nvSpPr>
          <p:cNvPr id="3" name="Content Placeholder 2"/>
          <p:cNvSpPr>
            <a:spLocks noGrp="1"/>
          </p:cNvSpPr>
          <p:nvPr>
            <p:ph idx="1"/>
          </p:nvPr>
        </p:nvSpPr>
        <p:spPr>
          <a:xfrm>
            <a:off x="839040" y="1825625"/>
            <a:ext cx="6244148" cy="411138"/>
          </a:xfrm>
        </p:spPr>
        <p:txBody>
          <a:bodyPr>
            <a:normAutofit/>
          </a:bodyPr>
          <a:lstStyle/>
          <a:p>
            <a:pPr marL="0" indent="0">
              <a:buNone/>
            </a:pPr>
            <a:r>
              <a:rPr lang="en-GB" sz="1800" dirty="0" smtClean="0"/>
              <a:t>(sample taken from www.freelanceseoessex.co.uk/sitemap.xml):</a:t>
            </a:r>
            <a:endParaRPr lang="en-GB" sz="1800" dirty="0"/>
          </a:p>
        </p:txBody>
      </p:sp>
      <p:pic>
        <p:nvPicPr>
          <p:cNvPr id="4" name="Picture 3"/>
          <p:cNvPicPr>
            <a:picLocks noChangeAspect="1"/>
          </p:cNvPicPr>
          <p:nvPr/>
        </p:nvPicPr>
        <p:blipFill>
          <a:blip r:embed="rId2"/>
          <a:stretch>
            <a:fillRect/>
          </a:stretch>
        </p:blipFill>
        <p:spPr>
          <a:xfrm>
            <a:off x="571061" y="2569859"/>
            <a:ext cx="11106150" cy="36099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398" y="604860"/>
            <a:ext cx="3775402" cy="887669"/>
          </a:xfrm>
          <a:prstGeom prst="rect">
            <a:avLst/>
          </a:prstGeom>
        </p:spPr>
      </p:pic>
    </p:spTree>
    <p:extLst>
      <p:ext uri="{BB962C8B-B14F-4D97-AF65-F5344CB8AC3E}">
        <p14:creationId xmlns:p14="http://schemas.microsoft.com/office/powerpoint/2010/main" val="353819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Code</a:t>
            </a:r>
            <a:endParaRPr lang="en-GB" b="1" dirty="0">
              <a:latin typeface="+mn-lt"/>
            </a:endParaRPr>
          </a:p>
        </p:txBody>
      </p:sp>
      <p:sp>
        <p:nvSpPr>
          <p:cNvPr id="3" name="Content Placeholder 2"/>
          <p:cNvSpPr>
            <a:spLocks noGrp="1"/>
          </p:cNvSpPr>
          <p:nvPr>
            <p:ph idx="1"/>
          </p:nvPr>
        </p:nvSpPr>
        <p:spPr>
          <a:xfrm>
            <a:off x="838200" y="1930423"/>
            <a:ext cx="4943622" cy="4351338"/>
          </a:xfrm>
        </p:spPr>
        <p:txBody>
          <a:bodyPr>
            <a:normAutofit/>
          </a:bodyPr>
          <a:lstStyle/>
          <a:p>
            <a:pPr marL="0" indent="0">
              <a:buNone/>
            </a:pPr>
            <a:r>
              <a:rPr lang="en-GB" sz="2400" b="1" dirty="0" smtClean="0"/>
              <a:t>Robots.txt</a:t>
            </a:r>
          </a:p>
          <a:p>
            <a:pPr marL="0" indent="0">
              <a:buNone/>
            </a:pPr>
            <a:r>
              <a:rPr lang="en-GB" sz="1400" dirty="0" smtClean="0"/>
              <a:t>The </a:t>
            </a:r>
            <a:r>
              <a:rPr lang="en-GB" sz="1400" dirty="0"/>
              <a:t>robots exclusion protocol (REP), or robots.txt is a text file webmasters create to </a:t>
            </a:r>
            <a:r>
              <a:rPr lang="en-GB" sz="1400" dirty="0" smtClean="0"/>
              <a:t>instruct search engine </a:t>
            </a:r>
            <a:r>
              <a:rPr lang="en-GB" sz="1400" dirty="0"/>
              <a:t>robots </a:t>
            </a:r>
            <a:r>
              <a:rPr lang="en-GB" sz="1400" dirty="0" smtClean="0"/>
              <a:t>how </a:t>
            </a:r>
            <a:r>
              <a:rPr lang="en-GB" sz="1400" dirty="0"/>
              <a:t>to crawl and index pages on their website</a:t>
            </a:r>
            <a:r>
              <a:rPr lang="en-GB" sz="1400" dirty="0" smtClean="0"/>
              <a:t>.</a:t>
            </a:r>
            <a:endParaRPr lang="en-GB" sz="1400" b="1" dirty="0"/>
          </a:p>
          <a:p>
            <a:pPr marL="0" indent="0">
              <a:buNone/>
            </a:pPr>
            <a:r>
              <a:rPr lang="en-GB" sz="1400" dirty="0"/>
              <a:t>The robots.txt is usually placed in the root folder of your web </a:t>
            </a:r>
            <a:r>
              <a:rPr lang="en-GB" sz="1400" dirty="0" smtClean="0"/>
              <a:t>site, </a:t>
            </a:r>
            <a:r>
              <a:rPr lang="en-GB" sz="1400" dirty="0"/>
              <a:t>so </a:t>
            </a:r>
            <a:r>
              <a:rPr lang="en-GB" sz="1400" dirty="0" smtClean="0"/>
              <a:t>its URL would resemble the following in the web browser:</a:t>
            </a:r>
          </a:p>
          <a:p>
            <a:pPr marL="0" indent="0">
              <a:buNone/>
            </a:pPr>
            <a:r>
              <a:rPr lang="en-GB" sz="1400" dirty="0" smtClean="0">
                <a:hlinkClick r:id="rId2"/>
              </a:rPr>
              <a:t>www.comparecoudware.com/robots.txt</a:t>
            </a:r>
            <a:endParaRPr lang="en-GB" sz="1400" dirty="0" smtClean="0"/>
          </a:p>
          <a:p>
            <a:pPr marL="0" indent="0">
              <a:buNone/>
            </a:pPr>
            <a:r>
              <a:rPr lang="en-GB" sz="1400" b="1" dirty="0" smtClean="0"/>
              <a:t>Crucially, robots.txt can be used to tell the search engines not to index a specific set of pages, for example:</a:t>
            </a:r>
            <a:br>
              <a:rPr lang="en-GB" sz="1400" b="1" dirty="0" smtClean="0"/>
            </a:br>
            <a:endParaRPr lang="en-GB" sz="1400" b="1" dirty="0" smtClean="0"/>
          </a:p>
          <a:p>
            <a:pPr>
              <a:buFont typeface="Wingdings" panose="05000000000000000000" pitchFamily="2" charset="2"/>
              <a:buChar char="Ø"/>
            </a:pPr>
            <a:r>
              <a:rPr lang="en-GB" sz="1400" b="1" dirty="0" smtClean="0"/>
              <a:t>Login Pages</a:t>
            </a:r>
          </a:p>
          <a:p>
            <a:pPr>
              <a:buFont typeface="Wingdings" panose="05000000000000000000" pitchFamily="2" charset="2"/>
              <a:buChar char="Ø"/>
            </a:pPr>
            <a:r>
              <a:rPr lang="en-GB" sz="1400" b="1" dirty="0" smtClean="0"/>
              <a:t>Dynamic Search Results Pages</a:t>
            </a:r>
          </a:p>
          <a:p>
            <a:pPr>
              <a:buFont typeface="Wingdings" panose="05000000000000000000" pitchFamily="2" charset="2"/>
              <a:buChar char="Ø"/>
            </a:pPr>
            <a:r>
              <a:rPr lang="en-GB" sz="1400" b="1" dirty="0" smtClean="0"/>
              <a:t>Blog Categories </a:t>
            </a:r>
            <a:r>
              <a:rPr lang="en-GB" sz="1400" dirty="0" smtClean="0"/>
              <a:t>(where two different URLs could potentially be pointing to the same page of content)</a:t>
            </a:r>
            <a:endParaRPr lang="en-GB" sz="1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8398" y="604860"/>
            <a:ext cx="3775402" cy="887669"/>
          </a:xfrm>
          <a:prstGeom prst="rect">
            <a:avLst/>
          </a:prstGeom>
        </p:spPr>
      </p:pic>
      <p:sp>
        <p:nvSpPr>
          <p:cNvPr id="6" name="TextBox 5"/>
          <p:cNvSpPr txBox="1"/>
          <p:nvPr/>
        </p:nvSpPr>
        <p:spPr>
          <a:xfrm>
            <a:off x="6096000" y="2362531"/>
            <a:ext cx="5481711" cy="3416320"/>
          </a:xfrm>
          <a:prstGeom prst="rect">
            <a:avLst/>
          </a:prstGeom>
          <a:noFill/>
        </p:spPr>
        <p:txBody>
          <a:bodyPr wrap="square" rtlCol="0">
            <a:spAutoFit/>
          </a:bodyPr>
          <a:lstStyle/>
          <a:p>
            <a:r>
              <a:rPr lang="en-GB" dirty="0" smtClean="0"/>
              <a:t>If your developer wishes to use the robots.txt </a:t>
            </a:r>
            <a:r>
              <a:rPr lang="en-GB" i="1" dirty="0" smtClean="0"/>
              <a:t>meta tag</a:t>
            </a:r>
            <a:r>
              <a:rPr lang="en-GB" dirty="0" smtClean="0"/>
              <a:t> at page level instead of adding a file to the root folder, the following code will need to be added to the head section of each HTML page to ensure it is crawl-able:</a:t>
            </a:r>
          </a:p>
          <a:p>
            <a:endParaRPr lang="en-GB" dirty="0" smtClean="0"/>
          </a:p>
          <a:p>
            <a:endParaRPr lang="en-GB" dirty="0"/>
          </a:p>
          <a:p>
            <a:r>
              <a:rPr lang="en-GB" b="1" dirty="0"/>
              <a:t>&lt;META NAME="ROBOTS" CONTENT="NOINDEX, FOLLOW"&gt;</a:t>
            </a:r>
            <a:r>
              <a:rPr lang="en-GB" dirty="0"/>
              <a:t> </a:t>
            </a:r>
            <a:endParaRPr lang="en-GB" dirty="0" smtClean="0"/>
          </a:p>
          <a:p>
            <a:endParaRPr lang="en-GB" dirty="0"/>
          </a:p>
          <a:p>
            <a:endParaRPr lang="en-GB" dirty="0" smtClean="0"/>
          </a:p>
          <a:p>
            <a:r>
              <a:rPr lang="en-GB" dirty="0" smtClean="0"/>
              <a:t>More information on the correct use of robots.txt in SEO can be found </a:t>
            </a:r>
            <a:r>
              <a:rPr lang="en-GB" dirty="0" smtClean="0">
                <a:hlinkClick r:id="rId4"/>
              </a:rPr>
              <a:t>here</a:t>
            </a:r>
            <a:r>
              <a:rPr lang="en-GB" dirty="0" smtClean="0"/>
              <a:t>.</a:t>
            </a:r>
          </a:p>
        </p:txBody>
      </p:sp>
    </p:spTree>
    <p:extLst>
      <p:ext uri="{BB962C8B-B14F-4D97-AF65-F5344CB8AC3E}">
        <p14:creationId xmlns:p14="http://schemas.microsoft.com/office/powerpoint/2010/main" val="316652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900</Words>
  <Application>Microsoft Office PowerPoint</Application>
  <PresentationFormat>Widescreen</PresentationFormat>
  <Paragraphs>139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Onsite Optimisation </vt:lpstr>
      <vt:lpstr>PowerPoint Presentation</vt:lpstr>
      <vt:lpstr>Meta Information</vt:lpstr>
      <vt:lpstr>Meta Information</vt:lpstr>
      <vt:lpstr>Notes on Meta Data</vt:lpstr>
      <vt:lpstr>Example Meta Data</vt:lpstr>
      <vt:lpstr>Code</vt:lpstr>
      <vt:lpstr>Example XML Sitemap</vt:lpstr>
      <vt:lpstr>Code</vt:lpstr>
      <vt:lpstr>404 Error Page</vt:lpstr>
      <vt:lpstr>Structure &amp; Headers</vt:lpstr>
      <vt:lpstr>HTML Header Tags</vt:lpstr>
      <vt:lpstr>Page Content</vt:lpstr>
      <vt:lpstr>Adding Content</vt:lpstr>
      <vt:lpstr>Adding Content</vt:lpstr>
      <vt:lpstr>Duplicate Content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Onsite Optimisation </dc:title>
  <dc:creator>Danni Haley</dc:creator>
  <cp:lastModifiedBy>Danni Haley</cp:lastModifiedBy>
  <cp:revision>31</cp:revision>
  <dcterms:created xsi:type="dcterms:W3CDTF">2014-02-12T19:22:51Z</dcterms:created>
  <dcterms:modified xsi:type="dcterms:W3CDTF">2014-02-14T16:01:02Z</dcterms:modified>
</cp:coreProperties>
</file>