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Fira Sans" panose="020B0503050000020004" pitchFamily="34" charset="0"/>
      <p:regular r:id="rId13"/>
    </p:embeddedFont>
    <p:embeddedFont>
      <p:font typeface="Inconsolata Bold" pitchFamily="1" charset="0"/>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943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74294"/>
            <a:ext cx="7556421" cy="2126337"/>
          </a:xfrm>
          <a:prstGeom prst="rect">
            <a:avLst/>
          </a:prstGeom>
          <a:noFill/>
          <a:ln/>
        </p:spPr>
        <p:txBody>
          <a:bodyPr wrap="square" lIns="0" tIns="0" rIns="0" bIns="0" rtlCol="0" anchor="t"/>
          <a:lstStyle/>
          <a:p>
            <a:pPr marL="0" indent="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Secure Messaging: End-to-End Encrypted Communication</a:t>
            </a:r>
            <a:endParaRPr lang="en-US" sz="4450" dirty="0"/>
          </a:p>
        </p:txBody>
      </p:sp>
      <p:sp>
        <p:nvSpPr>
          <p:cNvPr id="4" name="Text 1"/>
          <p:cNvSpPr/>
          <p:nvPr/>
        </p:nvSpPr>
        <p:spPr>
          <a:xfrm>
            <a:off x="6280190" y="4440793"/>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The landscape of digital communication is evolving rapidly, emphasizing the need for secure and private messaging solutions. End-to-end encryption has emerged as a crucial safeguard in this dynamic environment, ensuring that messages are protected from unauthorized access and surveillance.</a:t>
            </a:r>
            <a:endParaRPr lang="en-US" sz="1750" dirty="0"/>
          </a:p>
        </p:txBody>
      </p:sp>
      <p:pic>
        <p:nvPicPr>
          <p:cNvPr id="6" name="Picture 5">
            <a:extLst>
              <a:ext uri="{FF2B5EF4-FFF2-40B4-BE49-F238E27FC236}">
                <a16:creationId xmlns:a16="http://schemas.microsoft.com/office/drawing/2014/main" id="{6FF1CF09-1535-6644-F4CC-0D39F9DA4AD6}"/>
              </a:ext>
            </a:extLst>
          </p:cNvPr>
          <p:cNvPicPr>
            <a:picLocks noChangeAspect="1"/>
          </p:cNvPicPr>
          <p:nvPr/>
        </p:nvPicPr>
        <p:blipFill>
          <a:blip r:embed="rId4"/>
          <a:stretch>
            <a:fillRect/>
          </a:stretch>
        </p:blipFill>
        <p:spPr>
          <a:xfrm>
            <a:off x="12486578" y="7650201"/>
            <a:ext cx="2057400" cy="590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4109204"/>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Conclusion: Embracing Secure Communication for a Safer Future</a:t>
            </a:r>
            <a:endParaRPr lang="en-US" sz="4450" dirty="0"/>
          </a:p>
        </p:txBody>
      </p:sp>
      <p:sp>
        <p:nvSpPr>
          <p:cNvPr id="4" name="Text 1"/>
          <p:cNvSpPr/>
          <p:nvPr/>
        </p:nvSpPr>
        <p:spPr>
          <a:xfrm>
            <a:off x="793790" y="5866924"/>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In today's digital landscape, where privacy and security are paramount, secure messaging solutions like SecureChat are essential. As individuals and organizations increasingly rely on digital communication, choosing the right secure messaging system is crucial for protecting sensitive information and safeguarding privacy.</a:t>
            </a:r>
            <a:endParaRPr lang="en-US" sz="1750" dirty="0"/>
          </a:p>
        </p:txBody>
      </p:sp>
      <p:pic>
        <p:nvPicPr>
          <p:cNvPr id="5" name="Picture 4">
            <a:extLst>
              <a:ext uri="{FF2B5EF4-FFF2-40B4-BE49-F238E27FC236}">
                <a16:creationId xmlns:a16="http://schemas.microsoft.com/office/drawing/2014/main" id="{804E3789-10F5-1987-412D-474377607F9F}"/>
              </a:ext>
            </a:extLst>
          </p:cNvPr>
          <p:cNvPicPr>
            <a:picLocks noChangeAspect="1"/>
          </p:cNvPicPr>
          <p:nvPr/>
        </p:nvPicPr>
        <p:blipFill>
          <a:blip r:embed="rId4"/>
          <a:stretch>
            <a:fillRect/>
          </a:stretch>
        </p:blipFill>
        <p:spPr>
          <a:xfrm>
            <a:off x="12486578" y="7639050"/>
            <a:ext cx="2057400" cy="590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392346" y="350851"/>
            <a:ext cx="12473464" cy="708779"/>
          </a:xfrm>
          <a:prstGeom prst="rect">
            <a:avLst/>
          </a:prstGeom>
          <a:noFill/>
          <a:ln/>
        </p:spPr>
        <p:txBody>
          <a:bodyPr wrap="none" lIns="0" tIns="0" rIns="0" bIns="0" rtlCol="0" anchor="t"/>
          <a:lstStyle/>
          <a:p>
            <a:pPr marL="0" indent="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SecureChat: A Comprehensive Messaging System</a:t>
            </a:r>
            <a:endParaRPr lang="en-US" sz="4450" dirty="0"/>
          </a:p>
        </p:txBody>
      </p:sp>
      <p:sp>
        <p:nvSpPr>
          <p:cNvPr id="3" name="Text 1"/>
          <p:cNvSpPr/>
          <p:nvPr/>
        </p:nvSpPr>
        <p:spPr>
          <a:xfrm>
            <a:off x="392346" y="140637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F94CAF"/>
                </a:solidFill>
                <a:latin typeface="Inconsolata Bold" pitchFamily="34" charset="0"/>
                <a:ea typeface="Inconsolata Bold" pitchFamily="34" charset="-122"/>
                <a:cs typeface="Inconsolata Bold" pitchFamily="34" charset="-120"/>
              </a:rPr>
              <a:t>Key Components</a:t>
            </a:r>
            <a:endParaRPr lang="en-US" sz="2200" dirty="0"/>
          </a:p>
        </p:txBody>
      </p:sp>
      <p:sp>
        <p:nvSpPr>
          <p:cNvPr id="4" name="Text 2"/>
          <p:cNvSpPr/>
          <p:nvPr/>
        </p:nvSpPr>
        <p:spPr>
          <a:xfrm>
            <a:off x="303136" y="1893561"/>
            <a:ext cx="13702796" cy="5845385"/>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SecureChat's architecture is built on a foundation of robust security components, designed to provide a secure and user-friendly messaging experience. The system incorporates a client application with an intuitive interface, a central server for efficient message routing, and a core encryption module based on the widely trusted Signal Protocol. The system also features persistent session management for a seamless user experience, and a scalable architecture suitable for enterprise deployment.</a:t>
            </a:r>
            <a:endParaRPr lang="en-US" sz="1750" dirty="0"/>
          </a:p>
        </p:txBody>
      </p:sp>
      <p:pic>
        <p:nvPicPr>
          <p:cNvPr id="5" name="Picture 4">
            <a:extLst>
              <a:ext uri="{FF2B5EF4-FFF2-40B4-BE49-F238E27FC236}">
                <a16:creationId xmlns:a16="http://schemas.microsoft.com/office/drawing/2014/main" id="{B9BC073E-C7D6-E2DA-FFB7-8107DB22E13D}"/>
              </a:ext>
            </a:extLst>
          </p:cNvPr>
          <p:cNvPicPr>
            <a:picLocks noChangeAspect="1"/>
          </p:cNvPicPr>
          <p:nvPr/>
        </p:nvPicPr>
        <p:blipFill>
          <a:blip r:embed="rId3"/>
          <a:stretch>
            <a:fillRect/>
          </a:stretch>
        </p:blipFill>
        <p:spPr>
          <a:xfrm>
            <a:off x="12486578" y="7650201"/>
            <a:ext cx="2057400" cy="590550"/>
          </a:xfrm>
          <a:prstGeom prst="rect">
            <a:avLst/>
          </a:prstGeom>
        </p:spPr>
      </p:pic>
      <p:pic>
        <p:nvPicPr>
          <p:cNvPr id="7" name="Picture 6">
            <a:extLst>
              <a:ext uri="{FF2B5EF4-FFF2-40B4-BE49-F238E27FC236}">
                <a16:creationId xmlns:a16="http://schemas.microsoft.com/office/drawing/2014/main" id="{CAA08182-6A67-5C84-6126-3BA19684EC9C}"/>
              </a:ext>
            </a:extLst>
          </p:cNvPr>
          <p:cNvPicPr>
            <a:picLocks noChangeAspect="1"/>
          </p:cNvPicPr>
          <p:nvPr/>
        </p:nvPicPr>
        <p:blipFill>
          <a:blip r:embed="rId4"/>
          <a:stretch>
            <a:fillRect/>
          </a:stretch>
        </p:blipFill>
        <p:spPr>
          <a:xfrm>
            <a:off x="512260" y="3542022"/>
            <a:ext cx="12353550" cy="45132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65321" y="675203"/>
            <a:ext cx="8553212" cy="593884"/>
          </a:xfrm>
          <a:prstGeom prst="rect">
            <a:avLst/>
          </a:prstGeom>
          <a:noFill/>
          <a:ln/>
        </p:spPr>
        <p:txBody>
          <a:bodyPr wrap="none" lIns="0" tIns="0" rIns="0" bIns="0" rtlCol="0" anchor="t"/>
          <a:lstStyle/>
          <a:p>
            <a:pPr marL="0" indent="0">
              <a:lnSpc>
                <a:spcPts val="4650"/>
              </a:lnSpc>
              <a:buNone/>
            </a:pPr>
            <a:r>
              <a:rPr lang="en-US" sz="3700" b="1" dirty="0">
                <a:solidFill>
                  <a:srgbClr val="F94CAF"/>
                </a:solidFill>
                <a:latin typeface="Inconsolata Bold" pitchFamily="34" charset="0"/>
                <a:ea typeface="Inconsolata Bold" pitchFamily="34" charset="-122"/>
                <a:cs typeface="Inconsolata Bold" pitchFamily="34" charset="-120"/>
              </a:rPr>
              <a:t>Unlocking the Benefits of SecureChat</a:t>
            </a:r>
            <a:endParaRPr lang="en-US" sz="3700" dirty="0"/>
          </a:p>
        </p:txBody>
      </p:sp>
      <p:sp>
        <p:nvSpPr>
          <p:cNvPr id="3" name="Shape 1"/>
          <p:cNvSpPr/>
          <p:nvPr/>
        </p:nvSpPr>
        <p:spPr>
          <a:xfrm>
            <a:off x="665321" y="1863090"/>
            <a:ext cx="427673" cy="427673"/>
          </a:xfrm>
          <a:prstGeom prst="roundRect">
            <a:avLst>
              <a:gd name="adj" fmla="val 6667"/>
            </a:avLst>
          </a:prstGeom>
          <a:solidFill>
            <a:srgbClr val="433550"/>
          </a:solidFill>
          <a:ln/>
        </p:spPr>
      </p:sp>
      <p:sp>
        <p:nvSpPr>
          <p:cNvPr id="4" name="Text 2"/>
          <p:cNvSpPr/>
          <p:nvPr/>
        </p:nvSpPr>
        <p:spPr>
          <a:xfrm>
            <a:off x="736640" y="1898749"/>
            <a:ext cx="285036" cy="356354"/>
          </a:xfrm>
          <a:prstGeom prst="rect">
            <a:avLst/>
          </a:prstGeom>
          <a:noFill/>
          <a:ln/>
        </p:spPr>
        <p:txBody>
          <a:bodyPr wrap="none" lIns="0" tIns="0" rIns="0" bIns="0" rtlCol="0" anchor="t"/>
          <a:lstStyle/>
          <a:p>
            <a:pPr marL="0" indent="0" algn="ctr">
              <a:lnSpc>
                <a:spcPts val="2200"/>
              </a:lnSpc>
              <a:buNone/>
            </a:pPr>
            <a:r>
              <a:rPr lang="en-US" sz="2200" b="1" dirty="0">
                <a:solidFill>
                  <a:srgbClr val="DAD1E6"/>
                </a:solidFill>
                <a:latin typeface="Inconsolata Bold" pitchFamily="34" charset="0"/>
                <a:ea typeface="Inconsolata Bold" pitchFamily="34" charset="-122"/>
                <a:cs typeface="Inconsolata Bold" pitchFamily="34" charset="-120"/>
              </a:rPr>
              <a:t>1</a:t>
            </a:r>
            <a:endParaRPr lang="en-US" sz="2200" dirty="0"/>
          </a:p>
        </p:txBody>
      </p:sp>
      <p:sp>
        <p:nvSpPr>
          <p:cNvPr id="5" name="Text 3"/>
          <p:cNvSpPr/>
          <p:nvPr/>
        </p:nvSpPr>
        <p:spPr>
          <a:xfrm>
            <a:off x="1283018" y="1863090"/>
            <a:ext cx="2376130" cy="297061"/>
          </a:xfrm>
          <a:prstGeom prst="rect">
            <a:avLst/>
          </a:prstGeom>
          <a:noFill/>
          <a:ln/>
        </p:spPr>
        <p:txBody>
          <a:bodyPr wrap="none" lIns="0" tIns="0" rIns="0" bIns="0" rtlCol="0" anchor="t"/>
          <a:lstStyle/>
          <a:p>
            <a:pPr marL="0" indent="0">
              <a:lnSpc>
                <a:spcPts val="2300"/>
              </a:lnSpc>
              <a:buNone/>
            </a:pPr>
            <a:r>
              <a:rPr lang="en-US" sz="1850" b="1" dirty="0">
                <a:solidFill>
                  <a:srgbClr val="DAD1E6"/>
                </a:solidFill>
                <a:latin typeface="Inconsolata Bold" pitchFamily="34" charset="0"/>
                <a:ea typeface="Inconsolata Bold" pitchFamily="34" charset="-122"/>
                <a:cs typeface="Inconsolata Bold" pitchFamily="34" charset="-120"/>
              </a:rPr>
              <a:t>True Privacy</a:t>
            </a:r>
            <a:endParaRPr lang="en-US" sz="1850" dirty="0"/>
          </a:p>
        </p:txBody>
      </p:sp>
      <p:sp>
        <p:nvSpPr>
          <p:cNvPr id="6" name="Text 4"/>
          <p:cNvSpPr/>
          <p:nvPr/>
        </p:nvSpPr>
        <p:spPr>
          <a:xfrm>
            <a:off x="1283018" y="2274094"/>
            <a:ext cx="5937171" cy="1216819"/>
          </a:xfrm>
          <a:prstGeom prst="rect">
            <a:avLst/>
          </a:prstGeom>
          <a:noFill/>
          <a:ln/>
        </p:spPr>
        <p:txBody>
          <a:bodyPr wrap="square" lIns="0" tIns="0" rIns="0" bIns="0" rtlCol="0" anchor="t"/>
          <a:lstStyle/>
          <a:p>
            <a:pPr marL="0" indent="0">
              <a:lnSpc>
                <a:spcPts val="2350"/>
              </a:lnSpc>
              <a:buNone/>
            </a:pPr>
            <a:r>
              <a:rPr lang="en-US" sz="1450" dirty="0">
                <a:solidFill>
                  <a:srgbClr val="DAD1E6"/>
                </a:solidFill>
                <a:latin typeface="Fira Sans" pitchFamily="34" charset="0"/>
                <a:ea typeface="Fira Sans" pitchFamily="34" charset="-122"/>
                <a:cs typeface="Fira Sans" pitchFamily="34" charset="-120"/>
              </a:rPr>
              <a:t>SecureChat's end-to-end encryption ensures that only the intended recipients can read the messages. This eliminates the risk of unauthorized access or interception, providing users with complete control over their communications.</a:t>
            </a:r>
            <a:endParaRPr lang="en-US" sz="1450" dirty="0"/>
          </a:p>
        </p:txBody>
      </p:sp>
      <p:sp>
        <p:nvSpPr>
          <p:cNvPr id="7" name="Shape 5"/>
          <p:cNvSpPr/>
          <p:nvPr/>
        </p:nvSpPr>
        <p:spPr>
          <a:xfrm>
            <a:off x="7410212" y="1863090"/>
            <a:ext cx="427673" cy="427673"/>
          </a:xfrm>
          <a:prstGeom prst="roundRect">
            <a:avLst>
              <a:gd name="adj" fmla="val 6667"/>
            </a:avLst>
          </a:prstGeom>
          <a:solidFill>
            <a:srgbClr val="433550"/>
          </a:solidFill>
          <a:ln/>
        </p:spPr>
      </p:sp>
      <p:sp>
        <p:nvSpPr>
          <p:cNvPr id="8" name="Text 6"/>
          <p:cNvSpPr/>
          <p:nvPr/>
        </p:nvSpPr>
        <p:spPr>
          <a:xfrm>
            <a:off x="7481530" y="1898749"/>
            <a:ext cx="285036" cy="356354"/>
          </a:xfrm>
          <a:prstGeom prst="rect">
            <a:avLst/>
          </a:prstGeom>
          <a:noFill/>
          <a:ln/>
        </p:spPr>
        <p:txBody>
          <a:bodyPr wrap="none" lIns="0" tIns="0" rIns="0" bIns="0" rtlCol="0" anchor="t"/>
          <a:lstStyle/>
          <a:p>
            <a:pPr marL="0" indent="0" algn="ctr">
              <a:lnSpc>
                <a:spcPts val="2200"/>
              </a:lnSpc>
              <a:buNone/>
            </a:pPr>
            <a:r>
              <a:rPr lang="en-US" sz="2200" b="1" dirty="0">
                <a:solidFill>
                  <a:srgbClr val="DAD1E6"/>
                </a:solidFill>
                <a:latin typeface="Inconsolata Bold" pitchFamily="34" charset="0"/>
                <a:ea typeface="Inconsolata Bold" pitchFamily="34" charset="-122"/>
                <a:cs typeface="Inconsolata Bold" pitchFamily="34" charset="-120"/>
              </a:rPr>
              <a:t>2</a:t>
            </a:r>
            <a:endParaRPr lang="en-US" sz="2200" dirty="0"/>
          </a:p>
        </p:txBody>
      </p:sp>
      <p:sp>
        <p:nvSpPr>
          <p:cNvPr id="9" name="Text 7"/>
          <p:cNvSpPr/>
          <p:nvPr/>
        </p:nvSpPr>
        <p:spPr>
          <a:xfrm>
            <a:off x="8027908" y="1863090"/>
            <a:ext cx="2376130" cy="297061"/>
          </a:xfrm>
          <a:prstGeom prst="rect">
            <a:avLst/>
          </a:prstGeom>
          <a:noFill/>
          <a:ln/>
        </p:spPr>
        <p:txBody>
          <a:bodyPr wrap="none" lIns="0" tIns="0" rIns="0" bIns="0" rtlCol="0" anchor="t"/>
          <a:lstStyle/>
          <a:p>
            <a:pPr marL="0" indent="0">
              <a:lnSpc>
                <a:spcPts val="2300"/>
              </a:lnSpc>
              <a:buNone/>
            </a:pPr>
            <a:r>
              <a:rPr lang="en-US" sz="1850" b="1" dirty="0">
                <a:solidFill>
                  <a:srgbClr val="DAD1E6"/>
                </a:solidFill>
                <a:latin typeface="Inconsolata Bold" pitchFamily="34" charset="0"/>
                <a:ea typeface="Inconsolata Bold" pitchFamily="34" charset="-122"/>
                <a:cs typeface="Inconsolata Bold" pitchFamily="34" charset="-120"/>
              </a:rPr>
              <a:t>Forward Secrecy</a:t>
            </a:r>
            <a:endParaRPr lang="en-US" sz="1850" dirty="0"/>
          </a:p>
        </p:txBody>
      </p:sp>
      <p:sp>
        <p:nvSpPr>
          <p:cNvPr id="10" name="Text 8"/>
          <p:cNvSpPr/>
          <p:nvPr/>
        </p:nvSpPr>
        <p:spPr>
          <a:xfrm>
            <a:off x="8027908" y="2274094"/>
            <a:ext cx="5937171" cy="912614"/>
          </a:xfrm>
          <a:prstGeom prst="rect">
            <a:avLst/>
          </a:prstGeom>
          <a:noFill/>
          <a:ln/>
        </p:spPr>
        <p:txBody>
          <a:bodyPr wrap="square" lIns="0" tIns="0" rIns="0" bIns="0" rtlCol="0" anchor="t"/>
          <a:lstStyle/>
          <a:p>
            <a:pPr marL="0" indent="0">
              <a:lnSpc>
                <a:spcPts val="2350"/>
              </a:lnSpc>
              <a:buNone/>
            </a:pPr>
            <a:r>
              <a:rPr lang="en-US" sz="1450" dirty="0">
                <a:solidFill>
                  <a:srgbClr val="DAD1E6"/>
                </a:solidFill>
                <a:latin typeface="Fira Sans" pitchFamily="34" charset="0"/>
                <a:ea typeface="Fira Sans" pitchFamily="34" charset="-122"/>
                <a:cs typeface="Fira Sans" pitchFamily="34" charset="-120"/>
              </a:rPr>
              <a:t>Even if a user's keys are compromised at a later time, past messages remain secure. This critical feature known as forward secrecy guarantees the confidentiality of past communications.</a:t>
            </a:r>
            <a:endParaRPr lang="en-US" sz="1450" dirty="0"/>
          </a:p>
        </p:txBody>
      </p:sp>
      <p:sp>
        <p:nvSpPr>
          <p:cNvPr id="11" name="Shape 9"/>
          <p:cNvSpPr/>
          <p:nvPr/>
        </p:nvSpPr>
        <p:spPr>
          <a:xfrm>
            <a:off x="665321" y="3894773"/>
            <a:ext cx="427673" cy="427673"/>
          </a:xfrm>
          <a:prstGeom prst="roundRect">
            <a:avLst>
              <a:gd name="adj" fmla="val 6667"/>
            </a:avLst>
          </a:prstGeom>
          <a:solidFill>
            <a:srgbClr val="433550"/>
          </a:solidFill>
          <a:ln/>
        </p:spPr>
      </p:sp>
      <p:sp>
        <p:nvSpPr>
          <p:cNvPr id="12" name="Text 10"/>
          <p:cNvSpPr/>
          <p:nvPr/>
        </p:nvSpPr>
        <p:spPr>
          <a:xfrm>
            <a:off x="736640" y="3930432"/>
            <a:ext cx="285036" cy="356354"/>
          </a:xfrm>
          <a:prstGeom prst="rect">
            <a:avLst/>
          </a:prstGeom>
          <a:noFill/>
          <a:ln/>
        </p:spPr>
        <p:txBody>
          <a:bodyPr wrap="none" lIns="0" tIns="0" rIns="0" bIns="0" rtlCol="0" anchor="t"/>
          <a:lstStyle/>
          <a:p>
            <a:pPr marL="0" indent="0" algn="ctr">
              <a:lnSpc>
                <a:spcPts val="2200"/>
              </a:lnSpc>
              <a:buNone/>
            </a:pPr>
            <a:r>
              <a:rPr lang="en-US" sz="2200" b="1" dirty="0">
                <a:solidFill>
                  <a:srgbClr val="DAD1E6"/>
                </a:solidFill>
                <a:latin typeface="Inconsolata Bold" pitchFamily="34" charset="0"/>
                <a:ea typeface="Inconsolata Bold" pitchFamily="34" charset="-122"/>
                <a:cs typeface="Inconsolata Bold" pitchFamily="34" charset="-120"/>
              </a:rPr>
              <a:t>3</a:t>
            </a:r>
            <a:endParaRPr lang="en-US" sz="2200" dirty="0"/>
          </a:p>
        </p:txBody>
      </p:sp>
      <p:sp>
        <p:nvSpPr>
          <p:cNvPr id="13" name="Text 11"/>
          <p:cNvSpPr/>
          <p:nvPr/>
        </p:nvSpPr>
        <p:spPr>
          <a:xfrm>
            <a:off x="1283018" y="3894773"/>
            <a:ext cx="2376130" cy="297061"/>
          </a:xfrm>
          <a:prstGeom prst="rect">
            <a:avLst/>
          </a:prstGeom>
          <a:noFill/>
          <a:ln/>
        </p:spPr>
        <p:txBody>
          <a:bodyPr wrap="none" lIns="0" tIns="0" rIns="0" bIns="0" rtlCol="0" anchor="t"/>
          <a:lstStyle/>
          <a:p>
            <a:pPr marL="0" indent="0">
              <a:lnSpc>
                <a:spcPts val="2300"/>
              </a:lnSpc>
              <a:buNone/>
            </a:pPr>
            <a:r>
              <a:rPr lang="en-US" sz="1850" b="1" dirty="0">
                <a:solidFill>
                  <a:srgbClr val="DAD1E6"/>
                </a:solidFill>
                <a:latin typeface="Inconsolata Bold" pitchFamily="34" charset="0"/>
                <a:ea typeface="Inconsolata Bold" pitchFamily="34" charset="-122"/>
                <a:cs typeface="Inconsolata Bold" pitchFamily="34" charset="-120"/>
              </a:rPr>
              <a:t>Verifiable Security</a:t>
            </a:r>
            <a:endParaRPr lang="en-US" sz="1850" dirty="0"/>
          </a:p>
        </p:txBody>
      </p:sp>
      <p:sp>
        <p:nvSpPr>
          <p:cNvPr id="14" name="Text 12"/>
          <p:cNvSpPr/>
          <p:nvPr/>
        </p:nvSpPr>
        <p:spPr>
          <a:xfrm>
            <a:off x="1283018" y="4305776"/>
            <a:ext cx="5937171" cy="1216819"/>
          </a:xfrm>
          <a:prstGeom prst="rect">
            <a:avLst/>
          </a:prstGeom>
          <a:noFill/>
          <a:ln/>
        </p:spPr>
        <p:txBody>
          <a:bodyPr wrap="square" lIns="0" tIns="0" rIns="0" bIns="0" rtlCol="0" anchor="t"/>
          <a:lstStyle/>
          <a:p>
            <a:pPr marL="0" indent="0">
              <a:lnSpc>
                <a:spcPts val="2350"/>
              </a:lnSpc>
              <a:buNone/>
            </a:pPr>
            <a:r>
              <a:rPr lang="en-US" sz="1450" dirty="0">
                <a:solidFill>
                  <a:srgbClr val="DAD1E6"/>
                </a:solidFill>
                <a:latin typeface="Fira Sans" pitchFamily="34" charset="0"/>
                <a:ea typeface="Fira Sans" pitchFamily="34" charset="-122"/>
                <a:cs typeface="Fira Sans" pitchFamily="34" charset="-120"/>
              </a:rPr>
              <a:t>SecureChat's open architecture allows for independent security audits, enhancing transparency and user trust. The ability to verify the system's security practices is crucial for building confidence in the platform's reliability.</a:t>
            </a:r>
            <a:endParaRPr lang="en-US" sz="1450" dirty="0"/>
          </a:p>
        </p:txBody>
      </p:sp>
      <p:sp>
        <p:nvSpPr>
          <p:cNvPr id="15" name="Shape 13"/>
          <p:cNvSpPr/>
          <p:nvPr/>
        </p:nvSpPr>
        <p:spPr>
          <a:xfrm>
            <a:off x="7410212" y="3894773"/>
            <a:ext cx="427673" cy="427673"/>
          </a:xfrm>
          <a:prstGeom prst="roundRect">
            <a:avLst>
              <a:gd name="adj" fmla="val 6667"/>
            </a:avLst>
          </a:prstGeom>
          <a:solidFill>
            <a:srgbClr val="433550"/>
          </a:solidFill>
          <a:ln/>
        </p:spPr>
      </p:sp>
      <p:sp>
        <p:nvSpPr>
          <p:cNvPr id="16" name="Text 14"/>
          <p:cNvSpPr/>
          <p:nvPr/>
        </p:nvSpPr>
        <p:spPr>
          <a:xfrm>
            <a:off x="7481530" y="3930432"/>
            <a:ext cx="285036" cy="356354"/>
          </a:xfrm>
          <a:prstGeom prst="rect">
            <a:avLst/>
          </a:prstGeom>
          <a:noFill/>
          <a:ln/>
        </p:spPr>
        <p:txBody>
          <a:bodyPr wrap="none" lIns="0" tIns="0" rIns="0" bIns="0" rtlCol="0" anchor="t"/>
          <a:lstStyle/>
          <a:p>
            <a:pPr marL="0" indent="0" algn="ctr">
              <a:lnSpc>
                <a:spcPts val="2200"/>
              </a:lnSpc>
              <a:buNone/>
            </a:pPr>
            <a:r>
              <a:rPr lang="en-US" sz="2200" b="1" dirty="0">
                <a:solidFill>
                  <a:srgbClr val="DAD1E6"/>
                </a:solidFill>
                <a:latin typeface="Inconsolata Bold" pitchFamily="34" charset="0"/>
                <a:ea typeface="Inconsolata Bold" pitchFamily="34" charset="-122"/>
                <a:cs typeface="Inconsolata Bold" pitchFamily="34" charset="-120"/>
              </a:rPr>
              <a:t>4</a:t>
            </a:r>
            <a:endParaRPr lang="en-US" sz="2200" dirty="0"/>
          </a:p>
        </p:txBody>
      </p:sp>
      <p:sp>
        <p:nvSpPr>
          <p:cNvPr id="17" name="Text 15"/>
          <p:cNvSpPr/>
          <p:nvPr/>
        </p:nvSpPr>
        <p:spPr>
          <a:xfrm>
            <a:off x="8027908" y="3894773"/>
            <a:ext cx="2612827" cy="297061"/>
          </a:xfrm>
          <a:prstGeom prst="rect">
            <a:avLst/>
          </a:prstGeom>
          <a:noFill/>
          <a:ln/>
        </p:spPr>
        <p:txBody>
          <a:bodyPr wrap="none" lIns="0" tIns="0" rIns="0" bIns="0" rtlCol="0" anchor="t"/>
          <a:lstStyle/>
          <a:p>
            <a:pPr marL="0" indent="0">
              <a:lnSpc>
                <a:spcPts val="2300"/>
              </a:lnSpc>
              <a:buNone/>
            </a:pPr>
            <a:r>
              <a:rPr lang="en-US" sz="1850" b="1" dirty="0">
                <a:solidFill>
                  <a:srgbClr val="DAD1E6"/>
                </a:solidFill>
                <a:latin typeface="Inconsolata Bold" pitchFamily="34" charset="0"/>
                <a:ea typeface="Inconsolata Bold" pitchFamily="34" charset="-122"/>
                <a:cs typeface="Inconsolata Bold" pitchFamily="34" charset="-120"/>
              </a:rPr>
              <a:t>Cross-Platform Support</a:t>
            </a:r>
            <a:endParaRPr lang="en-US" sz="1850" dirty="0"/>
          </a:p>
        </p:txBody>
      </p:sp>
      <p:sp>
        <p:nvSpPr>
          <p:cNvPr id="18" name="Text 16"/>
          <p:cNvSpPr/>
          <p:nvPr/>
        </p:nvSpPr>
        <p:spPr>
          <a:xfrm>
            <a:off x="8027908" y="4305776"/>
            <a:ext cx="5937171" cy="1216819"/>
          </a:xfrm>
          <a:prstGeom prst="rect">
            <a:avLst/>
          </a:prstGeom>
          <a:noFill/>
          <a:ln/>
        </p:spPr>
        <p:txBody>
          <a:bodyPr wrap="square" lIns="0" tIns="0" rIns="0" bIns="0" rtlCol="0" anchor="t"/>
          <a:lstStyle/>
          <a:p>
            <a:pPr marL="0" indent="0">
              <a:lnSpc>
                <a:spcPts val="2350"/>
              </a:lnSpc>
              <a:buNone/>
            </a:pPr>
            <a:r>
              <a:rPr lang="en-US" sz="1450" dirty="0">
                <a:solidFill>
                  <a:srgbClr val="DAD1E6"/>
                </a:solidFill>
                <a:latin typeface="Fira Sans" pitchFamily="34" charset="0"/>
                <a:ea typeface="Fira Sans" pitchFamily="34" charset="-122"/>
                <a:cs typeface="Fira Sans" pitchFamily="34" charset="-120"/>
              </a:rPr>
              <a:t>SecureChat operates seamlessly across various devices and operating systems, providing users with flexibility and convenience. This cross-platform compatibility ensures a consistent and reliable messaging experience across different environments.</a:t>
            </a:r>
            <a:endParaRPr lang="en-US" sz="1450" dirty="0"/>
          </a:p>
        </p:txBody>
      </p:sp>
      <p:sp>
        <p:nvSpPr>
          <p:cNvPr id="19" name="Shape 17"/>
          <p:cNvSpPr/>
          <p:nvPr/>
        </p:nvSpPr>
        <p:spPr>
          <a:xfrm>
            <a:off x="665321" y="5926455"/>
            <a:ext cx="427673" cy="427673"/>
          </a:xfrm>
          <a:prstGeom prst="roundRect">
            <a:avLst>
              <a:gd name="adj" fmla="val 6667"/>
            </a:avLst>
          </a:prstGeom>
          <a:solidFill>
            <a:srgbClr val="433550"/>
          </a:solidFill>
          <a:ln/>
        </p:spPr>
      </p:sp>
      <p:sp>
        <p:nvSpPr>
          <p:cNvPr id="20" name="Text 18"/>
          <p:cNvSpPr/>
          <p:nvPr/>
        </p:nvSpPr>
        <p:spPr>
          <a:xfrm>
            <a:off x="736640" y="5962114"/>
            <a:ext cx="285036" cy="356354"/>
          </a:xfrm>
          <a:prstGeom prst="rect">
            <a:avLst/>
          </a:prstGeom>
          <a:noFill/>
          <a:ln/>
        </p:spPr>
        <p:txBody>
          <a:bodyPr wrap="none" lIns="0" tIns="0" rIns="0" bIns="0" rtlCol="0" anchor="t"/>
          <a:lstStyle/>
          <a:p>
            <a:pPr marL="0" indent="0" algn="ctr">
              <a:lnSpc>
                <a:spcPts val="2200"/>
              </a:lnSpc>
              <a:buNone/>
            </a:pPr>
            <a:r>
              <a:rPr lang="en-US" sz="2200" b="1" dirty="0">
                <a:solidFill>
                  <a:srgbClr val="DAD1E6"/>
                </a:solidFill>
                <a:latin typeface="Inconsolata Bold" pitchFamily="34" charset="0"/>
                <a:ea typeface="Inconsolata Bold" pitchFamily="34" charset="-122"/>
                <a:cs typeface="Inconsolata Bold" pitchFamily="34" charset="-120"/>
              </a:rPr>
              <a:t>5</a:t>
            </a:r>
            <a:endParaRPr lang="en-US" sz="2200" dirty="0"/>
          </a:p>
        </p:txBody>
      </p:sp>
      <p:sp>
        <p:nvSpPr>
          <p:cNvPr id="21" name="Text 19"/>
          <p:cNvSpPr/>
          <p:nvPr/>
        </p:nvSpPr>
        <p:spPr>
          <a:xfrm>
            <a:off x="1283018" y="5926455"/>
            <a:ext cx="2376130" cy="297061"/>
          </a:xfrm>
          <a:prstGeom prst="rect">
            <a:avLst/>
          </a:prstGeom>
          <a:noFill/>
          <a:ln/>
        </p:spPr>
        <p:txBody>
          <a:bodyPr wrap="none" lIns="0" tIns="0" rIns="0" bIns="0" rtlCol="0" anchor="t"/>
          <a:lstStyle/>
          <a:p>
            <a:pPr marL="0" indent="0">
              <a:lnSpc>
                <a:spcPts val="2300"/>
              </a:lnSpc>
              <a:buNone/>
            </a:pPr>
            <a:r>
              <a:rPr lang="en-US" sz="1850" b="1" dirty="0">
                <a:solidFill>
                  <a:srgbClr val="DAD1E6"/>
                </a:solidFill>
                <a:latin typeface="Inconsolata Bold" pitchFamily="34" charset="0"/>
                <a:ea typeface="Inconsolata Bold" pitchFamily="34" charset="-122"/>
                <a:cs typeface="Inconsolata Bold" pitchFamily="34" charset="-120"/>
              </a:rPr>
              <a:t>Zero Knowledge</a:t>
            </a:r>
            <a:endParaRPr lang="en-US" sz="1850" dirty="0"/>
          </a:p>
        </p:txBody>
      </p:sp>
      <p:sp>
        <p:nvSpPr>
          <p:cNvPr id="22" name="Text 20"/>
          <p:cNvSpPr/>
          <p:nvPr/>
        </p:nvSpPr>
        <p:spPr>
          <a:xfrm>
            <a:off x="1283018" y="6337459"/>
            <a:ext cx="5937171" cy="1216819"/>
          </a:xfrm>
          <a:prstGeom prst="rect">
            <a:avLst/>
          </a:prstGeom>
          <a:noFill/>
          <a:ln/>
        </p:spPr>
        <p:txBody>
          <a:bodyPr wrap="square" lIns="0" tIns="0" rIns="0" bIns="0" rtlCol="0" anchor="t"/>
          <a:lstStyle/>
          <a:p>
            <a:pPr marL="0" indent="0">
              <a:lnSpc>
                <a:spcPts val="2350"/>
              </a:lnSpc>
              <a:buNone/>
            </a:pPr>
            <a:r>
              <a:rPr lang="en-US" sz="1450" dirty="0">
                <a:solidFill>
                  <a:srgbClr val="DAD1E6"/>
                </a:solidFill>
                <a:latin typeface="Fira Sans" pitchFamily="34" charset="0"/>
                <a:ea typeface="Fira Sans" pitchFamily="34" charset="-122"/>
                <a:cs typeface="Fira Sans" pitchFamily="34" charset="-120"/>
              </a:rPr>
              <a:t>The SecureChat server never has access to the contents of messages. This zero-knowledge principle ensures that the communication remains truly private, as the server is only responsible for routing encrypted messages.</a:t>
            </a:r>
            <a:endParaRPr lang="en-US" sz="1450" dirty="0"/>
          </a:p>
        </p:txBody>
      </p:sp>
      <p:sp>
        <p:nvSpPr>
          <p:cNvPr id="23" name="Shape 21"/>
          <p:cNvSpPr/>
          <p:nvPr/>
        </p:nvSpPr>
        <p:spPr>
          <a:xfrm>
            <a:off x="7410212" y="5926455"/>
            <a:ext cx="427673" cy="427673"/>
          </a:xfrm>
          <a:prstGeom prst="roundRect">
            <a:avLst>
              <a:gd name="adj" fmla="val 6667"/>
            </a:avLst>
          </a:prstGeom>
          <a:solidFill>
            <a:srgbClr val="433550"/>
          </a:solidFill>
          <a:ln/>
        </p:spPr>
      </p:sp>
      <p:sp>
        <p:nvSpPr>
          <p:cNvPr id="24" name="Text 22"/>
          <p:cNvSpPr/>
          <p:nvPr/>
        </p:nvSpPr>
        <p:spPr>
          <a:xfrm>
            <a:off x="7481530" y="5962114"/>
            <a:ext cx="285036" cy="356354"/>
          </a:xfrm>
          <a:prstGeom prst="rect">
            <a:avLst/>
          </a:prstGeom>
          <a:noFill/>
          <a:ln/>
        </p:spPr>
        <p:txBody>
          <a:bodyPr wrap="none" lIns="0" tIns="0" rIns="0" bIns="0" rtlCol="0" anchor="t"/>
          <a:lstStyle/>
          <a:p>
            <a:pPr marL="0" indent="0" algn="ctr">
              <a:lnSpc>
                <a:spcPts val="2200"/>
              </a:lnSpc>
              <a:buNone/>
            </a:pPr>
            <a:r>
              <a:rPr lang="en-US" sz="2200" b="1" dirty="0">
                <a:solidFill>
                  <a:srgbClr val="DAD1E6"/>
                </a:solidFill>
                <a:latin typeface="Inconsolata Bold" pitchFamily="34" charset="0"/>
                <a:ea typeface="Inconsolata Bold" pitchFamily="34" charset="-122"/>
                <a:cs typeface="Inconsolata Bold" pitchFamily="34" charset="-120"/>
              </a:rPr>
              <a:t>6</a:t>
            </a:r>
            <a:endParaRPr lang="en-US" sz="2200" dirty="0"/>
          </a:p>
        </p:txBody>
      </p:sp>
      <p:sp>
        <p:nvSpPr>
          <p:cNvPr id="25" name="Text 23"/>
          <p:cNvSpPr/>
          <p:nvPr/>
        </p:nvSpPr>
        <p:spPr>
          <a:xfrm>
            <a:off x="8027908" y="5926455"/>
            <a:ext cx="2376130" cy="297061"/>
          </a:xfrm>
          <a:prstGeom prst="rect">
            <a:avLst/>
          </a:prstGeom>
          <a:noFill/>
          <a:ln/>
        </p:spPr>
        <p:txBody>
          <a:bodyPr wrap="none" lIns="0" tIns="0" rIns="0" bIns="0" rtlCol="0" anchor="t"/>
          <a:lstStyle/>
          <a:p>
            <a:pPr marL="0" indent="0">
              <a:lnSpc>
                <a:spcPts val="2300"/>
              </a:lnSpc>
              <a:buNone/>
            </a:pPr>
            <a:r>
              <a:rPr lang="en-US" sz="1850" b="1" dirty="0">
                <a:solidFill>
                  <a:srgbClr val="DAD1E6"/>
                </a:solidFill>
                <a:latin typeface="Inconsolata Bold" pitchFamily="34" charset="0"/>
                <a:ea typeface="Inconsolata Bold" pitchFamily="34" charset="-122"/>
                <a:cs typeface="Inconsolata Bold" pitchFamily="34" charset="-120"/>
              </a:rPr>
              <a:t>Persistent Security</a:t>
            </a:r>
            <a:endParaRPr lang="en-US" sz="1850" dirty="0"/>
          </a:p>
        </p:txBody>
      </p:sp>
      <p:sp>
        <p:nvSpPr>
          <p:cNvPr id="26" name="Text 24"/>
          <p:cNvSpPr/>
          <p:nvPr/>
        </p:nvSpPr>
        <p:spPr>
          <a:xfrm>
            <a:off x="8027908" y="6337459"/>
            <a:ext cx="5937171" cy="912614"/>
          </a:xfrm>
          <a:prstGeom prst="rect">
            <a:avLst/>
          </a:prstGeom>
          <a:noFill/>
          <a:ln/>
        </p:spPr>
        <p:txBody>
          <a:bodyPr wrap="square" lIns="0" tIns="0" rIns="0" bIns="0" rtlCol="0" anchor="t"/>
          <a:lstStyle/>
          <a:p>
            <a:pPr marL="0" indent="0">
              <a:lnSpc>
                <a:spcPts val="2350"/>
              </a:lnSpc>
              <a:buNone/>
            </a:pPr>
            <a:r>
              <a:rPr lang="en-US" sz="1450" dirty="0">
                <a:solidFill>
                  <a:srgbClr val="DAD1E6"/>
                </a:solidFill>
                <a:latin typeface="Fira Sans" pitchFamily="34" charset="0"/>
                <a:ea typeface="Fira Sans" pitchFamily="34" charset="-122"/>
                <a:cs typeface="Fira Sans" pitchFamily="34" charset="-120"/>
              </a:rPr>
              <a:t>SecureChat maintains encryption throughout the user's sessions. This persistent security guarantees that messages remain protected, even during restarts or interruptions in connectivity.</a:t>
            </a:r>
            <a:endParaRPr lang="en-US" sz="1450" dirty="0"/>
          </a:p>
        </p:txBody>
      </p:sp>
      <p:pic>
        <p:nvPicPr>
          <p:cNvPr id="27" name="Picture 26">
            <a:extLst>
              <a:ext uri="{FF2B5EF4-FFF2-40B4-BE49-F238E27FC236}">
                <a16:creationId xmlns:a16="http://schemas.microsoft.com/office/drawing/2014/main" id="{28074AB4-91F2-4B03-D82F-B294C0FF7B83}"/>
              </a:ext>
            </a:extLst>
          </p:cNvPr>
          <p:cNvPicPr>
            <a:picLocks noChangeAspect="1"/>
          </p:cNvPicPr>
          <p:nvPr/>
        </p:nvPicPr>
        <p:blipFill>
          <a:blip r:embed="rId3"/>
          <a:stretch>
            <a:fillRect/>
          </a:stretch>
        </p:blipFill>
        <p:spPr>
          <a:xfrm>
            <a:off x="12486578" y="7650201"/>
            <a:ext cx="2057400" cy="590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18661" y="565071"/>
            <a:ext cx="8725853" cy="641747"/>
          </a:xfrm>
          <a:prstGeom prst="rect">
            <a:avLst/>
          </a:prstGeom>
          <a:noFill/>
          <a:ln/>
        </p:spPr>
        <p:txBody>
          <a:bodyPr wrap="none" lIns="0" tIns="0" rIns="0" bIns="0" rtlCol="0" anchor="t"/>
          <a:lstStyle/>
          <a:p>
            <a:pPr marL="0" indent="0">
              <a:lnSpc>
                <a:spcPts val="5050"/>
              </a:lnSpc>
              <a:buNone/>
            </a:pPr>
            <a:r>
              <a:rPr lang="en-US" sz="4000" b="1" dirty="0">
                <a:solidFill>
                  <a:srgbClr val="F94CAF"/>
                </a:solidFill>
                <a:latin typeface="Inconsolata Bold" pitchFamily="34" charset="0"/>
                <a:ea typeface="Inconsolata Bold" pitchFamily="34" charset="-122"/>
                <a:cs typeface="Inconsolata Bold" pitchFamily="34" charset="-120"/>
              </a:rPr>
              <a:t>The Foundation of Secure Messaging</a:t>
            </a:r>
            <a:endParaRPr lang="en-US" sz="4000" dirty="0"/>
          </a:p>
        </p:txBody>
      </p:sp>
      <p:pic>
        <p:nvPicPr>
          <p:cNvPr id="3" name="Image 0" descr="preencoded.png"/>
          <p:cNvPicPr>
            <a:picLocks noChangeAspect="1"/>
          </p:cNvPicPr>
          <p:nvPr/>
        </p:nvPicPr>
        <p:blipFill>
          <a:blip r:embed="rId3"/>
          <a:stretch>
            <a:fillRect/>
          </a:stretch>
        </p:blipFill>
        <p:spPr>
          <a:xfrm>
            <a:off x="718661" y="1617464"/>
            <a:ext cx="1026676" cy="1511737"/>
          </a:xfrm>
          <a:prstGeom prst="rect">
            <a:avLst/>
          </a:prstGeom>
        </p:spPr>
      </p:pic>
      <p:sp>
        <p:nvSpPr>
          <p:cNvPr id="4" name="Text 1"/>
          <p:cNvSpPr/>
          <p:nvPr/>
        </p:nvSpPr>
        <p:spPr>
          <a:xfrm>
            <a:off x="2053233" y="1822728"/>
            <a:ext cx="2566749" cy="320873"/>
          </a:xfrm>
          <a:prstGeom prst="rect">
            <a:avLst/>
          </a:prstGeom>
          <a:noFill/>
          <a:ln/>
        </p:spPr>
        <p:txBody>
          <a:bodyPr wrap="none" lIns="0" tIns="0" rIns="0" bIns="0" rtlCol="0" anchor="t"/>
          <a:lstStyle/>
          <a:p>
            <a:pPr marL="0" indent="0" algn="l">
              <a:lnSpc>
                <a:spcPts val="2500"/>
              </a:lnSpc>
              <a:buNone/>
            </a:pPr>
            <a:r>
              <a:rPr lang="en-US" sz="2000" b="1" dirty="0">
                <a:solidFill>
                  <a:srgbClr val="DAD1E6"/>
                </a:solidFill>
                <a:latin typeface="Inconsolata Bold" pitchFamily="34" charset="0"/>
                <a:ea typeface="Inconsolata Bold" pitchFamily="34" charset="-122"/>
                <a:cs typeface="Inconsolata Bold" pitchFamily="34" charset="-120"/>
              </a:rPr>
              <a:t>Key Generation</a:t>
            </a:r>
            <a:endParaRPr lang="en-US" sz="2000" dirty="0"/>
          </a:p>
        </p:txBody>
      </p:sp>
      <p:sp>
        <p:nvSpPr>
          <p:cNvPr id="5" name="Text 2"/>
          <p:cNvSpPr/>
          <p:nvPr/>
        </p:nvSpPr>
        <p:spPr>
          <a:xfrm>
            <a:off x="2053233" y="2266712"/>
            <a:ext cx="11858506" cy="657225"/>
          </a:xfrm>
          <a:prstGeom prst="rect">
            <a:avLst/>
          </a:prstGeom>
          <a:noFill/>
          <a:ln/>
        </p:spPr>
        <p:txBody>
          <a:bodyPr wrap="square" lIns="0" tIns="0" rIns="0" bIns="0" rtlCol="0" anchor="t"/>
          <a:lstStyle/>
          <a:p>
            <a:pPr marL="0" indent="0" algn="l">
              <a:lnSpc>
                <a:spcPts val="2550"/>
              </a:lnSpc>
              <a:buNone/>
            </a:pPr>
            <a:r>
              <a:rPr lang="en-US" sz="1600" dirty="0">
                <a:solidFill>
                  <a:srgbClr val="DAD1E6"/>
                </a:solidFill>
                <a:latin typeface="Fira Sans" pitchFamily="34" charset="0"/>
                <a:ea typeface="Fira Sans" pitchFamily="34" charset="-122"/>
                <a:cs typeface="Fira Sans" pitchFamily="34" charset="-120"/>
              </a:rPr>
              <a:t>Each user begins by generating a unique cryptographic identity, consisting of a private and public key pair. This key pair forms the foundation of secure communication, ensuring that each user has a distinct identity.</a:t>
            </a:r>
            <a:endParaRPr lang="en-US" sz="1600" dirty="0"/>
          </a:p>
        </p:txBody>
      </p:sp>
      <p:pic>
        <p:nvPicPr>
          <p:cNvPr id="6" name="Image 1" descr="preencoded.png"/>
          <p:cNvPicPr>
            <a:picLocks noChangeAspect="1"/>
          </p:cNvPicPr>
          <p:nvPr/>
        </p:nvPicPr>
        <p:blipFill>
          <a:blip r:embed="rId4"/>
          <a:stretch>
            <a:fillRect/>
          </a:stretch>
        </p:blipFill>
        <p:spPr>
          <a:xfrm>
            <a:off x="718661" y="3129201"/>
            <a:ext cx="1026676" cy="1511737"/>
          </a:xfrm>
          <a:prstGeom prst="rect">
            <a:avLst/>
          </a:prstGeom>
        </p:spPr>
      </p:pic>
      <p:sp>
        <p:nvSpPr>
          <p:cNvPr id="7" name="Text 3"/>
          <p:cNvSpPr/>
          <p:nvPr/>
        </p:nvSpPr>
        <p:spPr>
          <a:xfrm>
            <a:off x="2053233" y="3334464"/>
            <a:ext cx="2566749" cy="320873"/>
          </a:xfrm>
          <a:prstGeom prst="rect">
            <a:avLst/>
          </a:prstGeom>
          <a:noFill/>
          <a:ln/>
        </p:spPr>
        <p:txBody>
          <a:bodyPr wrap="none" lIns="0" tIns="0" rIns="0" bIns="0" rtlCol="0" anchor="t"/>
          <a:lstStyle/>
          <a:p>
            <a:pPr marL="0" indent="0" algn="l">
              <a:lnSpc>
                <a:spcPts val="2500"/>
              </a:lnSpc>
              <a:buNone/>
            </a:pPr>
            <a:r>
              <a:rPr lang="en-US" sz="2000" b="1" dirty="0">
                <a:solidFill>
                  <a:srgbClr val="DAD1E6"/>
                </a:solidFill>
                <a:latin typeface="Inconsolata Bold" pitchFamily="34" charset="0"/>
                <a:ea typeface="Inconsolata Bold" pitchFamily="34" charset="-122"/>
                <a:cs typeface="Inconsolata Bold" pitchFamily="34" charset="-120"/>
              </a:rPr>
              <a:t>Registration</a:t>
            </a:r>
            <a:endParaRPr lang="en-US" sz="2000" dirty="0"/>
          </a:p>
        </p:txBody>
      </p:sp>
      <p:sp>
        <p:nvSpPr>
          <p:cNvPr id="8" name="Text 4"/>
          <p:cNvSpPr/>
          <p:nvPr/>
        </p:nvSpPr>
        <p:spPr>
          <a:xfrm>
            <a:off x="2053233" y="3778448"/>
            <a:ext cx="11858506" cy="657225"/>
          </a:xfrm>
          <a:prstGeom prst="rect">
            <a:avLst/>
          </a:prstGeom>
          <a:noFill/>
          <a:ln/>
        </p:spPr>
        <p:txBody>
          <a:bodyPr wrap="square" lIns="0" tIns="0" rIns="0" bIns="0" rtlCol="0" anchor="t"/>
          <a:lstStyle/>
          <a:p>
            <a:pPr marL="0" indent="0" algn="l">
              <a:lnSpc>
                <a:spcPts val="2550"/>
              </a:lnSpc>
              <a:buNone/>
            </a:pPr>
            <a:r>
              <a:rPr lang="en-US" sz="1600" dirty="0">
                <a:solidFill>
                  <a:srgbClr val="DAD1E6"/>
                </a:solidFill>
                <a:latin typeface="Fira Sans" pitchFamily="34" charset="0"/>
                <a:ea typeface="Fira Sans" pitchFamily="34" charset="-122"/>
                <a:cs typeface="Fira Sans" pitchFamily="34" charset="-120"/>
              </a:rPr>
              <a:t>The user's public key is registered with the SecureChat server. This registration allows users to find each other within the system securely and establish encrypted communication channels.</a:t>
            </a:r>
            <a:endParaRPr lang="en-US" sz="1600" dirty="0"/>
          </a:p>
        </p:txBody>
      </p:sp>
      <p:pic>
        <p:nvPicPr>
          <p:cNvPr id="9" name="Image 2" descr="preencoded.png"/>
          <p:cNvPicPr>
            <a:picLocks noChangeAspect="1"/>
          </p:cNvPicPr>
          <p:nvPr/>
        </p:nvPicPr>
        <p:blipFill>
          <a:blip r:embed="rId5"/>
          <a:stretch>
            <a:fillRect/>
          </a:stretch>
        </p:blipFill>
        <p:spPr>
          <a:xfrm>
            <a:off x="718661" y="4640937"/>
            <a:ext cx="1026676" cy="1511737"/>
          </a:xfrm>
          <a:prstGeom prst="rect">
            <a:avLst/>
          </a:prstGeom>
        </p:spPr>
      </p:pic>
      <p:sp>
        <p:nvSpPr>
          <p:cNvPr id="10" name="Text 5"/>
          <p:cNvSpPr/>
          <p:nvPr/>
        </p:nvSpPr>
        <p:spPr>
          <a:xfrm>
            <a:off x="2053233" y="4846201"/>
            <a:ext cx="2566749" cy="320873"/>
          </a:xfrm>
          <a:prstGeom prst="rect">
            <a:avLst/>
          </a:prstGeom>
          <a:noFill/>
          <a:ln/>
        </p:spPr>
        <p:txBody>
          <a:bodyPr wrap="none" lIns="0" tIns="0" rIns="0" bIns="0" rtlCol="0" anchor="t"/>
          <a:lstStyle/>
          <a:p>
            <a:pPr marL="0" indent="0" algn="l">
              <a:lnSpc>
                <a:spcPts val="2500"/>
              </a:lnSpc>
              <a:buNone/>
            </a:pPr>
            <a:r>
              <a:rPr lang="en-US" sz="2000" b="1" dirty="0">
                <a:solidFill>
                  <a:srgbClr val="DAD1E6"/>
                </a:solidFill>
                <a:latin typeface="Inconsolata Bold" pitchFamily="34" charset="0"/>
                <a:ea typeface="Inconsolata Bold" pitchFamily="34" charset="-122"/>
                <a:cs typeface="Inconsolata Bold" pitchFamily="34" charset="-120"/>
              </a:rPr>
              <a:t>Verification</a:t>
            </a:r>
            <a:endParaRPr lang="en-US" sz="2000" dirty="0"/>
          </a:p>
        </p:txBody>
      </p:sp>
      <p:sp>
        <p:nvSpPr>
          <p:cNvPr id="11" name="Text 6"/>
          <p:cNvSpPr/>
          <p:nvPr/>
        </p:nvSpPr>
        <p:spPr>
          <a:xfrm>
            <a:off x="2053233" y="5290185"/>
            <a:ext cx="11858506" cy="657225"/>
          </a:xfrm>
          <a:prstGeom prst="rect">
            <a:avLst/>
          </a:prstGeom>
          <a:noFill/>
          <a:ln/>
        </p:spPr>
        <p:txBody>
          <a:bodyPr wrap="square" lIns="0" tIns="0" rIns="0" bIns="0" rtlCol="0" anchor="t"/>
          <a:lstStyle/>
          <a:p>
            <a:pPr marL="0" indent="0" algn="l">
              <a:lnSpc>
                <a:spcPts val="2550"/>
              </a:lnSpc>
              <a:buNone/>
            </a:pPr>
            <a:r>
              <a:rPr lang="en-US" sz="1600" dirty="0">
                <a:solidFill>
                  <a:srgbClr val="DAD1E6"/>
                </a:solidFill>
                <a:latin typeface="Fira Sans" pitchFamily="34" charset="0"/>
                <a:ea typeface="Fira Sans" pitchFamily="34" charset="-122"/>
                <a:cs typeface="Fira Sans" pitchFamily="34" charset="-120"/>
              </a:rPr>
              <a:t>SecureChat employs security codes for verifying user identities. This process helps prevent imposters and ensures the authenticity of each participant in the communication.</a:t>
            </a:r>
            <a:endParaRPr lang="en-US" sz="1600" dirty="0"/>
          </a:p>
        </p:txBody>
      </p:sp>
      <p:pic>
        <p:nvPicPr>
          <p:cNvPr id="12" name="Image 3" descr="preencoded.png"/>
          <p:cNvPicPr>
            <a:picLocks noChangeAspect="1"/>
          </p:cNvPicPr>
          <p:nvPr/>
        </p:nvPicPr>
        <p:blipFill>
          <a:blip r:embed="rId6"/>
          <a:stretch>
            <a:fillRect/>
          </a:stretch>
        </p:blipFill>
        <p:spPr>
          <a:xfrm>
            <a:off x="718661" y="6152674"/>
            <a:ext cx="1026676" cy="1511737"/>
          </a:xfrm>
          <a:prstGeom prst="rect">
            <a:avLst/>
          </a:prstGeom>
        </p:spPr>
      </p:pic>
      <p:sp>
        <p:nvSpPr>
          <p:cNvPr id="13" name="Text 7"/>
          <p:cNvSpPr/>
          <p:nvPr/>
        </p:nvSpPr>
        <p:spPr>
          <a:xfrm>
            <a:off x="2053233" y="6357938"/>
            <a:ext cx="2566749" cy="320873"/>
          </a:xfrm>
          <a:prstGeom prst="rect">
            <a:avLst/>
          </a:prstGeom>
          <a:noFill/>
          <a:ln/>
        </p:spPr>
        <p:txBody>
          <a:bodyPr wrap="none" lIns="0" tIns="0" rIns="0" bIns="0" rtlCol="0" anchor="t"/>
          <a:lstStyle/>
          <a:p>
            <a:pPr marL="0" indent="0" algn="l">
              <a:lnSpc>
                <a:spcPts val="2500"/>
              </a:lnSpc>
              <a:buNone/>
            </a:pPr>
            <a:r>
              <a:rPr lang="en-US" sz="2000" b="1" dirty="0">
                <a:solidFill>
                  <a:srgbClr val="DAD1E6"/>
                </a:solidFill>
                <a:latin typeface="Inconsolata Bold" pitchFamily="34" charset="0"/>
                <a:ea typeface="Inconsolata Bold" pitchFamily="34" charset="-122"/>
                <a:cs typeface="Inconsolata Bold" pitchFamily="34" charset="-120"/>
              </a:rPr>
              <a:t>Discovery</a:t>
            </a:r>
            <a:endParaRPr lang="en-US" sz="2000" dirty="0"/>
          </a:p>
        </p:txBody>
      </p:sp>
      <p:sp>
        <p:nvSpPr>
          <p:cNvPr id="14" name="Text 8"/>
          <p:cNvSpPr/>
          <p:nvPr/>
        </p:nvSpPr>
        <p:spPr>
          <a:xfrm>
            <a:off x="2053233" y="6801922"/>
            <a:ext cx="11858506" cy="657225"/>
          </a:xfrm>
          <a:prstGeom prst="rect">
            <a:avLst/>
          </a:prstGeom>
          <a:noFill/>
          <a:ln/>
        </p:spPr>
        <p:txBody>
          <a:bodyPr wrap="square" lIns="0" tIns="0" rIns="0" bIns="0" rtlCol="0" anchor="t"/>
          <a:lstStyle/>
          <a:p>
            <a:pPr marL="0" indent="0" algn="l">
              <a:lnSpc>
                <a:spcPts val="2550"/>
              </a:lnSpc>
              <a:buNone/>
            </a:pPr>
            <a:r>
              <a:rPr lang="en-US" sz="1600" dirty="0">
                <a:solidFill>
                  <a:srgbClr val="DAD1E6"/>
                </a:solidFill>
                <a:latin typeface="Fira Sans" pitchFamily="34" charset="0"/>
                <a:ea typeface="Fira Sans" pitchFamily="34" charset="-122"/>
                <a:cs typeface="Fira Sans" pitchFamily="34" charset="-120"/>
              </a:rPr>
              <a:t>Users can securely find other users within the system, ensuring that the communication is established with the right individual. This feature promotes privacy and prevents unwanted interactions.</a:t>
            </a:r>
            <a:endParaRPr lang="en-US" sz="1600" dirty="0"/>
          </a:p>
        </p:txBody>
      </p:sp>
      <p:pic>
        <p:nvPicPr>
          <p:cNvPr id="15" name="Picture 14">
            <a:extLst>
              <a:ext uri="{FF2B5EF4-FFF2-40B4-BE49-F238E27FC236}">
                <a16:creationId xmlns:a16="http://schemas.microsoft.com/office/drawing/2014/main" id="{0A734CB1-19BF-7D5C-7FE3-7E08EED6837C}"/>
              </a:ext>
            </a:extLst>
          </p:cNvPr>
          <p:cNvPicPr>
            <a:picLocks noChangeAspect="1"/>
          </p:cNvPicPr>
          <p:nvPr/>
        </p:nvPicPr>
        <p:blipFill>
          <a:blip r:embed="rId7"/>
          <a:stretch>
            <a:fillRect/>
          </a:stretch>
        </p:blipFill>
        <p:spPr>
          <a:xfrm>
            <a:off x="12486578" y="7639050"/>
            <a:ext cx="2057400" cy="590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05445" y="554355"/>
            <a:ext cx="11586448" cy="629841"/>
          </a:xfrm>
          <a:prstGeom prst="rect">
            <a:avLst/>
          </a:prstGeom>
          <a:noFill/>
          <a:ln/>
        </p:spPr>
        <p:txBody>
          <a:bodyPr wrap="none" lIns="0" tIns="0" rIns="0" bIns="0" rtlCol="0" anchor="t"/>
          <a:lstStyle/>
          <a:p>
            <a:pPr marL="0" indent="0">
              <a:lnSpc>
                <a:spcPts val="4950"/>
              </a:lnSpc>
              <a:buNone/>
            </a:pPr>
            <a:r>
              <a:rPr lang="en-US" sz="3950" b="1" dirty="0">
                <a:solidFill>
                  <a:srgbClr val="F94CAF"/>
                </a:solidFill>
                <a:latin typeface="Inconsolata Bold" pitchFamily="34" charset="0"/>
                <a:ea typeface="Inconsolata Bold" pitchFamily="34" charset="-122"/>
                <a:cs typeface="Inconsolata Bold" pitchFamily="34" charset="-120"/>
              </a:rPr>
              <a:t>Securing Every Message: The Encryption Process</a:t>
            </a:r>
            <a:endParaRPr lang="en-US" sz="3950" dirty="0"/>
          </a:p>
        </p:txBody>
      </p:sp>
      <p:sp>
        <p:nvSpPr>
          <p:cNvPr id="3" name="Shape 1"/>
          <p:cNvSpPr/>
          <p:nvPr/>
        </p:nvSpPr>
        <p:spPr>
          <a:xfrm>
            <a:off x="705445" y="1587222"/>
            <a:ext cx="151090" cy="758190"/>
          </a:xfrm>
          <a:prstGeom prst="roundRect">
            <a:avLst>
              <a:gd name="adj" fmla="val 20010"/>
            </a:avLst>
          </a:prstGeom>
          <a:solidFill>
            <a:srgbClr val="433550"/>
          </a:solidFill>
          <a:ln/>
        </p:spPr>
      </p:sp>
      <p:sp>
        <p:nvSpPr>
          <p:cNvPr id="4" name="Text 2"/>
          <p:cNvSpPr/>
          <p:nvPr/>
        </p:nvSpPr>
        <p:spPr>
          <a:xfrm>
            <a:off x="1158835" y="1587222"/>
            <a:ext cx="2644140" cy="314920"/>
          </a:xfrm>
          <a:prstGeom prst="rect">
            <a:avLst/>
          </a:prstGeom>
          <a:noFill/>
          <a:ln/>
        </p:spPr>
        <p:txBody>
          <a:bodyPr wrap="none" lIns="0" tIns="0" rIns="0" bIns="0" rtlCol="0" anchor="t"/>
          <a:lstStyle/>
          <a:p>
            <a:pPr marL="0" indent="0" algn="l">
              <a:lnSpc>
                <a:spcPts val="2450"/>
              </a:lnSpc>
              <a:buNone/>
            </a:pPr>
            <a:r>
              <a:rPr lang="en-US" sz="1950" b="1" dirty="0">
                <a:solidFill>
                  <a:srgbClr val="DAD1E6"/>
                </a:solidFill>
                <a:latin typeface="Inconsolata Bold" pitchFamily="34" charset="0"/>
                <a:ea typeface="Inconsolata Bold" pitchFamily="34" charset="-122"/>
                <a:cs typeface="Inconsolata Bold" pitchFamily="34" charset="-120"/>
              </a:rPr>
              <a:t>Session Establishment</a:t>
            </a:r>
            <a:endParaRPr lang="en-US" sz="1950" dirty="0"/>
          </a:p>
        </p:txBody>
      </p:sp>
      <p:sp>
        <p:nvSpPr>
          <p:cNvPr id="5" name="Text 3"/>
          <p:cNvSpPr/>
          <p:nvPr/>
        </p:nvSpPr>
        <p:spPr>
          <a:xfrm>
            <a:off x="1158835" y="2022991"/>
            <a:ext cx="12766119" cy="322421"/>
          </a:xfrm>
          <a:prstGeom prst="rect">
            <a:avLst/>
          </a:prstGeom>
          <a:noFill/>
          <a:ln/>
        </p:spPr>
        <p:txBody>
          <a:bodyPr wrap="none" lIns="0" tIns="0" rIns="0" bIns="0" rtlCol="0" anchor="t"/>
          <a:lstStyle/>
          <a:p>
            <a:pPr marL="0" indent="0" algn="l">
              <a:lnSpc>
                <a:spcPts val="2500"/>
              </a:lnSpc>
              <a:buNone/>
            </a:pPr>
            <a:r>
              <a:rPr lang="en-US" sz="1550" dirty="0">
                <a:solidFill>
                  <a:srgbClr val="DAD1E6"/>
                </a:solidFill>
                <a:latin typeface="Fira Sans" pitchFamily="34" charset="0"/>
                <a:ea typeface="Fira Sans" pitchFamily="34" charset="-122"/>
                <a:cs typeface="Fira Sans" pitchFamily="34" charset="-120"/>
              </a:rPr>
              <a:t>SecureChat creates a secure channel between the communicating users, establishing a secure connection for their conversation.</a:t>
            </a:r>
            <a:endParaRPr lang="en-US" sz="1550" dirty="0"/>
          </a:p>
        </p:txBody>
      </p:sp>
      <p:sp>
        <p:nvSpPr>
          <p:cNvPr id="6" name="Shape 4"/>
          <p:cNvSpPr/>
          <p:nvPr/>
        </p:nvSpPr>
        <p:spPr>
          <a:xfrm>
            <a:off x="1007745" y="2546866"/>
            <a:ext cx="151090" cy="1080611"/>
          </a:xfrm>
          <a:prstGeom prst="roundRect">
            <a:avLst>
              <a:gd name="adj" fmla="val 20010"/>
            </a:avLst>
          </a:prstGeom>
          <a:solidFill>
            <a:srgbClr val="433550"/>
          </a:solidFill>
          <a:ln/>
        </p:spPr>
      </p:sp>
      <p:sp>
        <p:nvSpPr>
          <p:cNvPr id="7" name="Text 5"/>
          <p:cNvSpPr/>
          <p:nvPr/>
        </p:nvSpPr>
        <p:spPr>
          <a:xfrm>
            <a:off x="1461135" y="2546866"/>
            <a:ext cx="2519362" cy="314920"/>
          </a:xfrm>
          <a:prstGeom prst="rect">
            <a:avLst/>
          </a:prstGeom>
          <a:noFill/>
          <a:ln/>
        </p:spPr>
        <p:txBody>
          <a:bodyPr wrap="none" lIns="0" tIns="0" rIns="0" bIns="0" rtlCol="0" anchor="t"/>
          <a:lstStyle/>
          <a:p>
            <a:pPr marL="0" indent="0" algn="l">
              <a:lnSpc>
                <a:spcPts val="2450"/>
              </a:lnSpc>
              <a:buNone/>
            </a:pPr>
            <a:r>
              <a:rPr lang="en-US" sz="1950" b="1" dirty="0">
                <a:solidFill>
                  <a:srgbClr val="DAD1E6"/>
                </a:solidFill>
                <a:latin typeface="Inconsolata Bold" pitchFamily="34" charset="0"/>
                <a:ea typeface="Inconsolata Bold" pitchFamily="34" charset="-122"/>
                <a:cs typeface="Inconsolata Bold" pitchFamily="34" charset="-120"/>
              </a:rPr>
              <a:t>Message Encryption</a:t>
            </a:r>
            <a:endParaRPr lang="en-US" sz="1950" dirty="0"/>
          </a:p>
        </p:txBody>
      </p:sp>
      <p:sp>
        <p:nvSpPr>
          <p:cNvPr id="8" name="Text 6"/>
          <p:cNvSpPr/>
          <p:nvPr/>
        </p:nvSpPr>
        <p:spPr>
          <a:xfrm>
            <a:off x="1461135" y="2982635"/>
            <a:ext cx="12463820" cy="644843"/>
          </a:xfrm>
          <a:prstGeom prst="rect">
            <a:avLst/>
          </a:prstGeom>
          <a:noFill/>
          <a:ln/>
        </p:spPr>
        <p:txBody>
          <a:bodyPr wrap="square" lIns="0" tIns="0" rIns="0" bIns="0" rtlCol="0" anchor="t"/>
          <a:lstStyle/>
          <a:p>
            <a:pPr marL="0" indent="0" algn="l">
              <a:lnSpc>
                <a:spcPts val="2500"/>
              </a:lnSpc>
              <a:buNone/>
            </a:pPr>
            <a:r>
              <a:rPr lang="en-US" sz="1550" dirty="0">
                <a:solidFill>
                  <a:srgbClr val="DAD1E6"/>
                </a:solidFill>
                <a:latin typeface="Fira Sans" pitchFamily="34" charset="0"/>
                <a:ea typeface="Fira Sans" pitchFamily="34" charset="-122"/>
                <a:cs typeface="Fira Sans" pitchFamily="34" charset="-120"/>
              </a:rPr>
              <a:t>Each message is encrypted using session-specific keys. These keys are unique to the communication session, further strengthening the security of each message.</a:t>
            </a:r>
            <a:endParaRPr lang="en-US" sz="1550" dirty="0"/>
          </a:p>
        </p:txBody>
      </p:sp>
      <p:sp>
        <p:nvSpPr>
          <p:cNvPr id="9" name="Shape 7"/>
          <p:cNvSpPr/>
          <p:nvPr/>
        </p:nvSpPr>
        <p:spPr>
          <a:xfrm>
            <a:off x="1310045" y="3828931"/>
            <a:ext cx="151090" cy="1080611"/>
          </a:xfrm>
          <a:prstGeom prst="roundRect">
            <a:avLst>
              <a:gd name="adj" fmla="val 20010"/>
            </a:avLst>
          </a:prstGeom>
          <a:solidFill>
            <a:srgbClr val="433550"/>
          </a:solidFill>
          <a:ln/>
        </p:spPr>
      </p:sp>
      <p:sp>
        <p:nvSpPr>
          <p:cNvPr id="10" name="Text 8"/>
          <p:cNvSpPr/>
          <p:nvPr/>
        </p:nvSpPr>
        <p:spPr>
          <a:xfrm>
            <a:off x="1763435" y="3828931"/>
            <a:ext cx="2519362" cy="314920"/>
          </a:xfrm>
          <a:prstGeom prst="rect">
            <a:avLst/>
          </a:prstGeom>
          <a:noFill/>
          <a:ln/>
        </p:spPr>
        <p:txBody>
          <a:bodyPr wrap="none" lIns="0" tIns="0" rIns="0" bIns="0" rtlCol="0" anchor="t"/>
          <a:lstStyle/>
          <a:p>
            <a:pPr marL="0" indent="0" algn="l">
              <a:lnSpc>
                <a:spcPts val="2450"/>
              </a:lnSpc>
              <a:buNone/>
            </a:pPr>
            <a:r>
              <a:rPr lang="en-US" sz="1950" b="1" dirty="0">
                <a:solidFill>
                  <a:srgbClr val="DAD1E6"/>
                </a:solidFill>
                <a:latin typeface="Inconsolata Bold" pitchFamily="34" charset="0"/>
                <a:ea typeface="Inconsolata Bold" pitchFamily="34" charset="-122"/>
                <a:cs typeface="Inconsolata Bold" pitchFamily="34" charset="-120"/>
              </a:rPr>
              <a:t>Key Ratcheting</a:t>
            </a:r>
            <a:endParaRPr lang="en-US" sz="1950" dirty="0"/>
          </a:p>
        </p:txBody>
      </p:sp>
      <p:sp>
        <p:nvSpPr>
          <p:cNvPr id="11" name="Text 9"/>
          <p:cNvSpPr/>
          <p:nvPr/>
        </p:nvSpPr>
        <p:spPr>
          <a:xfrm>
            <a:off x="1763435" y="4264700"/>
            <a:ext cx="12161520" cy="644843"/>
          </a:xfrm>
          <a:prstGeom prst="rect">
            <a:avLst/>
          </a:prstGeom>
          <a:noFill/>
          <a:ln/>
        </p:spPr>
        <p:txBody>
          <a:bodyPr wrap="square" lIns="0" tIns="0" rIns="0" bIns="0" rtlCol="0" anchor="t"/>
          <a:lstStyle/>
          <a:p>
            <a:pPr marL="0" indent="0" algn="l">
              <a:lnSpc>
                <a:spcPts val="2500"/>
              </a:lnSpc>
              <a:buNone/>
            </a:pPr>
            <a:r>
              <a:rPr lang="en-US" sz="1550" dirty="0">
                <a:solidFill>
                  <a:srgbClr val="DAD1E6"/>
                </a:solidFill>
                <a:latin typeface="Fira Sans" pitchFamily="34" charset="0"/>
                <a:ea typeface="Fira Sans" pitchFamily="34" charset="-122"/>
                <a:cs typeface="Fira Sans" pitchFamily="34" charset="-120"/>
              </a:rPr>
              <a:t>SecureChat employs key ratcheting, where keys evolve with each message exchange, making it incredibly challenging to decipher past messages even if a key is compromised.</a:t>
            </a:r>
            <a:endParaRPr lang="en-US" sz="1550" dirty="0"/>
          </a:p>
        </p:txBody>
      </p:sp>
      <p:sp>
        <p:nvSpPr>
          <p:cNvPr id="12" name="Shape 10"/>
          <p:cNvSpPr/>
          <p:nvPr/>
        </p:nvSpPr>
        <p:spPr>
          <a:xfrm>
            <a:off x="1612344" y="5110996"/>
            <a:ext cx="151090" cy="1080611"/>
          </a:xfrm>
          <a:prstGeom prst="roundRect">
            <a:avLst>
              <a:gd name="adj" fmla="val 20010"/>
            </a:avLst>
          </a:prstGeom>
          <a:solidFill>
            <a:srgbClr val="433550"/>
          </a:solidFill>
          <a:ln/>
        </p:spPr>
      </p:sp>
      <p:sp>
        <p:nvSpPr>
          <p:cNvPr id="13" name="Text 11"/>
          <p:cNvSpPr/>
          <p:nvPr/>
        </p:nvSpPr>
        <p:spPr>
          <a:xfrm>
            <a:off x="2065734" y="5110996"/>
            <a:ext cx="2770108" cy="314920"/>
          </a:xfrm>
          <a:prstGeom prst="rect">
            <a:avLst/>
          </a:prstGeom>
          <a:noFill/>
          <a:ln/>
        </p:spPr>
        <p:txBody>
          <a:bodyPr wrap="none" lIns="0" tIns="0" rIns="0" bIns="0" rtlCol="0" anchor="t"/>
          <a:lstStyle/>
          <a:p>
            <a:pPr marL="0" indent="0" algn="l">
              <a:lnSpc>
                <a:spcPts val="2450"/>
              </a:lnSpc>
              <a:buNone/>
            </a:pPr>
            <a:r>
              <a:rPr lang="en-US" sz="1950" b="1" dirty="0">
                <a:solidFill>
                  <a:srgbClr val="DAD1E6"/>
                </a:solidFill>
                <a:latin typeface="Inconsolata Bold" pitchFamily="34" charset="0"/>
                <a:ea typeface="Inconsolata Bold" pitchFamily="34" charset="-122"/>
                <a:cs typeface="Inconsolata Bold" pitchFamily="34" charset="-120"/>
              </a:rPr>
              <a:t>Message Authentication</a:t>
            </a:r>
            <a:endParaRPr lang="en-US" sz="1950" dirty="0"/>
          </a:p>
        </p:txBody>
      </p:sp>
      <p:sp>
        <p:nvSpPr>
          <p:cNvPr id="14" name="Text 12"/>
          <p:cNvSpPr/>
          <p:nvPr/>
        </p:nvSpPr>
        <p:spPr>
          <a:xfrm>
            <a:off x="2065734" y="5546765"/>
            <a:ext cx="11859220" cy="644843"/>
          </a:xfrm>
          <a:prstGeom prst="rect">
            <a:avLst/>
          </a:prstGeom>
          <a:noFill/>
          <a:ln/>
        </p:spPr>
        <p:txBody>
          <a:bodyPr wrap="square" lIns="0" tIns="0" rIns="0" bIns="0" rtlCol="0" anchor="t"/>
          <a:lstStyle/>
          <a:p>
            <a:pPr marL="0" indent="0" algn="l">
              <a:lnSpc>
                <a:spcPts val="2500"/>
              </a:lnSpc>
              <a:buNone/>
            </a:pPr>
            <a:r>
              <a:rPr lang="en-US" sz="1550" dirty="0">
                <a:solidFill>
                  <a:srgbClr val="DAD1E6"/>
                </a:solidFill>
                <a:latin typeface="Fira Sans" pitchFamily="34" charset="0"/>
                <a:ea typeface="Fira Sans" pitchFamily="34" charset="-122"/>
                <a:cs typeface="Fira Sans" pitchFamily="34" charset="-120"/>
              </a:rPr>
              <a:t>SecureChat incorporates message authentication to verify the integrity of messages. This process ensures that messages haven't been altered or tampered with during transmission.</a:t>
            </a:r>
            <a:endParaRPr lang="en-US" sz="1550" dirty="0"/>
          </a:p>
        </p:txBody>
      </p:sp>
      <p:sp>
        <p:nvSpPr>
          <p:cNvPr id="15" name="Shape 13"/>
          <p:cNvSpPr/>
          <p:nvPr/>
        </p:nvSpPr>
        <p:spPr>
          <a:xfrm>
            <a:off x="1310045" y="6393061"/>
            <a:ext cx="151090" cy="1080611"/>
          </a:xfrm>
          <a:prstGeom prst="roundRect">
            <a:avLst>
              <a:gd name="adj" fmla="val 20010"/>
            </a:avLst>
          </a:prstGeom>
          <a:solidFill>
            <a:srgbClr val="433550"/>
          </a:solidFill>
          <a:ln/>
        </p:spPr>
      </p:sp>
      <p:sp>
        <p:nvSpPr>
          <p:cNvPr id="16" name="Text 14"/>
          <p:cNvSpPr/>
          <p:nvPr/>
        </p:nvSpPr>
        <p:spPr>
          <a:xfrm>
            <a:off x="1763435" y="6393061"/>
            <a:ext cx="2519362" cy="314920"/>
          </a:xfrm>
          <a:prstGeom prst="rect">
            <a:avLst/>
          </a:prstGeom>
          <a:noFill/>
          <a:ln/>
        </p:spPr>
        <p:txBody>
          <a:bodyPr wrap="none" lIns="0" tIns="0" rIns="0" bIns="0" rtlCol="0" anchor="t"/>
          <a:lstStyle/>
          <a:p>
            <a:pPr marL="0" indent="0" algn="l">
              <a:lnSpc>
                <a:spcPts val="2450"/>
              </a:lnSpc>
              <a:buNone/>
            </a:pPr>
            <a:r>
              <a:rPr lang="en-US" sz="1950" b="1" dirty="0">
                <a:solidFill>
                  <a:srgbClr val="DAD1E6"/>
                </a:solidFill>
                <a:latin typeface="Inconsolata Bold" pitchFamily="34" charset="0"/>
                <a:ea typeface="Inconsolata Bold" pitchFamily="34" charset="-122"/>
                <a:cs typeface="Inconsolata Bold" pitchFamily="34" charset="-120"/>
              </a:rPr>
              <a:t>Secure Delivery</a:t>
            </a:r>
            <a:endParaRPr lang="en-US" sz="1950" dirty="0"/>
          </a:p>
        </p:txBody>
      </p:sp>
      <p:sp>
        <p:nvSpPr>
          <p:cNvPr id="17" name="Text 15"/>
          <p:cNvSpPr/>
          <p:nvPr/>
        </p:nvSpPr>
        <p:spPr>
          <a:xfrm>
            <a:off x="1763435" y="6828830"/>
            <a:ext cx="12161520" cy="644843"/>
          </a:xfrm>
          <a:prstGeom prst="rect">
            <a:avLst/>
          </a:prstGeom>
          <a:noFill/>
          <a:ln/>
        </p:spPr>
        <p:txBody>
          <a:bodyPr wrap="square" lIns="0" tIns="0" rIns="0" bIns="0" rtlCol="0" anchor="t"/>
          <a:lstStyle/>
          <a:p>
            <a:pPr marL="0" indent="0" algn="l">
              <a:lnSpc>
                <a:spcPts val="2500"/>
              </a:lnSpc>
              <a:buNone/>
            </a:pPr>
            <a:r>
              <a:rPr lang="en-US" sz="1550" dirty="0">
                <a:solidFill>
                  <a:srgbClr val="DAD1E6"/>
                </a:solidFill>
                <a:latin typeface="Fira Sans" pitchFamily="34" charset="0"/>
                <a:ea typeface="Fira Sans" pitchFamily="34" charset="-122"/>
                <a:cs typeface="Fira Sans" pitchFamily="34" charset="-120"/>
              </a:rPr>
              <a:t>Encrypted messages are securely routed through the SecureChat server, ensuring that the communication remains protected during transit.</a:t>
            </a:r>
            <a:endParaRPr lang="en-US" sz="1550" dirty="0"/>
          </a:p>
        </p:txBody>
      </p:sp>
      <p:pic>
        <p:nvPicPr>
          <p:cNvPr id="18" name="Picture 17">
            <a:extLst>
              <a:ext uri="{FF2B5EF4-FFF2-40B4-BE49-F238E27FC236}">
                <a16:creationId xmlns:a16="http://schemas.microsoft.com/office/drawing/2014/main" id="{E3C7EEAE-D257-200B-89BF-D8BF0F29538B}"/>
              </a:ext>
            </a:extLst>
          </p:cNvPr>
          <p:cNvPicPr>
            <a:picLocks noChangeAspect="1"/>
          </p:cNvPicPr>
          <p:nvPr/>
        </p:nvPicPr>
        <p:blipFill>
          <a:blip r:embed="rId3"/>
          <a:stretch>
            <a:fillRect/>
          </a:stretch>
        </p:blipFill>
        <p:spPr>
          <a:xfrm>
            <a:off x="12486578" y="7639050"/>
            <a:ext cx="2057400" cy="590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661630"/>
            <a:ext cx="10772537" cy="708779"/>
          </a:xfrm>
          <a:prstGeom prst="rect">
            <a:avLst/>
          </a:prstGeom>
          <a:noFill/>
          <a:ln/>
        </p:spPr>
        <p:txBody>
          <a:bodyPr wrap="none" lIns="0" tIns="0" rIns="0" bIns="0" rtlCol="0" anchor="t"/>
          <a:lstStyle/>
          <a:p>
            <a:pPr marL="0" indent="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Safeguarding Your Data: Secure Storage</a:t>
            </a:r>
            <a:endParaRPr lang="en-US" sz="4450" dirty="0"/>
          </a:p>
        </p:txBody>
      </p:sp>
      <p:sp>
        <p:nvSpPr>
          <p:cNvPr id="3" name="Shape 1"/>
          <p:cNvSpPr/>
          <p:nvPr/>
        </p:nvSpPr>
        <p:spPr>
          <a:xfrm>
            <a:off x="793790" y="1824038"/>
            <a:ext cx="4196358" cy="3121462"/>
          </a:xfrm>
          <a:prstGeom prst="roundRect">
            <a:avLst>
              <a:gd name="adj" fmla="val 1090"/>
            </a:avLst>
          </a:prstGeom>
          <a:solidFill>
            <a:srgbClr val="433550"/>
          </a:solidFill>
          <a:ln/>
        </p:spPr>
      </p:sp>
      <p:sp>
        <p:nvSpPr>
          <p:cNvPr id="4" name="Text 2"/>
          <p:cNvSpPr/>
          <p:nvPr/>
        </p:nvSpPr>
        <p:spPr>
          <a:xfrm>
            <a:off x="1020604" y="205085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Local Encryption</a:t>
            </a:r>
            <a:endParaRPr lang="en-US" sz="2200" dirty="0"/>
          </a:p>
        </p:txBody>
      </p:sp>
      <p:sp>
        <p:nvSpPr>
          <p:cNvPr id="5" name="Text 3"/>
          <p:cNvSpPr/>
          <p:nvPr/>
        </p:nvSpPr>
        <p:spPr>
          <a:xfrm>
            <a:off x="1020604" y="2541270"/>
            <a:ext cx="3742730" cy="2177415"/>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Messages are stored locally on users' devices in an encrypted format, providing an additional layer of protection against unauthorized access, even if the device is compromised.</a:t>
            </a:r>
            <a:endParaRPr lang="en-US" sz="1750" dirty="0"/>
          </a:p>
        </p:txBody>
      </p:sp>
      <p:sp>
        <p:nvSpPr>
          <p:cNvPr id="6" name="Shape 4"/>
          <p:cNvSpPr/>
          <p:nvPr/>
        </p:nvSpPr>
        <p:spPr>
          <a:xfrm>
            <a:off x="5216962" y="1824038"/>
            <a:ext cx="4196358" cy="3121462"/>
          </a:xfrm>
          <a:prstGeom prst="roundRect">
            <a:avLst>
              <a:gd name="adj" fmla="val 1090"/>
            </a:avLst>
          </a:prstGeom>
          <a:solidFill>
            <a:srgbClr val="433550"/>
          </a:solidFill>
          <a:ln/>
        </p:spPr>
      </p:sp>
      <p:sp>
        <p:nvSpPr>
          <p:cNvPr id="7" name="Text 5"/>
          <p:cNvSpPr/>
          <p:nvPr/>
        </p:nvSpPr>
        <p:spPr>
          <a:xfrm>
            <a:off x="5443776" y="205085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Session Persistence</a:t>
            </a:r>
            <a:endParaRPr lang="en-US" sz="2200" dirty="0"/>
          </a:p>
        </p:txBody>
      </p:sp>
      <p:sp>
        <p:nvSpPr>
          <p:cNvPr id="8" name="Text 6"/>
          <p:cNvSpPr/>
          <p:nvPr/>
        </p:nvSpPr>
        <p:spPr>
          <a:xfrm>
            <a:off x="5443776" y="2541270"/>
            <a:ext cx="3742730" cy="2177415"/>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SecureChat ensures that encryption capabilities are maintained across restarts, guaranteeing that messages remain secure even after the device is rebooted or powered off.</a:t>
            </a:r>
            <a:endParaRPr lang="en-US" sz="1750" dirty="0"/>
          </a:p>
        </p:txBody>
      </p:sp>
      <p:sp>
        <p:nvSpPr>
          <p:cNvPr id="9" name="Shape 7"/>
          <p:cNvSpPr/>
          <p:nvPr/>
        </p:nvSpPr>
        <p:spPr>
          <a:xfrm>
            <a:off x="9640133" y="1824038"/>
            <a:ext cx="4196358" cy="3121462"/>
          </a:xfrm>
          <a:prstGeom prst="roundRect">
            <a:avLst>
              <a:gd name="adj" fmla="val 1090"/>
            </a:avLst>
          </a:prstGeom>
          <a:solidFill>
            <a:srgbClr val="433550"/>
          </a:solidFill>
          <a:ln/>
        </p:spPr>
      </p:sp>
      <p:sp>
        <p:nvSpPr>
          <p:cNvPr id="10" name="Text 8"/>
          <p:cNvSpPr/>
          <p:nvPr/>
        </p:nvSpPr>
        <p:spPr>
          <a:xfrm>
            <a:off x="9866948" y="205085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Minimal Metadata</a:t>
            </a:r>
            <a:endParaRPr lang="en-US" sz="2200" dirty="0"/>
          </a:p>
        </p:txBody>
      </p:sp>
      <p:sp>
        <p:nvSpPr>
          <p:cNvPr id="11" name="Text 9"/>
          <p:cNvSpPr/>
          <p:nvPr/>
        </p:nvSpPr>
        <p:spPr>
          <a:xfrm>
            <a:off x="9866948" y="2541270"/>
            <a:ext cx="3742730" cy="2177415"/>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SecureChat minimizes the collection of tracking information, limiting the amount of metadata associated with messages. This prioritizes user privacy and reduces the potential for unauthorized tracking.</a:t>
            </a:r>
            <a:endParaRPr lang="en-US" sz="1750" dirty="0"/>
          </a:p>
        </p:txBody>
      </p:sp>
      <p:sp>
        <p:nvSpPr>
          <p:cNvPr id="12" name="Shape 10"/>
          <p:cNvSpPr/>
          <p:nvPr/>
        </p:nvSpPr>
        <p:spPr>
          <a:xfrm>
            <a:off x="793790" y="5172313"/>
            <a:ext cx="6408063" cy="2395657"/>
          </a:xfrm>
          <a:prstGeom prst="roundRect">
            <a:avLst>
              <a:gd name="adj" fmla="val 1420"/>
            </a:avLst>
          </a:prstGeom>
          <a:solidFill>
            <a:srgbClr val="433550"/>
          </a:solidFill>
          <a:ln/>
        </p:spPr>
      </p:sp>
      <p:sp>
        <p:nvSpPr>
          <p:cNvPr id="13" name="Text 11"/>
          <p:cNvSpPr/>
          <p:nvPr/>
        </p:nvSpPr>
        <p:spPr>
          <a:xfrm>
            <a:off x="1020604" y="5399127"/>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Secure Deletion</a:t>
            </a:r>
            <a:endParaRPr lang="en-US" sz="2200" dirty="0"/>
          </a:p>
        </p:txBody>
      </p:sp>
      <p:sp>
        <p:nvSpPr>
          <p:cNvPr id="14" name="Text 12"/>
          <p:cNvSpPr/>
          <p:nvPr/>
        </p:nvSpPr>
        <p:spPr>
          <a:xfrm>
            <a:off x="1020604" y="5889546"/>
            <a:ext cx="5954435" cy="1451610"/>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SecureChat offers users the option to expire messages after a specific time period. This feature allows users to manage the lifetime of their messages and ensure that sensitive data is deleted automatically.</a:t>
            </a:r>
            <a:endParaRPr lang="en-US" sz="1750" dirty="0"/>
          </a:p>
        </p:txBody>
      </p:sp>
      <p:sp>
        <p:nvSpPr>
          <p:cNvPr id="15" name="Shape 13"/>
          <p:cNvSpPr/>
          <p:nvPr/>
        </p:nvSpPr>
        <p:spPr>
          <a:xfrm>
            <a:off x="7428667" y="5172313"/>
            <a:ext cx="6408063" cy="2395657"/>
          </a:xfrm>
          <a:prstGeom prst="roundRect">
            <a:avLst>
              <a:gd name="adj" fmla="val 1420"/>
            </a:avLst>
          </a:prstGeom>
          <a:solidFill>
            <a:srgbClr val="433550"/>
          </a:solidFill>
          <a:ln/>
        </p:spPr>
      </p:sp>
      <p:sp>
        <p:nvSpPr>
          <p:cNvPr id="16" name="Text 14"/>
          <p:cNvSpPr/>
          <p:nvPr/>
        </p:nvSpPr>
        <p:spPr>
          <a:xfrm>
            <a:off x="7655481" y="5399127"/>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Backup Protection</a:t>
            </a:r>
            <a:endParaRPr lang="en-US" sz="2200" dirty="0"/>
          </a:p>
        </p:txBody>
      </p:sp>
      <p:sp>
        <p:nvSpPr>
          <p:cNvPr id="17" name="Text 15"/>
          <p:cNvSpPr/>
          <p:nvPr/>
        </p:nvSpPr>
        <p:spPr>
          <a:xfrm>
            <a:off x="7655481" y="5889546"/>
            <a:ext cx="5954435" cy="1451610"/>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SecureChat ensures that backups are also encrypted, providing an extra layer of security even if the user chooses to back up their data. This ensures that data is always protected, regardless of the storage method.</a:t>
            </a:r>
            <a:endParaRPr lang="en-US" sz="1750" dirty="0"/>
          </a:p>
        </p:txBody>
      </p:sp>
      <p:pic>
        <p:nvPicPr>
          <p:cNvPr id="18" name="Picture 17">
            <a:extLst>
              <a:ext uri="{FF2B5EF4-FFF2-40B4-BE49-F238E27FC236}">
                <a16:creationId xmlns:a16="http://schemas.microsoft.com/office/drawing/2014/main" id="{8810C765-C0AA-DEA9-665E-4F1BCFDCC8C4}"/>
              </a:ext>
            </a:extLst>
          </p:cNvPr>
          <p:cNvPicPr>
            <a:picLocks noChangeAspect="1"/>
          </p:cNvPicPr>
          <p:nvPr/>
        </p:nvPicPr>
        <p:blipFill>
          <a:blip r:embed="rId3"/>
          <a:stretch>
            <a:fillRect/>
          </a:stretch>
        </p:blipFill>
        <p:spPr>
          <a:xfrm>
            <a:off x="12486578" y="7639050"/>
            <a:ext cx="2057400" cy="590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09362" y="838081"/>
            <a:ext cx="7925276" cy="1088231"/>
          </a:xfrm>
          <a:prstGeom prst="rect">
            <a:avLst/>
          </a:prstGeom>
          <a:noFill/>
          <a:ln/>
        </p:spPr>
        <p:txBody>
          <a:bodyPr wrap="square" lIns="0" tIns="0" rIns="0" bIns="0" rtlCol="0" anchor="t"/>
          <a:lstStyle/>
          <a:p>
            <a:pPr marL="0" indent="0">
              <a:lnSpc>
                <a:spcPts val="4250"/>
              </a:lnSpc>
              <a:buNone/>
            </a:pPr>
            <a:r>
              <a:rPr lang="en-US" sz="3400" b="1" dirty="0">
                <a:solidFill>
                  <a:srgbClr val="F94CAF"/>
                </a:solidFill>
                <a:latin typeface="Inconsolata Bold" pitchFamily="34" charset="0"/>
                <a:ea typeface="Inconsolata Bold" pitchFamily="34" charset="-122"/>
                <a:cs typeface="Inconsolata Bold" pitchFamily="34" charset="-120"/>
              </a:rPr>
              <a:t>SecureChat vs. the Competition: A Comparative Analysis</a:t>
            </a:r>
            <a:endParaRPr lang="en-US" sz="3400" dirty="0"/>
          </a:p>
        </p:txBody>
      </p:sp>
      <p:sp>
        <p:nvSpPr>
          <p:cNvPr id="4" name="Shape 1"/>
          <p:cNvSpPr/>
          <p:nvPr/>
        </p:nvSpPr>
        <p:spPr>
          <a:xfrm>
            <a:off x="609362" y="2187416"/>
            <a:ext cx="7925276" cy="5204103"/>
          </a:xfrm>
          <a:prstGeom prst="roundRect">
            <a:avLst>
              <a:gd name="adj" fmla="val 502"/>
            </a:avLst>
          </a:prstGeom>
          <a:noFill/>
          <a:ln w="7620">
            <a:solidFill>
              <a:srgbClr val="FFFFFF">
                <a:alpha val="24000"/>
              </a:srgbClr>
            </a:solidFill>
            <a:prstDash val="solid"/>
          </a:ln>
        </p:spPr>
      </p:sp>
      <p:sp>
        <p:nvSpPr>
          <p:cNvPr id="5" name="Shape 2"/>
          <p:cNvSpPr/>
          <p:nvPr/>
        </p:nvSpPr>
        <p:spPr>
          <a:xfrm>
            <a:off x="616982" y="2195036"/>
            <a:ext cx="7910036" cy="502563"/>
          </a:xfrm>
          <a:prstGeom prst="rect">
            <a:avLst/>
          </a:prstGeom>
          <a:solidFill>
            <a:srgbClr val="FFFFFF">
              <a:alpha val="4000"/>
            </a:srgbClr>
          </a:solidFill>
          <a:ln/>
        </p:spPr>
      </p:sp>
      <p:sp>
        <p:nvSpPr>
          <p:cNvPr id="6" name="Text 3"/>
          <p:cNvSpPr/>
          <p:nvPr/>
        </p:nvSpPr>
        <p:spPr>
          <a:xfrm>
            <a:off x="791170" y="2307074"/>
            <a:ext cx="1230035" cy="278487"/>
          </a:xfrm>
          <a:prstGeom prst="rect">
            <a:avLst/>
          </a:prstGeom>
          <a:noFill/>
          <a:ln/>
        </p:spPr>
        <p:txBody>
          <a:bodyPr wrap="non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Feature</a:t>
            </a:r>
            <a:endParaRPr lang="en-US" sz="1350" dirty="0"/>
          </a:p>
        </p:txBody>
      </p:sp>
      <p:sp>
        <p:nvSpPr>
          <p:cNvPr id="7" name="Text 4"/>
          <p:cNvSpPr/>
          <p:nvPr/>
        </p:nvSpPr>
        <p:spPr>
          <a:xfrm>
            <a:off x="2376964" y="2307074"/>
            <a:ext cx="1226225" cy="278487"/>
          </a:xfrm>
          <a:prstGeom prst="rect">
            <a:avLst/>
          </a:prstGeom>
          <a:noFill/>
          <a:ln/>
        </p:spPr>
        <p:txBody>
          <a:bodyPr wrap="non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SecureChat</a:t>
            </a:r>
            <a:endParaRPr lang="en-US" sz="1350" dirty="0"/>
          </a:p>
        </p:txBody>
      </p:sp>
      <p:sp>
        <p:nvSpPr>
          <p:cNvPr id="8" name="Text 5"/>
          <p:cNvSpPr/>
          <p:nvPr/>
        </p:nvSpPr>
        <p:spPr>
          <a:xfrm>
            <a:off x="3958947" y="2307074"/>
            <a:ext cx="1226225" cy="278487"/>
          </a:xfrm>
          <a:prstGeom prst="rect">
            <a:avLst/>
          </a:prstGeom>
          <a:noFill/>
          <a:ln/>
        </p:spPr>
        <p:txBody>
          <a:bodyPr wrap="non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Signal</a:t>
            </a:r>
            <a:endParaRPr lang="en-US" sz="1350" dirty="0"/>
          </a:p>
        </p:txBody>
      </p:sp>
      <p:sp>
        <p:nvSpPr>
          <p:cNvPr id="9" name="Text 6"/>
          <p:cNvSpPr/>
          <p:nvPr/>
        </p:nvSpPr>
        <p:spPr>
          <a:xfrm>
            <a:off x="5540931" y="2307074"/>
            <a:ext cx="1226225" cy="278487"/>
          </a:xfrm>
          <a:prstGeom prst="rect">
            <a:avLst/>
          </a:prstGeom>
          <a:noFill/>
          <a:ln/>
        </p:spPr>
        <p:txBody>
          <a:bodyPr wrap="non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WhatsApp</a:t>
            </a:r>
            <a:endParaRPr lang="en-US" sz="1350" dirty="0"/>
          </a:p>
        </p:txBody>
      </p:sp>
      <p:sp>
        <p:nvSpPr>
          <p:cNvPr id="10" name="Text 7"/>
          <p:cNvSpPr/>
          <p:nvPr/>
        </p:nvSpPr>
        <p:spPr>
          <a:xfrm>
            <a:off x="7122914" y="2307074"/>
            <a:ext cx="1230035" cy="278487"/>
          </a:xfrm>
          <a:prstGeom prst="rect">
            <a:avLst/>
          </a:prstGeom>
          <a:noFill/>
          <a:ln/>
        </p:spPr>
        <p:txBody>
          <a:bodyPr wrap="non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Telegram</a:t>
            </a:r>
            <a:endParaRPr lang="en-US" sz="1350" dirty="0"/>
          </a:p>
        </p:txBody>
      </p:sp>
      <p:sp>
        <p:nvSpPr>
          <p:cNvPr id="11" name="Shape 8"/>
          <p:cNvSpPr/>
          <p:nvPr/>
        </p:nvSpPr>
        <p:spPr>
          <a:xfrm>
            <a:off x="616982" y="2697599"/>
            <a:ext cx="7910036" cy="781050"/>
          </a:xfrm>
          <a:prstGeom prst="rect">
            <a:avLst/>
          </a:prstGeom>
          <a:solidFill>
            <a:srgbClr val="000000">
              <a:alpha val="4000"/>
            </a:srgbClr>
          </a:solidFill>
          <a:ln/>
        </p:spPr>
      </p:sp>
      <p:sp>
        <p:nvSpPr>
          <p:cNvPr id="12" name="Text 9"/>
          <p:cNvSpPr/>
          <p:nvPr/>
        </p:nvSpPr>
        <p:spPr>
          <a:xfrm>
            <a:off x="791170" y="2809637"/>
            <a:ext cx="1230035" cy="556974"/>
          </a:xfrm>
          <a:prstGeom prst="rect">
            <a:avLst/>
          </a:prstGeom>
          <a:noFill/>
          <a:ln/>
        </p:spPr>
        <p:txBody>
          <a:bodyPr wrap="squar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End-to-End Encryption</a:t>
            </a:r>
            <a:endParaRPr lang="en-US" sz="1350" dirty="0"/>
          </a:p>
        </p:txBody>
      </p:sp>
      <p:sp>
        <p:nvSpPr>
          <p:cNvPr id="13" name="Text 10"/>
          <p:cNvSpPr/>
          <p:nvPr/>
        </p:nvSpPr>
        <p:spPr>
          <a:xfrm>
            <a:off x="2376964" y="280963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14" name="Text 11"/>
          <p:cNvSpPr/>
          <p:nvPr/>
        </p:nvSpPr>
        <p:spPr>
          <a:xfrm>
            <a:off x="3958947" y="280963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15" name="Text 12"/>
          <p:cNvSpPr/>
          <p:nvPr/>
        </p:nvSpPr>
        <p:spPr>
          <a:xfrm>
            <a:off x="5540931" y="280963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16" name="Text 13"/>
          <p:cNvSpPr/>
          <p:nvPr/>
        </p:nvSpPr>
        <p:spPr>
          <a:xfrm>
            <a:off x="7122914" y="2809637"/>
            <a:ext cx="1230035" cy="278487"/>
          </a:xfrm>
          <a:prstGeom prst="rect">
            <a:avLst/>
          </a:prstGeom>
          <a:noFill/>
          <a:ln/>
        </p:spPr>
        <p:txBody>
          <a:bodyPr wrap="non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Optional</a:t>
            </a:r>
            <a:endParaRPr lang="en-US" sz="1350" dirty="0"/>
          </a:p>
        </p:txBody>
      </p:sp>
      <p:sp>
        <p:nvSpPr>
          <p:cNvPr id="17" name="Shape 14"/>
          <p:cNvSpPr/>
          <p:nvPr/>
        </p:nvSpPr>
        <p:spPr>
          <a:xfrm>
            <a:off x="616982" y="3478649"/>
            <a:ext cx="7910036" cy="781050"/>
          </a:xfrm>
          <a:prstGeom prst="rect">
            <a:avLst/>
          </a:prstGeom>
          <a:solidFill>
            <a:srgbClr val="FFFFFF">
              <a:alpha val="4000"/>
            </a:srgbClr>
          </a:solidFill>
          <a:ln/>
        </p:spPr>
      </p:sp>
      <p:sp>
        <p:nvSpPr>
          <p:cNvPr id="18" name="Text 15"/>
          <p:cNvSpPr/>
          <p:nvPr/>
        </p:nvSpPr>
        <p:spPr>
          <a:xfrm>
            <a:off x="791170" y="3590687"/>
            <a:ext cx="1230035" cy="556974"/>
          </a:xfrm>
          <a:prstGeom prst="rect">
            <a:avLst/>
          </a:prstGeom>
          <a:noFill/>
          <a:ln/>
        </p:spPr>
        <p:txBody>
          <a:bodyPr wrap="squar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Open Architecture</a:t>
            </a:r>
            <a:endParaRPr lang="en-US" sz="1350" dirty="0"/>
          </a:p>
        </p:txBody>
      </p:sp>
      <p:sp>
        <p:nvSpPr>
          <p:cNvPr id="19" name="Text 16"/>
          <p:cNvSpPr/>
          <p:nvPr/>
        </p:nvSpPr>
        <p:spPr>
          <a:xfrm>
            <a:off x="2376964" y="359068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20" name="Text 17"/>
          <p:cNvSpPr/>
          <p:nvPr/>
        </p:nvSpPr>
        <p:spPr>
          <a:xfrm>
            <a:off x="3958947" y="359068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21" name="Text 18"/>
          <p:cNvSpPr/>
          <p:nvPr/>
        </p:nvSpPr>
        <p:spPr>
          <a:xfrm>
            <a:off x="5540931" y="359068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22" name="Text 19"/>
          <p:cNvSpPr/>
          <p:nvPr/>
        </p:nvSpPr>
        <p:spPr>
          <a:xfrm>
            <a:off x="7122914" y="3590687"/>
            <a:ext cx="1230035" cy="278487"/>
          </a:xfrm>
          <a:prstGeom prst="rect">
            <a:avLst/>
          </a:prstGeom>
          <a:noFill/>
          <a:ln/>
        </p:spPr>
        <p:txBody>
          <a:bodyPr wrap="non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Partial</a:t>
            </a:r>
            <a:endParaRPr lang="en-US" sz="1350" dirty="0"/>
          </a:p>
        </p:txBody>
      </p:sp>
      <p:sp>
        <p:nvSpPr>
          <p:cNvPr id="23" name="Shape 20"/>
          <p:cNvSpPr/>
          <p:nvPr/>
        </p:nvSpPr>
        <p:spPr>
          <a:xfrm>
            <a:off x="616982" y="4259699"/>
            <a:ext cx="7910036" cy="781050"/>
          </a:xfrm>
          <a:prstGeom prst="rect">
            <a:avLst/>
          </a:prstGeom>
          <a:solidFill>
            <a:srgbClr val="000000">
              <a:alpha val="4000"/>
            </a:srgbClr>
          </a:solidFill>
          <a:ln/>
        </p:spPr>
      </p:sp>
      <p:sp>
        <p:nvSpPr>
          <p:cNvPr id="24" name="Text 21"/>
          <p:cNvSpPr/>
          <p:nvPr/>
        </p:nvSpPr>
        <p:spPr>
          <a:xfrm>
            <a:off x="791170" y="4371737"/>
            <a:ext cx="1230035" cy="556974"/>
          </a:xfrm>
          <a:prstGeom prst="rect">
            <a:avLst/>
          </a:prstGeom>
          <a:noFill/>
          <a:ln/>
        </p:spPr>
        <p:txBody>
          <a:bodyPr wrap="squar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Forward Secrecy</a:t>
            </a:r>
            <a:endParaRPr lang="en-US" sz="1350" dirty="0"/>
          </a:p>
        </p:txBody>
      </p:sp>
      <p:sp>
        <p:nvSpPr>
          <p:cNvPr id="25" name="Text 22"/>
          <p:cNvSpPr/>
          <p:nvPr/>
        </p:nvSpPr>
        <p:spPr>
          <a:xfrm>
            <a:off x="2376964" y="437173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26" name="Text 23"/>
          <p:cNvSpPr/>
          <p:nvPr/>
        </p:nvSpPr>
        <p:spPr>
          <a:xfrm>
            <a:off x="3958947" y="437173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27" name="Text 24"/>
          <p:cNvSpPr/>
          <p:nvPr/>
        </p:nvSpPr>
        <p:spPr>
          <a:xfrm>
            <a:off x="5540931" y="437173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28" name="Text 25"/>
          <p:cNvSpPr/>
          <p:nvPr/>
        </p:nvSpPr>
        <p:spPr>
          <a:xfrm>
            <a:off x="7122914" y="4371737"/>
            <a:ext cx="1230035" cy="278487"/>
          </a:xfrm>
          <a:prstGeom prst="rect">
            <a:avLst/>
          </a:prstGeom>
          <a:noFill/>
          <a:ln/>
        </p:spPr>
        <p:txBody>
          <a:bodyPr wrap="non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Limited</a:t>
            </a:r>
            <a:endParaRPr lang="en-US" sz="1350" dirty="0"/>
          </a:p>
        </p:txBody>
      </p:sp>
      <p:sp>
        <p:nvSpPr>
          <p:cNvPr id="29" name="Shape 26"/>
          <p:cNvSpPr/>
          <p:nvPr/>
        </p:nvSpPr>
        <p:spPr>
          <a:xfrm>
            <a:off x="616982" y="5040749"/>
            <a:ext cx="7910036" cy="781050"/>
          </a:xfrm>
          <a:prstGeom prst="rect">
            <a:avLst/>
          </a:prstGeom>
          <a:solidFill>
            <a:srgbClr val="FFFFFF">
              <a:alpha val="4000"/>
            </a:srgbClr>
          </a:solidFill>
          <a:ln/>
        </p:spPr>
      </p:sp>
      <p:sp>
        <p:nvSpPr>
          <p:cNvPr id="30" name="Text 27"/>
          <p:cNvSpPr/>
          <p:nvPr/>
        </p:nvSpPr>
        <p:spPr>
          <a:xfrm>
            <a:off x="791170" y="5152787"/>
            <a:ext cx="1230035" cy="556974"/>
          </a:xfrm>
          <a:prstGeom prst="rect">
            <a:avLst/>
          </a:prstGeom>
          <a:noFill/>
          <a:ln/>
        </p:spPr>
        <p:txBody>
          <a:bodyPr wrap="squar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Enterprise Ready</a:t>
            </a:r>
            <a:endParaRPr lang="en-US" sz="1350" dirty="0"/>
          </a:p>
        </p:txBody>
      </p:sp>
      <p:sp>
        <p:nvSpPr>
          <p:cNvPr id="31" name="Text 28"/>
          <p:cNvSpPr/>
          <p:nvPr/>
        </p:nvSpPr>
        <p:spPr>
          <a:xfrm>
            <a:off x="2376964" y="515278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32" name="Text 29"/>
          <p:cNvSpPr/>
          <p:nvPr/>
        </p:nvSpPr>
        <p:spPr>
          <a:xfrm>
            <a:off x="3958947" y="515278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Limited</a:t>
            </a:r>
            <a:endParaRPr lang="en-US" sz="1350" dirty="0"/>
          </a:p>
        </p:txBody>
      </p:sp>
      <p:sp>
        <p:nvSpPr>
          <p:cNvPr id="33" name="Text 30"/>
          <p:cNvSpPr/>
          <p:nvPr/>
        </p:nvSpPr>
        <p:spPr>
          <a:xfrm>
            <a:off x="5540931" y="515278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Limited</a:t>
            </a:r>
            <a:endParaRPr lang="en-US" sz="1350" dirty="0"/>
          </a:p>
        </p:txBody>
      </p:sp>
      <p:sp>
        <p:nvSpPr>
          <p:cNvPr id="34" name="Text 31"/>
          <p:cNvSpPr/>
          <p:nvPr/>
        </p:nvSpPr>
        <p:spPr>
          <a:xfrm>
            <a:off x="7122914" y="5152787"/>
            <a:ext cx="123003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35" name="Shape 32"/>
          <p:cNvSpPr/>
          <p:nvPr/>
        </p:nvSpPr>
        <p:spPr>
          <a:xfrm>
            <a:off x="616982" y="5821799"/>
            <a:ext cx="7910036" cy="781050"/>
          </a:xfrm>
          <a:prstGeom prst="rect">
            <a:avLst/>
          </a:prstGeom>
          <a:solidFill>
            <a:srgbClr val="000000">
              <a:alpha val="4000"/>
            </a:srgbClr>
          </a:solidFill>
          <a:ln/>
        </p:spPr>
      </p:sp>
      <p:sp>
        <p:nvSpPr>
          <p:cNvPr id="36" name="Text 33"/>
          <p:cNvSpPr/>
          <p:nvPr/>
        </p:nvSpPr>
        <p:spPr>
          <a:xfrm>
            <a:off x="791170" y="5933837"/>
            <a:ext cx="1230035" cy="556974"/>
          </a:xfrm>
          <a:prstGeom prst="rect">
            <a:avLst/>
          </a:prstGeom>
          <a:noFill/>
          <a:ln/>
        </p:spPr>
        <p:txBody>
          <a:bodyPr wrap="squar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Session Persistence</a:t>
            </a:r>
            <a:endParaRPr lang="en-US" sz="1350" dirty="0"/>
          </a:p>
        </p:txBody>
      </p:sp>
      <p:sp>
        <p:nvSpPr>
          <p:cNvPr id="37" name="Text 34"/>
          <p:cNvSpPr/>
          <p:nvPr/>
        </p:nvSpPr>
        <p:spPr>
          <a:xfrm>
            <a:off x="2376964" y="593383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38" name="Text 35"/>
          <p:cNvSpPr/>
          <p:nvPr/>
        </p:nvSpPr>
        <p:spPr>
          <a:xfrm>
            <a:off x="3958947" y="593383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39" name="Text 36"/>
          <p:cNvSpPr/>
          <p:nvPr/>
        </p:nvSpPr>
        <p:spPr>
          <a:xfrm>
            <a:off x="5540931" y="593383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40" name="Text 37"/>
          <p:cNvSpPr/>
          <p:nvPr/>
        </p:nvSpPr>
        <p:spPr>
          <a:xfrm>
            <a:off x="7122914" y="5933837"/>
            <a:ext cx="1230035" cy="278487"/>
          </a:xfrm>
          <a:prstGeom prst="rect">
            <a:avLst/>
          </a:prstGeom>
          <a:noFill/>
          <a:ln/>
        </p:spPr>
        <p:txBody>
          <a:bodyPr wrap="non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Partial</a:t>
            </a:r>
            <a:endParaRPr lang="en-US" sz="1350" dirty="0"/>
          </a:p>
        </p:txBody>
      </p:sp>
      <p:sp>
        <p:nvSpPr>
          <p:cNvPr id="41" name="Shape 38"/>
          <p:cNvSpPr/>
          <p:nvPr/>
        </p:nvSpPr>
        <p:spPr>
          <a:xfrm>
            <a:off x="616982" y="6602849"/>
            <a:ext cx="7910036" cy="781050"/>
          </a:xfrm>
          <a:prstGeom prst="rect">
            <a:avLst/>
          </a:prstGeom>
          <a:solidFill>
            <a:srgbClr val="FFFFFF">
              <a:alpha val="4000"/>
            </a:srgbClr>
          </a:solidFill>
          <a:ln/>
        </p:spPr>
      </p:sp>
      <p:sp>
        <p:nvSpPr>
          <p:cNvPr id="42" name="Text 39"/>
          <p:cNvSpPr/>
          <p:nvPr/>
        </p:nvSpPr>
        <p:spPr>
          <a:xfrm>
            <a:off x="791170" y="6714887"/>
            <a:ext cx="1230035" cy="556974"/>
          </a:xfrm>
          <a:prstGeom prst="rect">
            <a:avLst/>
          </a:prstGeom>
          <a:noFill/>
          <a:ln/>
        </p:spPr>
        <p:txBody>
          <a:bodyPr wrap="square" lIns="0" tIns="0" rIns="0" bIns="0" rtlCol="0" anchor="t"/>
          <a:lstStyle/>
          <a:p>
            <a:pPr marL="0" indent="0">
              <a:lnSpc>
                <a:spcPts val="2150"/>
              </a:lnSpc>
              <a:buNone/>
            </a:pPr>
            <a:r>
              <a:rPr lang="en-US" sz="1350" dirty="0">
                <a:solidFill>
                  <a:srgbClr val="DAD1E6"/>
                </a:solidFill>
                <a:latin typeface="Fira Sans" pitchFamily="34" charset="0"/>
                <a:ea typeface="Fira Sans" pitchFamily="34" charset="-122"/>
                <a:cs typeface="Fira Sans" pitchFamily="34" charset="-120"/>
              </a:rPr>
              <a:t>Custom Deployment</a:t>
            </a:r>
            <a:endParaRPr lang="en-US" sz="1350" dirty="0"/>
          </a:p>
        </p:txBody>
      </p:sp>
      <p:sp>
        <p:nvSpPr>
          <p:cNvPr id="43" name="Text 40"/>
          <p:cNvSpPr/>
          <p:nvPr/>
        </p:nvSpPr>
        <p:spPr>
          <a:xfrm>
            <a:off x="2376964" y="671488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44" name="Text 41"/>
          <p:cNvSpPr/>
          <p:nvPr/>
        </p:nvSpPr>
        <p:spPr>
          <a:xfrm>
            <a:off x="3958947" y="671488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45" name="Text 42"/>
          <p:cNvSpPr/>
          <p:nvPr/>
        </p:nvSpPr>
        <p:spPr>
          <a:xfrm>
            <a:off x="5540931" y="6714887"/>
            <a:ext cx="122622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
        <p:nvSpPr>
          <p:cNvPr id="46" name="Text 43"/>
          <p:cNvSpPr/>
          <p:nvPr/>
        </p:nvSpPr>
        <p:spPr>
          <a:xfrm>
            <a:off x="7122914" y="6714887"/>
            <a:ext cx="1230035" cy="278487"/>
          </a:xfrm>
          <a:prstGeom prst="rect">
            <a:avLst/>
          </a:prstGeom>
          <a:noFill/>
          <a:ln/>
        </p:spPr>
        <p:txBody>
          <a:bodyPr wrap="none" lIns="0" tIns="0" rIns="0" bIns="0" rtlCol="0" anchor="t"/>
          <a:lstStyle/>
          <a:p>
            <a:pPr marL="0" indent="0">
              <a:lnSpc>
                <a:spcPts val="2150"/>
              </a:lnSpc>
              <a:buNone/>
            </a:pPr>
            <a:r>
              <a:rPr lang="en-US" sz="1350" dirty="0">
                <a:solidFill>
                  <a:srgbClr val="000000"/>
                </a:solidFill>
                <a:latin typeface="Fira Sans" pitchFamily="34" charset="0"/>
                <a:ea typeface="Fira Sans" pitchFamily="34" charset="-122"/>
                <a:cs typeface="Fira Sans" pitchFamily="34" charset="-120"/>
              </a:rPr>
              <a:t>❌</a:t>
            </a: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35868" y="0"/>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Deploying SecureChat: Flexible Options for Individuals and Enterprises</a:t>
            </a:r>
            <a:endParaRPr lang="en-US" sz="4450" dirty="0"/>
          </a:p>
        </p:txBody>
      </p:sp>
      <p:sp>
        <p:nvSpPr>
          <p:cNvPr id="3" name="Text 1"/>
          <p:cNvSpPr/>
          <p:nvPr/>
        </p:nvSpPr>
        <p:spPr>
          <a:xfrm>
            <a:off x="258531" y="1668185"/>
            <a:ext cx="2975491" cy="354330"/>
          </a:xfrm>
          <a:prstGeom prst="rect">
            <a:avLst/>
          </a:prstGeom>
          <a:noFill/>
          <a:ln/>
        </p:spPr>
        <p:txBody>
          <a:bodyPr wrap="none" lIns="0" tIns="0" rIns="0" bIns="0" rtlCol="0" anchor="t"/>
          <a:lstStyle/>
          <a:p>
            <a:pPr marL="0" indent="0">
              <a:lnSpc>
                <a:spcPts val="2750"/>
              </a:lnSpc>
              <a:buNone/>
            </a:pPr>
            <a:r>
              <a:rPr lang="en-US" sz="2200" b="1" dirty="0">
                <a:solidFill>
                  <a:srgbClr val="F94CAF"/>
                </a:solidFill>
                <a:latin typeface="Inconsolata Bold" pitchFamily="34" charset="0"/>
                <a:ea typeface="Inconsolata Bold" pitchFamily="34" charset="-122"/>
                <a:cs typeface="Inconsolata Bold" pitchFamily="34" charset="-120"/>
              </a:rPr>
              <a:t>Enterprise Deployment</a:t>
            </a:r>
            <a:endParaRPr lang="en-US" sz="2200" dirty="0"/>
          </a:p>
        </p:txBody>
      </p:sp>
      <p:sp>
        <p:nvSpPr>
          <p:cNvPr id="4" name="Text 2"/>
          <p:cNvSpPr/>
          <p:nvPr/>
        </p:nvSpPr>
        <p:spPr>
          <a:xfrm>
            <a:off x="258531" y="2029420"/>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SecureChat offers a self-hosted server option for organizations seeking complete control over their communication infrastructure. This allows enterprises to customize security policies, retention rules, and access control mechanisms, ensuring compliance with their specific requirements.</a:t>
            </a:r>
            <a:endParaRPr lang="en-US" sz="1750" dirty="0"/>
          </a:p>
        </p:txBody>
      </p:sp>
      <p:sp>
        <p:nvSpPr>
          <p:cNvPr id="5" name="Text 3"/>
          <p:cNvSpPr/>
          <p:nvPr/>
        </p:nvSpPr>
        <p:spPr>
          <a:xfrm>
            <a:off x="328658" y="4350520"/>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F94CAF"/>
                </a:solidFill>
                <a:latin typeface="Inconsolata Bold" pitchFamily="34" charset="0"/>
                <a:ea typeface="Inconsolata Bold" pitchFamily="34" charset="-122"/>
                <a:cs typeface="Inconsolata Bold" pitchFamily="34" charset="-120"/>
              </a:rPr>
              <a:t>Individual Use</a:t>
            </a:r>
            <a:endParaRPr lang="en-US" sz="2200" dirty="0"/>
          </a:p>
        </p:txBody>
      </p:sp>
      <p:sp>
        <p:nvSpPr>
          <p:cNvPr id="6" name="Text 4"/>
          <p:cNvSpPr/>
          <p:nvPr/>
        </p:nvSpPr>
        <p:spPr>
          <a:xfrm>
            <a:off x="258530" y="5111472"/>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SecureChat caters to individual users by providing a personal server option and a lightweight client-only version. This allows users to control their communication privacy without the complexity of server management. A cloud-hosted secure instance is also available, offering a convenient and readily accessible solution.</a:t>
            </a:r>
            <a:endParaRPr lang="en-US" sz="1750" dirty="0"/>
          </a:p>
        </p:txBody>
      </p:sp>
      <p:pic>
        <p:nvPicPr>
          <p:cNvPr id="7" name="Picture 6">
            <a:extLst>
              <a:ext uri="{FF2B5EF4-FFF2-40B4-BE49-F238E27FC236}">
                <a16:creationId xmlns:a16="http://schemas.microsoft.com/office/drawing/2014/main" id="{7649201D-FB0C-864B-CD08-879FB0659CDE}"/>
              </a:ext>
            </a:extLst>
          </p:cNvPr>
          <p:cNvPicPr>
            <a:picLocks noChangeAspect="1"/>
          </p:cNvPicPr>
          <p:nvPr/>
        </p:nvPicPr>
        <p:blipFill>
          <a:blip r:embed="rId3"/>
          <a:stretch>
            <a:fillRect/>
          </a:stretch>
        </p:blipFill>
        <p:spPr>
          <a:xfrm>
            <a:off x="12486578" y="7639050"/>
            <a:ext cx="2057400" cy="590550"/>
          </a:xfrm>
          <a:prstGeom prst="rect">
            <a:avLst/>
          </a:prstGeom>
        </p:spPr>
      </p:pic>
      <p:pic>
        <p:nvPicPr>
          <p:cNvPr id="9" name="Picture 8">
            <a:extLst>
              <a:ext uri="{FF2B5EF4-FFF2-40B4-BE49-F238E27FC236}">
                <a16:creationId xmlns:a16="http://schemas.microsoft.com/office/drawing/2014/main" id="{C9A6DE2F-3E8A-D728-7172-A4A0A7A2BD6C}"/>
              </a:ext>
            </a:extLst>
          </p:cNvPr>
          <p:cNvPicPr>
            <a:picLocks noChangeAspect="1"/>
          </p:cNvPicPr>
          <p:nvPr/>
        </p:nvPicPr>
        <p:blipFill>
          <a:blip r:embed="rId4"/>
          <a:stretch>
            <a:fillRect/>
          </a:stretch>
        </p:blipFill>
        <p:spPr>
          <a:xfrm>
            <a:off x="6756128" y="1524000"/>
            <a:ext cx="7362825" cy="6410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69488" y="831652"/>
            <a:ext cx="10280452" cy="597813"/>
          </a:xfrm>
          <a:prstGeom prst="rect">
            <a:avLst/>
          </a:prstGeom>
          <a:noFill/>
          <a:ln/>
        </p:spPr>
        <p:txBody>
          <a:bodyPr wrap="none" lIns="0" tIns="0" rIns="0" bIns="0" rtlCol="0" anchor="t"/>
          <a:lstStyle/>
          <a:p>
            <a:pPr marL="0" indent="0">
              <a:lnSpc>
                <a:spcPts val="4700"/>
              </a:lnSpc>
              <a:buNone/>
            </a:pPr>
            <a:r>
              <a:rPr lang="en-US" sz="3750" b="1" dirty="0">
                <a:solidFill>
                  <a:srgbClr val="F94CAF"/>
                </a:solidFill>
                <a:latin typeface="Inconsolata Bold" pitchFamily="34" charset="0"/>
                <a:ea typeface="Inconsolata Bold" pitchFamily="34" charset="-122"/>
                <a:cs typeface="Inconsolata Bold" pitchFamily="34" charset="-120"/>
              </a:rPr>
              <a:t>Navigating the Path to Secure Communication</a:t>
            </a:r>
            <a:endParaRPr lang="en-US" sz="3750" dirty="0"/>
          </a:p>
        </p:txBody>
      </p:sp>
      <p:pic>
        <p:nvPicPr>
          <p:cNvPr id="3" name="Image 0" descr="preencoded.png"/>
          <p:cNvPicPr>
            <a:picLocks noChangeAspect="1"/>
          </p:cNvPicPr>
          <p:nvPr/>
        </p:nvPicPr>
        <p:blipFill>
          <a:blip r:embed="rId3"/>
          <a:stretch>
            <a:fillRect/>
          </a:stretch>
        </p:blipFill>
        <p:spPr>
          <a:xfrm>
            <a:off x="669488" y="1812012"/>
            <a:ext cx="478155" cy="478155"/>
          </a:xfrm>
          <a:prstGeom prst="rect">
            <a:avLst/>
          </a:prstGeom>
        </p:spPr>
      </p:pic>
      <p:sp>
        <p:nvSpPr>
          <p:cNvPr id="4" name="Text 1"/>
          <p:cNvSpPr/>
          <p:nvPr/>
        </p:nvSpPr>
        <p:spPr>
          <a:xfrm>
            <a:off x="669488" y="2481382"/>
            <a:ext cx="3107650" cy="1836658"/>
          </a:xfrm>
          <a:prstGeom prst="rect">
            <a:avLst/>
          </a:prstGeom>
          <a:noFill/>
          <a:ln/>
        </p:spPr>
        <p:txBody>
          <a:bodyPr wrap="square" lIns="0" tIns="0" rIns="0" bIns="0" rtlCol="0" anchor="t"/>
          <a:lstStyle/>
          <a:p>
            <a:pPr marL="0" indent="0" algn="l">
              <a:lnSpc>
                <a:spcPts val="2400"/>
              </a:lnSpc>
              <a:buNone/>
            </a:pPr>
            <a:r>
              <a:rPr lang="en-US" sz="1500" dirty="0">
                <a:solidFill>
                  <a:srgbClr val="DAD1E6"/>
                </a:solidFill>
                <a:latin typeface="Fira Sans" pitchFamily="34" charset="0"/>
                <a:ea typeface="Fira Sans" pitchFamily="34" charset="-122"/>
                <a:cs typeface="Fira Sans" pitchFamily="34" charset="-120"/>
              </a:rPr>
              <a:t>Finding the right balance between security and convenience is crucial. SecureChat offers flexible deployment options, allowing users to choose the level of security that best suits their needs.</a:t>
            </a:r>
            <a:endParaRPr lang="en-US" sz="1500" dirty="0"/>
          </a:p>
        </p:txBody>
      </p:sp>
      <p:pic>
        <p:nvPicPr>
          <p:cNvPr id="5" name="Image 1" descr="preencoded.png"/>
          <p:cNvPicPr>
            <a:picLocks noChangeAspect="1"/>
          </p:cNvPicPr>
          <p:nvPr/>
        </p:nvPicPr>
        <p:blipFill>
          <a:blip r:embed="rId4"/>
          <a:stretch>
            <a:fillRect/>
          </a:stretch>
        </p:blipFill>
        <p:spPr>
          <a:xfrm>
            <a:off x="4063960" y="1812012"/>
            <a:ext cx="478155" cy="478155"/>
          </a:xfrm>
          <a:prstGeom prst="rect">
            <a:avLst/>
          </a:prstGeom>
        </p:spPr>
      </p:pic>
      <p:sp>
        <p:nvSpPr>
          <p:cNvPr id="6" name="Text 2"/>
          <p:cNvSpPr/>
          <p:nvPr/>
        </p:nvSpPr>
        <p:spPr>
          <a:xfrm>
            <a:off x="4063960" y="2481382"/>
            <a:ext cx="3107769" cy="1836658"/>
          </a:xfrm>
          <a:prstGeom prst="rect">
            <a:avLst/>
          </a:prstGeom>
          <a:noFill/>
          <a:ln/>
        </p:spPr>
        <p:txBody>
          <a:bodyPr wrap="square" lIns="0" tIns="0" rIns="0" bIns="0" rtlCol="0" anchor="t"/>
          <a:lstStyle/>
          <a:p>
            <a:pPr marL="0" indent="0" algn="l">
              <a:lnSpc>
                <a:spcPts val="2400"/>
              </a:lnSpc>
              <a:buNone/>
            </a:pPr>
            <a:r>
              <a:rPr lang="en-US" sz="1500" dirty="0">
                <a:solidFill>
                  <a:srgbClr val="DAD1E6"/>
                </a:solidFill>
                <a:latin typeface="Fira Sans" pitchFamily="34" charset="0"/>
                <a:ea typeface="Fira Sans" pitchFamily="34" charset="-122"/>
                <a:cs typeface="Fira Sans" pitchFamily="34" charset="-120"/>
              </a:rPr>
              <a:t>Key management is a fundamental aspect of security. SecureChat employs strong key management practices to ensure that keys are generated, stored, and used securely.</a:t>
            </a:r>
            <a:endParaRPr lang="en-US" sz="1500" dirty="0"/>
          </a:p>
        </p:txBody>
      </p:sp>
      <p:pic>
        <p:nvPicPr>
          <p:cNvPr id="7" name="Image 2" descr="preencoded.png"/>
          <p:cNvPicPr>
            <a:picLocks noChangeAspect="1"/>
          </p:cNvPicPr>
          <p:nvPr/>
        </p:nvPicPr>
        <p:blipFill>
          <a:blip r:embed="rId5"/>
          <a:stretch>
            <a:fillRect/>
          </a:stretch>
        </p:blipFill>
        <p:spPr>
          <a:xfrm>
            <a:off x="7458551" y="1812012"/>
            <a:ext cx="478155" cy="478155"/>
          </a:xfrm>
          <a:prstGeom prst="rect">
            <a:avLst/>
          </a:prstGeom>
        </p:spPr>
      </p:pic>
      <p:sp>
        <p:nvSpPr>
          <p:cNvPr id="8" name="Text 3"/>
          <p:cNvSpPr/>
          <p:nvPr/>
        </p:nvSpPr>
        <p:spPr>
          <a:xfrm>
            <a:off x="7458551" y="2481382"/>
            <a:ext cx="3107769" cy="1530548"/>
          </a:xfrm>
          <a:prstGeom prst="rect">
            <a:avLst/>
          </a:prstGeom>
          <a:noFill/>
          <a:ln/>
        </p:spPr>
        <p:txBody>
          <a:bodyPr wrap="square" lIns="0" tIns="0" rIns="0" bIns="0" rtlCol="0" anchor="t"/>
          <a:lstStyle/>
          <a:p>
            <a:pPr marL="0" indent="0" algn="l">
              <a:lnSpc>
                <a:spcPts val="2400"/>
              </a:lnSpc>
              <a:buNone/>
            </a:pPr>
            <a:r>
              <a:rPr lang="en-US" sz="1500" dirty="0">
                <a:solidFill>
                  <a:srgbClr val="DAD1E6"/>
                </a:solidFill>
                <a:latin typeface="Fira Sans" pitchFamily="34" charset="0"/>
                <a:ea typeface="Fira Sans" pitchFamily="34" charset="-122"/>
                <a:cs typeface="Fira Sans" pitchFamily="34" charset="-120"/>
              </a:rPr>
              <a:t>SecureChat may comply with regulatory requirements such as GDPR and HIPAA, ensuring that the system adheres to data privacy and security regulations.</a:t>
            </a:r>
            <a:endParaRPr lang="en-US" sz="1500" dirty="0"/>
          </a:p>
        </p:txBody>
      </p:sp>
      <p:pic>
        <p:nvPicPr>
          <p:cNvPr id="9" name="Image 3" descr="preencoded.png"/>
          <p:cNvPicPr>
            <a:picLocks noChangeAspect="1"/>
          </p:cNvPicPr>
          <p:nvPr/>
        </p:nvPicPr>
        <p:blipFill>
          <a:blip r:embed="rId6"/>
          <a:stretch>
            <a:fillRect/>
          </a:stretch>
        </p:blipFill>
        <p:spPr>
          <a:xfrm>
            <a:off x="10853142" y="1812012"/>
            <a:ext cx="478155" cy="478155"/>
          </a:xfrm>
          <a:prstGeom prst="rect">
            <a:avLst/>
          </a:prstGeom>
        </p:spPr>
      </p:pic>
      <p:sp>
        <p:nvSpPr>
          <p:cNvPr id="10" name="Text 4"/>
          <p:cNvSpPr/>
          <p:nvPr/>
        </p:nvSpPr>
        <p:spPr>
          <a:xfrm>
            <a:off x="10853142" y="2481382"/>
            <a:ext cx="3107769" cy="1836658"/>
          </a:xfrm>
          <a:prstGeom prst="rect">
            <a:avLst/>
          </a:prstGeom>
          <a:noFill/>
          <a:ln/>
        </p:spPr>
        <p:txBody>
          <a:bodyPr wrap="square" lIns="0" tIns="0" rIns="0" bIns="0" rtlCol="0" anchor="t"/>
          <a:lstStyle/>
          <a:p>
            <a:pPr marL="0" indent="0" algn="l">
              <a:lnSpc>
                <a:spcPts val="2400"/>
              </a:lnSpc>
              <a:buNone/>
            </a:pPr>
            <a:r>
              <a:rPr lang="en-US" sz="1500" dirty="0">
                <a:solidFill>
                  <a:srgbClr val="DAD1E6"/>
                </a:solidFill>
                <a:latin typeface="Fira Sans" pitchFamily="34" charset="0"/>
                <a:ea typeface="Fira Sans" pitchFamily="34" charset="-122"/>
                <a:cs typeface="Fira Sans" pitchFamily="34" charset="-120"/>
              </a:rPr>
              <a:t>User training is essential for ensuring that users understand the importance of secure communication practices and effectively use the system's security features.</a:t>
            </a:r>
            <a:endParaRPr lang="en-US" sz="1500" dirty="0"/>
          </a:p>
        </p:txBody>
      </p:sp>
      <p:pic>
        <p:nvPicPr>
          <p:cNvPr id="11" name="Image 4" descr="preencoded.png"/>
          <p:cNvPicPr>
            <a:picLocks noChangeAspect="1"/>
          </p:cNvPicPr>
          <p:nvPr/>
        </p:nvPicPr>
        <p:blipFill>
          <a:blip r:embed="rId7"/>
          <a:stretch>
            <a:fillRect/>
          </a:stretch>
        </p:blipFill>
        <p:spPr>
          <a:xfrm>
            <a:off x="669488" y="4891802"/>
            <a:ext cx="478155" cy="478155"/>
          </a:xfrm>
          <a:prstGeom prst="rect">
            <a:avLst/>
          </a:prstGeom>
        </p:spPr>
      </p:pic>
      <p:sp>
        <p:nvSpPr>
          <p:cNvPr id="12" name="Text 5"/>
          <p:cNvSpPr/>
          <p:nvPr/>
        </p:nvSpPr>
        <p:spPr>
          <a:xfrm>
            <a:off x="669488" y="5561171"/>
            <a:ext cx="3107650" cy="1836658"/>
          </a:xfrm>
          <a:prstGeom prst="rect">
            <a:avLst/>
          </a:prstGeom>
          <a:noFill/>
          <a:ln/>
        </p:spPr>
        <p:txBody>
          <a:bodyPr wrap="square" lIns="0" tIns="0" rIns="0" bIns="0" rtlCol="0" anchor="t"/>
          <a:lstStyle/>
          <a:p>
            <a:pPr marL="0" indent="0" algn="l">
              <a:lnSpc>
                <a:spcPts val="2400"/>
              </a:lnSpc>
              <a:buNone/>
            </a:pPr>
            <a:r>
              <a:rPr lang="en-US" sz="1500" dirty="0">
                <a:solidFill>
                  <a:srgbClr val="DAD1E6"/>
                </a:solidFill>
                <a:latin typeface="Fira Sans" pitchFamily="34" charset="0"/>
                <a:ea typeface="Fira Sans" pitchFamily="34" charset="-122"/>
                <a:cs typeface="Fira Sans" pitchFamily="34" charset="-120"/>
              </a:rPr>
              <a:t>Regular security updates are crucial for addressing vulnerabilities and maintaining the security of the system. SecureChat provides regular patches and updates to protect against evolving threats.</a:t>
            </a:r>
            <a:endParaRPr lang="en-US" sz="1500" dirty="0"/>
          </a:p>
        </p:txBody>
      </p:sp>
      <p:pic>
        <p:nvPicPr>
          <p:cNvPr id="13" name="Image 5" descr="preencoded.png"/>
          <p:cNvPicPr>
            <a:picLocks noChangeAspect="1"/>
          </p:cNvPicPr>
          <p:nvPr/>
        </p:nvPicPr>
        <p:blipFill>
          <a:blip r:embed="rId8"/>
          <a:stretch>
            <a:fillRect/>
          </a:stretch>
        </p:blipFill>
        <p:spPr>
          <a:xfrm>
            <a:off x="4063960" y="4891802"/>
            <a:ext cx="478155" cy="478155"/>
          </a:xfrm>
          <a:prstGeom prst="rect">
            <a:avLst/>
          </a:prstGeom>
        </p:spPr>
      </p:pic>
      <p:sp>
        <p:nvSpPr>
          <p:cNvPr id="14" name="Text 6"/>
          <p:cNvSpPr/>
          <p:nvPr/>
        </p:nvSpPr>
        <p:spPr>
          <a:xfrm>
            <a:off x="4063960" y="5561171"/>
            <a:ext cx="3107769" cy="1836658"/>
          </a:xfrm>
          <a:prstGeom prst="rect">
            <a:avLst/>
          </a:prstGeom>
          <a:noFill/>
          <a:ln/>
        </p:spPr>
        <p:txBody>
          <a:bodyPr wrap="square" lIns="0" tIns="0" rIns="0" bIns="0" rtlCol="0" anchor="t"/>
          <a:lstStyle/>
          <a:p>
            <a:pPr marL="0" indent="0" algn="l">
              <a:lnSpc>
                <a:spcPts val="2400"/>
              </a:lnSpc>
              <a:buNone/>
            </a:pPr>
            <a:r>
              <a:rPr lang="en-US" sz="1500" dirty="0">
                <a:solidFill>
                  <a:srgbClr val="DAD1E6"/>
                </a:solidFill>
                <a:latin typeface="Fira Sans" pitchFamily="34" charset="0"/>
                <a:ea typeface="Fira Sans" pitchFamily="34" charset="-122"/>
                <a:cs typeface="Fira Sans" pitchFamily="34" charset="-120"/>
              </a:rPr>
              <a:t>SecureChat emphasizes backup protocols, ensuring that user data is protected even in the event of device loss or data corruption. Backups are securely encrypted to maintain data privacy.</a:t>
            </a:r>
            <a:endParaRPr lang="en-US" sz="1500" dirty="0"/>
          </a:p>
        </p:txBody>
      </p:sp>
      <p:pic>
        <p:nvPicPr>
          <p:cNvPr id="15" name="Picture 14">
            <a:extLst>
              <a:ext uri="{FF2B5EF4-FFF2-40B4-BE49-F238E27FC236}">
                <a16:creationId xmlns:a16="http://schemas.microsoft.com/office/drawing/2014/main" id="{BA34C19B-8358-BD36-43C7-6CC75DE85786}"/>
              </a:ext>
            </a:extLst>
          </p:cNvPr>
          <p:cNvPicPr>
            <a:picLocks noChangeAspect="1"/>
          </p:cNvPicPr>
          <p:nvPr/>
        </p:nvPicPr>
        <p:blipFill>
          <a:blip r:embed="rId9"/>
          <a:stretch>
            <a:fillRect/>
          </a:stretch>
        </p:blipFill>
        <p:spPr>
          <a:xfrm>
            <a:off x="12486578" y="7639050"/>
            <a:ext cx="2057400" cy="5905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1166</Words>
  <Application>Microsoft Office PowerPoint</Application>
  <PresentationFormat>Custom</PresentationFormat>
  <Paragraphs>115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Fira Sans</vt:lpstr>
      <vt:lpstr>Inconsolata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robert gitonga</cp:lastModifiedBy>
  <cp:revision>2</cp:revision>
  <dcterms:created xsi:type="dcterms:W3CDTF">2025-03-08T10:39:03Z</dcterms:created>
  <dcterms:modified xsi:type="dcterms:W3CDTF">2025-03-08T10:42:55Z</dcterms:modified>
</cp:coreProperties>
</file>