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2"/>
  </p:notesMasterIdLst>
  <p:sldIdLst>
    <p:sldId id="273" r:id="rId2"/>
    <p:sldId id="317" r:id="rId3"/>
    <p:sldId id="335" r:id="rId4"/>
    <p:sldId id="256" r:id="rId5"/>
    <p:sldId id="318" r:id="rId6"/>
    <p:sldId id="320" r:id="rId7"/>
    <p:sldId id="319" r:id="rId8"/>
    <p:sldId id="333" r:id="rId9"/>
    <p:sldId id="321" r:id="rId10"/>
    <p:sldId id="322" r:id="rId11"/>
    <p:sldId id="323" r:id="rId12"/>
    <p:sldId id="324" r:id="rId13"/>
    <p:sldId id="328" r:id="rId14"/>
    <p:sldId id="332" r:id="rId15"/>
    <p:sldId id="331" r:id="rId16"/>
    <p:sldId id="330" r:id="rId17"/>
    <p:sldId id="334" r:id="rId18"/>
    <p:sldId id="326" r:id="rId19"/>
    <p:sldId id="327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DFC081"/>
    <a:srgbClr val="B3B3FF"/>
    <a:srgbClr val="9900FF"/>
    <a:srgbClr val="33CC33"/>
    <a:srgbClr val="D60093"/>
    <a:srgbClr val="FF3399"/>
    <a:srgbClr val="1FA5BB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>
      <p:cViewPr>
        <p:scale>
          <a:sx n="70" d="100"/>
          <a:sy n="70" d="100"/>
        </p:scale>
        <p:origin x="1253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90419-AF56-4EA1-92DC-87442FDE421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46B2E-C7A1-4463-ACE7-0B544447C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6B2E-C7A1-4463-ACE7-0B544447CB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81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5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3t17SLnay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161022"/>
            <a:ext cx="8839200" cy="121920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b="1" cap="none" dirty="0" smtClean="0">
                <a:latin typeface="Calibri" panose="020F0502020204030204" pitchFamily="34" charset="0"/>
                <a:ea typeface="Cambria Math" pitchFamily="18" charset="0"/>
              </a:rPr>
              <a:t>Welcome </a:t>
            </a:r>
            <a:r>
              <a:rPr lang="en-US" sz="4800" b="1" cap="none" dirty="0" smtClean="0">
                <a:latin typeface="Calibri" panose="020F0502020204030204" pitchFamily="34" charset="0"/>
                <a:ea typeface="Cambria Math" pitchFamily="18" charset="0"/>
              </a:rPr>
              <a:t>to </a:t>
            </a:r>
            <a:r>
              <a:rPr lang="en-US" sz="4800" b="1" cap="none" dirty="0" smtClean="0">
                <a:latin typeface="Calibri" panose="020F0502020204030204" pitchFamily="34" charset="0"/>
                <a:ea typeface="Cambria Math" pitchFamily="18" charset="0"/>
              </a:rPr>
              <a:t>the Presentation</a:t>
            </a:r>
            <a:r>
              <a:rPr lang="en-US" sz="4800" b="1" cap="none" dirty="0" smtClean="0">
                <a:latin typeface="Calibri" panose="020F0502020204030204" pitchFamily="34" charset="0"/>
                <a:ea typeface="Cambria Math" pitchFamily="18" charset="0"/>
              </a:rPr>
              <a:t/>
            </a:r>
            <a:br>
              <a:rPr lang="en-US" sz="4800" b="1" cap="none" dirty="0" smtClean="0">
                <a:latin typeface="Calibri" panose="020F0502020204030204" pitchFamily="34" charset="0"/>
                <a:ea typeface="Cambria Math" pitchFamily="18" charset="0"/>
              </a:rPr>
            </a:br>
            <a:endParaRPr lang="en-US" sz="4800" b="1" cap="none" dirty="0">
              <a:latin typeface="Calibri" panose="020F0502020204030204" pitchFamily="34" charset="0"/>
              <a:ea typeface="Cambria Math" pitchFamily="18" charset="0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231775" y="228600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all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  <p:pic>
        <p:nvPicPr>
          <p:cNvPr id="7" name="Picture 5" descr="040811124255samsung_andsdr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34344"/>
            <a:ext cx="9572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15900" y="4246212"/>
            <a:ext cx="154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Gas Stove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57400" y="4615544"/>
            <a:ext cx="1466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Android App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24457" y="4012168"/>
            <a:ext cx="2225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</a:rPr>
              <a:t>NodeMcu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4343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Solenoid Valve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775" y="497348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latin typeface="Calibri" panose="020F0502020204030204" pitchFamily="34" charset="0"/>
              </a:rPr>
              <a:t>Gas </a:t>
            </a:r>
            <a:r>
              <a:rPr lang="en-US" sz="4800" dirty="0" smtClean="0">
                <a:latin typeface="Calibri" panose="020F0502020204030204" pitchFamily="34" charset="0"/>
              </a:rPr>
              <a:t>Wastage </a:t>
            </a:r>
            <a:r>
              <a:rPr lang="en-US" sz="4800" dirty="0">
                <a:latin typeface="Calibri" panose="020F0502020204030204" pitchFamily="34" charset="0"/>
              </a:rPr>
              <a:t>P</a:t>
            </a:r>
            <a:r>
              <a:rPr lang="en-US" sz="4800" dirty="0" smtClean="0">
                <a:latin typeface="Calibri" panose="020F0502020204030204" pitchFamily="34" charset="0"/>
              </a:rPr>
              <a:t>rotection </a:t>
            </a:r>
            <a:endParaRPr lang="en" sz="48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https://pimg.tradeindia.com/01697428/b/1/Gas-Stove-Bur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" y="2473620"/>
            <a:ext cx="1650999" cy="153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777" y="3090056"/>
            <a:ext cx="1169987" cy="612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363" y="2609644"/>
            <a:ext cx="2052637" cy="12104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75" y="3078629"/>
            <a:ext cx="2143125" cy="12647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5583" y="37434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WiFi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930" y="4712732"/>
            <a:ext cx="932769" cy="1536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3873" y="6211791"/>
            <a:ext cx="210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Temperature Sensor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7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-23726"/>
            <a:ext cx="2857500" cy="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Hardware</a:t>
            </a:r>
            <a:endParaRPr lang="en-US" dirty="0"/>
          </a:p>
        </p:txBody>
      </p:sp>
      <p:sp>
        <p:nvSpPr>
          <p:cNvPr id="2" name="AutoShape 2" descr="Image result for nodemc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31939"/>
            <a:ext cx="2443767" cy="1330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821232"/>
            <a:ext cx="2143125" cy="1465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825" y="5098944"/>
            <a:ext cx="933450" cy="1533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35" y="4063635"/>
            <a:ext cx="1295400" cy="120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2113" y="217426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rage"/>
                <a:sym typeface="Average"/>
              </a:rPr>
              <a:t>NodeMcu</a:t>
            </a:r>
            <a:endParaRPr lang="en-US" dirty="0">
              <a:latin typeface="Average"/>
              <a:sym typeface="Average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9018" y="4334854"/>
            <a:ext cx="1907317" cy="38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None/>
            </a:pPr>
            <a:r>
              <a:rPr lang="en-US" dirty="0" smtClean="0">
                <a:latin typeface="Average"/>
                <a:sym typeface="Average"/>
              </a:rPr>
              <a:t>Transistor </a:t>
            </a:r>
            <a:r>
              <a:rPr lang="en-US" dirty="0">
                <a:latin typeface="Average"/>
                <a:sym typeface="Average"/>
              </a:rPr>
              <a:t>switch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1651" y="5410200"/>
            <a:ext cx="2275046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None/>
            </a:pPr>
            <a:r>
              <a:rPr lang="en-US" dirty="0">
                <a:latin typeface="Average"/>
                <a:sym typeface="Average"/>
              </a:rPr>
              <a:t>Temperature Sensor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0544" y="2972998"/>
            <a:ext cx="1706429" cy="38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None/>
            </a:pPr>
            <a:r>
              <a:rPr lang="en-US" dirty="0">
                <a:latin typeface="Average"/>
                <a:sym typeface="Average"/>
              </a:rPr>
              <a:t>Solenoid Valve</a:t>
            </a:r>
          </a:p>
        </p:txBody>
      </p:sp>
    </p:spTree>
    <p:extLst>
      <p:ext uri="{BB962C8B-B14F-4D97-AF65-F5344CB8AC3E}">
        <p14:creationId xmlns:p14="http://schemas.microsoft.com/office/powerpoint/2010/main" val="42814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909"/>
            <a:ext cx="7773338" cy="1596177"/>
          </a:xfrm>
        </p:spPr>
        <p:txBody>
          <a:bodyPr/>
          <a:lstStyle/>
          <a:p>
            <a:pPr lvl="0"/>
            <a:r>
              <a:rPr lang="en-US" cap="none" dirty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Development </a:t>
            </a:r>
            <a:r>
              <a:rPr lang="en-US" cap="none" dirty="0" smtClean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Platform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320040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00201"/>
            <a:ext cx="3733800" cy="1647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629632"/>
            <a:ext cx="320040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501" y="3545729"/>
            <a:ext cx="3717701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450" y="508307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33401"/>
            <a:ext cx="7773338" cy="1143000"/>
          </a:xfrm>
        </p:spPr>
        <p:txBody>
          <a:bodyPr/>
          <a:lstStyle/>
          <a:p>
            <a:r>
              <a:rPr lang="en" b="1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Technical Architecture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4" y="1905000"/>
            <a:ext cx="78059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62" y="179936"/>
            <a:ext cx="7773338" cy="1596177"/>
          </a:xfrm>
        </p:spPr>
        <p:txBody>
          <a:bodyPr/>
          <a:lstStyle/>
          <a:p>
            <a:pPr lvl="0"/>
            <a:r>
              <a:rPr lang="en" b="1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 </a:t>
            </a:r>
            <a:r>
              <a:rPr lang="en" b="1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Diagram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4250" y="1731638"/>
            <a:ext cx="7952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UDP 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smtClean="0">
                <a:latin typeface="Calibri" panose="020F0502020204030204" pitchFamily="34" charset="0"/>
              </a:rPr>
              <a:t>W</a:t>
            </a:r>
            <a:r>
              <a:rPr lang="en-US" sz="1400" dirty="0" smtClean="0">
                <a:latin typeface="Calibri" panose="020F0502020204030204" pitchFamily="34" charset="0"/>
              </a:rPr>
              <a:t>i-Fi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762" y="1917843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Sensor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3726" y="3576688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Python Flask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726" y="4953000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Analysis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3871" y="3576688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Solenoid Valve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7162" y="1917842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Server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3871" y="1917843"/>
            <a:ext cx="1371600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MCU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3726" y="1917842"/>
            <a:ext cx="1484836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MongoDB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1774362" y="2290190"/>
            <a:ext cx="1089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235471" y="2290188"/>
            <a:ext cx="89169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6498762" y="2290188"/>
            <a:ext cx="7439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9" idx="0"/>
          </p:cNvCxnSpPr>
          <p:nvPr/>
        </p:nvCxnSpPr>
        <p:spPr>
          <a:xfrm>
            <a:off x="3549671" y="2662536"/>
            <a:ext cx="0" cy="914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7909526" y="2662535"/>
            <a:ext cx="0" cy="91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7909526" y="4321381"/>
            <a:ext cx="0" cy="6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9563" y="194708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Serial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9597" y="29220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49503" y="3576688"/>
            <a:ext cx="1479897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Mobile App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235471" y="2662535"/>
            <a:ext cx="1559681" cy="891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39963" y="280308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WiFi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flow diagram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1467" y="1744554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Server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2176" y="1744554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MCU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1467" y="4022508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Database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2176" y="4022508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Gas Use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748577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Temperature Sensor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>
            <a:stCxn id="11" idx="3"/>
            <a:endCxn id="6" idx="1"/>
          </p:cNvCxnSpPr>
          <p:nvPr/>
        </p:nvCxnSpPr>
        <p:spPr>
          <a:xfrm flipV="1">
            <a:off x="2286000" y="2087454"/>
            <a:ext cx="1591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5309976" y="2087454"/>
            <a:ext cx="1641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4575190" y="2430354"/>
            <a:ext cx="10886" cy="159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7675367" y="2430354"/>
            <a:ext cx="0" cy="159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9221" y="51918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Analysis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25336" y="1057058"/>
            <a:ext cx="685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3634" y="8792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652660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label : </a:t>
            </a:r>
            <a:r>
              <a:rPr lang="en-US" dirty="0" smtClean="0"/>
              <a:t>Date &amp; 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460950" y="3445390"/>
            <a:ext cx="345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label : Gas Status &amp; Temperature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12431" y="795417"/>
            <a:ext cx="6858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7850" y="610751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3" y="1210664"/>
            <a:ext cx="8133150" cy="53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25" descr="canv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6831" y="1023325"/>
            <a:ext cx="9143999" cy="478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hape 326"/>
          <p:cNvSpPr/>
          <p:nvPr/>
        </p:nvSpPr>
        <p:spPr>
          <a:xfrm>
            <a:off x="3609876" y="1665329"/>
            <a:ext cx="18138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turn off the gas stove</a:t>
            </a:r>
            <a:endParaRPr dirty="0"/>
          </a:p>
        </p:txBody>
      </p:sp>
      <p:sp>
        <p:nvSpPr>
          <p:cNvPr id="7" name="Shape 328"/>
          <p:cNvSpPr/>
          <p:nvPr/>
        </p:nvSpPr>
        <p:spPr>
          <a:xfrm>
            <a:off x="7566900" y="2615904"/>
            <a:ext cx="1577100" cy="561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Households</a:t>
            </a:r>
            <a:endParaRPr dirty="0"/>
          </a:p>
        </p:txBody>
      </p:sp>
      <p:sp>
        <p:nvSpPr>
          <p:cNvPr id="9" name="Shape 330"/>
          <p:cNvSpPr txBox="1"/>
          <p:nvPr/>
        </p:nvSpPr>
        <p:spPr>
          <a:xfrm>
            <a:off x="1944862" y="244784"/>
            <a:ext cx="5200612" cy="4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sz="3600" dirty="0"/>
          </a:p>
        </p:txBody>
      </p:sp>
      <p:sp>
        <p:nvSpPr>
          <p:cNvPr id="10" name="Shape 331"/>
          <p:cNvSpPr/>
          <p:nvPr/>
        </p:nvSpPr>
        <p:spPr>
          <a:xfrm>
            <a:off x="3621480" y="2615904"/>
            <a:ext cx="18138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Remotely controllable over cloud</a:t>
            </a:r>
            <a:endParaRPr dirty="0"/>
          </a:p>
        </p:txBody>
      </p:sp>
      <p:sp>
        <p:nvSpPr>
          <p:cNvPr id="11" name="Shape 332"/>
          <p:cNvSpPr/>
          <p:nvPr/>
        </p:nvSpPr>
        <p:spPr>
          <a:xfrm>
            <a:off x="3621480" y="3689525"/>
            <a:ext cx="1813800" cy="561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 optimize the use of gas </a:t>
            </a:r>
            <a:endParaRPr dirty="0"/>
          </a:p>
        </p:txBody>
      </p:sp>
      <p:sp>
        <p:nvSpPr>
          <p:cNvPr id="13" name="Shape 334"/>
          <p:cNvSpPr/>
          <p:nvPr/>
        </p:nvSpPr>
        <p:spPr>
          <a:xfrm>
            <a:off x="5493168" y="1680507"/>
            <a:ext cx="1937887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Govt./Gas suppliers  And Households</a:t>
            </a:r>
            <a:endParaRPr dirty="0"/>
          </a:p>
        </p:txBody>
      </p:sp>
      <p:sp>
        <p:nvSpPr>
          <p:cNvPr id="14" name="Shape 335"/>
          <p:cNvSpPr/>
          <p:nvPr/>
        </p:nvSpPr>
        <p:spPr>
          <a:xfrm>
            <a:off x="5732718" y="3557035"/>
            <a:ext cx="15519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service</a:t>
            </a:r>
            <a:endParaRPr dirty="0"/>
          </a:p>
        </p:txBody>
      </p:sp>
      <p:sp>
        <p:nvSpPr>
          <p:cNvPr id="15" name="Shape 336"/>
          <p:cNvSpPr/>
          <p:nvPr/>
        </p:nvSpPr>
        <p:spPr>
          <a:xfrm>
            <a:off x="1690838" y="1695896"/>
            <a:ext cx="8292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16" name="Shape 337"/>
          <p:cNvSpPr/>
          <p:nvPr/>
        </p:nvSpPr>
        <p:spPr>
          <a:xfrm>
            <a:off x="1685472" y="3383560"/>
            <a:ext cx="10464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Equipments </a:t>
            </a:r>
            <a:endParaRPr dirty="0"/>
          </a:p>
        </p:txBody>
      </p:sp>
      <p:sp>
        <p:nvSpPr>
          <p:cNvPr id="17" name="Shape 338"/>
          <p:cNvSpPr/>
          <p:nvPr/>
        </p:nvSpPr>
        <p:spPr>
          <a:xfrm>
            <a:off x="-19319" y="2174875"/>
            <a:ext cx="16053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 dirty="0"/>
          </a:p>
        </p:txBody>
      </p:sp>
      <p:sp>
        <p:nvSpPr>
          <p:cNvPr id="18" name="Shape 339"/>
          <p:cNvSpPr/>
          <p:nvPr/>
        </p:nvSpPr>
        <p:spPr>
          <a:xfrm>
            <a:off x="-4487" y="3309600"/>
            <a:ext cx="16053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</a:t>
            </a:r>
            <a:endParaRPr dirty="0"/>
          </a:p>
        </p:txBody>
      </p:sp>
      <p:sp>
        <p:nvSpPr>
          <p:cNvPr id="19" name="Shape 340"/>
          <p:cNvSpPr/>
          <p:nvPr/>
        </p:nvSpPr>
        <p:spPr>
          <a:xfrm>
            <a:off x="2700047" y="1665329"/>
            <a:ext cx="7761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</a:t>
            </a:r>
            <a:endParaRPr/>
          </a:p>
        </p:txBody>
      </p:sp>
      <p:sp>
        <p:nvSpPr>
          <p:cNvPr id="20" name="Shape 341"/>
          <p:cNvSpPr/>
          <p:nvPr/>
        </p:nvSpPr>
        <p:spPr>
          <a:xfrm>
            <a:off x="1685472" y="2377449"/>
            <a:ext cx="16053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</a:t>
            </a:r>
            <a:endParaRPr/>
          </a:p>
        </p:txBody>
      </p:sp>
      <p:sp>
        <p:nvSpPr>
          <p:cNvPr id="21" name="Shape 342"/>
          <p:cNvSpPr/>
          <p:nvPr/>
        </p:nvSpPr>
        <p:spPr>
          <a:xfrm>
            <a:off x="1685472" y="3882412"/>
            <a:ext cx="16053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/>
          </a:p>
        </p:txBody>
      </p:sp>
      <p:sp>
        <p:nvSpPr>
          <p:cNvPr id="22" name="Shape 343"/>
          <p:cNvSpPr/>
          <p:nvPr/>
        </p:nvSpPr>
        <p:spPr>
          <a:xfrm>
            <a:off x="5520027" y="2344406"/>
            <a:ext cx="1911028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Automated, personalized</a:t>
            </a:r>
            <a:endParaRPr dirty="0"/>
          </a:p>
        </p:txBody>
      </p:sp>
      <p:sp>
        <p:nvSpPr>
          <p:cNvPr id="23" name="Shape 344"/>
          <p:cNvSpPr/>
          <p:nvPr/>
        </p:nvSpPr>
        <p:spPr>
          <a:xfrm>
            <a:off x="2030334" y="5225360"/>
            <a:ext cx="16053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 dirty="0"/>
          </a:p>
        </p:txBody>
      </p:sp>
      <p:sp>
        <p:nvSpPr>
          <p:cNvPr id="24" name="Shape 345"/>
          <p:cNvSpPr/>
          <p:nvPr/>
        </p:nvSpPr>
        <p:spPr>
          <a:xfrm>
            <a:off x="1685472" y="4381264"/>
            <a:ext cx="9564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5" name="Shape 346"/>
          <p:cNvSpPr/>
          <p:nvPr/>
        </p:nvSpPr>
        <p:spPr>
          <a:xfrm>
            <a:off x="499158" y="5257800"/>
            <a:ext cx="10251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Equipments</a:t>
            </a:r>
            <a:endParaRPr/>
          </a:p>
        </p:txBody>
      </p:sp>
      <p:sp>
        <p:nvSpPr>
          <p:cNvPr id="26" name="Shape 347"/>
          <p:cNvSpPr/>
          <p:nvPr/>
        </p:nvSpPr>
        <p:spPr>
          <a:xfrm>
            <a:off x="6084084" y="5225360"/>
            <a:ext cx="20310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and private </a:t>
            </a:r>
            <a:endParaRPr/>
          </a:p>
        </p:txBody>
      </p:sp>
      <p:sp>
        <p:nvSpPr>
          <p:cNvPr id="27" name="Shape 348"/>
          <p:cNvSpPr/>
          <p:nvPr/>
        </p:nvSpPr>
        <p:spPr>
          <a:xfrm>
            <a:off x="6043811" y="4190573"/>
            <a:ext cx="838200" cy="44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Wifi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7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Limitations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2133600"/>
            <a:ext cx="7772870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Making fire manually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Data lose in internet failure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cap="none" dirty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Future Work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Automatic gas stove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On </a:t>
            </a:r>
            <a:r>
              <a:rPr lang="en-US" dirty="0" smtClean="0">
                <a:latin typeface="Calibri" panose="020F0502020204030204" pitchFamily="34" charset="0"/>
              </a:rPr>
              <a:t>&amp;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Firing </a:t>
            </a: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Kitchen security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19200" y="1752600"/>
            <a:ext cx="77724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5400" u="sng" dirty="0">
                <a:solidFill>
                  <a:schemeClr val="tx2"/>
                </a:solidFill>
                <a:latin typeface="Calibri" panose="020F0502020204030204" pitchFamily="34" charset="0"/>
                <a:hlinkClick r:id="rId2"/>
              </a:rPr>
              <a:t>Let’s </a:t>
            </a:r>
            <a:r>
              <a:rPr lang="en" sz="5400" dirty="0">
                <a:solidFill>
                  <a:schemeClr val="tx2"/>
                </a:solidFill>
                <a:latin typeface="Calibri" panose="020F0502020204030204" pitchFamily="34" charset="0"/>
                <a:hlinkClick r:id="rId2"/>
              </a:rPr>
              <a:t>enjoy</a:t>
            </a:r>
            <a:r>
              <a:rPr lang="en" sz="5400" u="sng" dirty="0">
                <a:solidFill>
                  <a:schemeClr val="tx2"/>
                </a:solidFill>
                <a:latin typeface="Calibri" panose="020F0502020204030204" pitchFamily="34" charset="0"/>
                <a:hlinkClick r:id="rId2"/>
              </a:rPr>
              <a:t> the Demo</a:t>
            </a:r>
            <a:endParaRPr lang="en-US" sz="5400" u="sng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7"/>
          <p:cNvSpPr txBox="1">
            <a:spLocks/>
          </p:cNvSpPr>
          <p:nvPr/>
        </p:nvSpPr>
        <p:spPr>
          <a:xfrm>
            <a:off x="41564" y="3096826"/>
            <a:ext cx="2992808" cy="565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endParaRPr lang="en-US" sz="2400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9"/>
          <p:cNvSpPr/>
          <p:nvPr/>
        </p:nvSpPr>
        <p:spPr>
          <a:xfrm>
            <a:off x="2286000" y="4070911"/>
            <a:ext cx="4572000" cy="2101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800" b="1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800" b="1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IoT Army of 300</a:t>
            </a:r>
          </a:p>
        </p:txBody>
      </p:sp>
      <p:pic>
        <p:nvPicPr>
          <p:cNvPr id="10" name="Shape 1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4494" y="2819400"/>
            <a:ext cx="1003305" cy="909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41"/>
          <p:cNvSpPr/>
          <p:nvPr/>
        </p:nvSpPr>
        <p:spPr>
          <a:xfrm>
            <a:off x="3543526" y="3785413"/>
            <a:ext cx="205694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  February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1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42"/>
          <p:cNvSpPr txBox="1"/>
          <p:nvPr/>
        </p:nvSpPr>
        <p:spPr>
          <a:xfrm>
            <a:off x="2078047" y="3758335"/>
            <a:ext cx="4122738" cy="565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u="none" dirty="0" smtClean="0">
                <a:latin typeface="Calibri"/>
                <a:ea typeface="Calibri"/>
                <a:cs typeface="Calibri"/>
                <a:sym typeface="Calibri"/>
              </a:rPr>
              <a:t>MD</a:t>
            </a:r>
            <a:r>
              <a:rPr lang="en-US" sz="2400" b="0" u="none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u="none" dirty="0" err="1">
                <a:latin typeface="Calibri"/>
                <a:ea typeface="Calibri"/>
                <a:cs typeface="Calibri"/>
                <a:sym typeface="Calibri"/>
              </a:rPr>
              <a:t>Robiul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Alam</a:t>
            </a:r>
            <a:endParaRPr lang="en" sz="2400" b="0" u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</a:pPr>
            <a:endParaRPr sz="2400" b="0" u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61008" y="2887140"/>
            <a:ext cx="915792" cy="85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3">
            <a:extLst>
              <a:ext uri="{FF2B5EF4-FFF2-40B4-BE49-F238E27FC236}">
                <a16:creationId xmlns:a16="http://schemas.microsoft.com/office/drawing/2014/main" xmlns="" id="{092EA871-629C-4111-941D-73B05945A3B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42904" y="2887140"/>
            <a:ext cx="805696" cy="8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42">
            <a:extLst>
              <a:ext uri="{FF2B5EF4-FFF2-40B4-BE49-F238E27FC236}">
                <a16:creationId xmlns:a16="http://schemas.microsoft.com/office/drawing/2014/main" xmlns="" id="{AB8D0CC7-7A0B-497C-8042-DD98BF3123A9}"/>
              </a:ext>
            </a:extLst>
          </p:cNvPr>
          <p:cNvSpPr txBox="1"/>
          <p:nvPr/>
        </p:nvSpPr>
        <p:spPr>
          <a:xfrm>
            <a:off x="5227764" y="3834955"/>
            <a:ext cx="4122738" cy="565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u="none" dirty="0" smtClean="0">
                <a:latin typeface="Calibri"/>
                <a:ea typeface="Calibri"/>
                <a:cs typeface="Calibri"/>
                <a:sym typeface="Calibri"/>
              </a:rPr>
              <a:t>MD</a:t>
            </a:r>
            <a:r>
              <a:rPr lang="en-US" sz="2400" b="0" u="none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Jobaer</a:t>
            </a:r>
            <a:endParaRPr lang="en" sz="2400" b="0" u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</a:pPr>
            <a:endParaRPr sz="2400" b="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179513" y="3758050"/>
            <a:ext cx="4572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888888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Morshed Khan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34372" y="1478744"/>
            <a:ext cx="3494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alibri" panose="020F0502020204030204" pitchFamily="34" charset="0"/>
              </a:rPr>
              <a:t>Presented By</a:t>
            </a:r>
            <a:endParaRPr lang="en-US" sz="4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9400"/>
            <a:ext cx="5715000" cy="2587171"/>
          </a:xfrm>
        </p:spPr>
        <p:txBody>
          <a:bodyPr>
            <a:noAutofit/>
            <a:scene3d>
              <a:camera prst="isometricOffAxis1Top">
                <a:rot lat="19800000" lon="19200000" rev="3600000"/>
              </a:camera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</a:t>
            </a:r>
            <a:endParaRPr lang="en-US" sz="138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2400" y="228600"/>
            <a:ext cx="4227808" cy="26670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isometricOffAxis1Top">
                <a:rot lat="19800000" lon="19200000" rev="3600000"/>
              </a:camera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</a:t>
            </a:r>
            <a:endParaRPr lang="en-US" sz="138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0" y="3352800"/>
            <a:ext cx="3237208" cy="20574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isometricOffAxis1Top">
                <a:rot lat="19800000" lon="19200000" rev="3600000"/>
              </a:camera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</a:t>
            </a:r>
            <a:endParaRPr lang="en-US" sz="138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6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9" fill="hold">
                                          <p:stCondLst>
                                            <p:cond delay="40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40" decel="50000" autoRev="1" fill="hold">
                                          <p:stCondLst>
                                            <p:cond delay="40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2" fill="hold">
                                          <p:stCondLst>
                                            <p:cond delay="77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Motivations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73338" cy="3615198"/>
          </a:xfrm>
        </p:spPr>
      </p:pic>
      <p:sp>
        <p:nvSpPr>
          <p:cNvPr id="5" name="TextBox 4"/>
          <p:cNvSpPr txBox="1"/>
          <p:nvPr/>
        </p:nvSpPr>
        <p:spPr>
          <a:xfrm>
            <a:off x="685800" y="4800600"/>
            <a:ext cx="7907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About 20-25% of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domestic gas are being wastage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Calibri" panose="020F0502020204030204" pitchFamily="34" charset="0"/>
              </a:rPr>
              <a:t>Manual turn off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Drying cloth on gas burner/stove.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Turn on long time without cooking time.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Gas burner use as heater.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Existing problems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02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005512" cy="40036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400" y="914400"/>
            <a:ext cx="7772400" cy="342423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Drying </a:t>
            </a:r>
            <a:r>
              <a:rPr lang="en-US" b="1" dirty="0" smtClean="0">
                <a:latin typeface="Calibri" panose="020F0502020204030204" pitchFamily="34" charset="0"/>
              </a:rPr>
              <a:t>Cloths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400" y="914400"/>
            <a:ext cx="7772400" cy="342423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Remains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ON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 for long time without using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1752600"/>
            <a:ext cx="662804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7773338" cy="1596177"/>
          </a:xfrm>
        </p:spPr>
        <p:txBody>
          <a:bodyPr/>
          <a:lstStyle/>
          <a:p>
            <a:r>
              <a:rPr lang="en" b="1" cap="none" dirty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Existing </a:t>
            </a:r>
            <a:r>
              <a:rPr lang="en" b="1" cap="none" dirty="0" smtClean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Technologies</a:t>
            </a:r>
            <a:r>
              <a:rPr lang="en" b="1" cap="none" dirty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/>
            </a:r>
            <a:br>
              <a:rPr lang="en" b="1" cap="none" dirty="0">
                <a:solidFill>
                  <a:schemeClr val="dk1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</a:br>
            <a:r>
              <a:rPr lang="en" b="1" cap="none" dirty="0" smtClean="0">
                <a:solidFill>
                  <a:srgbClr val="0070C0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INIRV</a:t>
            </a:r>
            <a:br>
              <a:rPr lang="en" b="1" cap="none" dirty="0" smtClean="0">
                <a:solidFill>
                  <a:srgbClr val="0070C0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</a:br>
            <a:r>
              <a:rPr lang="en" sz="2400" b="1" cap="none" dirty="0" smtClean="0">
                <a:solidFill>
                  <a:srgbClr val="FF0000"/>
                </a:solidFill>
                <a:latin typeface="Calibri" panose="020F0502020204030204" pitchFamily="34" charset="0"/>
                <a:ea typeface="Oswald"/>
                <a:cs typeface="Oswald"/>
                <a:sym typeface="Oswald"/>
              </a:rPr>
              <a:t>Cost: $100-$200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8235" y="1828800"/>
            <a:ext cx="6087532" cy="3424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199" y="55626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https://www.kickstarter.com/projects/157070440/inirv-react-make-your-home-smarter-and-safer?ref=profile_starred</a:t>
            </a:r>
          </a:p>
        </p:txBody>
      </p:sp>
    </p:spTree>
    <p:extLst>
      <p:ext uri="{BB962C8B-B14F-4D97-AF65-F5344CB8AC3E}">
        <p14:creationId xmlns:p14="http://schemas.microsoft.com/office/powerpoint/2010/main" val="6684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Perceived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Calibri" panose="020F0502020204030204" pitchFamily="34" charset="0"/>
              </a:rPr>
              <a:t>Making our old system smart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Object </a:t>
            </a:r>
            <a:r>
              <a:rPr lang="en-US" dirty="0">
                <a:latin typeface="Calibri" panose="020F0502020204030204" pitchFamily="34" charset="0"/>
              </a:rPr>
              <a:t>detection on the stove</a:t>
            </a:r>
          </a:p>
          <a:p>
            <a:pPr lvl="0"/>
            <a:r>
              <a:rPr lang="en-US" dirty="0">
                <a:latin typeface="Calibri" panose="020F0502020204030204" pitchFamily="34" charset="0"/>
              </a:rPr>
              <a:t>Turning off the stove </a:t>
            </a:r>
            <a:r>
              <a:rPr lang="en-US" dirty="0" smtClean="0">
                <a:latin typeface="Calibri" panose="020F0502020204030204" pitchFamily="34" charset="0"/>
              </a:rPr>
              <a:t>depending on object’s presence on stove</a:t>
            </a:r>
            <a:endParaRPr lang="en-US" dirty="0">
              <a:latin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</a:rPr>
              <a:t>Making the stove Remotely controllable</a:t>
            </a:r>
          </a:p>
        </p:txBody>
      </p:sp>
    </p:spTree>
    <p:extLst>
      <p:ext uri="{BB962C8B-B14F-4D97-AF65-F5344CB8AC3E}">
        <p14:creationId xmlns:p14="http://schemas.microsoft.com/office/powerpoint/2010/main" val="24809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2623"/>
            <a:ext cx="7773338" cy="1596177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features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96686" y="1828800"/>
            <a:ext cx="7772870" cy="40386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Automatic turning off gas stove while there is no object on the </a:t>
            </a:r>
            <a:r>
              <a:rPr lang="en-US" dirty="0" smtClean="0">
                <a:latin typeface="Calibri" panose="020F0502020204030204" pitchFamily="34" charset="0"/>
              </a:rPr>
              <a:t>stove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Control through mobile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Remotely </a:t>
            </a:r>
            <a:r>
              <a:rPr lang="en-US" dirty="0">
                <a:latin typeface="Calibri" panose="020F0502020204030204" pitchFamily="34" charset="0"/>
              </a:rPr>
              <a:t>controllable if user forget to turn off and don’t remove the object from the stove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Set timer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Monitoring kitchen </a:t>
            </a:r>
            <a:r>
              <a:rPr lang="en-US" dirty="0" smtClean="0">
                <a:latin typeface="Calibri" panose="020F0502020204030204" pitchFamily="34" charset="0"/>
              </a:rPr>
              <a:t>temperature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3871</TotalTime>
  <Words>290</Words>
  <Application>Microsoft Office PowerPoint</Application>
  <PresentationFormat>On-screen Show (4:3)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Arial</vt:lpstr>
      <vt:lpstr>Average</vt:lpstr>
      <vt:lpstr>Calibri</vt:lpstr>
      <vt:lpstr>Cambria Math</vt:lpstr>
      <vt:lpstr>Oswald</vt:lpstr>
      <vt:lpstr>Tw Cen MT</vt:lpstr>
      <vt:lpstr>Wingdings</vt:lpstr>
      <vt:lpstr>Droplet</vt:lpstr>
      <vt:lpstr>Welcome to the Presentation </vt:lpstr>
      <vt:lpstr>PowerPoint Presentation</vt:lpstr>
      <vt:lpstr>Motivations</vt:lpstr>
      <vt:lpstr>Existing problems</vt:lpstr>
      <vt:lpstr>PowerPoint Presentation</vt:lpstr>
      <vt:lpstr>PowerPoint Presentation</vt:lpstr>
      <vt:lpstr>Existing Technologies INIRV Cost: $100-$200</vt:lpstr>
      <vt:lpstr>Perceived Challenges</vt:lpstr>
      <vt:lpstr>features</vt:lpstr>
      <vt:lpstr>Hardware</vt:lpstr>
      <vt:lpstr>Development Platform</vt:lpstr>
      <vt:lpstr>Technical Architecture</vt:lpstr>
      <vt:lpstr>Block Diagram</vt:lpstr>
      <vt:lpstr>Data flow diagram</vt:lpstr>
      <vt:lpstr>Data Analysis</vt:lpstr>
      <vt:lpstr>PowerPoint Presentation</vt:lpstr>
      <vt:lpstr>Limitations</vt:lpstr>
      <vt:lpstr>Future Work</vt:lpstr>
      <vt:lpstr>PowerPoint Presentation</vt:lpstr>
      <vt:lpstr>THANK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JT BROTHERS</dc:creator>
  <cp:lastModifiedBy>Morshed khan</cp:lastModifiedBy>
  <cp:revision>557</cp:revision>
  <dcterms:created xsi:type="dcterms:W3CDTF">2006-08-16T00:00:00Z</dcterms:created>
  <dcterms:modified xsi:type="dcterms:W3CDTF">2018-02-12T09:29:29Z</dcterms:modified>
</cp:coreProperties>
</file>