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sldIdLst>
    <p:sldId id="256" r:id="rId2"/>
    <p:sldId id="266" r:id="rId3"/>
    <p:sldId id="257" r:id="rId4"/>
    <p:sldId id="259" r:id="rId5"/>
    <p:sldId id="270" r:id="rId6"/>
    <p:sldId id="272" r:id="rId7"/>
    <p:sldId id="261" r:id="rId8"/>
    <p:sldId id="263" r:id="rId9"/>
    <p:sldId id="267" r:id="rId10"/>
    <p:sldId id="264" r:id="rId11"/>
    <p:sldId id="268" r:id="rId12"/>
    <p:sldId id="269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omep\Documents\Flatiron\dsc-phase-1-project-v2-4\zippedData\Highest_Grossing_Domestic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latin typeface="Bauhaus 93" panose="04030905020B02020C02" pitchFamily="82" charset="0"/>
              </a:rPr>
              <a:t>Average Domestic</a:t>
            </a:r>
            <a:r>
              <a:rPr lang="en-US" sz="2000" baseline="0" dirty="0">
                <a:latin typeface="Bauhaus 93" panose="04030905020B02020C02" pitchFamily="82" charset="0"/>
              </a:rPr>
              <a:t> </a:t>
            </a:r>
            <a:r>
              <a:rPr lang="en-US" sz="2000" dirty="0">
                <a:latin typeface="Bauhaus 93" panose="04030905020B02020C02" pitchFamily="82" charset="0"/>
              </a:rPr>
              <a:t>Gross Per Genre</a:t>
            </a:r>
          </a:p>
        </c:rich>
      </c:tx>
      <c:layout>
        <c:manualLayout>
          <c:xMode val="edge"/>
          <c:yMode val="edge"/>
          <c:x val="0.34082811194456297"/>
          <c:y val="0.11563084651828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Genre_Breakdown!$K$5:$S$5</c:f>
              <c:strCache>
                <c:ptCount val="9"/>
                <c:pt idx="0">
                  <c:v>Action/Adventure</c:v>
                </c:pt>
                <c:pt idx="1">
                  <c:v>Animation</c:v>
                </c:pt>
                <c:pt idx="2">
                  <c:v>Biography</c:v>
                </c:pt>
                <c:pt idx="3">
                  <c:v>Comedy</c:v>
                </c:pt>
                <c:pt idx="4">
                  <c:v>Crime</c:v>
                </c:pt>
                <c:pt idx="5">
                  <c:v>Documentary</c:v>
                </c:pt>
                <c:pt idx="6">
                  <c:v>Drama</c:v>
                </c:pt>
                <c:pt idx="7">
                  <c:v>Horror</c:v>
                </c:pt>
                <c:pt idx="8">
                  <c:v>Thriller</c:v>
                </c:pt>
              </c:strCache>
            </c:strRef>
          </c:cat>
          <c:val>
            <c:numRef>
              <c:f>Genre_Breakdown!$K$6:$S$6</c:f>
              <c:numCache>
                <c:formatCode>General</c:formatCode>
                <c:ptCount val="9"/>
                <c:pt idx="0">
                  <c:v>104408700</c:v>
                </c:pt>
                <c:pt idx="1">
                  <c:v>164227272.72727272</c:v>
                </c:pt>
                <c:pt idx="2">
                  <c:v>1305485</c:v>
                </c:pt>
                <c:pt idx="3">
                  <c:v>21243654.054054055</c:v>
                </c:pt>
                <c:pt idx="4">
                  <c:v>24246084.615384616</c:v>
                </c:pt>
                <c:pt idx="5">
                  <c:v>9299666.6111111119</c:v>
                </c:pt>
                <c:pt idx="6">
                  <c:v>6658330.743589744</c:v>
                </c:pt>
                <c:pt idx="7">
                  <c:v>14601533.333333334</c:v>
                </c:pt>
                <c:pt idx="8">
                  <c:v>37793035.714285716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7-4CFC-A9BE-182B727EF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688639"/>
        <c:axId val="412686559"/>
      </c:barChart>
      <c:catAx>
        <c:axId val="41268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  <a:ea typeface="+mn-ea"/>
                <a:cs typeface="+mn-cs"/>
              </a:defRPr>
            </a:pPr>
            <a:endParaRPr lang="en-US"/>
          </a:p>
        </c:txPr>
        <c:crossAx val="412686559"/>
        <c:crosses val="autoZero"/>
        <c:auto val="1"/>
        <c:lblAlgn val="ctr"/>
        <c:lblOffset val="100"/>
        <c:noMultiLvlLbl val="0"/>
      </c:catAx>
      <c:valAx>
        <c:axId val="41268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68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Highest_Grossing_Domestic!$I$13:$I$22</cx:f>
        <cx:lvl ptCount="10">
          <cx:pt idx="0">Avatar</cx:pt>
          <cx:pt idx="1">Titanic</cx:pt>
          <cx:pt idx="2">Avengers: Infinity War</cx:pt>
          <cx:pt idx="3">Star Wars Ep. VII: The Force Awakens</cx:pt>
          <cx:pt idx="4">Jurassic World</cx:pt>
          <cx:pt idx="5">The Avengers</cx:pt>
          <cx:pt idx="6">Harry Potter and the Deathly Hallows: Part II</cx:pt>
          <cx:pt idx="7">Black Panther</cx:pt>
          <cx:pt idx="8">Jurassic World: Fallen Kingdom</cx:pt>
          <cx:pt idx="9">Frozen</cx:pt>
        </cx:lvl>
      </cx:strDim>
      <cx:numDim type="val">
        <cx:f>Highest_Grossing_Domestic!$J$13:$J$22</cx:f>
        <cx:lvl ptCount="10" formatCode="General">
          <cx:pt idx="0">2351345279</cx:pt>
          <cx:pt idx="1">2008208395</cx:pt>
          <cx:pt idx="2">1748134200</cx:pt>
          <cx:pt idx="3">1747311220</cx:pt>
          <cx:pt idx="4">1433854864</cx:pt>
          <cx:pt idx="5">1292935897</cx:pt>
          <cx:pt idx="6">1216693157</cx:pt>
          <cx:pt idx="7">1148258224</cx:pt>
          <cx:pt idx="8">1135772799</cx:pt>
          <cx:pt idx="9">1122469910</cx:pt>
        </cx:lvl>
      </cx:numDim>
    </cx:data>
  </cx:chartData>
  <cx:chart>
    <cx:plotArea>
      <cx:plotAreaRegion>
        <cx:series layoutId="funnel" uniqueId="{F146E26D-48E4-479C-8601-899264821F40}">
          <cx:tx>
            <cx:txData>
              <cx:f>Highest_Grossing_Domestic!$J$12</cx:f>
              <cx:v>net gain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rgbClr val="595959"/>
                    </a:solidFill>
                    <a:latin typeface="The Hand" panose="03070502030502020204" pitchFamily="66" charset="0"/>
                    <a:ea typeface="The Hand" panose="03070502030502020204" pitchFamily="66" charset="0"/>
                    <a:cs typeface="The Hand" panose="03070502030502020204" pitchFamily="66" charset="0"/>
                  </a:defRPr>
                </a:pPr>
                <a:endParaRPr lang="en-US" sz="20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1" i="0">
                <a:solidFill>
                  <a:srgbClr val="595959"/>
                </a:solidFill>
                <a:latin typeface="The Hand" panose="03070502030502020204" pitchFamily="66" charset="0"/>
                <a:ea typeface="The Hand" panose="03070502030502020204" pitchFamily="66" charset="0"/>
                <a:cs typeface="The Hand" panose="03070502030502020204" pitchFamily="66" charset="0"/>
              </a:defRPr>
            </a:pPr>
            <a:endParaRPr lang="en-US" sz="2000" b="1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58A70-CFEA-46EA-B7A6-1CD8B3AC51A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B180-46FC-4CC2-A2CE-050F58DBF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FB180-46FC-4CC2-A2CE-050F58DBFA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5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7466-3949-6F2E-426C-4983A497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The Movies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B7D7-6B16-F1EE-21D2-ABEED6E8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69280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/>
              <a:t>By Charlie Jin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F9076F8-5461-C814-DE0A-A4741910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1" r="-1" b="14908"/>
          <a:stretch/>
        </p:blipFill>
        <p:spPr>
          <a:xfrm>
            <a:off x="5" y="-4"/>
            <a:ext cx="6002835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CF442-9700-046E-98A1-48C328364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7431"/>
          <a:stretch/>
        </p:blipFill>
        <p:spPr>
          <a:xfrm>
            <a:off x="6182506" y="5"/>
            <a:ext cx="6009490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501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756F-B4E4-EA91-73C9-B281C595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Profitable Movies of All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828F-8A37-7D72-E9AD-E4BCEEA3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929383"/>
            <a:ext cx="11582400" cy="492861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300" dirty="0">
                <a:latin typeface="Aharoni" panose="02010803020104030203" pitchFamily="2" charset="-79"/>
                <a:cs typeface="Aharoni" panose="02010803020104030203" pitchFamily="2" charset="-79"/>
              </a:rPr>
              <a:t>Movie				Production Budget 	Worldwide Gross	   Net Gain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1. Dark Phoenix				350,000,000	149,762,350                            </a:t>
            </a:r>
            <a:r>
              <a:rPr lang="en-US" sz="63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-200,237,650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n-US" sz="4500" dirty="0" err="1">
                <a:latin typeface="Aharoni" panose="02010803020104030203" pitchFamily="2" charset="-79"/>
                <a:cs typeface="Aharoni" panose="02010803020104030203" pitchFamily="2" charset="-79"/>
              </a:rPr>
              <a:t>Moonfall</a:t>
            </a: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				150,000,000	0			-150,000,000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3. Mars Needs Moms			150,000,000	39,549,758			-110,450,242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4. Men in Black: International		110,000,000	3,100,000			-106,900,000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5. Town &amp; Country			105,000,000	10,364,769			-94,635,231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6. The Adventures of Pluto Nash		100,000,000	7,094,995			-92,905,005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7. Bright					90,000,000		0			-90,000,000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8. Army of the Dead			90,000,000		0			-90,000,000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9. Call of the Wild			82,000,000		0			-82,000,000</a:t>
            </a:r>
          </a:p>
          <a:p>
            <a:pPr marL="0" indent="0">
              <a:buNone/>
            </a:pPr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10. The Promise				90,000,000		10,551,417			-79,448,583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E35A4-A14F-2AE8-8D00-4CBBC543BA05}"/>
              </a:ext>
            </a:extLst>
          </p:cNvPr>
          <p:cNvCxnSpPr/>
          <p:nvPr/>
        </p:nvCxnSpPr>
        <p:spPr>
          <a:xfrm>
            <a:off x="9383151" y="2700997"/>
            <a:ext cx="0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AD9F02-6CCA-1906-E8CB-CB2393CD06B6}"/>
              </a:ext>
            </a:extLst>
          </p:cNvPr>
          <p:cNvCxnSpPr/>
          <p:nvPr/>
        </p:nvCxnSpPr>
        <p:spPr>
          <a:xfrm>
            <a:off x="9383151" y="3038622"/>
            <a:ext cx="1603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1CD7E6-BAD2-846E-7A13-089F6909D0EA}"/>
              </a:ext>
            </a:extLst>
          </p:cNvPr>
          <p:cNvCxnSpPr/>
          <p:nvPr/>
        </p:nvCxnSpPr>
        <p:spPr>
          <a:xfrm>
            <a:off x="9383151" y="2700997"/>
            <a:ext cx="1603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AB06F-5BAC-1778-C7E2-DD660085F1F5}"/>
              </a:ext>
            </a:extLst>
          </p:cNvPr>
          <p:cNvCxnSpPr/>
          <p:nvPr/>
        </p:nvCxnSpPr>
        <p:spPr>
          <a:xfrm>
            <a:off x="10986868" y="2700997"/>
            <a:ext cx="0" cy="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8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CA4-EAF1-85E9-B6D0-9F88C564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166"/>
            <a:ext cx="10515600" cy="7455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 Gain Table</a:t>
            </a:r>
            <a:br>
              <a:rPr lang="en-US" dirty="0"/>
            </a:br>
            <a:r>
              <a:rPr lang="en-US" dirty="0"/>
              <a:t>Least Profitable Movies of All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2A52F1-DD81-F45F-07DE-61A6EB8A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9257"/>
            <a:ext cx="12192000" cy="5202976"/>
          </a:xfrm>
        </p:spPr>
      </p:pic>
    </p:spTree>
    <p:extLst>
      <p:ext uri="{BB962C8B-B14F-4D97-AF65-F5344CB8AC3E}">
        <p14:creationId xmlns:p14="http://schemas.microsoft.com/office/powerpoint/2010/main" val="166754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B823-8B16-ADF6-2E50-13355DE4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Dark Phoenix </a:t>
            </a:r>
            <a:br>
              <a:rPr lang="en-US" dirty="0"/>
            </a:br>
            <a:r>
              <a:rPr lang="en-US" sz="2600" dirty="0"/>
              <a:t>The ultimate bomb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D8D-C8F0-627A-662D-4C599932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929383"/>
            <a:ext cx="10917702" cy="456349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 X-Men movie specifically about Jean Grey, released in 2019.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22%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rottentomates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  43%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metacritic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huge business loss.  Lost about 200 million dollars.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Why?   Bad reviews.  Oversaturation of comic book movies. Some of the reasons. </a:t>
            </a:r>
          </a:p>
        </p:txBody>
      </p:sp>
    </p:spTree>
    <p:extLst>
      <p:ext uri="{BB962C8B-B14F-4D97-AF65-F5344CB8AC3E}">
        <p14:creationId xmlns:p14="http://schemas.microsoft.com/office/powerpoint/2010/main" val="33839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0CFE-3742-10A0-D3B2-4F4AF03E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7637-3FF3-499D-FF5A-B4CE443A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More franchise films, especially if the first film was very successful.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More action, adventure, animation, family, blockbuster, comic book movies – the proven genres.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Greater chance of success with more proven filmmakers…. James Cameron, George Lucas.</a:t>
            </a:r>
          </a:p>
        </p:txBody>
      </p:sp>
    </p:spTree>
    <p:extLst>
      <p:ext uri="{BB962C8B-B14F-4D97-AF65-F5344CB8AC3E}">
        <p14:creationId xmlns:p14="http://schemas.microsoft.com/office/powerpoint/2010/main" val="141549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A0FB-5C39-0CFB-F596-FD1E250D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489"/>
            <a:ext cx="10515600" cy="24899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What decisions should studios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9829-12C0-FCE2-5B94-3A299B9F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350"/>
            <a:ext cx="10515600" cy="3756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Action, adventure, and animation are the safest decisions to make.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Franchise movies is another proven movie maker.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Nearly all the money a studio makes are on big blockbusters products.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88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44C3-A091-1289-A0A6-8E41A1E5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E263-274B-E266-79D8-CA6AC1CAE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4" y="1690689"/>
            <a:ext cx="5340625" cy="527892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000" dirty="0">
                <a:latin typeface="Aharoni" panose="02010803020104030203" pitchFamily="2" charset="-79"/>
                <a:cs typeface="Aharoni" panose="02010803020104030203" pitchFamily="2" charset="-79"/>
              </a:rPr>
              <a:t>Factors to consider</a:t>
            </a:r>
          </a:p>
          <a:p>
            <a:pPr marL="0" indent="0" algn="ctr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Genres that produces the most money</a:t>
            </a:r>
          </a:p>
          <a:p>
            <a:pPr marL="0" indent="0" algn="ctr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What movies should studios continue to make to maximize profits</a:t>
            </a:r>
          </a:p>
          <a:p>
            <a:pPr marL="0" indent="0" algn="ctr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5100" dirty="0">
                <a:latin typeface="Aharoni" panose="02010803020104030203" pitchFamily="2" charset="-79"/>
                <a:cs typeface="Aharoni" panose="02010803020104030203" pitchFamily="2" charset="-79"/>
              </a:rPr>
              <a:t>Ultimate goal</a:t>
            </a:r>
          </a:p>
          <a:p>
            <a:pPr marL="0" indent="0" algn="ctr">
              <a:buNone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Find out what kind of movies to make and continue to make to earn money. 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0D6B-C2F2-1F54-5A30-072B6AD1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399" y="1690688"/>
            <a:ext cx="6347791" cy="516731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000" dirty="0">
                <a:latin typeface="Aharoni" panose="02010803020104030203" pitchFamily="2" charset="-79"/>
                <a:cs typeface="Aharoni" panose="02010803020104030203" pitchFamily="2" charset="-79"/>
              </a:rPr>
              <a:t>Evidence</a:t>
            </a:r>
          </a:p>
          <a:p>
            <a:pPr marL="0" indent="0" algn="ctr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Genres with the Highest Average Gross Table</a:t>
            </a:r>
          </a:p>
          <a:p>
            <a:pPr marL="0" indent="0" algn="ctr">
              <a:buNone/>
            </a:pP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(Slide 3)</a:t>
            </a:r>
          </a:p>
          <a:p>
            <a:pPr marL="0" indent="0" algn="ctr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Highest Grossing Movies of All Time Table </a:t>
            </a:r>
          </a:p>
          <a:p>
            <a:pPr marL="0" indent="0" algn="ctr">
              <a:buNone/>
            </a:pP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(Slide 4+5)</a:t>
            </a:r>
          </a:p>
          <a:p>
            <a:pPr marL="0" indent="0" algn="ctr">
              <a:buNone/>
            </a:pPr>
            <a:endParaRPr lang="en-US" sz="1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Most Expensive Movies of All Time Table</a:t>
            </a:r>
          </a:p>
          <a:p>
            <a:pPr marL="0" indent="0" algn="ctr">
              <a:buNone/>
            </a:pP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(Slide 6+7)</a:t>
            </a:r>
          </a:p>
          <a:p>
            <a:pPr marL="0" indent="0" algn="ctr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Net Gain Table = </a:t>
            </a:r>
            <a:r>
              <a:rPr lang="en-US" sz="1000" dirty="0">
                <a:latin typeface="Aharoni" panose="02010803020104030203" pitchFamily="2" charset="-79"/>
                <a:cs typeface="Aharoni" panose="02010803020104030203" pitchFamily="2" charset="-79"/>
              </a:rPr>
              <a:t>(Highest Grossing Movies – Most Expensive Movies)</a:t>
            </a:r>
          </a:p>
          <a:p>
            <a:pPr marL="0" indent="0" algn="ctr">
              <a:buNone/>
            </a:pPr>
            <a:r>
              <a:rPr lang="en-US" sz="1500" dirty="0">
                <a:latin typeface="Aharoni" panose="02010803020104030203" pitchFamily="2" charset="-79"/>
                <a:cs typeface="Aharoni" panose="02010803020104030203" pitchFamily="2" charset="-79"/>
              </a:rPr>
              <a:t>(Slide 8-11)</a:t>
            </a:r>
          </a:p>
        </p:txBody>
      </p:sp>
    </p:spTree>
    <p:extLst>
      <p:ext uri="{BB962C8B-B14F-4D97-AF65-F5344CB8AC3E}">
        <p14:creationId xmlns:p14="http://schemas.microsoft.com/office/powerpoint/2010/main" val="305774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215DCF23-8152-4B5B-BA9A-502CD2A06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68226936-4F26-4B37-81F9-99B046040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36457" y="-397543"/>
            <a:ext cx="2319084" cy="12192002"/>
          </a:xfrm>
          <a:custGeom>
            <a:avLst/>
            <a:gdLst>
              <a:gd name="connsiteX0" fmla="*/ 2319006 w 2319084"/>
              <a:gd name="connsiteY0" fmla="*/ 3665900 h 12192002"/>
              <a:gd name="connsiteX1" fmla="*/ 2297234 w 2319084"/>
              <a:gd name="connsiteY1" fmla="*/ 4137482 h 12192002"/>
              <a:gd name="connsiteX2" fmla="*/ 2280988 w 2319084"/>
              <a:gd name="connsiteY2" fmla="*/ 4949832 h 12192002"/>
              <a:gd name="connsiteX3" fmla="*/ 2290690 w 2319084"/>
              <a:gd name="connsiteY3" fmla="*/ 5307482 h 12192002"/>
              <a:gd name="connsiteX4" fmla="*/ 2266323 w 2319084"/>
              <a:gd name="connsiteY4" fmla="*/ 6277505 h 12192002"/>
              <a:gd name="connsiteX5" fmla="*/ 2285049 w 2319084"/>
              <a:gd name="connsiteY5" fmla="*/ 7709921 h 12192002"/>
              <a:gd name="connsiteX6" fmla="*/ 2283470 w 2319084"/>
              <a:gd name="connsiteY6" fmla="*/ 8936700 h 12192002"/>
              <a:gd name="connsiteX7" fmla="*/ 2291141 w 2319084"/>
              <a:gd name="connsiteY7" fmla="*/ 9338014 h 12192002"/>
              <a:gd name="connsiteX8" fmla="*/ 2291141 w 2319084"/>
              <a:gd name="connsiteY8" fmla="*/ 9717836 h 12192002"/>
              <a:gd name="connsiteX9" fmla="*/ 2223452 w 2319084"/>
              <a:gd name="connsiteY9" fmla="*/ 10882180 h 12192002"/>
              <a:gd name="connsiteX10" fmla="*/ 2250930 w 2319084"/>
              <a:gd name="connsiteY10" fmla="*/ 11926948 h 12192002"/>
              <a:gd name="connsiteX11" fmla="*/ 2281673 w 2319084"/>
              <a:gd name="connsiteY11" fmla="*/ 12192002 h 12192002"/>
              <a:gd name="connsiteX12" fmla="*/ 336047 w 2319084"/>
              <a:gd name="connsiteY12" fmla="*/ 12192002 h 12192002"/>
              <a:gd name="connsiteX13" fmla="*/ 336047 w 2319084"/>
              <a:gd name="connsiteY13" fmla="*/ 12192001 h 12192002"/>
              <a:gd name="connsiteX14" fmla="*/ 0 w 2319084"/>
              <a:gd name="connsiteY14" fmla="*/ 12192001 h 12192002"/>
              <a:gd name="connsiteX15" fmla="*/ 0 w 2319084"/>
              <a:gd name="connsiteY15" fmla="*/ 0 h 12192002"/>
              <a:gd name="connsiteX16" fmla="*/ 501650 w 2319084"/>
              <a:gd name="connsiteY16" fmla="*/ 0 h 12192002"/>
              <a:gd name="connsiteX17" fmla="*/ 501650 w 2319084"/>
              <a:gd name="connsiteY17" fmla="*/ 1 h 12192002"/>
              <a:gd name="connsiteX18" fmla="*/ 2286832 w 2319084"/>
              <a:gd name="connsiteY18" fmla="*/ 1 h 12192002"/>
              <a:gd name="connsiteX19" fmla="*/ 2269753 w 2319084"/>
              <a:gd name="connsiteY19" fmla="*/ 168559 h 12192002"/>
              <a:gd name="connsiteX20" fmla="*/ 2278732 w 2319084"/>
              <a:gd name="connsiteY20" fmla="*/ 749861 h 12192002"/>
              <a:gd name="connsiteX21" fmla="*/ 2285726 w 2319084"/>
              <a:gd name="connsiteY21" fmla="*/ 1443898 h 12192002"/>
              <a:gd name="connsiteX22" fmla="*/ 2250755 w 2319084"/>
              <a:gd name="connsiteY22" fmla="*/ 1979809 h 12192002"/>
              <a:gd name="connsiteX23" fmla="*/ 2300165 w 2319084"/>
              <a:gd name="connsiteY23" fmla="*/ 3194149 h 12192002"/>
              <a:gd name="connsiteX24" fmla="*/ 2319006 w 2319084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19084" h="12192002">
                <a:moveTo>
                  <a:pt x="2319006" y="3665900"/>
                </a:moveTo>
                <a:cubicBezTo>
                  <a:pt x="2319853" y="3823094"/>
                  <a:pt x="2313930" y="3980259"/>
                  <a:pt x="2297234" y="4137482"/>
                </a:cubicBezTo>
                <a:cubicBezTo>
                  <a:pt x="2268805" y="4407585"/>
                  <a:pt x="2253913" y="4678140"/>
                  <a:pt x="2280988" y="4949832"/>
                </a:cubicBezTo>
                <a:cubicBezTo>
                  <a:pt x="2292946" y="5068597"/>
                  <a:pt x="2305808" y="5188719"/>
                  <a:pt x="2290690" y="5307482"/>
                </a:cubicBezTo>
                <a:cubicBezTo>
                  <a:pt x="2249850" y="5630293"/>
                  <a:pt x="2256170" y="5954015"/>
                  <a:pt x="2266323" y="6277505"/>
                </a:cubicBezTo>
                <a:cubicBezTo>
                  <a:pt x="2281440" y="6755050"/>
                  <a:pt x="2306483" y="7231919"/>
                  <a:pt x="2285049" y="7709921"/>
                </a:cubicBezTo>
                <a:cubicBezTo>
                  <a:pt x="2266773" y="8118471"/>
                  <a:pt x="2296330" y="8527702"/>
                  <a:pt x="2283470" y="8936700"/>
                </a:cubicBezTo>
                <a:cubicBezTo>
                  <a:pt x="2279138" y="9070512"/>
                  <a:pt x="2281710" y="9204454"/>
                  <a:pt x="2291141" y="9338014"/>
                </a:cubicBezTo>
                <a:cubicBezTo>
                  <a:pt x="2302762" y="9464358"/>
                  <a:pt x="2302762" y="9591492"/>
                  <a:pt x="2291141" y="9717836"/>
                </a:cubicBezTo>
                <a:cubicBezTo>
                  <a:pt x="2247594" y="10104668"/>
                  <a:pt x="2229772" y="10493310"/>
                  <a:pt x="2223452" y="10882180"/>
                </a:cubicBezTo>
                <a:cubicBezTo>
                  <a:pt x="2217699" y="11231010"/>
                  <a:pt x="2220576" y="11579710"/>
                  <a:pt x="2250930" y="11926948"/>
                </a:cubicBezTo>
                <a:lnTo>
                  <a:pt x="2281673" y="12192002"/>
                </a:lnTo>
                <a:lnTo>
                  <a:pt x="336047" y="12192002"/>
                </a:lnTo>
                <a:lnTo>
                  <a:pt x="336047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1650" y="0"/>
                </a:lnTo>
                <a:lnTo>
                  <a:pt x="501650" y="1"/>
                </a:lnTo>
                <a:lnTo>
                  <a:pt x="2286832" y="1"/>
                </a:lnTo>
                <a:lnTo>
                  <a:pt x="2269753" y="168559"/>
                </a:lnTo>
                <a:cubicBezTo>
                  <a:pt x="2257580" y="362008"/>
                  <a:pt x="2265872" y="555934"/>
                  <a:pt x="2278732" y="749861"/>
                </a:cubicBezTo>
                <a:cubicBezTo>
                  <a:pt x="2297978" y="980723"/>
                  <a:pt x="2300325" y="1212702"/>
                  <a:pt x="2285726" y="1443898"/>
                </a:cubicBezTo>
                <a:cubicBezTo>
                  <a:pt x="2271513" y="1622385"/>
                  <a:pt x="2255493" y="1800869"/>
                  <a:pt x="2250755" y="1979809"/>
                </a:cubicBezTo>
                <a:cubicBezTo>
                  <a:pt x="2239471" y="2387004"/>
                  <a:pt x="2273317" y="2789896"/>
                  <a:pt x="2300165" y="3194149"/>
                </a:cubicBezTo>
                <a:cubicBezTo>
                  <a:pt x="2310545" y="3351484"/>
                  <a:pt x="2318160" y="3508706"/>
                  <a:pt x="2319006" y="366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0" name="Content Placeholder 6">
            <a:extLst>
              <a:ext uri="{FF2B5EF4-FFF2-40B4-BE49-F238E27FC236}">
                <a16:creationId xmlns:a16="http://schemas.microsoft.com/office/drawing/2014/main" id="{BADC7472-3623-3287-04BC-61A1EBF5D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249173"/>
              </p:ext>
            </p:extLst>
          </p:nvPr>
        </p:nvGraphicFramePr>
        <p:xfrm>
          <a:off x="157397" y="-415712"/>
          <a:ext cx="12191999" cy="673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2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DA31-8C48-5AC5-1F52-12A1833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147484"/>
            <a:ext cx="10899057" cy="1283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Ten Highest Grossing Movies of All Time Domestically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2103F7-3936-3771-A115-E2BF9DD1F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3" y="1430594"/>
            <a:ext cx="12100577" cy="54274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70673-C753-2EC9-0166-B0FCABF9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351"/>
            <a:ext cx="12192000" cy="54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42BD-CF23-4101-3957-DBD5DD8F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Ten Highest Grossing Movies of All Time Domestically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1831-3037-838A-9576-81F7D0FA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929383"/>
            <a:ext cx="10791092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/>
              <a:t>9 out of 10 are franchise movies</a:t>
            </a:r>
          </a:p>
          <a:p>
            <a:r>
              <a:rPr lang="en-US" sz="5400" dirty="0"/>
              <a:t>7 out of 10 were not the first films of a franchise</a:t>
            </a:r>
          </a:p>
          <a:p>
            <a:r>
              <a:rPr lang="en-US" sz="5400" dirty="0"/>
              <a:t>10 out of 10 are action, adventure, or animation</a:t>
            </a:r>
          </a:p>
          <a:p>
            <a:r>
              <a:rPr lang="en-US" sz="5400" dirty="0"/>
              <a:t>4 out of 10 are comic book movies</a:t>
            </a:r>
          </a:p>
          <a:p>
            <a:r>
              <a:rPr lang="en-US" sz="5400" dirty="0"/>
              <a:t>10 out of 10 are blockbusters</a:t>
            </a:r>
          </a:p>
        </p:txBody>
      </p:sp>
    </p:spTree>
    <p:extLst>
      <p:ext uri="{BB962C8B-B14F-4D97-AF65-F5344CB8AC3E}">
        <p14:creationId xmlns:p14="http://schemas.microsoft.com/office/powerpoint/2010/main" val="136556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0F11-D11D-37E1-04DA-13D8D24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Expensive Movies of All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5E41-C939-DE76-B0E3-69C26437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Now to explore the most expensive films of all time by production budget.</a:t>
            </a:r>
          </a:p>
          <a:p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table on the next slide is needed for later tables </a:t>
            </a:r>
            <a:r>
              <a:rPr lang="en-US" sz="4000">
                <a:latin typeface="Aharoni" panose="02010803020104030203" pitchFamily="2" charset="-79"/>
                <a:cs typeface="Aharoni" panose="02010803020104030203" pitchFamily="2" charset="-79"/>
              </a:rPr>
              <a:t>and discussion.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432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D0BA-2C44-0A12-F78C-B9D6874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Most Expensive Movies of All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3CB3B5-56B0-6DE6-01A2-5ECC96BF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39484"/>
            <a:ext cx="12192000" cy="5542670"/>
          </a:xfrm>
        </p:spPr>
      </p:pic>
    </p:spTree>
    <p:extLst>
      <p:ext uri="{BB962C8B-B14F-4D97-AF65-F5344CB8AC3E}">
        <p14:creationId xmlns:p14="http://schemas.microsoft.com/office/powerpoint/2010/main" val="26306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C4A1-78B4-F41A-F163-4956F58A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Movies of All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58E7-C801-7EFD-3D3A-BFBEEEB0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690689"/>
            <a:ext cx="12072729" cy="50016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800" dirty="0">
                <a:latin typeface="Aharoni" panose="02010803020104030203" pitchFamily="2" charset="-79"/>
                <a:cs typeface="Aharoni" panose="02010803020104030203" pitchFamily="2" charset="-79"/>
              </a:rPr>
              <a:t>Movie		Production Budget      Worldwide Gross	Net Gain</a:t>
            </a:r>
          </a:p>
          <a:p>
            <a:pPr marL="0" indent="0">
              <a:buNone/>
            </a:pPr>
            <a:endParaRPr lang="en-US" sz="10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1. Avatar				425,000,000		2,776,345,279		2,351,345,279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2. Titanic					200,000,000		2,208,208,395		2,008,208,395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3. Avengers: Infinity War			300,000,000		2,048,134,200		1,748,134,200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4. Star Wars Ep. VII: The Force Awakens	306,000,000		2,053,311,220		1,747,311,220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5. Jurassic World				215,000,000		1,648,854,864		1,433,854,864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6. Furious 7				190,000,000		1,518,722,794		1,328,722,794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7. The Avengers				225,000,000		1,517,935,897		1,292,935,897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8. Harry Potter Deathly Hallows: Part II	125,000,000		1,341,693,157		1,216,693,157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9. Black Panther				200,000,000		1,348,258,224		1,148,258,224</a:t>
            </a:r>
          </a:p>
          <a:p>
            <a:pPr marL="0" indent="0">
              <a:buNone/>
            </a:pPr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10. Jurassic World: Fallen Kingdom	170,000,000		1,305,772,799		1,135,772,799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2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522-E438-CA9F-60D0-748911D8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5" y="464234"/>
            <a:ext cx="10594145" cy="6330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 Gain Table </a:t>
            </a:r>
            <a:br>
              <a:rPr lang="en-US" dirty="0"/>
            </a:br>
            <a:r>
              <a:rPr lang="en-US" dirty="0"/>
              <a:t> Most Profitable Movies of All Time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BCE22C6-70A0-F71C-2CA4-D6D9069552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7432635"/>
                  </p:ext>
                </p:extLst>
              </p:nvPr>
            </p:nvGraphicFramePr>
            <p:xfrm>
              <a:off x="98474" y="1491174"/>
              <a:ext cx="12093525" cy="52613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7BCE22C6-70A0-F71C-2CA4-D6D9069552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4" y="1491174"/>
                <a:ext cx="12093525" cy="5261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196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723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Bauhaus 93</vt:lpstr>
      <vt:lpstr>Calibri</vt:lpstr>
      <vt:lpstr>Modern Love</vt:lpstr>
      <vt:lpstr>The Hand</vt:lpstr>
      <vt:lpstr>SketchyVTI</vt:lpstr>
      <vt:lpstr>The Movies Report</vt:lpstr>
      <vt:lpstr>Agenda</vt:lpstr>
      <vt:lpstr>PowerPoint Presentation</vt:lpstr>
      <vt:lpstr>Ten Highest Grossing Movies of All Time Domestically</vt:lpstr>
      <vt:lpstr>Ten Highest Grossing Movies of All Time Domestically</vt:lpstr>
      <vt:lpstr>Most Expensive Movies of All Time</vt:lpstr>
      <vt:lpstr>Most Expensive Movies of All Time</vt:lpstr>
      <vt:lpstr>Most Profitable Movies of All Time</vt:lpstr>
      <vt:lpstr>Net Gain Table   Most Profitable Movies of All Time</vt:lpstr>
      <vt:lpstr>Least Profitable Movies of All Time</vt:lpstr>
      <vt:lpstr>Net Gain Table Least Profitable Movies of All Time</vt:lpstr>
      <vt:lpstr>Dark Phoenix  The ultimate bomb</vt:lpstr>
      <vt:lpstr>Recommendation</vt:lpstr>
      <vt:lpstr>Conclusion   What decisions should studios make?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Earnings Report</dc:title>
  <dc:creator>Charlie Jin</dc:creator>
  <cp:lastModifiedBy>Charlie Jin</cp:lastModifiedBy>
  <cp:revision>42</cp:revision>
  <dcterms:created xsi:type="dcterms:W3CDTF">2023-01-26T01:00:41Z</dcterms:created>
  <dcterms:modified xsi:type="dcterms:W3CDTF">2023-01-27T17:15:06Z</dcterms:modified>
</cp:coreProperties>
</file>