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0" r:id="rId1"/>
  </p:sldMasterIdLst>
  <p:notesMasterIdLst>
    <p:notesMasterId r:id="rId16"/>
  </p:notesMasterIdLst>
  <p:sldIdLst>
    <p:sldId id="256" r:id="rId2"/>
    <p:sldId id="258" r:id="rId3"/>
    <p:sldId id="259" r:id="rId4"/>
    <p:sldId id="270" r:id="rId5"/>
    <p:sldId id="271" r:id="rId6"/>
    <p:sldId id="260" r:id="rId7"/>
    <p:sldId id="261" r:id="rId8"/>
    <p:sldId id="262" r:id="rId9"/>
    <p:sldId id="267" r:id="rId10"/>
    <p:sldId id="268" r:id="rId11"/>
    <p:sldId id="266" r:id="rId12"/>
    <p:sldId id="269" r:id="rId13"/>
    <p:sldId id="263"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872"/>
  </p:normalViewPr>
  <p:slideViewPr>
    <p:cSldViewPr snapToGrid="0" snapToObjects="1">
      <p:cViewPr>
        <p:scale>
          <a:sx n="81" d="100"/>
          <a:sy n="81" d="100"/>
        </p:scale>
        <p:origin x="-276" y="21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1BEEE6-7B4D-4BB3-8A42-39B2DE8765B5}" type="datetimeFigureOut">
              <a:rPr lang="en-US" smtClean="0"/>
              <a:t>12/24/2019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7850A3-E259-4B11-B741-A27771ABD193}" type="slidenum">
              <a:rPr lang="en-US" smtClean="0"/>
              <a:t>‹#›</a:t>
            </a:fld>
            <a:endParaRPr lang="en-US"/>
          </a:p>
        </p:txBody>
      </p:sp>
    </p:spTree>
    <p:extLst>
      <p:ext uri="{BB962C8B-B14F-4D97-AF65-F5344CB8AC3E}">
        <p14:creationId xmlns:p14="http://schemas.microsoft.com/office/powerpoint/2010/main" val="3056138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87812CD-C0DA-AD4A-8D50-76511A393418}" type="datetimeFigureOut">
              <a:rPr lang="en-US" smtClean="0"/>
              <a:t>12/24/2019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4B358B-7027-134F-B0FC-0B127A7C4EF8}"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7812CD-C0DA-AD4A-8D50-76511A393418}" type="datetimeFigureOut">
              <a:rPr lang="en-US" smtClean="0"/>
              <a:t>12/24/2019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4B358B-7027-134F-B0FC-0B127A7C4EF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87812CD-C0DA-AD4A-8D50-76511A393418}" type="datetimeFigureOut">
              <a:rPr lang="en-US" smtClean="0"/>
              <a:t>12/24/2019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4B358B-7027-134F-B0FC-0B127A7C4EF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7812CD-C0DA-AD4A-8D50-76511A393418}" type="datetimeFigureOut">
              <a:rPr lang="en-US" smtClean="0"/>
              <a:t>12/24/2019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4B358B-7027-134F-B0FC-0B127A7C4EF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7812CD-C0DA-AD4A-8D50-76511A393418}" type="datetimeFigureOut">
              <a:rPr lang="en-US" smtClean="0"/>
              <a:t>12/24/2019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4B358B-7027-134F-B0FC-0B127A7C4EF8}"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87812CD-C0DA-AD4A-8D50-76511A393418}" type="datetimeFigureOut">
              <a:rPr lang="en-US" smtClean="0"/>
              <a:t>12/24/2019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4B358B-7027-134F-B0FC-0B127A7C4EF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87812CD-C0DA-AD4A-8D50-76511A393418}" type="datetimeFigureOut">
              <a:rPr lang="en-US" smtClean="0"/>
              <a:t>12/24/2019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4B358B-7027-134F-B0FC-0B127A7C4EF8}"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7812CD-C0DA-AD4A-8D50-76511A393418}" type="datetimeFigureOut">
              <a:rPr lang="en-US" smtClean="0"/>
              <a:t>12/24/2019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4B358B-7027-134F-B0FC-0B127A7C4EF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7812CD-C0DA-AD4A-8D50-76511A393418}" type="datetimeFigureOut">
              <a:rPr lang="en-US" smtClean="0"/>
              <a:t>12/24/2019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4B358B-7027-134F-B0FC-0B127A7C4EF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7812CD-C0DA-AD4A-8D50-76511A393418}" type="datetimeFigureOut">
              <a:rPr lang="en-US" smtClean="0"/>
              <a:t>12/24/2019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4B358B-7027-134F-B0FC-0B127A7C4EF8}"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7812CD-C0DA-AD4A-8D50-76511A393418}" type="datetimeFigureOut">
              <a:rPr lang="en-US" smtClean="0"/>
              <a:t>12/24/2019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74B358B-7027-134F-B0FC-0B127A7C4EF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687812CD-C0DA-AD4A-8D50-76511A393418}" type="datetimeFigureOut">
              <a:rPr lang="en-US" smtClean="0"/>
              <a:t>12/24/2019</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D74B358B-7027-134F-B0FC-0B127A7C4EF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chrome.google.com/webstore/detail/tor-control-anonymity-lay/kjoabfljeghcinlpjhdbdfbcflapkccm?hl=en-GB"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chrome.google.com/webstore/detail/tor-control-anonymity-lay/kjoabfljeghcinlpjhdbdfbcflapkccm?hl=en-GB"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CDE9FF4-2107-454D-9D67-D71575173F26}"/>
              </a:ext>
            </a:extLst>
          </p:cNvPr>
          <p:cNvSpPr>
            <a:spLocks noGrp="1"/>
          </p:cNvSpPr>
          <p:nvPr>
            <p:ph type="ctrTitle"/>
          </p:nvPr>
        </p:nvSpPr>
        <p:spPr/>
        <p:txBody>
          <a:bodyPr/>
          <a:lstStyle/>
          <a:p>
            <a:r>
              <a:rPr lang="en-US" dirty="0"/>
              <a:t>FINAL PRESENTATION</a:t>
            </a:r>
          </a:p>
        </p:txBody>
      </p:sp>
      <p:sp>
        <p:nvSpPr>
          <p:cNvPr id="3" name="Subtitle 2"/>
          <p:cNvSpPr>
            <a:spLocks noGrp="1"/>
          </p:cNvSpPr>
          <p:nvPr>
            <p:ph type="subTitle" idx="1"/>
          </p:nvPr>
        </p:nvSpPr>
        <p:spPr/>
        <p:txBody>
          <a:bodyPr/>
          <a:lstStyle/>
          <a:p>
            <a:r>
              <a:rPr lang="en-US" dirty="0" smtClean="0"/>
              <a:t>The Difficulties of Scraping Dark-Web</a:t>
            </a:r>
            <a:endParaRPr lang="en-US" dirty="0"/>
          </a:p>
        </p:txBody>
      </p:sp>
    </p:spTree>
    <p:extLst>
      <p:ext uri="{BB962C8B-B14F-4D97-AF65-F5344CB8AC3E}">
        <p14:creationId xmlns:p14="http://schemas.microsoft.com/office/powerpoint/2010/main" val="906975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659644" y="1226429"/>
            <a:ext cx="6089696" cy="2536678"/>
          </a:xfrm>
          <a:prstGeom prst="rect">
            <a:avLst/>
          </a:prstGeom>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3966" y="1379372"/>
            <a:ext cx="4723260" cy="2230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973015" y="4572000"/>
            <a:ext cx="9542585" cy="873572"/>
          </a:xfrm>
          <a:prstGeom prst="rect">
            <a:avLst/>
          </a:prstGeom>
          <a:noFill/>
        </p:spPr>
        <p:txBody>
          <a:bodyPr wrap="square" rtlCol="0">
            <a:spAutoFit/>
          </a:bodyPr>
          <a:lstStyle/>
          <a:p>
            <a:pPr>
              <a:lnSpc>
                <a:spcPct val="150000"/>
              </a:lnSpc>
            </a:pPr>
            <a:r>
              <a:rPr lang="en-US" dirty="0">
                <a:latin typeface="Times New Roman" pitchFamily="18" charset="0"/>
                <a:cs typeface="Times New Roman" pitchFamily="18" charset="0"/>
              </a:rPr>
              <a:t>So, we were not able to scrape any webpage via </a:t>
            </a:r>
            <a:r>
              <a:rPr lang="en-US" dirty="0" err="1">
                <a:latin typeface="Times New Roman" pitchFamily="18" charset="0"/>
                <a:cs typeface="Times New Roman" pitchFamily="18" charset="0"/>
              </a:rPr>
              <a:t>firefox</a:t>
            </a:r>
            <a:r>
              <a:rPr lang="en-US" dirty="0">
                <a:latin typeface="Times New Roman" pitchFamily="18" charset="0"/>
                <a:cs typeface="Times New Roman" pitchFamily="18" charset="0"/>
              </a:rPr>
              <a:t>. Then, we moved on to attempting to scrape dark webpage via chrome.</a:t>
            </a:r>
          </a:p>
        </p:txBody>
      </p:sp>
    </p:spTree>
    <p:extLst>
      <p:ext uri="{BB962C8B-B14F-4D97-AF65-F5344CB8AC3E}">
        <p14:creationId xmlns:p14="http://schemas.microsoft.com/office/powerpoint/2010/main" val="1301528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8215" y="738555"/>
            <a:ext cx="10949354" cy="6694140"/>
          </a:xfrm>
          <a:prstGeom prst="rect">
            <a:avLst/>
          </a:prstGeom>
        </p:spPr>
        <p:txBody>
          <a:bodyPr wrap="square">
            <a:spAutoFit/>
          </a:bodyPr>
          <a:lstStyle/>
          <a:p>
            <a:pPr algn="just"/>
            <a:r>
              <a:rPr lang="en-US" b="1" u="sng" dirty="0">
                <a:latin typeface="Times New Roman" pitchFamily="18" charset="0"/>
                <a:cs typeface="Times New Roman" pitchFamily="18" charset="0"/>
              </a:rPr>
              <a:t>Attempt to scrape using selenium </a:t>
            </a:r>
            <a:r>
              <a:rPr lang="en-US" b="1" u="sng" dirty="0" err="1">
                <a:latin typeface="Times New Roman" pitchFamily="18" charset="0"/>
                <a:cs typeface="Times New Roman" pitchFamily="18" charset="0"/>
              </a:rPr>
              <a:t>webdriver</a:t>
            </a:r>
            <a:r>
              <a:rPr lang="en-US" b="1" dirty="0" smtClean="0">
                <a:latin typeface="Times New Roman" pitchFamily="18" charset="0"/>
                <a:cs typeface="Times New Roman" pitchFamily="18" charset="0"/>
              </a:rPr>
              <a:t>:</a:t>
            </a:r>
          </a:p>
          <a:p>
            <a:pPr algn="just"/>
            <a:endParaRPr lang="en-US" b="1" dirty="0">
              <a:latin typeface="Times New Roman" pitchFamily="18" charset="0"/>
              <a:cs typeface="Times New Roman" pitchFamily="18" charset="0"/>
            </a:endParaRPr>
          </a:p>
          <a:p>
            <a:pPr algn="just">
              <a:lnSpc>
                <a:spcPct val="150000"/>
              </a:lnSpc>
            </a:pPr>
            <a:r>
              <a:rPr lang="en-US" b="1" dirty="0" smtClean="0"/>
              <a:t> </a:t>
            </a:r>
            <a:r>
              <a:rPr lang="en-US" dirty="0">
                <a:latin typeface="Times New Roman" pitchFamily="18" charset="0"/>
                <a:cs typeface="Times New Roman" pitchFamily="18" charset="0"/>
              </a:rPr>
              <a:t>We attempted to scrape dark webpage using selenium. We planned to access the dark web over tor network. Selenium </a:t>
            </a:r>
            <a:r>
              <a:rPr lang="en-US" dirty="0" err="1">
                <a:latin typeface="Times New Roman" pitchFamily="18" charset="0"/>
                <a:cs typeface="Times New Roman" pitchFamily="18" charset="0"/>
              </a:rPr>
              <a:t>webdriver</a:t>
            </a:r>
            <a:r>
              <a:rPr lang="en-US" dirty="0">
                <a:latin typeface="Times New Roman" pitchFamily="18" charset="0"/>
                <a:cs typeface="Times New Roman" pitchFamily="18" charset="0"/>
              </a:rPr>
              <a:t> can't work on tor browser so we used chrome web browser. To access tor network via chrome browser we used a chrome extension named Tor Control (Anonymity Layer). This extension allows to access tor network via other web browsers like chrome, </a:t>
            </a:r>
            <a:r>
              <a:rPr lang="en-US" dirty="0" err="1">
                <a:latin typeface="Times New Roman" pitchFamily="18" charset="0"/>
                <a:cs typeface="Times New Roman" pitchFamily="18" charset="0"/>
              </a:rPr>
              <a:t>firefox</a:t>
            </a:r>
            <a:r>
              <a:rPr lang="en-US" dirty="0">
                <a:latin typeface="Times New Roman" pitchFamily="18" charset="0"/>
                <a:cs typeface="Times New Roman" pitchFamily="18" charset="0"/>
              </a:rPr>
              <a:t> etc. To begin with, we installed a </a:t>
            </a:r>
            <a:r>
              <a:rPr lang="en-US" dirty="0" err="1">
                <a:latin typeface="Times New Roman" pitchFamily="18" charset="0"/>
                <a:cs typeface="Times New Roman" pitchFamily="18" charset="0"/>
              </a:rPr>
              <a:t>vpn</a:t>
            </a:r>
            <a:r>
              <a:rPr lang="en-US" dirty="0">
                <a:latin typeface="Times New Roman" pitchFamily="18" charset="0"/>
                <a:cs typeface="Times New Roman" pitchFamily="18" charset="0"/>
              </a:rPr>
              <a:t> software and selenium through mac terminal. On mac terminal, the command to install selenium </a:t>
            </a:r>
            <a:r>
              <a:rPr lang="en-US" dirty="0" smtClean="0">
                <a:latin typeface="Times New Roman" pitchFamily="18" charset="0"/>
                <a:cs typeface="Times New Roman" pitchFamily="18" charset="0"/>
              </a:rPr>
              <a:t>was-</a:t>
            </a:r>
          </a:p>
          <a:p>
            <a:pPr algn="just">
              <a:lnSpc>
                <a:spcPct val="150000"/>
              </a:lnSpc>
            </a:pPr>
            <a:endParaRPr lang="en-US" dirty="0">
              <a:latin typeface="Times New Roman" pitchFamily="18" charset="0"/>
              <a:cs typeface="Times New Roman" pitchFamily="18" charset="0"/>
            </a:endParaRPr>
          </a:p>
          <a:p>
            <a:pPr algn="just">
              <a:lnSpc>
                <a:spcPct val="150000"/>
              </a:lnSpc>
            </a:pPr>
            <a:endParaRPr lang="en-US" dirty="0" smtClean="0">
              <a:latin typeface="Times New Roman" pitchFamily="18" charset="0"/>
              <a:cs typeface="Times New Roman" pitchFamily="18" charset="0"/>
            </a:endParaRPr>
          </a:p>
          <a:p>
            <a:pPr algn="just">
              <a:lnSpc>
                <a:spcPct val="150000"/>
              </a:lnSpc>
            </a:pPr>
            <a:endParaRPr lang="en-US" dirty="0">
              <a:latin typeface="Times New Roman" pitchFamily="18" charset="0"/>
              <a:cs typeface="Times New Roman" pitchFamily="18" charset="0"/>
            </a:endParaRPr>
          </a:p>
          <a:p>
            <a:pPr algn="just">
              <a:lnSpc>
                <a:spcPct val="150000"/>
              </a:lnSpc>
            </a:pPr>
            <a:r>
              <a:rPr lang="en-US" dirty="0">
                <a:latin typeface="Times New Roman" pitchFamily="18" charset="0"/>
                <a:cs typeface="Times New Roman" pitchFamily="18" charset="0"/>
              </a:rPr>
              <a:t>Then we installed the chrome extension from the following link- </a:t>
            </a:r>
            <a:endParaRPr lang="en-US" dirty="0" smtClean="0">
              <a:latin typeface="Times New Roman" pitchFamily="18" charset="0"/>
              <a:cs typeface="Times New Roman" pitchFamily="18" charset="0"/>
            </a:endParaRPr>
          </a:p>
          <a:p>
            <a:pPr algn="just">
              <a:lnSpc>
                <a:spcPct val="150000"/>
              </a:lnSpc>
            </a:pPr>
            <a:r>
              <a:rPr lang="en-US" u="sng" dirty="0" smtClean="0">
                <a:latin typeface="Times New Roman" pitchFamily="18" charset="0"/>
                <a:cs typeface="Times New Roman" pitchFamily="18" charset="0"/>
                <a:hlinkClick r:id="rId2"/>
              </a:rPr>
              <a:t>https</a:t>
            </a:r>
            <a:r>
              <a:rPr lang="en-US" u="sng" dirty="0">
                <a:latin typeface="Times New Roman" pitchFamily="18" charset="0"/>
                <a:cs typeface="Times New Roman" pitchFamily="18" charset="0"/>
                <a:hlinkClick r:id="rId2"/>
              </a:rPr>
              <a:t>://chrome.google.com/webstore/detail/tor-control-anonymity-lay/kjoabfljeghcinlpjhdbdfbcflapkccm?hl=en-GB</a:t>
            </a:r>
            <a:endParaRPr lang="en-US" dirty="0">
              <a:latin typeface="Times New Roman" pitchFamily="18" charset="0"/>
              <a:cs typeface="Times New Roman" pitchFamily="18" charset="0"/>
            </a:endParaRPr>
          </a:p>
          <a:p>
            <a:pPr algn="just">
              <a:lnSpc>
                <a:spcPct val="150000"/>
              </a:lnSpc>
            </a:pPr>
            <a:r>
              <a:rPr lang="en-US" dirty="0">
                <a:latin typeface="Times New Roman" pitchFamily="18" charset="0"/>
                <a:cs typeface="Times New Roman" pitchFamily="18" charset="0"/>
              </a:rPr>
              <a:t> </a:t>
            </a:r>
          </a:p>
          <a:p>
            <a:pPr algn="just">
              <a:lnSpc>
                <a:spcPct val="150000"/>
              </a:lnSpc>
            </a:pPr>
            <a:endParaRPr lang="en-US" dirty="0">
              <a:latin typeface="Times New Roman" pitchFamily="18" charset="0"/>
              <a:cs typeface="Times New Roman" pitchFamily="18" charset="0"/>
            </a:endParaRPr>
          </a:p>
          <a:p>
            <a:pPr algn="just">
              <a:lnSpc>
                <a:spcPct val="150000"/>
              </a:lnSpc>
            </a:pPr>
            <a:endParaRPr lang="en-US" b="1" dirty="0" smtClean="0">
              <a:latin typeface="Times New Roman" pitchFamily="18" charset="0"/>
              <a:cs typeface="Times New Roman" pitchFamily="18" charset="0"/>
            </a:endParaRPr>
          </a:p>
          <a:p>
            <a:pPr algn="just"/>
            <a:endParaRPr lang="en-US" b="1" dirty="0" smtClean="0">
              <a:latin typeface="Times New Roman" pitchFamily="18" charset="0"/>
              <a:cs typeface="Times New Roman" pitchFamily="18" charset="0"/>
            </a:endParaRPr>
          </a:p>
          <a:p>
            <a:pPr algn="just">
              <a:lnSpc>
                <a:spcPct val="150000"/>
              </a:lnSpc>
            </a:pPr>
            <a:r>
              <a:rPr lang="en-US" sz="1600" b="1" dirty="0" smtClean="0"/>
              <a:t> </a:t>
            </a:r>
            <a:endParaRPr lang="en-US" dirty="0"/>
          </a:p>
        </p:txBody>
      </p:sp>
      <p:pic>
        <p:nvPicPr>
          <p:cNvPr id="3" name="Picture 2"/>
          <p:cNvPicPr/>
          <p:nvPr/>
        </p:nvPicPr>
        <p:blipFill>
          <a:blip r:embed="rId3">
            <a:extLst>
              <a:ext uri="{28A0092B-C50C-407E-A947-70E740481C1C}">
                <a14:useLocalDpi xmlns:a14="http://schemas.microsoft.com/office/drawing/2010/main" val="0"/>
              </a:ext>
            </a:extLst>
          </a:blip>
          <a:stretch>
            <a:fillRect/>
          </a:stretch>
        </p:blipFill>
        <p:spPr>
          <a:xfrm>
            <a:off x="2033233" y="3845903"/>
            <a:ext cx="8219318" cy="312126"/>
          </a:xfrm>
          <a:prstGeom prst="rect">
            <a:avLst/>
          </a:prstGeom>
        </p:spPr>
      </p:pic>
    </p:spTree>
    <p:extLst>
      <p:ext uri="{BB962C8B-B14F-4D97-AF65-F5344CB8AC3E}">
        <p14:creationId xmlns:p14="http://schemas.microsoft.com/office/powerpoint/2010/main" val="3359457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97877" y="644769"/>
            <a:ext cx="11218985" cy="7155805"/>
          </a:xfrm>
          <a:prstGeom prst="rect">
            <a:avLst/>
          </a:prstGeom>
          <a:noFill/>
        </p:spPr>
        <p:txBody>
          <a:bodyPr wrap="square" rtlCol="0">
            <a:spAutoFit/>
          </a:bodyPr>
          <a:lstStyle/>
          <a:p>
            <a:pPr>
              <a:lnSpc>
                <a:spcPct val="150000"/>
              </a:lnSpc>
            </a:pPr>
            <a:r>
              <a:rPr lang="en-US" dirty="0">
                <a:latin typeface="Times New Roman" pitchFamily="18" charset="0"/>
                <a:cs typeface="Times New Roman" pitchFamily="18" charset="0"/>
              </a:rPr>
              <a:t>After that, we ran the VPN software, enabled the extension in the browser and tried running lines of python code to scrape data from a table of dark webpage. The following python code was </a:t>
            </a:r>
            <a:r>
              <a:rPr lang="en-US" dirty="0" smtClean="0">
                <a:latin typeface="Times New Roman" pitchFamily="18" charset="0"/>
                <a:cs typeface="Times New Roman" pitchFamily="18" charset="0"/>
              </a:rPr>
              <a:t>executed-</a:t>
            </a:r>
          </a:p>
          <a:p>
            <a:pPr>
              <a:lnSpc>
                <a:spcPct val="150000"/>
              </a:lnSpc>
            </a:pPr>
            <a:endParaRPr lang="en-US" dirty="0">
              <a:latin typeface="Times New Roman" pitchFamily="18" charset="0"/>
              <a:cs typeface="Times New Roman" pitchFamily="18" charset="0"/>
            </a:endParaRPr>
          </a:p>
          <a:p>
            <a:pPr>
              <a:lnSpc>
                <a:spcPct val="150000"/>
              </a:lnSpc>
            </a:pPr>
            <a:endParaRPr lang="en-US" dirty="0" smtClean="0">
              <a:latin typeface="Times New Roman" pitchFamily="18" charset="0"/>
              <a:cs typeface="Times New Roman" pitchFamily="18" charset="0"/>
            </a:endParaRPr>
          </a:p>
          <a:p>
            <a:pPr>
              <a:lnSpc>
                <a:spcPct val="150000"/>
              </a:lnSpc>
            </a:pPr>
            <a:endParaRPr lang="en-US" dirty="0">
              <a:latin typeface="Times New Roman" pitchFamily="18" charset="0"/>
              <a:cs typeface="Times New Roman" pitchFamily="18" charset="0"/>
            </a:endParaRPr>
          </a:p>
          <a:p>
            <a:pPr>
              <a:lnSpc>
                <a:spcPct val="150000"/>
              </a:lnSpc>
            </a:pPr>
            <a:endParaRPr lang="en-US" dirty="0" smtClean="0">
              <a:latin typeface="Times New Roman" pitchFamily="18" charset="0"/>
              <a:cs typeface="Times New Roman" pitchFamily="18" charset="0"/>
            </a:endParaRPr>
          </a:p>
          <a:p>
            <a:pPr>
              <a:lnSpc>
                <a:spcPct val="150000"/>
              </a:lnSpc>
            </a:pPr>
            <a:endParaRPr lang="en-US" dirty="0">
              <a:latin typeface="Times New Roman" pitchFamily="18" charset="0"/>
              <a:cs typeface="Times New Roman" pitchFamily="18" charset="0"/>
            </a:endParaRPr>
          </a:p>
          <a:p>
            <a:pPr>
              <a:lnSpc>
                <a:spcPct val="150000"/>
              </a:lnSpc>
            </a:pPr>
            <a:endParaRPr lang="en-US" dirty="0" smtClean="0">
              <a:latin typeface="Times New Roman" pitchFamily="18" charset="0"/>
              <a:cs typeface="Times New Roman" pitchFamily="18" charset="0"/>
            </a:endParaRPr>
          </a:p>
          <a:p>
            <a:pPr algn="just">
              <a:lnSpc>
                <a:spcPct val="150000"/>
              </a:lnSpc>
            </a:pPr>
            <a:r>
              <a:rPr lang="en-US" dirty="0" smtClean="0">
                <a:latin typeface="Times New Roman" pitchFamily="18" charset="0"/>
                <a:cs typeface="Times New Roman" pitchFamily="18" charset="0"/>
              </a:rPr>
              <a:t>We </a:t>
            </a:r>
            <a:r>
              <a:rPr lang="en-US" dirty="0">
                <a:latin typeface="Times New Roman" pitchFamily="18" charset="0"/>
                <a:cs typeface="Times New Roman" pitchFamily="18" charset="0"/>
              </a:rPr>
              <a:t>couldn't scrape the webpage because the .onion site couldn't be successfully reached. After running first 4 lines of code, browser opened a new window automatically and tried to load the dark webpage but after a while "This site can't be reached" message was shown in the chrome browser. We tried other sites but the responses were the same. From this we assumed that most probably the extension could not connect to the tor network properly. So the browser could not load .onion sites.</a:t>
            </a:r>
          </a:p>
          <a:p>
            <a:pPr algn="just">
              <a:lnSpc>
                <a:spcPct val="150000"/>
              </a:lnSpc>
            </a:pPr>
            <a:endParaRPr lang="en-US" dirty="0" smtClean="0">
              <a:latin typeface="Times New Roman" pitchFamily="18" charset="0"/>
              <a:cs typeface="Times New Roman" pitchFamily="18" charset="0"/>
            </a:endParaRPr>
          </a:p>
          <a:p>
            <a:pPr algn="just">
              <a:lnSpc>
                <a:spcPct val="150000"/>
              </a:lnSpc>
            </a:pPr>
            <a:endParaRPr lang="en-US" dirty="0">
              <a:latin typeface="Times New Roman" pitchFamily="18" charset="0"/>
              <a:cs typeface="Times New Roman" pitchFamily="18" charset="0"/>
            </a:endParaRPr>
          </a:p>
          <a:p>
            <a:pPr algn="just">
              <a:lnSpc>
                <a:spcPct val="150000"/>
              </a:lnSpc>
            </a:pPr>
            <a:endParaRPr lang="en-US" dirty="0">
              <a:latin typeface="Times New Roman" pitchFamily="18" charset="0"/>
              <a:cs typeface="Times New Roman" pitchFamily="18" charset="0"/>
            </a:endParaRPr>
          </a:p>
          <a:p>
            <a:pPr algn="just">
              <a:lnSpc>
                <a:spcPct val="150000"/>
              </a:lnSpc>
            </a:pPr>
            <a:r>
              <a:rPr lang="en-US" dirty="0">
                <a:latin typeface="Times New Roman" pitchFamily="18" charset="0"/>
                <a:cs typeface="Times New Roman" pitchFamily="18" charset="0"/>
              </a:rPr>
              <a:t> </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306025" y="1877645"/>
            <a:ext cx="7007113" cy="1615831"/>
          </a:xfrm>
          <a:prstGeom prst="rect">
            <a:avLst/>
          </a:prstGeom>
        </p:spPr>
      </p:pic>
    </p:spTree>
    <p:extLst>
      <p:ext uri="{BB962C8B-B14F-4D97-AF65-F5344CB8AC3E}">
        <p14:creationId xmlns:p14="http://schemas.microsoft.com/office/powerpoint/2010/main" val="3787594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81343B-685D-1247-B3F5-E5FA7B2563E9}"/>
              </a:ext>
            </a:extLst>
          </p:cNvPr>
          <p:cNvSpPr>
            <a:spLocks noGrp="1"/>
          </p:cNvSpPr>
          <p:nvPr>
            <p:ph type="title"/>
          </p:nvPr>
        </p:nvSpPr>
        <p:spPr>
          <a:xfrm>
            <a:off x="715107" y="685799"/>
            <a:ext cx="10972800" cy="990600"/>
          </a:xfrm>
        </p:spPr>
        <p:txBody>
          <a:bodyPr/>
          <a:lstStyle/>
          <a:p>
            <a:r>
              <a:rPr lang="en-US" dirty="0"/>
              <a:t>SCRAPING THE DATA(contd.)</a:t>
            </a:r>
          </a:p>
        </p:txBody>
      </p:sp>
      <p:sp>
        <p:nvSpPr>
          <p:cNvPr id="3" name="Content Placeholder 2">
            <a:extLst>
              <a:ext uri="{FF2B5EF4-FFF2-40B4-BE49-F238E27FC236}">
                <a16:creationId xmlns="" xmlns:a16="http://schemas.microsoft.com/office/drawing/2014/main" id="{4F0FBE3F-5867-DF4B-9F6F-214191113D0C}"/>
              </a:ext>
            </a:extLst>
          </p:cNvPr>
          <p:cNvSpPr>
            <a:spLocks noGrp="1"/>
          </p:cNvSpPr>
          <p:nvPr>
            <p:ph idx="1"/>
          </p:nvPr>
        </p:nvSpPr>
        <p:spPr>
          <a:xfrm>
            <a:off x="715107" y="1758463"/>
            <a:ext cx="10879016" cy="4513384"/>
          </a:xfrm>
        </p:spPr>
        <p:txBody>
          <a:bodyPr>
            <a:normAutofit/>
          </a:bodyPr>
          <a:lstStyle/>
          <a:p>
            <a:pPr marL="0" indent="0" algn="just">
              <a:lnSpc>
                <a:spcPct val="150000"/>
              </a:lnSpc>
              <a:buNone/>
            </a:pPr>
            <a:r>
              <a:rPr lang="en-US" sz="1800" dirty="0" smtClean="0">
                <a:latin typeface="Times New Roman" pitchFamily="18" charset="0"/>
                <a:cs typeface="Times New Roman" pitchFamily="18" charset="0"/>
              </a:rPr>
              <a:t>Then we </a:t>
            </a:r>
            <a:r>
              <a:rPr lang="en-US" sz="1800" dirty="0">
                <a:latin typeface="Times New Roman" pitchFamily="18" charset="0"/>
                <a:cs typeface="Times New Roman" pitchFamily="18" charset="0"/>
              </a:rPr>
              <a:t>installed the chrome extension from the following </a:t>
            </a:r>
            <a:r>
              <a:rPr lang="en-US" sz="1800" dirty="0" smtClean="0">
                <a:latin typeface="Times New Roman" pitchFamily="18" charset="0"/>
                <a:cs typeface="Times New Roman" pitchFamily="18" charset="0"/>
              </a:rPr>
              <a:t>link-</a:t>
            </a:r>
          </a:p>
          <a:p>
            <a:pPr marL="0" indent="0" algn="just">
              <a:lnSpc>
                <a:spcPct val="150000"/>
              </a:lnSpc>
              <a:buNone/>
            </a:pPr>
            <a:r>
              <a:rPr lang="en-US" sz="1800" dirty="0" smtClean="0">
                <a:latin typeface="Times New Roman" pitchFamily="18" charset="0"/>
                <a:cs typeface="Times New Roman" pitchFamily="18" charset="0"/>
              </a:rPr>
              <a:t> </a:t>
            </a:r>
            <a:r>
              <a:rPr lang="en-US" sz="1800" u="sng" dirty="0">
                <a:latin typeface="Times New Roman" pitchFamily="18" charset="0"/>
                <a:cs typeface="Times New Roman" pitchFamily="18" charset="0"/>
                <a:hlinkClick r:id="rId2"/>
              </a:rPr>
              <a:t>https://chrome.google.com/webstore/detail/tor-control-anonymity-lay/kjoabfljeghcinlpjhdbdfbcflapkccm?hl=en-GB</a:t>
            </a:r>
            <a:endParaRPr lang="en-US" sz="1800" dirty="0">
              <a:latin typeface="Times New Roman" pitchFamily="18" charset="0"/>
              <a:cs typeface="Times New Roman" pitchFamily="18" charset="0"/>
            </a:endParaRPr>
          </a:p>
          <a:p>
            <a:pPr marL="0" indent="0" algn="just">
              <a:lnSpc>
                <a:spcPct val="150000"/>
              </a:lnSpc>
              <a:buNone/>
            </a:pPr>
            <a:r>
              <a:rPr lang="en-US" sz="1800" dirty="0">
                <a:latin typeface="Times New Roman" pitchFamily="18" charset="0"/>
                <a:cs typeface="Times New Roman" pitchFamily="18" charset="0"/>
              </a:rPr>
              <a:t> After that, we ran the </a:t>
            </a:r>
            <a:r>
              <a:rPr lang="en-US" sz="1800" dirty="0" err="1">
                <a:latin typeface="Times New Roman" pitchFamily="18" charset="0"/>
                <a:cs typeface="Times New Roman" pitchFamily="18" charset="0"/>
              </a:rPr>
              <a:t>vpn</a:t>
            </a:r>
            <a:r>
              <a:rPr lang="en-US" sz="1800" dirty="0">
                <a:latin typeface="Times New Roman" pitchFamily="18" charset="0"/>
                <a:cs typeface="Times New Roman" pitchFamily="18" charset="0"/>
              </a:rPr>
              <a:t> software, enabled the extension in the browser and tried running lines of python code to scrape data from a table of dark webpage. </a:t>
            </a:r>
          </a:p>
          <a:p>
            <a:pPr marL="0" indent="0" algn="just">
              <a:lnSpc>
                <a:spcPct val="150000"/>
              </a:lnSpc>
              <a:buNone/>
            </a:pPr>
            <a:r>
              <a:rPr lang="en-US" sz="1800" dirty="0">
                <a:latin typeface="Times New Roman" pitchFamily="18" charset="0"/>
                <a:cs typeface="Times New Roman" pitchFamily="18" charset="0"/>
              </a:rPr>
              <a:t>We couldn't scrape the webpage because the .onion site couldn't be successfully reached. After running first 4 lines of code, browser opened a new window automatically and tried to load the dark webpage but after a while "This site can't be reached" message was shown in the chrome browser. We tried other sites but the responses were the same. From this we assumed that most probably the extension could not connect to the tor network properly. So the browser could not load .onion sites.</a:t>
            </a:r>
          </a:p>
          <a:p>
            <a:pPr marL="0" indent="0" algn="just">
              <a:lnSpc>
                <a:spcPct val="150000"/>
              </a:lnSpc>
              <a:buNone/>
            </a:pPr>
            <a:endParaRPr lang="en-US" sz="1800" dirty="0">
              <a:latin typeface="Times New Roman" pitchFamily="18" charset="0"/>
              <a:cs typeface="Times New Roman" pitchFamily="18" charset="0"/>
            </a:endParaRPr>
          </a:p>
          <a:p>
            <a:pPr marL="0" indent="0" algn="just">
              <a:buNone/>
            </a:pPr>
            <a:endParaRPr lang="en-US" sz="1800" dirty="0"/>
          </a:p>
        </p:txBody>
      </p:sp>
    </p:spTree>
    <p:extLst>
      <p:ext uri="{BB962C8B-B14F-4D97-AF65-F5344CB8AC3E}">
        <p14:creationId xmlns:p14="http://schemas.microsoft.com/office/powerpoint/2010/main" val="3758304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8B51BE-A77D-9849-8EA8-4430F1626A04}"/>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 xmlns:a16="http://schemas.microsoft.com/office/drawing/2014/main" id="{4CB8F299-E637-534C-B2CC-4B6E6BEA0CAA}"/>
              </a:ext>
            </a:extLst>
          </p:cNvPr>
          <p:cNvSpPr>
            <a:spLocks noGrp="1"/>
          </p:cNvSpPr>
          <p:nvPr>
            <p:ph idx="1"/>
          </p:nvPr>
        </p:nvSpPr>
        <p:spPr/>
        <p:txBody>
          <a:bodyPr>
            <a:normAutofit fontScale="92500" lnSpcReduction="20000"/>
          </a:bodyPr>
          <a:lstStyle/>
          <a:p>
            <a:pPr lvl="0"/>
            <a:r>
              <a:rPr lang="en-US" dirty="0">
                <a:latin typeface="Times New Roman" pitchFamily="18" charset="0"/>
                <a:cs typeface="Times New Roman" pitchFamily="18" charset="0"/>
              </a:rPr>
              <a:t>The surface web marketplaces have a lot of different designs which can be divided into many categories whilst the dark web marketplace mostly has the same layout.</a:t>
            </a:r>
          </a:p>
          <a:p>
            <a:pPr lvl="0"/>
            <a:r>
              <a:rPr lang="en-US" dirty="0">
                <a:latin typeface="Times New Roman" pitchFamily="18" charset="0"/>
                <a:cs typeface="Times New Roman" pitchFamily="18" charset="0"/>
              </a:rPr>
              <a:t>A few of the surface web marketplaces have atrociously unorganized html files. On the other hand, the dark web marketplaces usually have quite a primitive layout which makes it quite organized.</a:t>
            </a:r>
          </a:p>
          <a:p>
            <a:pPr lvl="0"/>
            <a:r>
              <a:rPr lang="en-US" dirty="0">
                <a:latin typeface="Times New Roman" pitchFamily="18" charset="0"/>
                <a:cs typeface="Times New Roman" pitchFamily="18" charset="0"/>
              </a:rPr>
              <a:t>Surface web marketplaces have confusing html files that makes it hard to scrape the html files themselves. But the dark web sites have encrypted domains that makes it hard to connect with the URL itself. Though it’s trivial html files make it seem very much possible to scrape it with any of the scraping tools.</a:t>
            </a:r>
          </a:p>
          <a:p>
            <a:pPr lvl="0"/>
            <a:r>
              <a:rPr lang="en-US" dirty="0">
                <a:latin typeface="Times New Roman" pitchFamily="18" charset="0"/>
                <a:cs typeface="Times New Roman" pitchFamily="18" charset="0"/>
              </a:rPr>
              <a:t>The surface web marketplace (if not country based) has choices when it comes to currency. While the dark web only operates on crypto currency (bit coin).</a:t>
            </a:r>
          </a:p>
          <a:p>
            <a:pPr lvl="0"/>
            <a:r>
              <a:rPr lang="en-US" dirty="0">
                <a:latin typeface="Times New Roman" pitchFamily="18" charset="0"/>
                <a:cs typeface="Times New Roman" pitchFamily="18" charset="0"/>
              </a:rPr>
              <a:t>For Surface Web, one can know and contact with the seller or buyer apart from internet but in dark web, the both party (Seller &amp; buyer) remain undercover or anonymous.</a:t>
            </a:r>
          </a:p>
          <a:p>
            <a:pPr lvl="0"/>
            <a:r>
              <a:rPr lang="en-US" dirty="0">
                <a:latin typeface="Times New Roman" pitchFamily="18" charset="0"/>
                <a:cs typeface="Times New Roman" pitchFamily="18" charset="0"/>
              </a:rPr>
              <a:t>The Surface Web’s sites stay for a long time but the dark web’s site frequently changes it addresses.</a:t>
            </a:r>
          </a:p>
        </p:txBody>
      </p:sp>
    </p:spTree>
    <p:extLst>
      <p:ext uri="{BB962C8B-B14F-4D97-AF65-F5344CB8AC3E}">
        <p14:creationId xmlns:p14="http://schemas.microsoft.com/office/powerpoint/2010/main" val="1619555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134A7F-53EE-3B45-BA4F-EC4D1203061A}"/>
              </a:ext>
            </a:extLst>
          </p:cNvPr>
          <p:cNvSpPr>
            <a:spLocks noGrp="1"/>
          </p:cNvSpPr>
          <p:nvPr>
            <p:ph type="title"/>
          </p:nvPr>
        </p:nvSpPr>
        <p:spPr>
          <a:xfrm>
            <a:off x="1125412" y="720970"/>
            <a:ext cx="10972800" cy="990600"/>
          </a:xfrm>
        </p:spPr>
        <p:txBody>
          <a:bodyPr/>
          <a:lstStyle/>
          <a:p>
            <a:r>
              <a:rPr lang="en-US" dirty="0" smtClean="0"/>
              <a:t>INTRODUCTION</a:t>
            </a:r>
            <a:endParaRPr lang="en-US" dirty="0"/>
          </a:p>
        </p:txBody>
      </p:sp>
      <p:sp>
        <p:nvSpPr>
          <p:cNvPr id="3" name="Content Placeholder 2">
            <a:extLst>
              <a:ext uri="{FF2B5EF4-FFF2-40B4-BE49-F238E27FC236}">
                <a16:creationId xmlns="" xmlns:a16="http://schemas.microsoft.com/office/drawing/2014/main" id="{26E78245-67A4-7642-B827-911B3472C469}"/>
              </a:ext>
            </a:extLst>
          </p:cNvPr>
          <p:cNvSpPr>
            <a:spLocks noGrp="1"/>
          </p:cNvSpPr>
          <p:nvPr>
            <p:ph idx="1"/>
          </p:nvPr>
        </p:nvSpPr>
        <p:spPr>
          <a:xfrm>
            <a:off x="1125412" y="1828800"/>
            <a:ext cx="10058400" cy="4536831"/>
          </a:xfrm>
        </p:spPr>
        <p:txBody>
          <a:bodyPr>
            <a:noAutofit/>
          </a:bodyPr>
          <a:lstStyle/>
          <a:p>
            <a:pPr marL="0" indent="0" algn="just">
              <a:lnSpc>
                <a:spcPct val="150000"/>
              </a:lnSpc>
              <a:buNone/>
            </a:pPr>
            <a:r>
              <a:rPr lang="en-US" sz="1800" dirty="0" smtClean="0">
                <a:latin typeface="Times New Roman" pitchFamily="18" charset="0"/>
                <a:cs typeface="Times New Roman" pitchFamily="18" charset="0"/>
              </a:rPr>
              <a:t>The purpose of our research was to find out the  difficulties we face while scraping any data from Dark-Web</a:t>
            </a:r>
            <a:r>
              <a:rPr lang="en-US" sz="1800" dirty="0" smtClean="0">
                <a:latin typeface="Times New Roman" pitchFamily="18" charset="0"/>
                <a:cs typeface="Times New Roman" pitchFamily="18" charset="0"/>
              </a:rPr>
              <a:t>.</a:t>
            </a:r>
            <a:r>
              <a:rPr lang="en-US" sz="1800" dirty="0">
                <a:latin typeface="Times New Roman" pitchFamily="18" charset="0"/>
                <a:cs typeface="Times New Roman" pitchFamily="18" charset="0"/>
              </a:rPr>
              <a:t> The </a:t>
            </a:r>
            <a:r>
              <a:rPr lang="en-US" sz="1800" dirty="0" err="1">
                <a:latin typeface="Times New Roman" pitchFamily="18" charset="0"/>
                <a:cs typeface="Times New Roman" pitchFamily="18" charset="0"/>
              </a:rPr>
              <a:t>unindexed</a:t>
            </a:r>
            <a:r>
              <a:rPr lang="en-US" sz="1800" dirty="0">
                <a:latin typeface="Times New Roman" pitchFamily="18" charset="0"/>
                <a:cs typeface="Times New Roman" pitchFamily="18" charset="0"/>
              </a:rPr>
              <a:t> portion of the Internet that </a:t>
            </a:r>
            <a:r>
              <a:rPr lang="en-US" sz="1800" dirty="0" smtClean="0">
                <a:latin typeface="Times New Roman" pitchFamily="18" charset="0"/>
                <a:cs typeface="Times New Roman" pitchFamily="18" charset="0"/>
              </a:rPr>
              <a:t>is intentionally </a:t>
            </a:r>
            <a:r>
              <a:rPr lang="en-US" sz="1800" dirty="0">
                <a:latin typeface="Times New Roman" pitchFamily="18" charset="0"/>
                <a:cs typeface="Times New Roman" pitchFamily="18" charset="0"/>
              </a:rPr>
              <a:t>hidden and inaccessible by standard Web browsers is referred to as the Dark </a:t>
            </a:r>
            <a:r>
              <a:rPr lang="en-US" sz="1800" dirty="0" err="1" smtClean="0">
                <a:latin typeface="Times New Roman" pitchFamily="18" charset="0"/>
                <a:cs typeface="Times New Roman" pitchFamily="18" charset="0"/>
              </a:rPr>
              <a:t>Web.The</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Dark Web is an encrypted network that utilizes the public Internet. Among the various </a:t>
            </a:r>
            <a:r>
              <a:rPr lang="en-US" sz="1800" dirty="0" smtClean="0">
                <a:latin typeface="Times New Roman" pitchFamily="18" charset="0"/>
                <a:cs typeface="Times New Roman" pitchFamily="18" charset="0"/>
              </a:rPr>
              <a:t>overlay networks</a:t>
            </a:r>
            <a:r>
              <a:rPr lang="en-US" sz="1800" dirty="0">
                <a:latin typeface="Times New Roman" pitchFamily="18" charset="0"/>
                <a:cs typeface="Times New Roman" pitchFamily="18" charset="0"/>
              </a:rPr>
              <a:t>, such as Garlic Routing or Tunnel Routing, the most widely used one is Tor </a:t>
            </a:r>
            <a:r>
              <a:rPr lang="en-US" sz="1800" dirty="0" smtClean="0">
                <a:latin typeface="Times New Roman" pitchFamily="18" charset="0"/>
                <a:cs typeface="Times New Roman" pitchFamily="18" charset="0"/>
              </a:rPr>
              <a:t>Routing, which </a:t>
            </a:r>
            <a:r>
              <a:rPr lang="en-US" sz="1800" dirty="0">
                <a:latin typeface="Times New Roman" pitchFamily="18" charset="0"/>
                <a:cs typeface="Times New Roman" pitchFamily="18" charset="0"/>
              </a:rPr>
              <a:t>was originally developed as part of a secure communication effort of the U.S. Naval </a:t>
            </a:r>
            <a:r>
              <a:rPr lang="en-US" sz="1800" dirty="0" smtClean="0">
                <a:latin typeface="Times New Roman" pitchFamily="18" charset="0"/>
                <a:cs typeface="Times New Roman" pitchFamily="18" charset="0"/>
              </a:rPr>
              <a:t>Research Laboratory</a:t>
            </a:r>
            <a:r>
              <a:rPr lang="en-US" sz="1800" dirty="0">
                <a:latin typeface="Times New Roman" pitchFamily="18" charset="0"/>
                <a:cs typeface="Times New Roman" pitchFamily="18" charset="0"/>
              </a:rPr>
              <a:t>, to protect and </a:t>
            </a:r>
            <a:r>
              <a:rPr lang="en-US" sz="1800" dirty="0" err="1">
                <a:latin typeface="Times New Roman" pitchFamily="18" charset="0"/>
                <a:cs typeface="Times New Roman" pitchFamily="18" charset="0"/>
              </a:rPr>
              <a:t>anonymize</a:t>
            </a:r>
            <a:r>
              <a:rPr lang="en-US" sz="1800" dirty="0">
                <a:latin typeface="Times New Roman" pitchFamily="18" charset="0"/>
                <a:cs typeface="Times New Roman" pitchFamily="18" charset="0"/>
              </a:rPr>
              <a:t> trafﬁc by passing it through multiple layers of </a:t>
            </a:r>
            <a:r>
              <a:rPr lang="en-US" sz="1800" dirty="0" smtClean="0">
                <a:latin typeface="Times New Roman" pitchFamily="18" charset="0"/>
                <a:cs typeface="Times New Roman" pitchFamily="18" charset="0"/>
              </a:rPr>
              <a:t>encrypted relays. The </a:t>
            </a:r>
            <a:r>
              <a:rPr lang="en-US" sz="1800" dirty="0">
                <a:latin typeface="Times New Roman" pitchFamily="18" charset="0"/>
                <a:cs typeface="Times New Roman" pitchFamily="18" charset="0"/>
              </a:rPr>
              <a:t>Dark Web is purposely hidden using a peer-to-peer (P2P) network and Dark Web</a:t>
            </a:r>
          </a:p>
          <a:p>
            <a:pPr marL="0" indent="0" algn="just">
              <a:lnSpc>
                <a:spcPct val="150000"/>
              </a:lnSpc>
              <a:buNone/>
            </a:pPr>
            <a:r>
              <a:rPr lang="en-US" sz="1800" dirty="0">
                <a:latin typeface="Times New Roman" pitchFamily="18" charset="0"/>
                <a:cs typeface="Times New Roman" pitchFamily="18" charset="0"/>
              </a:rPr>
              <a:t>sites are primarily accessed using the Tor Browser, which is a user-friendly browser that protects the</a:t>
            </a:r>
          </a:p>
          <a:p>
            <a:pPr marL="0" indent="0" algn="just">
              <a:lnSpc>
                <a:spcPct val="150000"/>
              </a:lnSpc>
              <a:buNone/>
            </a:pPr>
            <a:r>
              <a:rPr lang="en-US" sz="1800" dirty="0">
                <a:latin typeface="Times New Roman" pitchFamily="18" charset="0"/>
                <a:cs typeface="Times New Roman" pitchFamily="18" charset="0"/>
              </a:rPr>
              <a:t>anonymity of the user, and can be important for individuals seeking to overcome censorship, ensure</a:t>
            </a:r>
          </a:p>
          <a:p>
            <a:pPr marL="0" indent="0" algn="just">
              <a:lnSpc>
                <a:spcPct val="150000"/>
              </a:lnSpc>
              <a:buNone/>
            </a:pPr>
            <a:r>
              <a:rPr lang="en-US" sz="1800" dirty="0">
                <a:latin typeface="Times New Roman" pitchFamily="18" charset="0"/>
                <a:cs typeface="Times New Roman" pitchFamily="18" charset="0"/>
              </a:rPr>
              <a:t>their privacy, or for criminals who seek to obfuscate their </a:t>
            </a:r>
            <a:r>
              <a:rPr lang="en-US" sz="1800" dirty="0" smtClean="0">
                <a:latin typeface="Times New Roman" pitchFamily="18" charset="0"/>
                <a:cs typeface="Times New Roman" pitchFamily="18" charset="0"/>
              </a:rPr>
              <a:t>identity. </a:t>
            </a: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3853563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C163DD9-C50D-A745-8F89-B45062C55868}"/>
              </a:ext>
            </a:extLst>
          </p:cNvPr>
          <p:cNvSpPr>
            <a:spLocks noGrp="1"/>
          </p:cNvSpPr>
          <p:nvPr>
            <p:ph type="title"/>
          </p:nvPr>
        </p:nvSpPr>
        <p:spPr>
          <a:xfrm>
            <a:off x="867343" y="3217986"/>
            <a:ext cx="10058400" cy="1371600"/>
          </a:xfrm>
        </p:spPr>
        <p:txBody>
          <a:bodyPr/>
          <a:lstStyle/>
          <a:p>
            <a:r>
              <a:rPr lang="en-US" dirty="0" smtClean="0"/>
              <a:t>SYSTEM SET UP FOR DARK-WEB</a:t>
            </a:r>
            <a:endParaRPr lang="en-US" dirty="0"/>
          </a:p>
        </p:txBody>
      </p:sp>
      <p:sp>
        <p:nvSpPr>
          <p:cNvPr id="4" name="TextBox 3"/>
          <p:cNvSpPr txBox="1"/>
          <p:nvPr/>
        </p:nvSpPr>
        <p:spPr>
          <a:xfrm>
            <a:off x="776181" y="1221158"/>
            <a:ext cx="9865586" cy="1615827"/>
          </a:xfrm>
          <a:prstGeom prst="rect">
            <a:avLst/>
          </a:prstGeom>
          <a:noFill/>
        </p:spPr>
        <p:txBody>
          <a:bodyPr wrap="none" rtlCol="0">
            <a:spAutoFit/>
          </a:bodyPr>
          <a:lstStyle/>
          <a:p>
            <a:pPr algn="just">
              <a:lnSpc>
                <a:spcPct val="150000"/>
              </a:lnSpc>
            </a:pPr>
            <a:r>
              <a:rPr lang="en-US" dirty="0">
                <a:latin typeface="Times New Roman" pitchFamily="18" charset="0"/>
                <a:cs typeface="Times New Roman" pitchFamily="18" charset="0"/>
              </a:rPr>
              <a:t>According to the Tor </a:t>
            </a:r>
            <a:r>
              <a:rPr lang="en-US" dirty="0" smtClean="0">
                <a:latin typeface="Times New Roman" pitchFamily="18" charset="0"/>
                <a:cs typeface="Times New Roman" pitchFamily="18" charset="0"/>
              </a:rPr>
              <a:t>Project’s Website</a:t>
            </a:r>
            <a:r>
              <a:rPr lang="en-US" dirty="0">
                <a:latin typeface="Times New Roman" pitchFamily="18" charset="0"/>
                <a:cs typeface="Times New Roman" pitchFamily="18" charset="0"/>
              </a:rPr>
              <a:t>, “Tor is free software and an open network that helps you defend </a:t>
            </a:r>
            <a:endParaRPr lang="en-US" dirty="0" smtClean="0">
              <a:latin typeface="Times New Roman" pitchFamily="18" charset="0"/>
              <a:cs typeface="Times New Roman" pitchFamily="18" charset="0"/>
            </a:endParaRPr>
          </a:p>
          <a:p>
            <a:pPr algn="just">
              <a:lnSpc>
                <a:spcPct val="150000"/>
              </a:lnSpc>
            </a:pPr>
            <a:r>
              <a:rPr lang="en-US" dirty="0" smtClean="0">
                <a:latin typeface="Times New Roman" pitchFamily="18" charset="0"/>
                <a:cs typeface="Times New Roman" pitchFamily="18" charset="0"/>
              </a:rPr>
              <a:t>against </a:t>
            </a:r>
            <a:r>
              <a:rPr lang="en-US" dirty="0">
                <a:latin typeface="Times New Roman" pitchFamily="18" charset="0"/>
                <a:cs typeface="Times New Roman" pitchFamily="18" charset="0"/>
              </a:rPr>
              <a:t>trafﬁc </a:t>
            </a:r>
            <a:r>
              <a:rPr lang="en-US" dirty="0" smtClean="0">
                <a:latin typeface="Times New Roman" pitchFamily="18" charset="0"/>
                <a:cs typeface="Times New Roman" pitchFamily="18" charset="0"/>
              </a:rPr>
              <a:t>analysis, a </a:t>
            </a:r>
            <a:r>
              <a:rPr lang="en-US" dirty="0">
                <a:latin typeface="Times New Roman" pitchFamily="18" charset="0"/>
                <a:cs typeface="Times New Roman" pitchFamily="18" charset="0"/>
              </a:rPr>
              <a:t>form of network surveillance that threatens personal freedom and privacy, </a:t>
            </a:r>
            <a:endParaRPr lang="en-US" dirty="0" smtClean="0">
              <a:latin typeface="Times New Roman" pitchFamily="18" charset="0"/>
              <a:cs typeface="Times New Roman" pitchFamily="18" charset="0"/>
            </a:endParaRPr>
          </a:p>
          <a:p>
            <a:pPr algn="just">
              <a:lnSpc>
                <a:spcPct val="150000"/>
              </a:lnSpc>
            </a:pPr>
            <a:r>
              <a:rPr lang="en-US" dirty="0" smtClean="0">
                <a:latin typeface="Times New Roman" pitchFamily="18" charset="0"/>
                <a:cs typeface="Times New Roman" pitchFamily="18" charset="0"/>
              </a:rPr>
              <a:t>conﬁdential business activities </a:t>
            </a:r>
            <a:r>
              <a:rPr lang="en-US" dirty="0">
                <a:latin typeface="Times New Roman" pitchFamily="18" charset="0"/>
                <a:cs typeface="Times New Roman" pitchFamily="18" charset="0"/>
              </a:rPr>
              <a:t>and relationships, and state security”</a:t>
            </a:r>
          </a:p>
          <a:p>
            <a:pPr algn="just"/>
            <a:endParaRPr lang="en-US" dirty="0">
              <a:latin typeface="Times New Roman" pitchFamily="18" charset="0"/>
              <a:cs typeface="Times New Roman" pitchFamily="18" charset="0"/>
            </a:endParaRPr>
          </a:p>
        </p:txBody>
      </p:sp>
      <p:sp>
        <p:nvSpPr>
          <p:cNvPr id="6" name="TextBox 5"/>
          <p:cNvSpPr txBox="1"/>
          <p:nvPr/>
        </p:nvSpPr>
        <p:spPr>
          <a:xfrm>
            <a:off x="776181" y="4454770"/>
            <a:ext cx="8811836" cy="1704569"/>
          </a:xfrm>
          <a:prstGeom prst="rect">
            <a:avLst/>
          </a:prstGeom>
          <a:noFill/>
        </p:spPr>
        <p:txBody>
          <a:bodyPr wrap="none" rtlCol="0">
            <a:spAutoFit/>
          </a:bodyPr>
          <a:lstStyle/>
          <a:p>
            <a:pPr algn="just">
              <a:lnSpc>
                <a:spcPct val="150000"/>
              </a:lnSpc>
            </a:pPr>
            <a:r>
              <a:rPr lang="en-US" dirty="0">
                <a:latin typeface="Times New Roman" pitchFamily="18" charset="0"/>
                <a:cs typeface="Times New Roman" pitchFamily="18" charset="0"/>
              </a:rPr>
              <a:t>Our experimentation began with the installation of the Tor browser, from torproject.org, on</a:t>
            </a:r>
          </a:p>
          <a:p>
            <a:pPr algn="just">
              <a:lnSpc>
                <a:spcPct val="150000"/>
              </a:lnSpc>
            </a:pPr>
            <a:r>
              <a:rPr lang="en-US" dirty="0">
                <a:latin typeface="Times New Roman" pitchFamily="18" charset="0"/>
                <a:cs typeface="Times New Roman" pitchFamily="18" charset="0"/>
              </a:rPr>
              <a:t>a laptop. Prior to browsing Dark Web marketplaces we discovered the .onion URLs, for these</a:t>
            </a:r>
          </a:p>
          <a:p>
            <a:pPr algn="just">
              <a:lnSpc>
                <a:spcPct val="150000"/>
              </a:lnSpc>
            </a:pPr>
            <a:r>
              <a:rPr lang="en-US" dirty="0">
                <a:latin typeface="Times New Roman" pitchFamily="18" charset="0"/>
                <a:cs typeface="Times New Roman" pitchFamily="18" charset="0"/>
              </a:rPr>
              <a:t>marketplaces, from Websites on the World Wide Web</a:t>
            </a:r>
          </a:p>
          <a:p>
            <a:pPr algn="just">
              <a:lnSpc>
                <a:spcPct val="150000"/>
              </a:lnSpc>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830205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4C163DD9-C50D-A745-8F89-B45062C55868}"/>
              </a:ext>
            </a:extLst>
          </p:cNvPr>
          <p:cNvSpPr txBox="1">
            <a:spLocks/>
          </p:cNvSpPr>
          <p:nvPr/>
        </p:nvSpPr>
        <p:spPr>
          <a:xfrm>
            <a:off x="668215" y="797170"/>
            <a:ext cx="10058400" cy="1371600"/>
          </a:xfrm>
          <a:prstGeom prst="rect">
            <a:avLst/>
          </a:prstGeom>
        </p:spPr>
        <p:txBody>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smtClean="0"/>
              <a:t>SCRAPING THE DATA</a:t>
            </a:r>
            <a:endParaRPr lang="en-US" dirty="0"/>
          </a:p>
        </p:txBody>
      </p:sp>
      <p:sp>
        <p:nvSpPr>
          <p:cNvPr id="4" name="Rectangle 3"/>
          <p:cNvSpPr/>
          <p:nvPr/>
        </p:nvSpPr>
        <p:spPr>
          <a:xfrm>
            <a:off x="762000" y="1629509"/>
            <a:ext cx="10902462" cy="4613058"/>
          </a:xfrm>
          <a:prstGeom prst="rect">
            <a:avLst/>
          </a:prstGeom>
        </p:spPr>
        <p:txBody>
          <a:bodyPr wrap="square">
            <a:spAutoFit/>
          </a:bodyPr>
          <a:lstStyle/>
          <a:p>
            <a:pPr algn="just">
              <a:lnSpc>
                <a:spcPct val="150000"/>
              </a:lnSpc>
            </a:pPr>
            <a:r>
              <a:rPr lang="en-US" dirty="0">
                <a:latin typeface="Times New Roman" pitchFamily="18" charset="0"/>
                <a:cs typeface="Times New Roman" pitchFamily="18" charset="0"/>
              </a:rPr>
              <a:t>A big part of our research was supposed to be the scraping of both the Surface and Dark Web, which later became the most frustrating part of our research as well. </a:t>
            </a:r>
            <a:r>
              <a:rPr lang="en-US" dirty="0">
                <a:latin typeface="Times New Roman" pitchFamily="18" charset="0"/>
                <a:cs typeface="Times New Roman" pitchFamily="18" charset="0"/>
              </a:rPr>
              <a:t>Many Web crawlers </a:t>
            </a:r>
            <a:r>
              <a:rPr lang="en-US" dirty="0" smtClean="0">
                <a:latin typeface="Times New Roman" pitchFamily="18" charset="0"/>
                <a:cs typeface="Times New Roman" pitchFamily="18" charset="0"/>
              </a:rPr>
              <a:t> utilize the Python scripting </a:t>
            </a:r>
            <a:r>
              <a:rPr lang="en-US" dirty="0">
                <a:latin typeface="Times New Roman" pitchFamily="18" charset="0"/>
                <a:cs typeface="Times New Roman" pitchFamily="18" charset="0"/>
              </a:rPr>
              <a:t>language, often leveraging the command line </a:t>
            </a:r>
            <a:r>
              <a:rPr lang="en-US" dirty="0" err="1">
                <a:latin typeface="Times New Roman" pitchFamily="18" charset="0"/>
                <a:cs typeface="Times New Roman" pitchFamily="18" charset="0"/>
              </a:rPr>
              <a:t>cURL</a:t>
            </a:r>
            <a:r>
              <a:rPr lang="en-US" dirty="0">
                <a:latin typeface="Times New Roman" pitchFamily="18" charset="0"/>
                <a:cs typeface="Times New Roman" pitchFamily="18" charset="0"/>
              </a:rPr>
              <a:t> tool to open </a:t>
            </a:r>
            <a:r>
              <a:rPr lang="en-US" dirty="0" smtClean="0">
                <a:latin typeface="Times New Roman" pitchFamily="18" charset="0"/>
                <a:cs typeface="Times New Roman" pitchFamily="18" charset="0"/>
              </a:rPr>
              <a:t>the target </a:t>
            </a:r>
            <a:r>
              <a:rPr lang="en-US" dirty="0">
                <a:latin typeface="Times New Roman" pitchFamily="18" charset="0"/>
                <a:cs typeface="Times New Roman" pitchFamily="18" charset="0"/>
              </a:rPr>
              <a:t>Web pages. </a:t>
            </a:r>
            <a:r>
              <a:rPr lang="en-US" dirty="0" smtClean="0">
                <a:latin typeface="Times New Roman" pitchFamily="18" charset="0"/>
                <a:cs typeface="Times New Roman" pitchFamily="18" charset="0"/>
              </a:rPr>
              <a:t> As we </a:t>
            </a:r>
            <a:r>
              <a:rPr lang="en-US" dirty="0">
                <a:latin typeface="Times New Roman" pitchFamily="18" charset="0"/>
                <a:cs typeface="Times New Roman" pitchFamily="18" charset="0"/>
              </a:rPr>
              <a:t>knew the conventional methods of scraping was to use Python plugins. But as we soon found out, the use of </a:t>
            </a:r>
            <a:r>
              <a:rPr lang="en-US" dirty="0" smtClean="0">
                <a:latin typeface="Times New Roman" pitchFamily="18" charset="0"/>
                <a:cs typeface="Times New Roman" pitchFamily="18" charset="0"/>
              </a:rPr>
              <a:t>python and </a:t>
            </a:r>
            <a:r>
              <a:rPr lang="en-US" dirty="0" err="1" smtClean="0">
                <a:latin typeface="Times New Roman" pitchFamily="18" charset="0"/>
                <a:cs typeface="Times New Roman" pitchFamily="18" charset="0"/>
              </a:rPr>
              <a:t>cURL</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is a bit impractical. </a:t>
            </a:r>
            <a:r>
              <a:rPr lang="en-US" dirty="0"/>
              <a:t>The </a:t>
            </a:r>
            <a:r>
              <a:rPr lang="en-US" dirty="0">
                <a:latin typeface="Times New Roman" pitchFamily="18" charset="0"/>
                <a:cs typeface="Times New Roman" pitchFamily="18" charset="0"/>
              </a:rPr>
              <a:t>Python </a:t>
            </a:r>
            <a:r>
              <a:rPr lang="en-US" dirty="0" err="1">
                <a:latin typeface="Times New Roman" pitchFamily="18" charset="0"/>
                <a:cs typeface="Times New Roman" pitchFamily="18" charset="0"/>
              </a:rPr>
              <a:t>http.client</a:t>
            </a:r>
            <a:r>
              <a:rPr lang="en-US" dirty="0">
                <a:latin typeface="Times New Roman" pitchFamily="18" charset="0"/>
                <a:cs typeface="Times New Roman" pitchFamily="18" charset="0"/>
              </a:rPr>
              <a:t> library module is what normally allows Python to be used </a:t>
            </a:r>
            <a:r>
              <a:rPr lang="en-US" dirty="0" smtClean="0">
                <a:latin typeface="Times New Roman" pitchFamily="18" charset="0"/>
                <a:cs typeface="Times New Roman" pitchFamily="18" charset="0"/>
              </a:rPr>
              <a:t>for connecting </a:t>
            </a:r>
            <a:r>
              <a:rPr lang="en-US" dirty="0">
                <a:latin typeface="Times New Roman" pitchFamily="18" charset="0"/>
                <a:cs typeface="Times New Roman" pitchFamily="18" charset="0"/>
              </a:rPr>
              <a:t>to an http or https Website. This method works well on the regular World Wide Web </a:t>
            </a:r>
            <a:r>
              <a:rPr lang="en-US" dirty="0" smtClean="0">
                <a:latin typeface="Times New Roman" pitchFamily="18" charset="0"/>
                <a:cs typeface="Times New Roman" pitchFamily="18" charset="0"/>
              </a:rPr>
              <a:t>but this </a:t>
            </a:r>
            <a:r>
              <a:rPr lang="en-US" dirty="0">
                <a:latin typeface="Times New Roman" pitchFamily="18" charset="0"/>
                <a:cs typeface="Times New Roman" pitchFamily="18" charset="0"/>
              </a:rPr>
              <a:t>library has no standard classes for handling Tor routing. The layered levels of encryption, and </a:t>
            </a:r>
            <a:r>
              <a:rPr lang="en-US" dirty="0" smtClean="0">
                <a:latin typeface="Times New Roman" pitchFamily="18" charset="0"/>
                <a:cs typeface="Times New Roman" pitchFamily="18" charset="0"/>
              </a:rPr>
              <a:t>the selection/connection </a:t>
            </a:r>
            <a:r>
              <a:rPr lang="en-US" dirty="0">
                <a:latin typeface="Times New Roman" pitchFamily="18" charset="0"/>
                <a:cs typeface="Times New Roman" pitchFamily="18" charset="0"/>
              </a:rPr>
              <a:t>to intermediate Tor relays, are not available within Python. Lacking </a:t>
            </a:r>
            <a:r>
              <a:rPr lang="en-US" dirty="0" smtClean="0">
                <a:latin typeface="Times New Roman" pitchFamily="18" charset="0"/>
                <a:cs typeface="Times New Roman" pitchFamily="18" charset="0"/>
              </a:rPr>
              <a:t>standard Tor </a:t>
            </a:r>
            <a:r>
              <a:rPr lang="en-US" dirty="0">
                <a:latin typeface="Times New Roman" pitchFamily="18" charset="0"/>
                <a:cs typeface="Times New Roman" pitchFamily="18" charset="0"/>
              </a:rPr>
              <a:t>libraries, within Python itself, the next option would be to use Python to leverage external </a:t>
            </a:r>
            <a:r>
              <a:rPr lang="en-US" dirty="0" smtClean="0">
                <a:latin typeface="Times New Roman" pitchFamily="18" charset="0"/>
                <a:cs typeface="Times New Roman" pitchFamily="18" charset="0"/>
              </a:rPr>
              <a:t>http tools </a:t>
            </a:r>
            <a:r>
              <a:rPr lang="en-US" dirty="0">
                <a:latin typeface="Times New Roman" pitchFamily="18" charset="0"/>
                <a:cs typeface="Times New Roman" pitchFamily="18" charset="0"/>
              </a:rPr>
              <a:t>for the Tor access. For example, the “</a:t>
            </a:r>
            <a:r>
              <a:rPr lang="en-US" dirty="0" err="1">
                <a:latin typeface="Times New Roman" pitchFamily="18" charset="0"/>
                <a:cs typeface="Times New Roman" pitchFamily="18" charset="0"/>
              </a:rPr>
              <a:t>cURL</a:t>
            </a:r>
            <a:r>
              <a:rPr lang="en-US" dirty="0">
                <a:latin typeface="Times New Roman" pitchFamily="18" charset="0"/>
                <a:cs typeface="Times New Roman" pitchFamily="18" charset="0"/>
              </a:rPr>
              <a:t>” or “</a:t>
            </a:r>
            <a:r>
              <a:rPr lang="en-US" dirty="0" err="1">
                <a:latin typeface="Times New Roman" pitchFamily="18" charset="0"/>
                <a:cs typeface="Times New Roman" pitchFamily="18" charset="0"/>
              </a:rPr>
              <a:t>wget</a:t>
            </a:r>
            <a:r>
              <a:rPr lang="en-US" dirty="0">
                <a:latin typeface="Times New Roman" pitchFamily="18" charset="0"/>
                <a:cs typeface="Times New Roman" pitchFamily="18" charset="0"/>
              </a:rPr>
              <a:t>” tools are freely available command </a:t>
            </a:r>
            <a:r>
              <a:rPr lang="en-US" dirty="0" smtClean="0">
                <a:latin typeface="Times New Roman" pitchFamily="18" charset="0"/>
                <a:cs typeface="Times New Roman" pitchFamily="18" charset="0"/>
              </a:rPr>
              <a:t>line utilities </a:t>
            </a:r>
            <a:r>
              <a:rPr lang="en-US" dirty="0">
                <a:latin typeface="Times New Roman" pitchFamily="18" charset="0"/>
                <a:cs typeface="Times New Roman" pitchFamily="18" charset="0"/>
              </a:rPr>
              <a:t>that can be used for http and https browsing.</a:t>
            </a:r>
          </a:p>
          <a:p>
            <a:pPr algn="just">
              <a:lnSpc>
                <a:spcPct val="150000"/>
              </a:lnSpc>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943316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5137" y="1049600"/>
            <a:ext cx="11547231" cy="6324808"/>
          </a:xfrm>
          <a:prstGeom prst="rect">
            <a:avLst/>
          </a:prstGeom>
          <a:noFill/>
        </p:spPr>
        <p:txBody>
          <a:bodyPr wrap="square" rtlCol="0">
            <a:spAutoFit/>
          </a:bodyPr>
          <a:lstStyle/>
          <a:p>
            <a:pPr algn="just">
              <a:lnSpc>
                <a:spcPct val="150000"/>
              </a:lnSpc>
            </a:pPr>
            <a:r>
              <a:rPr lang="en-US" dirty="0">
                <a:latin typeface="Times New Roman" pitchFamily="18" charset="0"/>
                <a:cs typeface="Times New Roman" pitchFamily="18" charset="0"/>
              </a:rPr>
              <a:t>Using a tool like </a:t>
            </a:r>
            <a:r>
              <a:rPr lang="en-US" dirty="0" err="1">
                <a:latin typeface="Times New Roman" pitchFamily="18" charset="0"/>
                <a:cs typeface="Times New Roman" pitchFamily="18" charset="0"/>
              </a:rPr>
              <a:t>cURL</a:t>
            </a:r>
            <a:r>
              <a:rPr lang="en-US" dirty="0">
                <a:latin typeface="Times New Roman" pitchFamily="18" charset="0"/>
                <a:cs typeface="Times New Roman" pitchFamily="18" charset="0"/>
              </a:rPr>
              <a:t>, it is possible to </a:t>
            </a:r>
            <a:r>
              <a:rPr lang="en-US" dirty="0" smtClean="0">
                <a:latin typeface="Times New Roman" pitchFamily="18" charset="0"/>
                <a:cs typeface="Times New Roman" pitchFamily="18" charset="0"/>
              </a:rPr>
              <a:t>build a </a:t>
            </a:r>
            <a:r>
              <a:rPr lang="en-US" dirty="0">
                <a:latin typeface="Times New Roman" pitchFamily="18" charset="0"/>
                <a:cs typeface="Times New Roman" pitchFamily="18" charset="0"/>
              </a:rPr>
              <a:t>Tor wrapper around that command line tool, which would allow </a:t>
            </a:r>
            <a:endParaRPr lang="en-US" dirty="0" smtClean="0">
              <a:latin typeface="Times New Roman" pitchFamily="18" charset="0"/>
              <a:cs typeface="Times New Roman" pitchFamily="18" charset="0"/>
            </a:endParaRPr>
          </a:p>
          <a:p>
            <a:pPr algn="just">
              <a:lnSpc>
                <a:spcPct val="150000"/>
              </a:lnSpc>
            </a:pPr>
            <a:r>
              <a:rPr lang="en-US" dirty="0" err="1" smtClean="0">
                <a:latin typeface="Times New Roman" pitchFamily="18" charset="0"/>
                <a:cs typeface="Times New Roman" pitchFamily="18" charset="0"/>
              </a:rPr>
              <a:t>cURL</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(or </a:t>
            </a:r>
            <a:r>
              <a:rPr lang="en-US" dirty="0" err="1">
                <a:latin typeface="Times New Roman" pitchFamily="18" charset="0"/>
                <a:cs typeface="Times New Roman" pitchFamily="18" charset="0"/>
              </a:rPr>
              <a:t>wget</a:t>
            </a:r>
            <a:r>
              <a:rPr lang="en-US" dirty="0">
                <a:latin typeface="Times New Roman" pitchFamily="18" charset="0"/>
                <a:cs typeface="Times New Roman" pitchFamily="18" charset="0"/>
              </a:rPr>
              <a:t>) to take </a:t>
            </a:r>
            <a:r>
              <a:rPr lang="en-US" dirty="0" smtClean="0">
                <a:latin typeface="Times New Roman" pitchFamily="18" charset="0"/>
                <a:cs typeface="Times New Roman" pitchFamily="18" charset="0"/>
              </a:rPr>
              <a:t>advantage of </a:t>
            </a:r>
            <a:r>
              <a:rPr lang="en-US" dirty="0">
                <a:latin typeface="Times New Roman" pitchFamily="18" charset="0"/>
                <a:cs typeface="Times New Roman" pitchFamily="18" charset="0"/>
              </a:rPr>
              <a:t>the </a:t>
            </a:r>
            <a:r>
              <a:rPr lang="en-US" dirty="0" err="1">
                <a:latin typeface="Times New Roman" pitchFamily="18" charset="0"/>
                <a:cs typeface="Times New Roman" pitchFamily="18" charset="0"/>
              </a:rPr>
              <a:t>anonymization</a:t>
            </a:r>
            <a:r>
              <a:rPr lang="en-US" dirty="0">
                <a:latin typeface="Times New Roman" pitchFamily="18" charset="0"/>
                <a:cs typeface="Times New Roman" pitchFamily="18" charset="0"/>
              </a:rPr>
              <a:t> </a:t>
            </a:r>
            <a:r>
              <a:rPr lang="en-US" dirty="0">
                <a:latin typeface="Times New Roman" pitchFamily="18" charset="0"/>
                <a:cs typeface="Times New Roman" pitchFamily="18" charset="0"/>
              </a:rPr>
              <a:t>.</a:t>
            </a:r>
            <a:r>
              <a:rPr lang="en-US" dirty="0" smtClean="0">
                <a:latin typeface="Times New Roman" pitchFamily="18" charset="0"/>
                <a:cs typeface="Times New Roman" pitchFamily="18" charset="0"/>
              </a:rPr>
              <a:t>However</a:t>
            </a:r>
            <a:r>
              <a:rPr lang="en-US" dirty="0">
                <a:latin typeface="Times New Roman" pitchFamily="18" charset="0"/>
                <a:cs typeface="Times New Roman" pitchFamily="18" charset="0"/>
              </a:rPr>
              <a:t>, even following the above process, which would allow</a:t>
            </a:r>
          </a:p>
          <a:p>
            <a:pPr algn="just">
              <a:lnSpc>
                <a:spcPct val="150000"/>
              </a:lnSpc>
            </a:pPr>
            <a:r>
              <a:rPr lang="en-US" dirty="0">
                <a:latin typeface="Times New Roman" pitchFamily="18" charset="0"/>
                <a:cs typeface="Times New Roman" pitchFamily="18" charset="0"/>
              </a:rPr>
              <a:t>the use of </a:t>
            </a:r>
            <a:r>
              <a:rPr lang="en-US" dirty="0" err="1">
                <a:latin typeface="Times New Roman" pitchFamily="18" charset="0"/>
                <a:cs typeface="Times New Roman" pitchFamily="18" charset="0"/>
              </a:rPr>
              <a:t>cURL</a:t>
            </a:r>
            <a:r>
              <a:rPr lang="en-US" dirty="0">
                <a:latin typeface="Times New Roman" pitchFamily="18" charset="0"/>
                <a:cs typeface="Times New Roman" pitchFamily="18" charset="0"/>
              </a:rPr>
              <a:t> within a Tor wrapper, this process would still only provide (</a:t>
            </a:r>
            <a:r>
              <a:rPr lang="en-US" dirty="0" err="1">
                <a:latin typeface="Times New Roman" pitchFamily="18" charset="0"/>
                <a:cs typeface="Times New Roman" pitchFamily="18" charset="0"/>
              </a:rPr>
              <a:t>anonymized</a:t>
            </a:r>
            <a:r>
              <a:rPr lang="en-US" dirty="0">
                <a:latin typeface="Times New Roman" pitchFamily="18" charset="0"/>
                <a:cs typeface="Times New Roman" pitchFamily="18" charset="0"/>
              </a:rPr>
              <a:t>) access </a:t>
            </a:r>
            <a:r>
              <a:rPr lang="en-US" dirty="0" smtClean="0">
                <a:latin typeface="Times New Roman" pitchFamily="18" charset="0"/>
                <a:cs typeface="Times New Roman" pitchFamily="18" charset="0"/>
              </a:rPr>
              <a:t>to the World Wide Web.</a:t>
            </a:r>
          </a:p>
          <a:p>
            <a:pPr algn="just">
              <a:lnSpc>
                <a:spcPct val="150000"/>
              </a:lnSpc>
            </a:pPr>
            <a:r>
              <a:rPr lang="en-US" dirty="0" smtClean="0">
                <a:latin typeface="Times New Roman" pitchFamily="18" charset="0"/>
                <a:cs typeface="Times New Roman" pitchFamily="18" charset="0"/>
              </a:rPr>
              <a:t> The Dark Web .onion sites, which are not resolvable via the standard Domain Naming </a:t>
            </a:r>
            <a:r>
              <a:rPr lang="en-US" dirty="0">
                <a:latin typeface="Times New Roman" pitchFamily="18" charset="0"/>
                <a:cs typeface="Times New Roman" pitchFamily="18" charset="0"/>
              </a:rPr>
              <a:t>System, would still be out of </a:t>
            </a:r>
            <a:r>
              <a:rPr lang="en-US" dirty="0" smtClean="0">
                <a:latin typeface="Times New Roman" pitchFamily="18" charset="0"/>
                <a:cs typeface="Times New Roman" pitchFamily="18" charset="0"/>
              </a:rPr>
              <a:t>reach</a:t>
            </a:r>
          </a:p>
          <a:p>
            <a:pPr algn="just">
              <a:lnSpc>
                <a:spcPct val="150000"/>
              </a:lnSpc>
            </a:pPr>
            <a:r>
              <a:rPr lang="en-US" dirty="0">
                <a:latin typeface="Times New Roman" pitchFamily="18" charset="0"/>
                <a:cs typeface="Times New Roman" pitchFamily="18" charset="0"/>
              </a:rPr>
              <a:t>Even if the .onion Domain Name System (DNS) lookup hurdle were overcome with </a:t>
            </a:r>
            <a:r>
              <a:rPr lang="en-US" dirty="0" err="1" smtClean="0">
                <a:latin typeface="Times New Roman" pitchFamily="18" charset="0"/>
                <a:cs typeface="Times New Roman" pitchFamily="18" charset="0"/>
              </a:rPr>
              <a:t>somethinglike</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 “requests” library, </a:t>
            </a:r>
            <a:r>
              <a:rPr lang="en-US" dirty="0" smtClean="0">
                <a:latin typeface="Times New Roman" pitchFamily="18" charset="0"/>
                <a:cs typeface="Times New Roman" pitchFamily="18" charset="0"/>
              </a:rPr>
              <a:t>the</a:t>
            </a:r>
          </a:p>
          <a:p>
            <a:pPr>
              <a:lnSpc>
                <a:spcPct val="150000"/>
              </a:lnSpc>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marketplaces we investigated still presented the problem of </a:t>
            </a:r>
            <a:r>
              <a:rPr lang="en-US" dirty="0" smtClean="0">
                <a:latin typeface="Times New Roman" pitchFamily="18" charset="0"/>
                <a:cs typeface="Times New Roman" pitchFamily="18" charset="0"/>
              </a:rPr>
              <a:t>CAPTCHA(Completely </a:t>
            </a:r>
            <a:r>
              <a:rPr lang="en-US" dirty="0">
                <a:latin typeface="Times New Roman" pitchFamily="18" charset="0"/>
                <a:cs typeface="Times New Roman" pitchFamily="18" charset="0"/>
              </a:rPr>
              <a:t>Automated Public Turing test to tell </a:t>
            </a:r>
            <a:r>
              <a:rPr lang="en-US" dirty="0" smtClean="0">
                <a:latin typeface="Times New Roman" pitchFamily="18" charset="0"/>
                <a:cs typeface="Times New Roman" pitchFamily="18" charset="0"/>
              </a:rPr>
              <a:t>Computers and </a:t>
            </a:r>
            <a:r>
              <a:rPr lang="en-US" dirty="0">
                <a:latin typeface="Times New Roman" pitchFamily="18" charset="0"/>
                <a:cs typeface="Times New Roman" pitchFamily="18" charset="0"/>
              </a:rPr>
              <a:t>Humans </a:t>
            </a:r>
            <a:r>
              <a:rPr lang="en-US" dirty="0" smtClean="0">
                <a:latin typeface="Times New Roman" pitchFamily="18" charset="0"/>
                <a:cs typeface="Times New Roman" pitchFamily="18" charset="0"/>
              </a:rPr>
              <a:t>Apart) authentication</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which is </a:t>
            </a:r>
            <a:r>
              <a:rPr lang="en-US" dirty="0">
                <a:latin typeface="Times New Roman" pitchFamily="18" charset="0"/>
                <a:cs typeface="Times New Roman" pitchFamily="18" charset="0"/>
              </a:rPr>
              <a:t>basically an obscured phrase that can be deciphered by humans but (in theory) not by </a:t>
            </a:r>
            <a:r>
              <a:rPr lang="en-US" dirty="0" smtClean="0">
                <a:latin typeface="Times New Roman" pitchFamily="18" charset="0"/>
                <a:cs typeface="Times New Roman" pitchFamily="18" charset="0"/>
              </a:rPr>
              <a:t>Automated bots</a:t>
            </a:r>
            <a:r>
              <a:rPr lang="en-US" dirty="0">
                <a:latin typeface="Times New Roman" pitchFamily="18" charset="0"/>
                <a:cs typeface="Times New Roman" pitchFamily="18" charset="0"/>
              </a:rPr>
              <a:t>. When using the Tor Browser natively, the browser provides the linkage between the </a:t>
            </a:r>
            <a:r>
              <a:rPr lang="en-US" dirty="0" smtClean="0">
                <a:latin typeface="Times New Roman" pitchFamily="18" charset="0"/>
                <a:cs typeface="Times New Roman" pitchFamily="18" charset="0"/>
              </a:rPr>
              <a:t>CAPTCHA</a:t>
            </a:r>
            <a:r>
              <a:rPr lang="en-US" dirty="0" smtClean="0"/>
              <a:t> </a:t>
            </a:r>
            <a:r>
              <a:rPr lang="en-US" dirty="0">
                <a:latin typeface="Times New Roman" pitchFamily="18" charset="0"/>
                <a:cs typeface="Times New Roman" pitchFamily="18" charset="0"/>
              </a:rPr>
              <a:t>challenges and responses, and then leverages that authentication for the duration of the </a:t>
            </a:r>
            <a:r>
              <a:rPr lang="en-US" dirty="0" smtClean="0">
                <a:latin typeface="Times New Roman" pitchFamily="18" charset="0"/>
                <a:cs typeface="Times New Roman" pitchFamily="18" charset="0"/>
              </a:rPr>
              <a:t>browser’s activity</a:t>
            </a:r>
            <a:r>
              <a:rPr lang="en-US" dirty="0">
                <a:latin typeface="Times New Roman" pitchFamily="18" charset="0"/>
                <a:cs typeface="Times New Roman" pitchFamily="18" charset="0"/>
              </a:rPr>
              <a:t>. By attempting to use the command line </a:t>
            </a:r>
            <a:r>
              <a:rPr lang="en-US" dirty="0" err="1">
                <a:latin typeface="Times New Roman" pitchFamily="18" charset="0"/>
                <a:cs typeface="Times New Roman" pitchFamily="18" charset="0"/>
              </a:rPr>
              <a:t>cURL</a:t>
            </a:r>
            <a:r>
              <a:rPr lang="en-US" dirty="0">
                <a:latin typeface="Times New Roman" pitchFamily="18" charset="0"/>
                <a:cs typeface="Times New Roman" pitchFamily="18" charset="0"/>
              </a:rPr>
              <a:t> utility, embedded in a Tor wrapper, the </a:t>
            </a:r>
            <a:r>
              <a:rPr lang="en-US" dirty="0" smtClean="0">
                <a:latin typeface="Times New Roman" pitchFamily="18" charset="0"/>
                <a:cs typeface="Times New Roman" pitchFamily="18" charset="0"/>
              </a:rPr>
              <a:t>entire challenge/response </a:t>
            </a:r>
            <a:r>
              <a:rPr lang="en-US" dirty="0">
                <a:latin typeface="Times New Roman" pitchFamily="18" charset="0"/>
                <a:cs typeface="Times New Roman" pitchFamily="18" charset="0"/>
              </a:rPr>
              <a:t>process, and leveraging that authentication within an ongoing session, </a:t>
            </a:r>
            <a:r>
              <a:rPr lang="en-US" dirty="0" smtClean="0">
                <a:latin typeface="Times New Roman" pitchFamily="18" charset="0"/>
                <a:cs typeface="Times New Roman" pitchFamily="18" charset="0"/>
              </a:rPr>
              <a:t>would need </a:t>
            </a:r>
            <a:r>
              <a:rPr lang="en-US" dirty="0">
                <a:latin typeface="Times New Roman" pitchFamily="18" charset="0"/>
                <a:cs typeface="Times New Roman" pitchFamily="18" charset="0"/>
              </a:rPr>
              <a:t>to be automated. The CAPTCHA system has been speciﬁcally designed to make this type </a:t>
            </a:r>
            <a:r>
              <a:rPr lang="en-US" dirty="0" smtClean="0">
                <a:latin typeface="Times New Roman" pitchFamily="18" charset="0"/>
                <a:cs typeface="Times New Roman" pitchFamily="18" charset="0"/>
              </a:rPr>
              <a:t>of automation </a:t>
            </a:r>
            <a:r>
              <a:rPr lang="en-US" dirty="0">
                <a:latin typeface="Times New Roman" pitchFamily="18" charset="0"/>
                <a:cs typeface="Times New Roman" pitchFamily="18" charset="0"/>
              </a:rPr>
              <a:t>extremely </a:t>
            </a:r>
            <a:r>
              <a:rPr lang="en-US" dirty="0" smtClean="0">
                <a:latin typeface="Times New Roman" pitchFamily="18" charset="0"/>
                <a:cs typeface="Times New Roman" pitchFamily="18" charset="0"/>
              </a:rPr>
              <a:t>difﬁcult.</a:t>
            </a:r>
            <a:endParaRPr lang="en-US" dirty="0">
              <a:latin typeface="Times New Roman" pitchFamily="18" charset="0"/>
              <a:cs typeface="Times New Roman" pitchFamily="18" charset="0"/>
            </a:endParaRPr>
          </a:p>
          <a:p>
            <a:pPr algn="just">
              <a:lnSpc>
                <a:spcPct val="150000"/>
              </a:lnSpc>
            </a:pPr>
            <a:endParaRPr lang="en-US" dirty="0">
              <a:latin typeface="Times New Roman" pitchFamily="18" charset="0"/>
              <a:cs typeface="Times New Roman" pitchFamily="18" charset="0"/>
            </a:endParaRPr>
          </a:p>
          <a:p>
            <a:pPr algn="just">
              <a:lnSpc>
                <a:spcPct val="150000"/>
              </a:lnSpc>
            </a:pPr>
            <a:endParaRPr lang="en-US" dirty="0">
              <a:latin typeface="Times New Roman" pitchFamily="18" charset="0"/>
              <a:cs typeface="Times New Roman" pitchFamily="18" charset="0"/>
            </a:endParaRPr>
          </a:p>
          <a:p>
            <a:pPr algn="just">
              <a:lnSpc>
                <a:spcPct val="150000"/>
              </a:lnSpc>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195343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E8EAE19-E79B-B645-A610-E31C62A65084}"/>
              </a:ext>
            </a:extLst>
          </p:cNvPr>
          <p:cNvSpPr>
            <a:spLocks noGrp="1"/>
          </p:cNvSpPr>
          <p:nvPr>
            <p:ph type="title"/>
          </p:nvPr>
        </p:nvSpPr>
        <p:spPr>
          <a:xfrm>
            <a:off x="867506" y="685799"/>
            <a:ext cx="10972800" cy="990600"/>
          </a:xfrm>
        </p:spPr>
        <p:txBody>
          <a:bodyPr/>
          <a:lstStyle/>
          <a:p>
            <a:r>
              <a:rPr lang="en-US" dirty="0" smtClean="0"/>
              <a:t>SCRAPING THE DATA(contd.)</a:t>
            </a:r>
            <a:endParaRPr lang="en-US" dirty="0"/>
          </a:p>
        </p:txBody>
      </p:sp>
      <p:sp>
        <p:nvSpPr>
          <p:cNvPr id="3" name="Content Placeholder 2">
            <a:extLst>
              <a:ext uri="{FF2B5EF4-FFF2-40B4-BE49-F238E27FC236}">
                <a16:creationId xmlns="" xmlns:a16="http://schemas.microsoft.com/office/drawing/2014/main" id="{282C61FC-8A5A-BD4A-B0F8-8C584D01DFDA}"/>
              </a:ext>
            </a:extLst>
          </p:cNvPr>
          <p:cNvSpPr>
            <a:spLocks noGrp="1"/>
          </p:cNvSpPr>
          <p:nvPr>
            <p:ph idx="1"/>
          </p:nvPr>
        </p:nvSpPr>
        <p:spPr>
          <a:xfrm>
            <a:off x="879231" y="1699846"/>
            <a:ext cx="10832123" cy="4642340"/>
          </a:xfrm>
        </p:spPr>
        <p:txBody>
          <a:bodyPr>
            <a:normAutofit/>
          </a:bodyPr>
          <a:lstStyle/>
          <a:p>
            <a:pPr marL="0" indent="0">
              <a:lnSpc>
                <a:spcPct val="200000"/>
              </a:lnSpc>
              <a:buNone/>
            </a:pPr>
            <a:r>
              <a:rPr lang="en-US" sz="1800" b="1" u="sng" dirty="0">
                <a:latin typeface="Times New Roman" pitchFamily="18" charset="0"/>
                <a:cs typeface="Times New Roman" pitchFamily="18" charset="0"/>
              </a:rPr>
              <a:t>Scraping with Beautiful Soup:</a:t>
            </a:r>
            <a:r>
              <a:rPr lang="en-US" sz="1800" dirty="0">
                <a:latin typeface="Times New Roman" pitchFamily="18" charset="0"/>
                <a:cs typeface="Times New Roman" pitchFamily="18" charset="0"/>
              </a:rPr>
              <a:t> </a:t>
            </a:r>
            <a:endParaRPr lang="en-US" sz="1800" dirty="0" smtClean="0">
              <a:latin typeface="Times New Roman" pitchFamily="18" charset="0"/>
              <a:cs typeface="Times New Roman" pitchFamily="18" charset="0"/>
            </a:endParaRPr>
          </a:p>
          <a:p>
            <a:pPr marL="0" indent="0" algn="just">
              <a:lnSpc>
                <a:spcPct val="200000"/>
              </a:lnSpc>
              <a:buNone/>
            </a:pPr>
            <a:r>
              <a:rPr lang="en-US" sz="1800" dirty="0" smtClean="0">
                <a:latin typeface="Times New Roman" pitchFamily="18" charset="0"/>
                <a:cs typeface="Times New Roman" pitchFamily="18" charset="0"/>
              </a:rPr>
              <a:t>Our </a:t>
            </a:r>
            <a:r>
              <a:rPr lang="en-US" sz="1800" dirty="0">
                <a:latin typeface="Times New Roman" pitchFamily="18" charset="0"/>
                <a:cs typeface="Times New Roman" pitchFamily="18" charset="0"/>
              </a:rPr>
              <a:t>frustrations began with trying to scrape the dark web with this method as this was ultimately a fruitless attempt. We began by trying to scrape it similarly we scraped Newegg. But we fell at the very first hurdle as the URL of the dark web sites were not supported with the URLOPEN method that we found was at the basis of most Beautiful Soup scrapings. As that wasn’t working, we tried out a few different methods like using python to set up TOR as a targeted browser. But we couldn’t get that to work either. This was the end of our efforts with Beautiful Soup and our first idea of how scraping the dark web was going to be like.</a:t>
            </a:r>
          </a:p>
          <a:p>
            <a:pPr marL="0" indent="0" algn="just">
              <a:lnSpc>
                <a:spcPct val="200000"/>
              </a:lnSpc>
              <a:buNone/>
            </a:pP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3861288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81343B-685D-1247-B3F5-E5FA7B2563E9}"/>
              </a:ext>
            </a:extLst>
          </p:cNvPr>
          <p:cNvSpPr>
            <a:spLocks noGrp="1"/>
          </p:cNvSpPr>
          <p:nvPr>
            <p:ph type="title"/>
          </p:nvPr>
        </p:nvSpPr>
        <p:spPr>
          <a:xfrm>
            <a:off x="609600" y="662353"/>
            <a:ext cx="10972800" cy="990600"/>
          </a:xfrm>
        </p:spPr>
        <p:txBody>
          <a:bodyPr/>
          <a:lstStyle/>
          <a:p>
            <a:r>
              <a:rPr lang="en-US" dirty="0"/>
              <a:t>SCRAPING THE DATA(contd.)</a:t>
            </a:r>
          </a:p>
        </p:txBody>
      </p:sp>
      <p:sp>
        <p:nvSpPr>
          <p:cNvPr id="3" name="Content Placeholder 2">
            <a:extLst>
              <a:ext uri="{FF2B5EF4-FFF2-40B4-BE49-F238E27FC236}">
                <a16:creationId xmlns="" xmlns:a16="http://schemas.microsoft.com/office/drawing/2014/main" id="{4F0FBE3F-5867-DF4B-9F6F-214191113D0C}"/>
              </a:ext>
            </a:extLst>
          </p:cNvPr>
          <p:cNvSpPr>
            <a:spLocks noGrp="1"/>
          </p:cNvSpPr>
          <p:nvPr>
            <p:ph idx="1"/>
          </p:nvPr>
        </p:nvSpPr>
        <p:spPr/>
        <p:txBody>
          <a:bodyPr/>
          <a:lstStyle/>
          <a:p>
            <a:pPr marL="0" indent="0">
              <a:lnSpc>
                <a:spcPct val="150000"/>
              </a:lnSpc>
              <a:buNone/>
            </a:pPr>
            <a:r>
              <a:rPr lang="en-US" b="1" u="sng" dirty="0">
                <a:latin typeface="Times New Roman" pitchFamily="18" charset="0"/>
                <a:cs typeface="Times New Roman" pitchFamily="18" charset="0"/>
              </a:rPr>
              <a:t>Scraping with </a:t>
            </a:r>
            <a:r>
              <a:rPr lang="en-US" b="1" u="sng" dirty="0" err="1">
                <a:latin typeface="Times New Roman" pitchFamily="18" charset="0"/>
                <a:cs typeface="Times New Roman" pitchFamily="18" charset="0"/>
              </a:rPr>
              <a:t>Scrapy</a:t>
            </a:r>
            <a:r>
              <a:rPr lang="en-US" b="1" u="sng" dirty="0">
                <a:latin typeface="Times New Roman" pitchFamily="18" charset="0"/>
                <a:cs typeface="Times New Roman" pitchFamily="18" charset="0"/>
              </a:rPr>
              <a:t>:</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marL="0" indent="0" algn="just">
              <a:lnSpc>
                <a:spcPct val="150000"/>
              </a:lnSpc>
              <a:buNone/>
            </a:pPr>
            <a:r>
              <a:rPr lang="en-US" sz="1800" dirty="0" smtClean="0">
                <a:latin typeface="Times New Roman" pitchFamily="18" charset="0"/>
                <a:cs typeface="Times New Roman" pitchFamily="18" charset="0"/>
              </a:rPr>
              <a:t>This </a:t>
            </a:r>
            <a:r>
              <a:rPr lang="en-US" sz="1800" dirty="0">
                <a:latin typeface="Times New Roman" pitchFamily="18" charset="0"/>
                <a:cs typeface="Times New Roman" pitchFamily="18" charset="0"/>
              </a:rPr>
              <a:t>was the method that showed us that python was not the best for scraping the dark web. Python is best used to do work with http or https URLs. We could manipulate it a bit but it would still be fruitless. For example, the “URLOPEN” tool is a freely available command line utility that is widely used for http and https browsing. But we could use  tool like </a:t>
            </a:r>
            <a:r>
              <a:rPr lang="en-US" sz="1800" dirty="0" err="1">
                <a:latin typeface="Times New Roman" pitchFamily="18" charset="0"/>
                <a:cs typeface="Times New Roman" pitchFamily="18" charset="0"/>
              </a:rPr>
              <a:t>cURL</a:t>
            </a:r>
            <a:r>
              <a:rPr lang="en-US" sz="1800" dirty="0">
                <a:latin typeface="Times New Roman" pitchFamily="18" charset="0"/>
                <a:cs typeface="Times New Roman" pitchFamily="18" charset="0"/>
              </a:rPr>
              <a:t>, to build a Tor wrapper around that command line tool, which can theoretically allow </a:t>
            </a:r>
            <a:r>
              <a:rPr lang="en-US" sz="1800" dirty="0" err="1">
                <a:latin typeface="Times New Roman" pitchFamily="18" charset="0"/>
                <a:cs typeface="Times New Roman" pitchFamily="18" charset="0"/>
              </a:rPr>
              <a:t>cURL</a:t>
            </a:r>
            <a:r>
              <a:rPr lang="en-US" sz="1800" dirty="0">
                <a:latin typeface="Times New Roman" pitchFamily="18" charset="0"/>
                <a:cs typeface="Times New Roman" pitchFamily="18" charset="0"/>
              </a:rPr>
              <a:t> to take advantage of the anonymization of Tor. However, even if we were successful in doing so, this process would still only provide (anonymized) access to the World Wide Web. The Dark Web .onion sites, which do not implement the standard Domain Naming System, would still be out of reach. With this devastating realization, we did not try further with </a:t>
            </a:r>
            <a:r>
              <a:rPr lang="en-US" sz="1800" dirty="0" err="1">
                <a:latin typeface="Times New Roman" pitchFamily="18" charset="0"/>
                <a:cs typeface="Times New Roman" pitchFamily="18" charset="0"/>
              </a:rPr>
              <a:t>scrapy</a:t>
            </a:r>
            <a:r>
              <a:rPr lang="en-US" sz="1800" dirty="0">
                <a:latin typeface="Times New Roman" pitchFamily="18" charset="0"/>
                <a:cs typeface="Times New Roman" pitchFamily="18" charset="0"/>
              </a:rPr>
              <a:t> as the main part was getting into the URL itself which we could not achieve in any capacity using python at all.</a:t>
            </a:r>
          </a:p>
          <a:p>
            <a:pPr marL="0" indent="0" algn="just">
              <a:buNone/>
            </a:pPr>
            <a:endParaRPr lang="en-US" sz="1800" dirty="0"/>
          </a:p>
        </p:txBody>
      </p:sp>
    </p:spTree>
    <p:extLst>
      <p:ext uri="{BB962C8B-B14F-4D97-AF65-F5344CB8AC3E}">
        <p14:creationId xmlns:p14="http://schemas.microsoft.com/office/powerpoint/2010/main" val="2437427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81343B-685D-1247-B3F5-E5FA7B2563E9}"/>
              </a:ext>
            </a:extLst>
          </p:cNvPr>
          <p:cNvSpPr>
            <a:spLocks noGrp="1"/>
          </p:cNvSpPr>
          <p:nvPr>
            <p:ph type="title"/>
          </p:nvPr>
        </p:nvSpPr>
        <p:spPr/>
        <p:txBody>
          <a:bodyPr/>
          <a:lstStyle/>
          <a:p>
            <a:r>
              <a:rPr lang="en-US" dirty="0"/>
              <a:t>SCRAPING THE DATA(contd.)</a:t>
            </a:r>
          </a:p>
        </p:txBody>
      </p:sp>
      <p:sp>
        <p:nvSpPr>
          <p:cNvPr id="3" name="Content Placeholder 2">
            <a:extLst>
              <a:ext uri="{FF2B5EF4-FFF2-40B4-BE49-F238E27FC236}">
                <a16:creationId xmlns="" xmlns:a16="http://schemas.microsoft.com/office/drawing/2014/main" id="{4F0FBE3F-5867-DF4B-9F6F-214191113D0C}"/>
              </a:ext>
            </a:extLst>
          </p:cNvPr>
          <p:cNvSpPr>
            <a:spLocks noGrp="1"/>
          </p:cNvSpPr>
          <p:nvPr>
            <p:ph idx="1"/>
          </p:nvPr>
        </p:nvSpPr>
        <p:spPr/>
        <p:txBody>
          <a:bodyPr>
            <a:normAutofit/>
          </a:bodyPr>
          <a:lstStyle/>
          <a:p>
            <a:pPr marL="0" indent="0">
              <a:lnSpc>
                <a:spcPct val="150000"/>
              </a:lnSpc>
              <a:buNone/>
            </a:pPr>
            <a:r>
              <a:rPr lang="en-US" b="1" u="sng" dirty="0">
                <a:latin typeface="Times New Roman" pitchFamily="18" charset="0"/>
                <a:cs typeface="Times New Roman" pitchFamily="18" charset="0"/>
              </a:rPr>
              <a:t>Scraping with Selenium:</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marL="0" indent="0" algn="just">
              <a:lnSpc>
                <a:spcPct val="200000"/>
              </a:lnSpc>
              <a:buNone/>
            </a:pPr>
            <a:r>
              <a:rPr lang="en-US" sz="1900" dirty="0" smtClean="0">
                <a:latin typeface="Times New Roman" pitchFamily="18" charset="0"/>
                <a:cs typeface="Times New Roman" pitchFamily="18" charset="0"/>
              </a:rPr>
              <a:t>By </a:t>
            </a:r>
            <a:r>
              <a:rPr lang="en-US" sz="1900" dirty="0">
                <a:latin typeface="Times New Roman" pitchFamily="18" charset="0"/>
                <a:cs typeface="Times New Roman" pitchFamily="18" charset="0"/>
              </a:rPr>
              <a:t>changing Firefox configuration we were not able to scrape the dark web either. Typing </a:t>
            </a:r>
            <a:r>
              <a:rPr lang="en-US" sz="1900" dirty="0" err="1">
                <a:latin typeface="Times New Roman" pitchFamily="18" charset="0"/>
                <a:cs typeface="Times New Roman" pitchFamily="18" charset="0"/>
              </a:rPr>
              <a:t>about:config</a:t>
            </a:r>
            <a:r>
              <a:rPr lang="en-US" sz="1900" dirty="0">
                <a:latin typeface="Times New Roman" pitchFamily="18" charset="0"/>
                <a:cs typeface="Times New Roman" pitchFamily="18" charset="0"/>
              </a:rPr>
              <a:t> on the search bar and locating </a:t>
            </a:r>
            <a:r>
              <a:rPr lang="en-US" sz="1900" dirty="0" err="1">
                <a:latin typeface="Times New Roman" pitchFamily="18" charset="0"/>
                <a:cs typeface="Times New Roman" pitchFamily="18" charset="0"/>
              </a:rPr>
              <a:t>network.dns.blockDotOnion</a:t>
            </a:r>
            <a:r>
              <a:rPr lang="en-US" sz="1900" dirty="0">
                <a:latin typeface="Times New Roman" pitchFamily="18" charset="0"/>
                <a:cs typeface="Times New Roman" pitchFamily="18" charset="0"/>
              </a:rPr>
              <a:t> setting and changing its value to false, we were able to access dark web before from </a:t>
            </a:r>
            <a:r>
              <a:rPr lang="en-US" sz="1900" dirty="0" err="1">
                <a:latin typeface="Times New Roman" pitchFamily="18" charset="0"/>
                <a:cs typeface="Times New Roman" pitchFamily="18" charset="0"/>
              </a:rPr>
              <a:t>firefox</a:t>
            </a:r>
            <a:r>
              <a:rPr lang="en-US" sz="1900" dirty="0">
                <a:latin typeface="Times New Roman" pitchFamily="18" charset="0"/>
                <a:cs typeface="Times New Roman" pitchFamily="18" charset="0"/>
              </a:rPr>
              <a:t> with </a:t>
            </a:r>
            <a:r>
              <a:rPr lang="en-US" sz="1900" dirty="0" err="1">
                <a:latin typeface="Times New Roman" pitchFamily="18" charset="0"/>
                <a:cs typeface="Times New Roman" pitchFamily="18" charset="0"/>
              </a:rPr>
              <a:t>vpn</a:t>
            </a:r>
            <a:r>
              <a:rPr lang="en-US" sz="1900" dirty="0">
                <a:latin typeface="Times New Roman" pitchFamily="18" charset="0"/>
                <a:cs typeface="Times New Roman" pitchFamily="18" charset="0"/>
              </a:rPr>
              <a:t> turned on. Some .onion sites were blocked by </a:t>
            </a:r>
            <a:r>
              <a:rPr lang="en-US" sz="1900" dirty="0" err="1">
                <a:latin typeface="Times New Roman" pitchFamily="18" charset="0"/>
                <a:cs typeface="Times New Roman" pitchFamily="18" charset="0"/>
              </a:rPr>
              <a:t>firefox</a:t>
            </a:r>
            <a:r>
              <a:rPr lang="en-US" sz="1900" dirty="0">
                <a:latin typeface="Times New Roman" pitchFamily="18" charset="0"/>
                <a:cs typeface="Times New Roman" pitchFamily="18" charset="0"/>
              </a:rPr>
              <a:t> as users reported them as deceptive sites. So, we were not able to scrape any webpage via </a:t>
            </a:r>
            <a:r>
              <a:rPr lang="en-US" sz="1900" dirty="0" err="1">
                <a:latin typeface="Times New Roman" pitchFamily="18" charset="0"/>
                <a:cs typeface="Times New Roman" pitchFamily="18" charset="0"/>
              </a:rPr>
              <a:t>firefox</a:t>
            </a:r>
            <a:r>
              <a:rPr lang="en-US" sz="1900" dirty="0">
                <a:latin typeface="Times New Roman" pitchFamily="18" charset="0"/>
                <a:cs typeface="Times New Roman" pitchFamily="18" charset="0"/>
              </a:rPr>
              <a:t>. Then, we moved on to attempting to scrape dark webpage via </a:t>
            </a:r>
            <a:r>
              <a:rPr lang="en-US" sz="1900" dirty="0" err="1" smtClean="0">
                <a:latin typeface="Times New Roman" pitchFamily="18" charset="0"/>
                <a:cs typeface="Times New Roman" pitchFamily="18" charset="0"/>
              </a:rPr>
              <a:t>chrome.The</a:t>
            </a:r>
            <a:r>
              <a:rPr lang="en-US" sz="1900" dirty="0" smtClean="0">
                <a:latin typeface="Times New Roman" pitchFamily="18" charset="0"/>
                <a:cs typeface="Times New Roman" pitchFamily="18" charset="0"/>
              </a:rPr>
              <a:t> following message was shown below.</a:t>
            </a:r>
            <a:endParaRPr lang="en-US" sz="1900" dirty="0">
              <a:latin typeface="Times New Roman" pitchFamily="18" charset="0"/>
              <a:cs typeface="Times New Roman" pitchFamily="18" charset="0"/>
            </a:endParaRPr>
          </a:p>
          <a:p>
            <a:pPr marL="0" indent="0" algn="just">
              <a:lnSpc>
                <a:spcPct val="200000"/>
              </a:lnSpc>
              <a:buNone/>
            </a:pPr>
            <a:endParaRPr lang="en-US" sz="1900" dirty="0">
              <a:latin typeface="Times New Roman" pitchFamily="18" charset="0"/>
              <a:cs typeface="Times New Roman" pitchFamily="18" charset="0"/>
            </a:endParaRPr>
          </a:p>
        </p:txBody>
      </p:sp>
    </p:spTree>
    <p:extLst>
      <p:ext uri="{BB962C8B-B14F-4D97-AF65-F5344CB8AC3E}">
        <p14:creationId xmlns:p14="http://schemas.microsoft.com/office/powerpoint/2010/main" val="378009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7159" y="644768"/>
            <a:ext cx="7700086" cy="4489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867509" y="4513383"/>
            <a:ext cx="10480430" cy="1754326"/>
          </a:xfrm>
          <a:prstGeom prst="rect">
            <a:avLst/>
          </a:prstGeom>
        </p:spPr>
        <p:txBody>
          <a:bodyPr wrap="square">
            <a:spAutoFit/>
          </a:bodyPr>
          <a:lstStyle/>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In </a:t>
            </a:r>
            <a:r>
              <a:rPr lang="en-US" dirty="0">
                <a:latin typeface="Times New Roman" pitchFamily="18" charset="0"/>
                <a:cs typeface="Times New Roman" pitchFamily="18" charset="0"/>
              </a:rPr>
              <a:t>case of other .onion sites, simply </a:t>
            </a:r>
            <a:r>
              <a:rPr lang="en-US" dirty="0" err="1">
                <a:latin typeface="Times New Roman" pitchFamily="18" charset="0"/>
                <a:cs typeface="Times New Roman" pitchFamily="18" charset="0"/>
              </a:rPr>
              <a:t>firefox</a:t>
            </a:r>
            <a:r>
              <a:rPr lang="en-US" dirty="0">
                <a:latin typeface="Times New Roman" pitchFamily="18" charset="0"/>
                <a:cs typeface="Times New Roman" pitchFamily="18" charset="0"/>
              </a:rPr>
              <a:t> couldn't connect to their server or retrieve their </a:t>
            </a:r>
            <a:r>
              <a:rPr lang="en-US" dirty="0" err="1">
                <a:latin typeface="Times New Roman" pitchFamily="18" charset="0"/>
                <a:cs typeface="Times New Roman" pitchFamily="18" charset="0"/>
              </a:rPr>
              <a:t>url</a:t>
            </a:r>
            <a:r>
              <a:rPr lang="en-US" dirty="0">
                <a:latin typeface="Times New Roman" pitchFamily="18" charset="0"/>
                <a:cs typeface="Times New Roman" pitchFamily="18" charset="0"/>
              </a:rPr>
              <a:t>. Firefox showed following messages.</a:t>
            </a:r>
          </a:p>
          <a:p>
            <a:r>
              <a:rPr lang="en-US" dirty="0">
                <a:latin typeface="Times New Roman" pitchFamily="18" charset="0"/>
                <a:cs typeface="Times New Roman" pitchFamily="18" charset="0"/>
              </a:rPr>
              <a:t> </a:t>
            </a:r>
          </a:p>
        </p:txBody>
      </p:sp>
    </p:spTree>
    <p:extLst>
      <p:ext uri="{BB962C8B-B14F-4D97-AF65-F5344CB8AC3E}">
        <p14:creationId xmlns:p14="http://schemas.microsoft.com/office/powerpoint/2010/main" val="37117269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142</TotalTime>
  <Words>1696</Words>
  <Application>Microsoft Office PowerPoint</Application>
  <PresentationFormat>Custom</PresentationFormat>
  <Paragraphs>75</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Clarity</vt:lpstr>
      <vt:lpstr>FINAL PRESENTATION</vt:lpstr>
      <vt:lpstr>INTRODUCTION</vt:lpstr>
      <vt:lpstr>SYSTEM SET UP FOR DARK-WEB</vt:lpstr>
      <vt:lpstr>PowerPoint Presentation</vt:lpstr>
      <vt:lpstr>PowerPoint Presentation</vt:lpstr>
      <vt:lpstr>SCRAPING THE DATA(contd.)</vt:lpstr>
      <vt:lpstr>SCRAPING THE DATA(contd.)</vt:lpstr>
      <vt:lpstr>SCRAPING THE DATA(contd.)</vt:lpstr>
      <vt:lpstr>PowerPoint Presentation</vt:lpstr>
      <vt:lpstr>PowerPoint Presentation</vt:lpstr>
      <vt:lpstr>PowerPoint Presentation</vt:lpstr>
      <vt:lpstr>PowerPoint Presentation</vt:lpstr>
      <vt:lpstr>SCRAPING THE DATA(contd.)</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PRESENTATION</dc:title>
  <dc:creator>Microsoft Office User</dc:creator>
  <cp:lastModifiedBy>DELL</cp:lastModifiedBy>
  <cp:revision>14</cp:revision>
  <dcterms:created xsi:type="dcterms:W3CDTF">2019-12-23T06:24:08Z</dcterms:created>
  <dcterms:modified xsi:type="dcterms:W3CDTF">2019-12-24T14:05:03Z</dcterms:modified>
</cp:coreProperties>
</file>