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5"/>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204274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A8C277-D5AE-8644-A7B1-A546F8C750B2}"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22918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228152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627181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34931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64811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02986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06483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19818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80683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8C277-D5AE-8644-A7B1-A546F8C750B2}"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47893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A8C277-D5AE-8644-A7B1-A546F8C750B2}"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10541436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A8C277-D5AE-8644-A7B1-A546F8C750B2}"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9229104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A8C277-D5AE-8644-A7B1-A546F8C750B2}"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74030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1A8C277-D5AE-8644-A7B1-A546F8C750B2}"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238682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A8C277-D5AE-8644-A7B1-A546F8C750B2}"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3318630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A8C277-D5AE-8644-A7B1-A546F8C750B2}"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273A43-E67B-A240-831F-D3334AC025C9}" type="slidenum">
              <a:rPr lang="en-US" smtClean="0"/>
              <a:t>‹#›</a:t>
            </a:fld>
            <a:endParaRPr lang="en-US"/>
          </a:p>
        </p:txBody>
      </p:sp>
    </p:spTree>
    <p:extLst>
      <p:ext uri="{BB962C8B-B14F-4D97-AF65-F5344CB8AC3E}">
        <p14:creationId xmlns:p14="http://schemas.microsoft.com/office/powerpoint/2010/main" val="311078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A8C277-D5AE-8644-A7B1-A546F8C750B2}" type="datetimeFigureOut">
              <a:rPr lang="en-US" smtClean="0"/>
              <a:t>12/4/19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273A43-E67B-A240-831F-D3334AC025C9}" type="slidenum">
              <a:rPr lang="en-US" smtClean="0"/>
              <a:t>‹#›</a:t>
            </a:fld>
            <a:endParaRPr lang="en-US"/>
          </a:p>
        </p:txBody>
      </p:sp>
    </p:spTree>
    <p:extLst>
      <p:ext uri="{BB962C8B-B14F-4D97-AF65-F5344CB8AC3E}">
        <p14:creationId xmlns:p14="http://schemas.microsoft.com/office/powerpoint/2010/main" val="2940577069"/>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2C06-27BA-0B4B-9D79-B06B4B530229}"/>
              </a:ext>
            </a:extLst>
          </p:cNvPr>
          <p:cNvSpPr>
            <a:spLocks noGrp="1"/>
          </p:cNvSpPr>
          <p:nvPr>
            <p:ph type="ctrTitle"/>
          </p:nvPr>
        </p:nvSpPr>
        <p:spPr>
          <a:xfrm>
            <a:off x="3962398" y="741395"/>
            <a:ext cx="7197726" cy="2421464"/>
          </a:xfrm>
        </p:spPr>
        <p:txBody>
          <a:bodyPr>
            <a:normAutofit/>
          </a:bodyPr>
          <a:lstStyle/>
          <a:p>
            <a:r>
              <a:rPr lang="en-US" b="1" dirty="0"/>
              <a:t>MID PRESENTATION</a:t>
            </a:r>
            <a:br>
              <a:rPr lang="en-US" b="1" dirty="0"/>
            </a:br>
            <a:r>
              <a:rPr lang="en-US" b="1" dirty="0"/>
              <a:t>ON</a:t>
            </a:r>
            <a:br>
              <a:rPr lang="en-US" b="1" dirty="0"/>
            </a:br>
            <a:r>
              <a:rPr lang="en-US" b="1" dirty="0"/>
              <a:t>GROUP-3 RESEARCH</a:t>
            </a:r>
          </a:p>
        </p:txBody>
      </p:sp>
      <p:sp>
        <p:nvSpPr>
          <p:cNvPr id="3" name="Subtitle 2">
            <a:extLst>
              <a:ext uri="{FF2B5EF4-FFF2-40B4-BE49-F238E27FC236}">
                <a16:creationId xmlns:a16="http://schemas.microsoft.com/office/drawing/2014/main" id="{09051BBD-8541-214E-A5B8-E53F3983EA73}"/>
              </a:ext>
            </a:extLst>
          </p:cNvPr>
          <p:cNvSpPr>
            <a:spLocks noGrp="1"/>
          </p:cNvSpPr>
          <p:nvPr>
            <p:ph type="subTitle" idx="1"/>
          </p:nvPr>
        </p:nvSpPr>
        <p:spPr>
          <a:xfrm>
            <a:off x="3819217" y="3691669"/>
            <a:ext cx="7340907" cy="1959984"/>
          </a:xfrm>
        </p:spPr>
        <p:txBody>
          <a:bodyPr>
            <a:normAutofit fontScale="25000" lnSpcReduction="20000"/>
          </a:bodyPr>
          <a:lstStyle/>
          <a:p>
            <a:r>
              <a:rPr lang="en-US" sz="7200" u="sng" cap="none" dirty="0">
                <a:latin typeface="Times New Roman" panose="02020603050405020304" pitchFamily="18" charset="0"/>
                <a:ea typeface="Microsoft Himalaya" pitchFamily="2" charset="0"/>
                <a:cs typeface="Times New Roman" panose="02020603050405020304" pitchFamily="18" charset="0"/>
              </a:rPr>
              <a:t>Group Members</a:t>
            </a:r>
            <a:r>
              <a:rPr lang="en-US" sz="7200" cap="none" dirty="0">
                <a:latin typeface="Times New Roman" panose="02020603050405020304" pitchFamily="18" charset="0"/>
                <a:ea typeface="Microsoft Himalaya" pitchFamily="2" charset="0"/>
                <a:cs typeface="Times New Roman" panose="02020603050405020304" pitchFamily="18" charset="0"/>
              </a:rPr>
              <a:t>:</a:t>
            </a:r>
          </a:p>
          <a:p>
            <a:r>
              <a:rPr lang="en-US" sz="7200" cap="none" dirty="0">
                <a:latin typeface="Times New Roman" panose="02020603050405020304" pitchFamily="18" charset="0"/>
                <a:ea typeface="Microsoft Himalaya" pitchFamily="2" charset="0"/>
                <a:cs typeface="Times New Roman" panose="02020603050405020304" pitchFamily="18" charset="0"/>
              </a:rPr>
              <a:t>Md. </a:t>
            </a:r>
            <a:r>
              <a:rPr lang="en-US" sz="7200" cap="none" dirty="0" err="1">
                <a:latin typeface="Times New Roman" panose="02020603050405020304" pitchFamily="18" charset="0"/>
                <a:ea typeface="Microsoft Himalaya" pitchFamily="2" charset="0"/>
                <a:cs typeface="Times New Roman" panose="02020603050405020304" pitchFamily="18" charset="0"/>
              </a:rPr>
              <a:t>Adban</a:t>
            </a:r>
            <a:r>
              <a:rPr lang="en-US" sz="7200" cap="none" dirty="0">
                <a:latin typeface="Times New Roman" panose="02020603050405020304" pitchFamily="18" charset="0"/>
                <a:ea typeface="Microsoft Himalaya" pitchFamily="2" charset="0"/>
                <a:cs typeface="Times New Roman" panose="02020603050405020304" pitchFamily="18" charset="0"/>
              </a:rPr>
              <a:t> </a:t>
            </a:r>
            <a:r>
              <a:rPr lang="en-US" sz="7200" cap="none" dirty="0" err="1">
                <a:latin typeface="Times New Roman" panose="02020603050405020304" pitchFamily="18" charset="0"/>
                <a:ea typeface="Microsoft Himalaya" pitchFamily="2" charset="0"/>
                <a:cs typeface="Times New Roman" panose="02020603050405020304" pitchFamily="18" charset="0"/>
              </a:rPr>
              <a:t>Akib</a:t>
            </a:r>
            <a:r>
              <a:rPr lang="en-US" sz="7200" cap="none" dirty="0">
                <a:latin typeface="Times New Roman" panose="02020603050405020304" pitchFamily="18" charset="0"/>
                <a:ea typeface="Microsoft Himalaya" pitchFamily="2" charset="0"/>
                <a:cs typeface="Times New Roman" panose="02020603050405020304" pitchFamily="18" charset="0"/>
              </a:rPr>
              <a:t> </a:t>
            </a:r>
            <a:r>
              <a:rPr lang="en-US" sz="7200" cap="none" dirty="0" err="1">
                <a:latin typeface="Times New Roman" panose="02020603050405020304" pitchFamily="18" charset="0"/>
                <a:ea typeface="Microsoft Himalaya" pitchFamily="2" charset="0"/>
                <a:cs typeface="Times New Roman" panose="02020603050405020304" pitchFamily="18" charset="0"/>
              </a:rPr>
              <a:t>Protik</a:t>
            </a:r>
            <a:r>
              <a:rPr lang="en-US" sz="7200" cap="none" dirty="0">
                <a:latin typeface="Times New Roman" panose="02020603050405020304" pitchFamily="18" charset="0"/>
                <a:ea typeface="Microsoft Himalaya" pitchFamily="2" charset="0"/>
                <a:cs typeface="Times New Roman" panose="02020603050405020304" pitchFamily="18" charset="0"/>
              </a:rPr>
              <a:t> –1610523042</a:t>
            </a:r>
          </a:p>
          <a:p>
            <a:r>
              <a:rPr lang="en-US" sz="7200" cap="none" dirty="0">
                <a:latin typeface="Times New Roman" panose="02020603050405020304" pitchFamily="18" charset="0"/>
                <a:ea typeface="Microsoft Himalaya" pitchFamily="2" charset="0"/>
                <a:cs typeface="Times New Roman" panose="02020603050405020304" pitchFamily="18" charset="0"/>
              </a:rPr>
              <a:t>               </a:t>
            </a:r>
            <a:r>
              <a:rPr lang="en-US" sz="7200" cap="none" dirty="0" err="1">
                <a:latin typeface="Times New Roman" panose="02020603050405020304" pitchFamily="18" charset="0"/>
                <a:ea typeface="Microsoft Himalaya" pitchFamily="2" charset="0"/>
                <a:cs typeface="Times New Roman" panose="02020603050405020304" pitchFamily="18" charset="0"/>
              </a:rPr>
              <a:t>Sharara</a:t>
            </a:r>
            <a:r>
              <a:rPr lang="en-US" sz="7200" cap="none" dirty="0">
                <a:latin typeface="Times New Roman" panose="02020603050405020304" pitchFamily="18" charset="0"/>
                <a:ea typeface="Microsoft Himalaya" pitchFamily="2" charset="0"/>
                <a:cs typeface="Times New Roman" panose="02020603050405020304" pitchFamily="18" charset="0"/>
              </a:rPr>
              <a:t> Sartaj –1620169042    </a:t>
            </a:r>
          </a:p>
          <a:p>
            <a:r>
              <a:rPr lang="en-US" sz="7200" cap="none" dirty="0">
                <a:latin typeface="Times New Roman" panose="02020603050405020304" pitchFamily="18" charset="0"/>
                <a:ea typeface="Microsoft Himalaya" pitchFamily="2" charset="0"/>
                <a:cs typeface="Times New Roman" panose="02020603050405020304" pitchFamily="18" charset="0"/>
              </a:rPr>
              <a:t>     S.M. </a:t>
            </a:r>
            <a:r>
              <a:rPr lang="en-US" sz="7200" cap="none" dirty="0" err="1">
                <a:latin typeface="Times New Roman" panose="02020603050405020304" pitchFamily="18" charset="0"/>
                <a:ea typeface="Microsoft Himalaya" pitchFamily="2" charset="0"/>
                <a:cs typeface="Times New Roman" panose="02020603050405020304" pitchFamily="18" charset="0"/>
              </a:rPr>
              <a:t>Mahir</a:t>
            </a:r>
            <a:r>
              <a:rPr lang="en-US" sz="7200" cap="none" dirty="0">
                <a:latin typeface="Times New Roman" panose="02020603050405020304" pitchFamily="18" charset="0"/>
                <a:ea typeface="Microsoft Himalaya" pitchFamily="2" charset="0"/>
                <a:cs typeface="Times New Roman" panose="02020603050405020304" pitchFamily="18" charset="0"/>
              </a:rPr>
              <a:t> </a:t>
            </a:r>
            <a:r>
              <a:rPr lang="en-US" sz="7200" cap="none" dirty="0" err="1">
                <a:latin typeface="Times New Roman" panose="02020603050405020304" pitchFamily="18" charset="0"/>
                <a:ea typeface="Microsoft Himalaya" pitchFamily="2" charset="0"/>
                <a:cs typeface="Times New Roman" panose="02020603050405020304" pitchFamily="18" charset="0"/>
              </a:rPr>
              <a:t>Anowar</a:t>
            </a:r>
            <a:r>
              <a:rPr lang="en-US" sz="7200" cap="none" dirty="0">
                <a:latin typeface="Times New Roman" panose="02020603050405020304" pitchFamily="18" charset="0"/>
                <a:ea typeface="Microsoft Himalaya" pitchFamily="2" charset="0"/>
                <a:cs typeface="Times New Roman" panose="02020603050405020304" pitchFamily="18" charset="0"/>
              </a:rPr>
              <a:t> –1621099042</a:t>
            </a:r>
          </a:p>
          <a:p>
            <a:r>
              <a:rPr lang="en-US" sz="7200" cap="none" dirty="0">
                <a:latin typeface="Times New Roman" panose="02020603050405020304" pitchFamily="18" charset="0"/>
                <a:ea typeface="Microsoft Himalaya" pitchFamily="2" charset="0"/>
                <a:cs typeface="Times New Roman" panose="02020603050405020304" pitchFamily="18" charset="0"/>
              </a:rPr>
              <a:t>        Abu Emran </a:t>
            </a:r>
            <a:r>
              <a:rPr lang="en-US" sz="7200" cap="none" dirty="0" err="1">
                <a:latin typeface="Times New Roman" panose="02020603050405020304" pitchFamily="18" charset="0"/>
                <a:ea typeface="Microsoft Himalaya" pitchFamily="2" charset="0"/>
                <a:cs typeface="Times New Roman" panose="02020603050405020304" pitchFamily="18" charset="0"/>
              </a:rPr>
              <a:t>Emon</a:t>
            </a:r>
            <a:r>
              <a:rPr lang="en-US" sz="7200" cap="none" dirty="0">
                <a:latin typeface="Times New Roman" panose="02020603050405020304" pitchFamily="18" charset="0"/>
                <a:ea typeface="Microsoft Himalaya" pitchFamily="2" charset="0"/>
                <a:cs typeface="Times New Roman" panose="02020603050405020304" pitchFamily="18" charset="0"/>
              </a:rPr>
              <a:t> --1620435042</a:t>
            </a:r>
          </a:p>
          <a:p>
            <a:endParaRPr lang="en-US" dirty="0"/>
          </a:p>
        </p:txBody>
      </p:sp>
    </p:spTree>
    <p:extLst>
      <p:ext uri="{BB962C8B-B14F-4D97-AF65-F5344CB8AC3E}">
        <p14:creationId xmlns:p14="http://schemas.microsoft.com/office/powerpoint/2010/main" val="23607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DC79-3978-BF40-88FC-9F4EF0372FA5}"/>
              </a:ext>
            </a:extLst>
          </p:cNvPr>
          <p:cNvSpPr>
            <a:spLocks noGrp="1"/>
          </p:cNvSpPr>
          <p:nvPr>
            <p:ph type="title"/>
          </p:nvPr>
        </p:nvSpPr>
        <p:spPr/>
        <p:txBody>
          <a:bodyPr>
            <a:normAutofit/>
          </a:bodyPr>
          <a:lstStyle/>
          <a:p>
            <a:r>
              <a:rPr lang="en-US" sz="4800" b="1" u="sng" dirty="0"/>
              <a:t>MID GOALS ACHIEVEMENT</a:t>
            </a:r>
          </a:p>
        </p:txBody>
      </p:sp>
      <p:sp>
        <p:nvSpPr>
          <p:cNvPr id="3" name="Content Placeholder 2">
            <a:extLst>
              <a:ext uri="{FF2B5EF4-FFF2-40B4-BE49-F238E27FC236}">
                <a16:creationId xmlns:a16="http://schemas.microsoft.com/office/drawing/2014/main" id="{416DF488-B19A-DA4E-9FA7-B7ECD500E482}"/>
              </a:ext>
            </a:extLst>
          </p:cNvPr>
          <p:cNvSpPr>
            <a:spLocks noGrp="1"/>
          </p:cNvSpPr>
          <p:nvPr>
            <p:ph idx="1"/>
          </p:nvPr>
        </p:nvSpPr>
        <p:spPr>
          <a:xfrm>
            <a:off x="685801" y="2142067"/>
            <a:ext cx="10131425" cy="4291784"/>
          </a:xfrm>
        </p:spPr>
        <p:txBody>
          <a:bodyPr>
            <a:normAutofit fontScale="85000" lnSpcReduction="20000"/>
          </a:bodyPr>
          <a:lstStyle/>
          <a:p>
            <a:r>
              <a:rPr lang="en-US" sz="3300" dirty="0"/>
              <a:t>From the beginning of the research our mid goal was to get into the deep web and accessing it. To achieve our goal we got into dark web marketplace. We saw trading of drugs, light arms and other illegal items. We got those dark web addresses from </a:t>
            </a:r>
            <a:r>
              <a:rPr lang="en-US" sz="3300" dirty="0" err="1"/>
              <a:t>thehiddenwiki.org</a:t>
            </a:r>
            <a:r>
              <a:rPr lang="en-US" sz="3300" dirty="0"/>
              <a:t>. We used free VPN software and TOR browser to access the deep web. We also accessed .onion sites from </a:t>
            </a:r>
            <a:r>
              <a:rPr lang="en-US" sz="3300" dirty="0" err="1"/>
              <a:t>firefox</a:t>
            </a:r>
            <a:r>
              <a:rPr lang="en-US" sz="3300" dirty="0"/>
              <a:t> browser which are by default not accessible. To enable accessing .onion top level domains, in the browser we typed </a:t>
            </a:r>
            <a:r>
              <a:rPr lang="en-US" sz="3300" dirty="0" err="1"/>
              <a:t>about:config</a:t>
            </a:r>
            <a:r>
              <a:rPr lang="en-US" sz="3300" dirty="0"/>
              <a:t>. There we located </a:t>
            </a:r>
            <a:r>
              <a:rPr lang="en-US" sz="3300" dirty="0" err="1"/>
              <a:t>network.dns.blockDotOnion</a:t>
            </a:r>
            <a:r>
              <a:rPr lang="en-US" sz="3300" dirty="0"/>
              <a:t> setting. We set the value of this setting to false. Thus </a:t>
            </a:r>
            <a:r>
              <a:rPr lang="en-US" sz="3300" dirty="0" err="1"/>
              <a:t>firefox</a:t>
            </a:r>
            <a:r>
              <a:rPr lang="en-US" sz="3300" dirty="0"/>
              <a:t> was able to access .onion domains with </a:t>
            </a:r>
            <a:r>
              <a:rPr lang="en-US" sz="3300" dirty="0" err="1"/>
              <a:t>vpn</a:t>
            </a:r>
            <a:r>
              <a:rPr lang="en-US" sz="3300" dirty="0"/>
              <a:t> turned on.</a:t>
            </a:r>
          </a:p>
          <a:p>
            <a:endParaRPr lang="en-US" dirty="0"/>
          </a:p>
        </p:txBody>
      </p:sp>
    </p:spTree>
    <p:extLst>
      <p:ext uri="{BB962C8B-B14F-4D97-AF65-F5344CB8AC3E}">
        <p14:creationId xmlns:p14="http://schemas.microsoft.com/office/powerpoint/2010/main" val="110451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25C4-AE41-174F-8E88-FF304CBED88C}"/>
              </a:ext>
            </a:extLst>
          </p:cNvPr>
          <p:cNvSpPr>
            <a:spLocks noGrp="1"/>
          </p:cNvSpPr>
          <p:nvPr>
            <p:ph type="title"/>
          </p:nvPr>
        </p:nvSpPr>
        <p:spPr>
          <a:xfrm>
            <a:off x="762919" y="356212"/>
            <a:ext cx="10131425" cy="1456267"/>
          </a:xfrm>
        </p:spPr>
        <p:txBody>
          <a:bodyPr>
            <a:normAutofit/>
          </a:bodyPr>
          <a:lstStyle/>
          <a:p>
            <a:r>
              <a:rPr lang="en-US" sz="4800" u="sng" dirty="0"/>
              <a:t>PROGRESS</a:t>
            </a:r>
          </a:p>
        </p:txBody>
      </p:sp>
      <p:sp>
        <p:nvSpPr>
          <p:cNvPr id="3" name="Content Placeholder 2">
            <a:extLst>
              <a:ext uri="{FF2B5EF4-FFF2-40B4-BE49-F238E27FC236}">
                <a16:creationId xmlns:a16="http://schemas.microsoft.com/office/drawing/2014/main" id="{F91EC4B9-B339-234A-B3D2-436B00E4F84B}"/>
              </a:ext>
            </a:extLst>
          </p:cNvPr>
          <p:cNvSpPr>
            <a:spLocks noGrp="1"/>
          </p:cNvSpPr>
          <p:nvPr>
            <p:ph idx="1"/>
          </p:nvPr>
        </p:nvSpPr>
        <p:spPr>
          <a:xfrm>
            <a:off x="674785" y="1624276"/>
            <a:ext cx="10131425" cy="4401952"/>
          </a:xfrm>
        </p:spPr>
        <p:txBody>
          <a:bodyPr>
            <a:normAutofit fontScale="92500" lnSpcReduction="10000"/>
          </a:bodyPr>
          <a:lstStyle/>
          <a:p>
            <a:r>
              <a:rPr lang="en-US" sz="2800" dirty="0"/>
              <a:t>The progress we </a:t>
            </a:r>
            <a:r>
              <a:rPr lang="en-US" sz="2800"/>
              <a:t>have made </a:t>
            </a:r>
            <a:r>
              <a:rPr lang="en-US" sz="2800" dirty="0"/>
              <a:t>according to our base mid goal was achieved as we have found multiple entry points of the deep web. We used free to use VPN software and the TOR browser to successfully browse the deep web. We also used Mozilla Firefox to enter with a smaller degree of success. But we found that to be a miniscule goal for the midpoint of our research in the end as the main task for us later became scraping the sites themselves. We hit a brick wall with python’s </a:t>
            </a:r>
            <a:r>
              <a:rPr lang="en-US" sz="2800" dirty="0" err="1"/>
              <a:t>BeautifulSoup</a:t>
            </a:r>
            <a:r>
              <a:rPr lang="en-US" sz="2800" dirty="0"/>
              <a:t> plugin. It was a confusing method of scraping and also opened our eyes to how disorganized a few major website’s html code is. We deemed it was a dead end anyway, as </a:t>
            </a:r>
            <a:r>
              <a:rPr lang="en-US" sz="2800" dirty="0" err="1"/>
              <a:t>BeautifulSoup</a:t>
            </a:r>
            <a:r>
              <a:rPr lang="en-US" sz="2800" dirty="0"/>
              <a:t> uses URLOPEN which doesn’t work with onion sites. </a:t>
            </a:r>
          </a:p>
        </p:txBody>
      </p:sp>
    </p:spTree>
    <p:extLst>
      <p:ext uri="{BB962C8B-B14F-4D97-AF65-F5344CB8AC3E}">
        <p14:creationId xmlns:p14="http://schemas.microsoft.com/office/powerpoint/2010/main" val="305847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7F65B4-A66E-8340-9090-B0CE09871366}"/>
              </a:ext>
            </a:extLst>
          </p:cNvPr>
          <p:cNvSpPr>
            <a:spLocks noGrp="1"/>
          </p:cNvSpPr>
          <p:nvPr>
            <p:ph idx="1"/>
          </p:nvPr>
        </p:nvSpPr>
        <p:spPr>
          <a:xfrm>
            <a:off x="399363" y="-215543"/>
            <a:ext cx="10131425" cy="3649133"/>
          </a:xfrm>
        </p:spPr>
        <p:txBody>
          <a:bodyPr>
            <a:normAutofit/>
          </a:bodyPr>
          <a:lstStyle/>
          <a:p>
            <a:r>
              <a:rPr lang="en-US" sz="2800" dirty="0"/>
              <a:t>We turned our attention to the </a:t>
            </a:r>
            <a:r>
              <a:rPr lang="en-US" sz="2800" dirty="0" err="1"/>
              <a:t>scrapy</a:t>
            </a:r>
            <a:r>
              <a:rPr lang="en-US" sz="2800" dirty="0"/>
              <a:t> plugin and found minimal success as it was able to scrape a normal site. We couldn’t experiment with it too much further. Using </a:t>
            </a:r>
            <a:r>
              <a:rPr lang="en-US" sz="2800" dirty="0" err="1"/>
              <a:t>scrapy</a:t>
            </a:r>
            <a:r>
              <a:rPr lang="en-US" sz="2800" dirty="0"/>
              <a:t> we wrote a spider to crawl a site and extract data. The below code is of the spider's which is written in python. In the code we had attempted to extract data from two webpages of a site.</a:t>
            </a:r>
          </a:p>
        </p:txBody>
      </p:sp>
      <p:pic>
        <p:nvPicPr>
          <p:cNvPr id="8" name="Picture 7">
            <a:extLst>
              <a:ext uri="{FF2B5EF4-FFF2-40B4-BE49-F238E27FC236}">
                <a16:creationId xmlns:a16="http://schemas.microsoft.com/office/drawing/2014/main" id="{3E4FB2D9-F040-2A4C-AEEA-0767E8233B7F}"/>
              </a:ext>
            </a:extLst>
          </p:cNvPr>
          <p:cNvPicPr>
            <a:picLocks noChangeAspect="1"/>
          </p:cNvPicPr>
          <p:nvPr/>
        </p:nvPicPr>
        <p:blipFill>
          <a:blip r:embed="rId2"/>
          <a:stretch>
            <a:fillRect/>
          </a:stretch>
        </p:blipFill>
        <p:spPr>
          <a:xfrm>
            <a:off x="2391675" y="3159393"/>
            <a:ext cx="6146800" cy="3302000"/>
          </a:xfrm>
          <a:prstGeom prst="rect">
            <a:avLst/>
          </a:prstGeom>
        </p:spPr>
      </p:pic>
    </p:spTree>
    <p:extLst>
      <p:ext uri="{BB962C8B-B14F-4D97-AF65-F5344CB8AC3E}">
        <p14:creationId xmlns:p14="http://schemas.microsoft.com/office/powerpoint/2010/main" val="199994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74A5AE-3079-8D45-93D0-79C16F315BEF}"/>
              </a:ext>
            </a:extLst>
          </p:cNvPr>
          <p:cNvSpPr>
            <a:spLocks noGrp="1"/>
          </p:cNvSpPr>
          <p:nvPr>
            <p:ph idx="1"/>
          </p:nvPr>
        </p:nvSpPr>
        <p:spPr>
          <a:xfrm>
            <a:off x="333261" y="858755"/>
            <a:ext cx="10187847" cy="4231599"/>
          </a:xfrm>
        </p:spPr>
        <p:txBody>
          <a:bodyPr/>
          <a:lstStyle/>
          <a:p>
            <a:r>
              <a:rPr lang="en-US" sz="2800" dirty="0"/>
              <a:t>We used command line to start a </a:t>
            </a:r>
            <a:r>
              <a:rPr lang="en-US" sz="2800" dirty="0" err="1"/>
              <a:t>scrapy</a:t>
            </a:r>
            <a:r>
              <a:rPr lang="en-US" sz="2800" dirty="0"/>
              <a:t> project and to export scraped data as .csv file.</a:t>
            </a:r>
          </a:p>
          <a:p>
            <a:r>
              <a:rPr lang="en-US" sz="2800" dirty="0"/>
              <a:t>The below screenshot is from mac command line where we typed a command to start a </a:t>
            </a:r>
            <a:r>
              <a:rPr lang="en-US" sz="2800" dirty="0" err="1"/>
              <a:t>scrapy</a:t>
            </a:r>
            <a:r>
              <a:rPr lang="en-US" sz="2800" dirty="0"/>
              <a:t> project.</a:t>
            </a:r>
          </a:p>
          <a:p>
            <a:endParaRPr lang="en-US" dirty="0"/>
          </a:p>
          <a:p>
            <a:endParaRPr lang="en-US" dirty="0"/>
          </a:p>
          <a:p>
            <a:r>
              <a:rPr lang="en-US" sz="2800" dirty="0"/>
              <a:t>This below command is to export scraped data as .csv file.</a:t>
            </a:r>
          </a:p>
          <a:p>
            <a:endParaRPr lang="en-US" dirty="0"/>
          </a:p>
        </p:txBody>
      </p:sp>
      <p:pic>
        <p:nvPicPr>
          <p:cNvPr id="8" name="Picture 7">
            <a:extLst>
              <a:ext uri="{FF2B5EF4-FFF2-40B4-BE49-F238E27FC236}">
                <a16:creationId xmlns:a16="http://schemas.microsoft.com/office/drawing/2014/main" id="{AA07F4CC-D351-144E-97B6-B941B8BD1B0C}"/>
              </a:ext>
            </a:extLst>
          </p:cNvPr>
          <p:cNvPicPr>
            <a:picLocks noChangeAspect="1"/>
          </p:cNvPicPr>
          <p:nvPr/>
        </p:nvPicPr>
        <p:blipFill>
          <a:blip r:embed="rId2"/>
          <a:stretch>
            <a:fillRect/>
          </a:stretch>
        </p:blipFill>
        <p:spPr>
          <a:xfrm>
            <a:off x="670346" y="3368104"/>
            <a:ext cx="6731000" cy="231048"/>
          </a:xfrm>
          <a:prstGeom prst="rect">
            <a:avLst/>
          </a:prstGeom>
        </p:spPr>
      </p:pic>
      <p:pic>
        <p:nvPicPr>
          <p:cNvPr id="10" name="Picture 9">
            <a:extLst>
              <a:ext uri="{FF2B5EF4-FFF2-40B4-BE49-F238E27FC236}">
                <a16:creationId xmlns:a16="http://schemas.microsoft.com/office/drawing/2014/main" id="{65B6DAD0-1D53-8A49-B594-293A04BA5ED5}"/>
              </a:ext>
            </a:extLst>
          </p:cNvPr>
          <p:cNvPicPr>
            <a:picLocks noChangeAspect="1"/>
          </p:cNvPicPr>
          <p:nvPr/>
        </p:nvPicPr>
        <p:blipFill>
          <a:blip r:embed="rId3"/>
          <a:stretch>
            <a:fillRect/>
          </a:stretch>
        </p:blipFill>
        <p:spPr>
          <a:xfrm>
            <a:off x="670346" y="4815035"/>
            <a:ext cx="7721600" cy="177800"/>
          </a:xfrm>
          <a:prstGeom prst="rect">
            <a:avLst/>
          </a:prstGeom>
        </p:spPr>
      </p:pic>
    </p:spTree>
    <p:extLst>
      <p:ext uri="{BB962C8B-B14F-4D97-AF65-F5344CB8AC3E}">
        <p14:creationId xmlns:p14="http://schemas.microsoft.com/office/powerpoint/2010/main" val="31091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C7F4-0725-3D40-B76A-0DB585F4842E}"/>
              </a:ext>
            </a:extLst>
          </p:cNvPr>
          <p:cNvSpPr>
            <a:spLocks noGrp="1"/>
          </p:cNvSpPr>
          <p:nvPr>
            <p:ph type="title"/>
          </p:nvPr>
        </p:nvSpPr>
        <p:spPr>
          <a:xfrm>
            <a:off x="773936" y="0"/>
            <a:ext cx="10131425" cy="1456267"/>
          </a:xfrm>
        </p:spPr>
        <p:txBody>
          <a:bodyPr>
            <a:normAutofit/>
          </a:bodyPr>
          <a:lstStyle/>
          <a:p>
            <a:r>
              <a:rPr lang="en-US" sz="4800" u="sng" dirty="0"/>
              <a:t>FINAL GOAL</a:t>
            </a:r>
          </a:p>
        </p:txBody>
      </p:sp>
      <p:sp>
        <p:nvSpPr>
          <p:cNvPr id="3" name="Content Placeholder 2">
            <a:extLst>
              <a:ext uri="{FF2B5EF4-FFF2-40B4-BE49-F238E27FC236}">
                <a16:creationId xmlns:a16="http://schemas.microsoft.com/office/drawing/2014/main" id="{2132A6BB-5E74-E643-BCE3-32A4E54901E2}"/>
              </a:ext>
            </a:extLst>
          </p:cNvPr>
          <p:cNvSpPr>
            <a:spLocks noGrp="1"/>
          </p:cNvSpPr>
          <p:nvPr>
            <p:ph idx="1"/>
          </p:nvPr>
        </p:nvSpPr>
        <p:spPr>
          <a:xfrm>
            <a:off x="685801" y="1456266"/>
            <a:ext cx="10131425" cy="5208939"/>
          </a:xfrm>
        </p:spPr>
        <p:txBody>
          <a:bodyPr>
            <a:normAutofit lnSpcReduction="10000"/>
          </a:bodyPr>
          <a:lstStyle/>
          <a:p>
            <a:r>
              <a:rPr lang="en-US" sz="2800" dirty="0"/>
              <a:t>As we went deeper into the research on this subject, we found not many people were successful in scraping the deep web, let alone analyze the scraped data. This leads us to believe our initial final goals to be a bit challenging. But, we believe we can collect the data without scraping it. So, we are planning to collect all the data we need to put forth a decent enough comparison of the dark web markets and the surface web markets. But at the same time, we want to present a method of scraping the deep web that actually works. With onion sites being able to run via Mozilla Firefox, we are trying to scrape it using the Selenium IDE. We do not know what success we are going to achieve but if it fails, we are going to try our level best to find other solutions as well.</a:t>
            </a:r>
          </a:p>
          <a:p>
            <a:endParaRPr lang="en-US" sz="2800" dirty="0"/>
          </a:p>
        </p:txBody>
      </p:sp>
    </p:spTree>
    <p:extLst>
      <p:ext uri="{BB962C8B-B14F-4D97-AF65-F5344CB8AC3E}">
        <p14:creationId xmlns:p14="http://schemas.microsoft.com/office/powerpoint/2010/main" val="24803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00915-346D-CD4A-86E1-F720192169EF}"/>
              </a:ext>
            </a:extLst>
          </p:cNvPr>
          <p:cNvSpPr>
            <a:spLocks noGrp="1"/>
          </p:cNvSpPr>
          <p:nvPr>
            <p:ph idx="1"/>
          </p:nvPr>
        </p:nvSpPr>
        <p:spPr>
          <a:xfrm>
            <a:off x="2060575" y="1448005"/>
            <a:ext cx="10131425" cy="3649133"/>
          </a:xfrm>
        </p:spPr>
        <p:txBody>
          <a:bodyPr>
            <a:normAutofit/>
          </a:bodyPr>
          <a:lstStyle/>
          <a:p>
            <a:pPr marL="0" indent="0">
              <a:buNone/>
            </a:pPr>
            <a:r>
              <a:rPr lang="en-US" sz="9600" b="1" i="1" dirty="0"/>
              <a:t>THANK YOU!!!</a:t>
            </a:r>
          </a:p>
        </p:txBody>
      </p:sp>
    </p:spTree>
    <p:extLst>
      <p:ext uri="{BB962C8B-B14F-4D97-AF65-F5344CB8AC3E}">
        <p14:creationId xmlns:p14="http://schemas.microsoft.com/office/powerpoint/2010/main" val="2459758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{E56196E8-0842-0242-813B-28CAFBF4CB53}tf10001058</Template>
  <TotalTime>118</TotalTime>
  <Words>607</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Microsoft Himalaya</vt:lpstr>
      <vt:lpstr>Times New Roman</vt:lpstr>
      <vt:lpstr>Celestial</vt:lpstr>
      <vt:lpstr>MID PRESENTATION ON GROUP-3 RESEARCH</vt:lpstr>
      <vt:lpstr>MID GOALS ACHIEVEMENT</vt:lpstr>
      <vt:lpstr>PROGRESS</vt:lpstr>
      <vt:lpstr>PowerPoint Presentation</vt:lpstr>
      <vt:lpstr>PowerPoint Presentation</vt:lpstr>
      <vt:lpstr>FINAL GOAL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PRESENTATION ON GROUP-3 RESEARCH</dc:title>
  <dc:creator>Microsoft Office User</dc:creator>
  <cp:lastModifiedBy>Microsoft Office User</cp:lastModifiedBy>
  <cp:revision>12</cp:revision>
  <dcterms:created xsi:type="dcterms:W3CDTF">2019-12-04T15:42:47Z</dcterms:created>
  <dcterms:modified xsi:type="dcterms:W3CDTF">2019-12-04T17:41:26Z</dcterms:modified>
</cp:coreProperties>
</file>