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2"/>
  </p:normalViewPr>
  <p:slideViewPr>
    <p:cSldViewPr snapToGrid="0" snapToObjects="1">
      <p:cViewPr varScale="1">
        <p:scale>
          <a:sx n="113" d="100"/>
          <a:sy n="113"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87812CD-C0DA-AD4A-8D50-76511A393418}" type="datetimeFigureOut">
              <a:rPr lang="en-US" smtClean="0"/>
              <a:t>12/23/19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74B358B-7027-134F-B0FC-0B127A7C4EF8}" type="slidenum">
              <a:rPr lang="en-US" smtClean="0"/>
              <a:t>‹#›</a:t>
            </a:fld>
            <a:endParaRPr lang="en-US"/>
          </a:p>
        </p:txBody>
      </p:sp>
    </p:spTree>
    <p:extLst>
      <p:ext uri="{BB962C8B-B14F-4D97-AF65-F5344CB8AC3E}">
        <p14:creationId xmlns:p14="http://schemas.microsoft.com/office/powerpoint/2010/main" val="18075506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812CD-C0DA-AD4A-8D50-76511A393418}" type="datetimeFigureOut">
              <a:rPr lang="en-US" smtClean="0"/>
              <a:t>12/23/19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422582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812CD-C0DA-AD4A-8D50-76511A393418}" type="datetimeFigureOut">
              <a:rPr lang="en-US" smtClean="0"/>
              <a:t>12/23/19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224890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7812CD-C0DA-AD4A-8D50-76511A393418}" type="datetimeFigureOut">
              <a:rPr lang="en-US" smtClean="0"/>
              <a:t>12/23/19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245473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87812CD-C0DA-AD4A-8D50-76511A393418}" type="datetimeFigureOut">
              <a:rPr lang="en-US" smtClean="0"/>
              <a:t>12/23/19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210484514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7812CD-C0DA-AD4A-8D50-76511A393418}" type="datetimeFigureOut">
              <a:rPr lang="en-US" smtClean="0"/>
              <a:t>12/23/19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143928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7812CD-C0DA-AD4A-8D50-76511A393418}" type="datetimeFigureOut">
              <a:rPr lang="en-US" smtClean="0"/>
              <a:t>12/23/19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262960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7812CD-C0DA-AD4A-8D50-76511A393418}" type="datetimeFigureOut">
              <a:rPr lang="en-US" smtClean="0"/>
              <a:t>12/23/19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33247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812CD-C0DA-AD4A-8D50-76511A393418}" type="datetimeFigureOut">
              <a:rPr lang="en-US" smtClean="0"/>
              <a:t>12/23/19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4B358B-7027-134F-B0FC-0B127A7C4EF8}" type="slidenum">
              <a:rPr lang="en-US" smtClean="0"/>
              <a:t>‹#›</a:t>
            </a:fld>
            <a:endParaRPr lang="en-US"/>
          </a:p>
        </p:txBody>
      </p:sp>
    </p:spTree>
    <p:extLst>
      <p:ext uri="{BB962C8B-B14F-4D97-AF65-F5344CB8AC3E}">
        <p14:creationId xmlns:p14="http://schemas.microsoft.com/office/powerpoint/2010/main" val="377733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87812CD-C0DA-AD4A-8D50-76511A393418}" type="datetimeFigureOut">
              <a:rPr lang="en-US" smtClean="0"/>
              <a:t>12/23/19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74B358B-7027-134F-B0FC-0B127A7C4EF8}"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7917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87812CD-C0DA-AD4A-8D50-76511A393418}" type="datetimeFigureOut">
              <a:rPr lang="en-US" smtClean="0"/>
              <a:t>12/23/19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74B358B-7027-134F-B0FC-0B127A7C4EF8}"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000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87812CD-C0DA-AD4A-8D50-76511A393418}" type="datetimeFigureOut">
              <a:rPr lang="en-US" smtClean="0"/>
              <a:t>12/23/19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74B358B-7027-134F-B0FC-0B127A7C4EF8}" type="slidenum">
              <a:rPr lang="en-US" smtClean="0"/>
              <a:t>‹#›</a:t>
            </a:fld>
            <a:endParaRPr lang="en-US"/>
          </a:p>
        </p:txBody>
      </p:sp>
    </p:spTree>
    <p:extLst>
      <p:ext uri="{BB962C8B-B14F-4D97-AF65-F5344CB8AC3E}">
        <p14:creationId xmlns:p14="http://schemas.microsoft.com/office/powerpoint/2010/main" val="1552147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hrome.google.com/webstore/detail/tor-control-anonymity-lay/kjoabfljeghcinlpjhdbdfbcflapkccm?hl=en-G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9FF4-2107-454D-9D67-D71575173F26}"/>
              </a:ext>
            </a:extLst>
          </p:cNvPr>
          <p:cNvSpPr>
            <a:spLocks noGrp="1"/>
          </p:cNvSpPr>
          <p:nvPr>
            <p:ph type="ctrTitle"/>
          </p:nvPr>
        </p:nvSpPr>
        <p:spPr/>
        <p:txBody>
          <a:bodyPr/>
          <a:lstStyle/>
          <a:p>
            <a:r>
              <a:rPr lang="en-US" dirty="0"/>
              <a:t>FINAL PRESENTATION</a:t>
            </a:r>
          </a:p>
        </p:txBody>
      </p:sp>
    </p:spTree>
    <p:extLst>
      <p:ext uri="{BB962C8B-B14F-4D97-AF65-F5344CB8AC3E}">
        <p14:creationId xmlns:p14="http://schemas.microsoft.com/office/powerpoint/2010/main" val="90697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8704-71B1-8743-999D-559844FF98A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B4B85A-1D13-9943-9470-C47198AECE9C}"/>
              </a:ext>
            </a:extLst>
          </p:cNvPr>
          <p:cNvSpPr>
            <a:spLocks noGrp="1"/>
          </p:cNvSpPr>
          <p:nvPr>
            <p:ph idx="1"/>
          </p:nvPr>
        </p:nvSpPr>
        <p:spPr/>
        <p:txBody>
          <a:bodyPr/>
          <a:lstStyle/>
          <a:p>
            <a:pPr marL="0" indent="0">
              <a:buNone/>
            </a:pPr>
            <a:r>
              <a:rPr lang="en-US" b="1" u="sng" dirty="0">
                <a:cs typeface="Times New Roman" panose="02020603050405020304" pitchFamily="18" charset="0"/>
              </a:rPr>
              <a:t>The Surface Web Marketplace</a:t>
            </a:r>
          </a:p>
          <a:p>
            <a:pPr marL="0" indent="0">
              <a:buNone/>
            </a:pPr>
            <a:r>
              <a:rPr lang="en-US" dirty="0">
                <a:cs typeface="Times New Roman" panose="02020603050405020304" pitchFamily="18" charset="0"/>
              </a:rPr>
              <a:t>Scraping data off the surface web marketplace was our very first task of these research and we had a few hiccups during this part. Our first step was surfing through these marketplaces to do a have a conceptual idea of how these sites work</a:t>
            </a:r>
            <a:r>
              <a:rPr lang="en-US" dirty="0"/>
              <a:t>. From our research, we divided the surface web pages into four categories:</a:t>
            </a:r>
          </a:p>
          <a:p>
            <a:r>
              <a:rPr lang="en-US" dirty="0"/>
              <a:t>Official product sellers</a:t>
            </a:r>
          </a:p>
          <a:p>
            <a:r>
              <a:rPr lang="en-US" dirty="0"/>
              <a:t>Official/Second-hand product sellers</a:t>
            </a:r>
          </a:p>
          <a:p>
            <a:r>
              <a:rPr lang="en-US" dirty="0"/>
              <a:t>Branded shops</a:t>
            </a:r>
          </a:p>
          <a:p>
            <a:r>
              <a:rPr lang="en-US" dirty="0"/>
              <a:t>Subscription based</a:t>
            </a:r>
          </a:p>
          <a:p>
            <a:pPr marL="0" indent="0">
              <a:buNone/>
            </a:pPr>
            <a:endParaRPr lang="en-US" spc="100" dirty="0">
              <a:latin typeface="Times New Roman" pitchFamily="18" charset="0"/>
              <a:cs typeface="Times New Roman" pitchFamily="18" charset="0"/>
            </a:endParaRPr>
          </a:p>
          <a:p>
            <a:pPr marL="0" indent="0">
              <a:buNone/>
            </a:pPr>
            <a:endParaRPr lang="en-US" spc="100" dirty="0">
              <a:latin typeface="Times New Roman" pitchFamily="18" charset="0"/>
              <a:cs typeface="Times New Roman" pitchFamily="18" charset="0"/>
            </a:endParaRPr>
          </a:p>
          <a:p>
            <a:pPr marL="0" indent="0">
              <a:buNone/>
            </a:pPr>
            <a:endParaRPr lang="en-US" spc="100" dirty="0">
              <a:latin typeface="Times New Roman" pitchFamily="18" charset="0"/>
              <a:cs typeface="Times New Roman" pitchFamily="18" charset="0"/>
            </a:endParaRPr>
          </a:p>
          <a:p>
            <a:pPr marL="0" indent="0">
              <a:buNone/>
            </a:pPr>
            <a:endParaRPr lang="en-US" spc="100" dirty="0">
              <a:latin typeface="Times New Roman" pitchFamily="18" charset="0"/>
              <a:cs typeface="Times New Roman" pitchFamily="18" charset="0"/>
            </a:endParaRPr>
          </a:p>
          <a:p>
            <a:pPr marL="0" indent="0">
              <a:buNone/>
            </a:pPr>
            <a:endParaRPr lang="en-US" spc="100" dirty="0">
              <a:latin typeface="Times New Roman" pitchFamily="18" charset="0"/>
              <a:cs typeface="Times New Roman" pitchFamily="18" charset="0"/>
            </a:endParaRPr>
          </a:p>
          <a:p>
            <a:pPr marL="0" indent="0">
              <a:buNone/>
            </a:pPr>
            <a:endParaRPr lang="en-US" spc="1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46225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4A7F-53EE-3B45-BA4F-EC4D1203061A}"/>
              </a:ext>
            </a:extLst>
          </p:cNvPr>
          <p:cNvSpPr>
            <a:spLocks noGrp="1"/>
          </p:cNvSpPr>
          <p:nvPr>
            <p:ph type="title"/>
          </p:nvPr>
        </p:nvSpPr>
        <p:spPr/>
        <p:txBody>
          <a:bodyPr/>
          <a:lstStyle/>
          <a:p>
            <a:r>
              <a:rPr lang="en-US" dirty="0"/>
              <a:t>INTRODUCTION(contd.)</a:t>
            </a:r>
          </a:p>
        </p:txBody>
      </p:sp>
      <p:sp>
        <p:nvSpPr>
          <p:cNvPr id="3" name="Content Placeholder 2">
            <a:extLst>
              <a:ext uri="{FF2B5EF4-FFF2-40B4-BE49-F238E27FC236}">
                <a16:creationId xmlns:a16="http://schemas.microsoft.com/office/drawing/2014/main" id="{26E78245-67A4-7642-B827-911B3472C469}"/>
              </a:ext>
            </a:extLst>
          </p:cNvPr>
          <p:cNvSpPr>
            <a:spLocks noGrp="1"/>
          </p:cNvSpPr>
          <p:nvPr>
            <p:ph idx="1"/>
          </p:nvPr>
        </p:nvSpPr>
        <p:spPr/>
        <p:txBody>
          <a:bodyPr/>
          <a:lstStyle/>
          <a:p>
            <a:pPr marL="0" indent="0">
              <a:buNone/>
            </a:pPr>
            <a:r>
              <a:rPr lang="en-US" b="1" u="sng" dirty="0"/>
              <a:t>The Deep Web Marketplace</a:t>
            </a:r>
            <a:endParaRPr lang="en-US" dirty="0"/>
          </a:p>
          <a:p>
            <a:pPr marL="0" indent="0">
              <a:buNone/>
            </a:pPr>
            <a:r>
              <a:rPr lang="en-US" dirty="0"/>
              <a:t>The marketplace of the dark web that we were able to surf through was quite peculiar to say the least. To categorize these sites is a hard task as the ones we managed to visit were strikingly similar. Most of these sites were selling illegal things like drugs, ammunition, weaponry, counterfeit bills etc. The sites had unintelligible links that appear to stop working every now and then. As a form of countermeasure perhaps, these sites seldom uses the same links. Changing every once in a while to keep the anonymity. But the more interesting part was, the structure of these sites was very much the same.</a:t>
            </a:r>
          </a:p>
          <a:p>
            <a:pPr marL="0" indent="0">
              <a:buNone/>
            </a:pPr>
            <a:r>
              <a:rPr lang="en-US" spc="100" dirty="0">
                <a:cs typeface="Times New Roman" pitchFamily="18" charset="0"/>
              </a:rPr>
              <a:t>Our main obstacle throughout this research was  we could not work on Linux operating system as have researched that Scraping Dark- Web is more flexible on Linus rather than other OS. Though we tried on Windows and Mac with different methods. Now from on we will explain the difficulties we have faced while trying different ways.</a:t>
            </a:r>
            <a:endParaRPr lang="en-US" dirty="0"/>
          </a:p>
        </p:txBody>
      </p:sp>
    </p:spTree>
    <p:extLst>
      <p:ext uri="{BB962C8B-B14F-4D97-AF65-F5344CB8AC3E}">
        <p14:creationId xmlns:p14="http://schemas.microsoft.com/office/powerpoint/2010/main" val="385356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3DD9-C50D-A745-8F89-B45062C55868}"/>
              </a:ext>
            </a:extLst>
          </p:cNvPr>
          <p:cNvSpPr>
            <a:spLocks noGrp="1"/>
          </p:cNvSpPr>
          <p:nvPr>
            <p:ph type="title"/>
          </p:nvPr>
        </p:nvSpPr>
        <p:spPr/>
        <p:txBody>
          <a:bodyPr/>
          <a:lstStyle/>
          <a:p>
            <a:r>
              <a:rPr lang="en-US" dirty="0"/>
              <a:t>SCRAPING THE DATA</a:t>
            </a:r>
          </a:p>
        </p:txBody>
      </p:sp>
      <p:sp>
        <p:nvSpPr>
          <p:cNvPr id="3" name="Content Placeholder 2">
            <a:extLst>
              <a:ext uri="{FF2B5EF4-FFF2-40B4-BE49-F238E27FC236}">
                <a16:creationId xmlns:a16="http://schemas.microsoft.com/office/drawing/2014/main" id="{C5545830-690C-1B49-A377-65427C2C9FCF}"/>
              </a:ext>
            </a:extLst>
          </p:cNvPr>
          <p:cNvSpPr>
            <a:spLocks noGrp="1"/>
          </p:cNvSpPr>
          <p:nvPr>
            <p:ph idx="1"/>
          </p:nvPr>
        </p:nvSpPr>
        <p:spPr/>
        <p:txBody>
          <a:bodyPr/>
          <a:lstStyle/>
          <a:p>
            <a:pPr marL="0" indent="0">
              <a:buNone/>
            </a:pPr>
            <a:r>
              <a:rPr lang="en-US" dirty="0"/>
              <a:t>A big part of our research was supposed to be the scraping of both the Surface and Dark Web, which later became the most frustrating part of our research as well. We knew the conventional methods of scraping was to use Python plugins. But as we soon found out, the use of python is a bit impractical. But that realization came a bit too late for us as we invested a lot of time into trying to come up with a python based solution. After our efforts with python, we could only try out a few basic things. All of these processes are listed down below. </a:t>
            </a:r>
          </a:p>
        </p:txBody>
      </p:sp>
    </p:spTree>
    <p:extLst>
      <p:ext uri="{BB962C8B-B14F-4D97-AF65-F5344CB8AC3E}">
        <p14:creationId xmlns:p14="http://schemas.microsoft.com/office/powerpoint/2010/main" val="383020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AE19-E79B-B645-A610-E31C62A65084}"/>
              </a:ext>
            </a:extLst>
          </p:cNvPr>
          <p:cNvSpPr>
            <a:spLocks noGrp="1"/>
          </p:cNvSpPr>
          <p:nvPr>
            <p:ph type="title"/>
          </p:nvPr>
        </p:nvSpPr>
        <p:spPr/>
        <p:txBody>
          <a:bodyPr/>
          <a:lstStyle/>
          <a:p>
            <a:r>
              <a:rPr lang="en-US" dirty="0"/>
              <a:t>SCRAPING THE DATA(contd.)</a:t>
            </a:r>
          </a:p>
        </p:txBody>
      </p:sp>
      <p:sp>
        <p:nvSpPr>
          <p:cNvPr id="3" name="Content Placeholder 2">
            <a:extLst>
              <a:ext uri="{FF2B5EF4-FFF2-40B4-BE49-F238E27FC236}">
                <a16:creationId xmlns:a16="http://schemas.microsoft.com/office/drawing/2014/main" id="{282C61FC-8A5A-BD4A-B0F8-8C584D01DFDA}"/>
              </a:ext>
            </a:extLst>
          </p:cNvPr>
          <p:cNvSpPr>
            <a:spLocks noGrp="1"/>
          </p:cNvSpPr>
          <p:nvPr>
            <p:ph idx="1"/>
          </p:nvPr>
        </p:nvSpPr>
        <p:spPr/>
        <p:txBody>
          <a:bodyPr/>
          <a:lstStyle/>
          <a:p>
            <a:pPr marL="0" indent="0">
              <a:buNone/>
            </a:pPr>
            <a:r>
              <a:rPr lang="en-US" b="1" u="sng" dirty="0"/>
              <a:t>Scraping with Beautiful Soup:</a:t>
            </a:r>
            <a:r>
              <a:rPr lang="en-US" dirty="0"/>
              <a:t> Our frustrations began with trying to scrape the dark web with this method as this was ultimately a fruitless attempt. We began by trying to scrape it similarly we scraped Newegg. But we fell at the very first hurdle as the URL of the dark web sites were not supported with the URLOPEN method that we found was at the basis of most Beautiful Soup scrapings. As that wasn’t working, we tried out a few different methods like using python to set up TOR as a targeted browser. But we couldn’t get that to work either. This was the end of our efforts with Beautiful Soup and our first idea of how scraping the dark web was going to be like.</a:t>
            </a:r>
          </a:p>
          <a:p>
            <a:pPr marL="0" indent="0">
              <a:buNone/>
            </a:pPr>
            <a:endParaRPr lang="en-US" dirty="0"/>
          </a:p>
        </p:txBody>
      </p:sp>
    </p:spTree>
    <p:extLst>
      <p:ext uri="{BB962C8B-B14F-4D97-AF65-F5344CB8AC3E}">
        <p14:creationId xmlns:p14="http://schemas.microsoft.com/office/powerpoint/2010/main" val="386128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343B-685D-1247-B3F5-E5FA7B2563E9}"/>
              </a:ext>
            </a:extLst>
          </p:cNvPr>
          <p:cNvSpPr>
            <a:spLocks noGrp="1"/>
          </p:cNvSpPr>
          <p:nvPr>
            <p:ph type="title"/>
          </p:nvPr>
        </p:nvSpPr>
        <p:spPr/>
        <p:txBody>
          <a:bodyPr/>
          <a:lstStyle/>
          <a:p>
            <a:r>
              <a:rPr lang="en-US" dirty="0"/>
              <a:t>SCRAPING THE DATA(contd.)</a:t>
            </a:r>
          </a:p>
        </p:txBody>
      </p:sp>
      <p:sp>
        <p:nvSpPr>
          <p:cNvPr id="3" name="Content Placeholder 2">
            <a:extLst>
              <a:ext uri="{FF2B5EF4-FFF2-40B4-BE49-F238E27FC236}">
                <a16:creationId xmlns:a16="http://schemas.microsoft.com/office/drawing/2014/main" id="{4F0FBE3F-5867-DF4B-9F6F-214191113D0C}"/>
              </a:ext>
            </a:extLst>
          </p:cNvPr>
          <p:cNvSpPr>
            <a:spLocks noGrp="1"/>
          </p:cNvSpPr>
          <p:nvPr>
            <p:ph idx="1"/>
          </p:nvPr>
        </p:nvSpPr>
        <p:spPr/>
        <p:txBody>
          <a:bodyPr/>
          <a:lstStyle/>
          <a:p>
            <a:pPr marL="0" indent="0">
              <a:buNone/>
            </a:pPr>
            <a:r>
              <a:rPr lang="en-US" b="1" u="sng" dirty="0"/>
              <a:t>Scraping with </a:t>
            </a:r>
            <a:r>
              <a:rPr lang="en-US" b="1" u="sng" dirty="0" err="1"/>
              <a:t>Scrapy</a:t>
            </a:r>
            <a:r>
              <a:rPr lang="en-US" b="1" u="sng" dirty="0"/>
              <a:t>:</a:t>
            </a:r>
            <a:r>
              <a:rPr lang="en-US" dirty="0"/>
              <a:t> This was the method that showed us that python was not the best for scraping the dark web. Python is best used to do work with http or https URLs. We could manipulate it a bit but it would still be fruitless. For example, the “URLOPEN” tool is a freely available command line utility that is widely used for http and https browsing. But we could use  tool like </a:t>
            </a:r>
            <a:r>
              <a:rPr lang="en-US" dirty="0" err="1"/>
              <a:t>cURL</a:t>
            </a:r>
            <a:r>
              <a:rPr lang="en-US" dirty="0"/>
              <a:t>, to build a Tor wrapper around that command line tool, which can theoretically allow </a:t>
            </a:r>
            <a:r>
              <a:rPr lang="en-US" dirty="0" err="1"/>
              <a:t>cURL</a:t>
            </a:r>
            <a:r>
              <a:rPr lang="en-US" dirty="0"/>
              <a:t> to take advantage of the anonymization of Tor. However, even if we were successful in doing so, this process would still only provide (anonymized) access to the World Wide Web. The Dark Web .onion sites, which do not implement the standard Domain Naming System, would still be out of reach. With this devastating realization, we did not try further with </a:t>
            </a:r>
            <a:r>
              <a:rPr lang="en-US" dirty="0" err="1"/>
              <a:t>scrapy</a:t>
            </a:r>
            <a:r>
              <a:rPr lang="en-US" dirty="0"/>
              <a:t> as the main part was getting into the URL itself which we could not achieve in any capacity using python at all.</a:t>
            </a:r>
          </a:p>
          <a:p>
            <a:pPr marL="0" indent="0">
              <a:buNone/>
            </a:pPr>
            <a:endParaRPr lang="en-US" dirty="0"/>
          </a:p>
        </p:txBody>
      </p:sp>
    </p:spTree>
    <p:extLst>
      <p:ext uri="{BB962C8B-B14F-4D97-AF65-F5344CB8AC3E}">
        <p14:creationId xmlns:p14="http://schemas.microsoft.com/office/powerpoint/2010/main" val="243742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343B-685D-1247-B3F5-E5FA7B2563E9}"/>
              </a:ext>
            </a:extLst>
          </p:cNvPr>
          <p:cNvSpPr>
            <a:spLocks noGrp="1"/>
          </p:cNvSpPr>
          <p:nvPr>
            <p:ph type="title"/>
          </p:nvPr>
        </p:nvSpPr>
        <p:spPr/>
        <p:txBody>
          <a:bodyPr/>
          <a:lstStyle/>
          <a:p>
            <a:r>
              <a:rPr lang="en-US" dirty="0"/>
              <a:t>SCRAPING THE DATA(contd.)</a:t>
            </a:r>
          </a:p>
        </p:txBody>
      </p:sp>
      <p:sp>
        <p:nvSpPr>
          <p:cNvPr id="3" name="Content Placeholder 2">
            <a:extLst>
              <a:ext uri="{FF2B5EF4-FFF2-40B4-BE49-F238E27FC236}">
                <a16:creationId xmlns:a16="http://schemas.microsoft.com/office/drawing/2014/main" id="{4F0FBE3F-5867-DF4B-9F6F-214191113D0C}"/>
              </a:ext>
            </a:extLst>
          </p:cNvPr>
          <p:cNvSpPr>
            <a:spLocks noGrp="1"/>
          </p:cNvSpPr>
          <p:nvPr>
            <p:ph idx="1"/>
          </p:nvPr>
        </p:nvSpPr>
        <p:spPr/>
        <p:txBody>
          <a:bodyPr>
            <a:normAutofit lnSpcReduction="10000"/>
          </a:bodyPr>
          <a:lstStyle/>
          <a:p>
            <a:pPr marL="0" indent="0">
              <a:buNone/>
            </a:pPr>
            <a:r>
              <a:rPr lang="en-US" b="1" u="sng" dirty="0"/>
              <a:t>Scraping with Selenium:</a:t>
            </a:r>
            <a:r>
              <a:rPr lang="en-US" dirty="0"/>
              <a:t> By changing Firefox configuration we were not able to scrape the dark web either. Typing </a:t>
            </a:r>
            <a:r>
              <a:rPr lang="en-US" dirty="0" err="1"/>
              <a:t>about:config</a:t>
            </a:r>
            <a:r>
              <a:rPr lang="en-US" dirty="0"/>
              <a:t> on the search bar and locating </a:t>
            </a:r>
            <a:r>
              <a:rPr lang="en-US" dirty="0" err="1"/>
              <a:t>network.dns.blockDotOnion</a:t>
            </a:r>
            <a:r>
              <a:rPr lang="en-US" dirty="0"/>
              <a:t> setting and changing its value to false, we were able to access dark web before from </a:t>
            </a:r>
            <a:r>
              <a:rPr lang="en-US" dirty="0" err="1"/>
              <a:t>firefox</a:t>
            </a:r>
            <a:r>
              <a:rPr lang="en-US" dirty="0"/>
              <a:t> with </a:t>
            </a:r>
            <a:r>
              <a:rPr lang="en-US" dirty="0" err="1"/>
              <a:t>vpn</a:t>
            </a:r>
            <a:r>
              <a:rPr lang="en-US" dirty="0"/>
              <a:t> turned on. Some .onion sites were blocked by </a:t>
            </a:r>
            <a:r>
              <a:rPr lang="en-US" dirty="0" err="1"/>
              <a:t>firefox</a:t>
            </a:r>
            <a:r>
              <a:rPr lang="en-US" dirty="0"/>
              <a:t> as users reported them as deceptive sites. So, we were not able to scrape any webpage via </a:t>
            </a:r>
            <a:r>
              <a:rPr lang="en-US" dirty="0" err="1"/>
              <a:t>firefox</a:t>
            </a:r>
            <a:r>
              <a:rPr lang="en-US" dirty="0"/>
              <a:t>. Then, we moved on to attempting to scrape dark webpage via chrome.</a:t>
            </a:r>
          </a:p>
          <a:p>
            <a:pPr marL="0" indent="0">
              <a:buNone/>
            </a:pPr>
            <a:r>
              <a:rPr lang="en-US" b="1" u="sng" dirty="0"/>
              <a:t>Attempt to scrape using selenium </a:t>
            </a:r>
            <a:r>
              <a:rPr lang="en-US" b="1" u="sng" dirty="0" err="1"/>
              <a:t>webdriver</a:t>
            </a:r>
            <a:r>
              <a:rPr lang="en-US" b="1" dirty="0"/>
              <a:t>: </a:t>
            </a:r>
            <a:r>
              <a:rPr lang="en-US" dirty="0"/>
              <a:t>We attempted to scrape dark webpage using selenium. We planned to access the dark web over tor network. Selenium </a:t>
            </a:r>
            <a:r>
              <a:rPr lang="en-US" dirty="0" err="1"/>
              <a:t>webdriver</a:t>
            </a:r>
            <a:r>
              <a:rPr lang="en-US" dirty="0"/>
              <a:t> can't work on tor browser so we used chrome web browser. To access tor network via chrome browser we used a chrome extension named Tor Control (Anonymity Layer). This extension allows to access tor network via other web browsers like chrome, </a:t>
            </a:r>
            <a:r>
              <a:rPr lang="en-US" dirty="0" err="1"/>
              <a:t>firefox</a:t>
            </a:r>
            <a:r>
              <a:rPr lang="en-US" dirty="0"/>
              <a:t> etc. To begin with, we installed a </a:t>
            </a:r>
            <a:r>
              <a:rPr lang="en-US" dirty="0" err="1"/>
              <a:t>vpn</a:t>
            </a:r>
            <a:r>
              <a:rPr lang="en-US" dirty="0"/>
              <a:t> software and selenium through mac terminal.</a:t>
            </a:r>
          </a:p>
          <a:p>
            <a:pPr marL="0" indent="0">
              <a:buNone/>
            </a:pPr>
            <a:endParaRPr lang="en-US" dirty="0"/>
          </a:p>
        </p:txBody>
      </p:sp>
    </p:spTree>
    <p:extLst>
      <p:ext uri="{BB962C8B-B14F-4D97-AF65-F5344CB8AC3E}">
        <p14:creationId xmlns:p14="http://schemas.microsoft.com/office/powerpoint/2010/main" val="37800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343B-685D-1247-B3F5-E5FA7B2563E9}"/>
              </a:ext>
            </a:extLst>
          </p:cNvPr>
          <p:cNvSpPr>
            <a:spLocks noGrp="1"/>
          </p:cNvSpPr>
          <p:nvPr>
            <p:ph type="title"/>
          </p:nvPr>
        </p:nvSpPr>
        <p:spPr/>
        <p:txBody>
          <a:bodyPr/>
          <a:lstStyle/>
          <a:p>
            <a:r>
              <a:rPr lang="en-US" dirty="0"/>
              <a:t>SCRAPING THE DATA(contd.)</a:t>
            </a:r>
          </a:p>
        </p:txBody>
      </p:sp>
      <p:sp>
        <p:nvSpPr>
          <p:cNvPr id="3" name="Content Placeholder 2">
            <a:extLst>
              <a:ext uri="{FF2B5EF4-FFF2-40B4-BE49-F238E27FC236}">
                <a16:creationId xmlns:a16="http://schemas.microsoft.com/office/drawing/2014/main" id="{4F0FBE3F-5867-DF4B-9F6F-214191113D0C}"/>
              </a:ext>
            </a:extLst>
          </p:cNvPr>
          <p:cNvSpPr>
            <a:spLocks noGrp="1"/>
          </p:cNvSpPr>
          <p:nvPr>
            <p:ph idx="1"/>
          </p:nvPr>
        </p:nvSpPr>
        <p:spPr/>
        <p:txBody>
          <a:bodyPr>
            <a:normAutofit/>
          </a:bodyPr>
          <a:lstStyle/>
          <a:p>
            <a:pPr marL="0" indent="0">
              <a:buNone/>
            </a:pPr>
            <a:r>
              <a:rPr lang="en-US" dirty="0"/>
              <a:t>Then we installed the chrome extension from the following link- </a:t>
            </a:r>
            <a:r>
              <a:rPr lang="en-US" u="sng" dirty="0">
                <a:hlinkClick r:id="rId2"/>
              </a:rPr>
              <a:t>https://chrome.google.com/webstore/detail/tor-control-anonymity-lay/kjoabfljeghcinlpjhdbdfbcflapkccm?hl=en-GB</a:t>
            </a:r>
            <a:endParaRPr lang="en-US" dirty="0"/>
          </a:p>
          <a:p>
            <a:pPr marL="0" indent="0">
              <a:buNone/>
            </a:pPr>
            <a:r>
              <a:rPr lang="en-US" dirty="0"/>
              <a:t> After that, we ran the </a:t>
            </a:r>
            <a:r>
              <a:rPr lang="en-US" dirty="0" err="1"/>
              <a:t>vpn</a:t>
            </a:r>
            <a:r>
              <a:rPr lang="en-US" dirty="0"/>
              <a:t> software, enabled the extension in the browser and tried running lines of python code to scrape data from a table of dark webpage. </a:t>
            </a:r>
          </a:p>
          <a:p>
            <a:pPr marL="0" indent="0">
              <a:buNone/>
            </a:pPr>
            <a:r>
              <a:rPr lang="en-US" dirty="0"/>
              <a:t>We couldn't scrape the webpage because the .onion site couldn't be successfully reached. After running first 4 lines of code, browser opened a new window automatically and tried to load the dark webpage but after a while "This site can't be reached" message was shown in the chrome browser. We tried other sites but the responses were the same. From this we assumed that most probably the extension could not connect to the tor network properly. So the browser could not load .onion sites.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5830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51BE-A77D-9849-8EA8-4430F1626A0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CB8F299-E637-534C-B2CC-4B6E6BEA0CAA}"/>
              </a:ext>
            </a:extLst>
          </p:cNvPr>
          <p:cNvSpPr>
            <a:spLocks noGrp="1"/>
          </p:cNvSpPr>
          <p:nvPr>
            <p:ph idx="1"/>
          </p:nvPr>
        </p:nvSpPr>
        <p:spPr/>
        <p:txBody>
          <a:bodyPr>
            <a:normAutofit fontScale="92500" lnSpcReduction="20000"/>
          </a:bodyPr>
          <a:lstStyle/>
          <a:p>
            <a:pPr lvl="0"/>
            <a:r>
              <a:rPr lang="en-US" dirty="0"/>
              <a:t>The surface web marketplaces have a lot of different designs which can be divided into many categories whilst the dark web marketplace mostly has the same layout.</a:t>
            </a:r>
          </a:p>
          <a:p>
            <a:pPr lvl="0"/>
            <a:r>
              <a:rPr lang="en-US" dirty="0"/>
              <a:t>A few of the surface web marketplaces have atrociously unorganized html files. On the other hand, the dark web marketplaces usually have quite a primitive layout which makes it quite organized.</a:t>
            </a:r>
          </a:p>
          <a:p>
            <a:pPr lvl="0"/>
            <a:r>
              <a:rPr lang="en-US" dirty="0"/>
              <a:t>Surface web marketplaces have confusing html files that makes it hard to scrape the html files themselves. But the dark web sites have encrypted domains that makes it hard to connect with the URL itself. Though it’s trivial html files make it seem very much possible to scrape it with any of the scraping tools.</a:t>
            </a:r>
          </a:p>
          <a:p>
            <a:pPr lvl="0"/>
            <a:r>
              <a:rPr lang="en-US" dirty="0"/>
              <a:t>The surface web marketplace (if not country based) has choices when it comes to currency. While the dark web only operates on crypto currency (bit coin).</a:t>
            </a:r>
          </a:p>
          <a:p>
            <a:pPr lvl="0"/>
            <a:r>
              <a:rPr lang="en-US" dirty="0"/>
              <a:t>For Surface Web, one can know and contact with the seller or buyer apart from internet but in dark web, the both party (Seller &amp; buyer) remain undercover or anonymous.</a:t>
            </a:r>
          </a:p>
          <a:p>
            <a:pPr lvl="0"/>
            <a:r>
              <a:rPr lang="en-US" dirty="0"/>
              <a:t>The Surface Web’s sites stay for a long time but the dark web’s site frequently changes it addresses.</a:t>
            </a:r>
          </a:p>
        </p:txBody>
      </p:sp>
    </p:spTree>
    <p:extLst>
      <p:ext uri="{BB962C8B-B14F-4D97-AF65-F5344CB8AC3E}">
        <p14:creationId xmlns:p14="http://schemas.microsoft.com/office/powerpoint/2010/main" val="161955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{FEDCB3C7-8950-0E4D-A3FF-22CFC5215368}tf10001067</Template>
  <TotalTime>23</TotalTime>
  <Words>1159</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Garamond</vt:lpstr>
      <vt:lpstr>Times New Roman</vt:lpstr>
      <vt:lpstr>Savon</vt:lpstr>
      <vt:lpstr>FINAL PRESENTATION</vt:lpstr>
      <vt:lpstr>INTRODUCTION</vt:lpstr>
      <vt:lpstr>INTRODUCTION(contd.)</vt:lpstr>
      <vt:lpstr>SCRAPING THE DATA</vt:lpstr>
      <vt:lpstr>SCRAPING THE DATA(contd.)</vt:lpstr>
      <vt:lpstr>SCRAPING THE DATA(contd.)</vt:lpstr>
      <vt:lpstr>SCRAPING THE DATA(contd.)</vt:lpstr>
      <vt:lpstr>SCRAPING THE DATA(contd.)</vt:lpstr>
      <vt:lpstr>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Microsoft Office User</dc:creator>
  <cp:lastModifiedBy>Microsoft Office User</cp:lastModifiedBy>
  <cp:revision>3</cp:revision>
  <dcterms:created xsi:type="dcterms:W3CDTF">2019-12-23T06:24:08Z</dcterms:created>
  <dcterms:modified xsi:type="dcterms:W3CDTF">2019-12-23T08:59:01Z</dcterms:modified>
</cp:coreProperties>
</file>