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97C59B7-E0BF-49C0-9BD9-35B1E382BC1B}">
  <a:tblStyle styleId="{F97C59B7-E0BF-49C0-9BD9-35B1E382BC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9db4da07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9db4da07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9db4da07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9db4da07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Same deal as the decision tree but way more accurate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9d13ddb7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9d13ddb7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9d13ddb7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9d13ddb7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9d13ddb7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9d13ddb7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SMOTE imlearn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9db4da07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9db4da07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9d13ddb7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9d13ddb7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9d13ddb7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9d13ddb7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9d13ddb7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9d13ddb7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AFTER THIS SLIDE, DO A SLIDE ON VISUALISATION WHERE I PLOT THE NUMBER OF INSTANCES OF EACH TIME. BASICALLY SAY HOW MUCH OF EACH TYPE OF POST YOU GOT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83773f9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83773f9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9d13ddb7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9d13ddb7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9db4da07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9db4da07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9db4da07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9db4da07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Confusion matrix shows large total of photos being correctly predicted, but massive data inbalance provides poor data for the rest</a:t>
            </a:r>
            <a:endParaRPr/>
          </a:p>
          <a:p>
            <a:pPr indent="0" lvl="0" marL="0" rtl="0" algn="l">
              <a:spcBef>
                <a:spcPts val="0"/>
              </a:spcBef>
              <a:spcAft>
                <a:spcPts val="0"/>
              </a:spcAft>
              <a:buNone/>
            </a:pPr>
            <a:r>
              <a:rPr lang="en-GB"/>
              <a:t>Classification report shows massive imbalance as well</a:t>
            </a:r>
            <a:endParaRPr/>
          </a:p>
          <a:p>
            <a:pPr indent="0" lvl="0" marL="0" rtl="0" algn="l">
              <a:spcBef>
                <a:spcPts val="0"/>
              </a:spcBef>
              <a:spcAft>
                <a:spcPts val="0"/>
              </a:spcAft>
              <a:buNone/>
            </a:pPr>
            <a:r>
              <a:rPr lang="en-GB"/>
              <a:t>Decision tree also has poor balance of depth, caused by sheer abundance of photo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9d13ddb7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9d13ddb7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cikit-learn.org/stable/modules/model_evaluation.html#confusion-matrix" TargetMode="External"/><Relationship Id="rId4" Type="http://schemas.openxmlformats.org/officeDocument/2006/relationships/hyperlink" Target="https://scikit-learn.org/stable/modules/svm.html#svm" TargetMode="External"/><Relationship Id="rId5" Type="http://schemas.openxmlformats.org/officeDocument/2006/relationships/hyperlink" Target="https://scikit-learn.org/stable/modules/tree.html" TargetMode="External"/><Relationship Id="rId6" Type="http://schemas.openxmlformats.org/officeDocument/2006/relationships/hyperlink" Target="http://archive.ics.uci.edu/ml/datasets/Facebook+Comment+Volume+Dataset" TargetMode="External"/><Relationship Id="rId7" Type="http://schemas.openxmlformats.org/officeDocument/2006/relationships/hyperlink" Target="https://imbalanced-learn.readthedocs.io/en/stable/generated/imblearn.over_sampling.SMOT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The Use of AI &amp; Machine Learning with Classifying &amp; Predicting Types of Social Media Posts</a:t>
            </a:r>
            <a:endParaRPr/>
          </a:p>
        </p:txBody>
      </p:sp>
      <p:sp>
        <p:nvSpPr>
          <p:cNvPr id="86" name="Google Shape;86;p13"/>
          <p:cNvSpPr txBox="1"/>
          <p:nvPr>
            <p:ph idx="1" type="subTitle"/>
          </p:nvPr>
        </p:nvSpPr>
        <p:spPr>
          <a:xfrm>
            <a:off x="598100" y="2715953"/>
            <a:ext cx="8222100" cy="14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Ciaran O’Dwyer - S15111608</a:t>
            </a:r>
            <a:endParaRPr/>
          </a:p>
          <a:p>
            <a:pPr indent="0" lvl="0" marL="0" rtl="0" algn="l">
              <a:spcBef>
                <a:spcPts val="0"/>
              </a:spcBef>
              <a:spcAft>
                <a:spcPts val="0"/>
              </a:spcAft>
              <a:buNone/>
            </a:pPr>
            <a:r>
              <a:rPr lang="en-GB"/>
              <a:t>CMP7161 Advanced Data Science A S2 2018/9</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Support Vector Machine - Code</a:t>
            </a:r>
            <a:endParaRPr/>
          </a:p>
        </p:txBody>
      </p:sp>
      <p:pic>
        <p:nvPicPr>
          <p:cNvPr id="143" name="Google Shape;143;p22"/>
          <p:cNvPicPr preferRelativeResize="0"/>
          <p:nvPr/>
        </p:nvPicPr>
        <p:blipFill>
          <a:blip r:embed="rId3">
            <a:alphaModFix/>
          </a:blip>
          <a:stretch>
            <a:fillRect/>
          </a:stretch>
        </p:blipFill>
        <p:spPr>
          <a:xfrm>
            <a:off x="1465550" y="1017800"/>
            <a:ext cx="6212889" cy="382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Support Vector Machine - Results</a:t>
            </a:r>
            <a:endParaRPr/>
          </a:p>
        </p:txBody>
      </p:sp>
      <p:pic>
        <p:nvPicPr>
          <p:cNvPr id="149" name="Google Shape;149;p23"/>
          <p:cNvPicPr preferRelativeResize="0"/>
          <p:nvPr/>
        </p:nvPicPr>
        <p:blipFill>
          <a:blip r:embed="rId3">
            <a:alphaModFix/>
          </a:blip>
          <a:stretch>
            <a:fillRect/>
          </a:stretch>
        </p:blipFill>
        <p:spPr>
          <a:xfrm>
            <a:off x="311700" y="1017800"/>
            <a:ext cx="3597153" cy="3820900"/>
          </a:xfrm>
          <a:prstGeom prst="rect">
            <a:avLst/>
          </a:prstGeom>
          <a:noFill/>
          <a:ln>
            <a:noFill/>
          </a:ln>
        </p:spPr>
      </p:pic>
      <p:pic>
        <p:nvPicPr>
          <p:cNvPr id="150" name="Google Shape;150;p23"/>
          <p:cNvPicPr preferRelativeResize="0"/>
          <p:nvPr/>
        </p:nvPicPr>
        <p:blipFill>
          <a:blip r:embed="rId4">
            <a:alphaModFix/>
          </a:blip>
          <a:stretch>
            <a:fillRect/>
          </a:stretch>
        </p:blipFill>
        <p:spPr>
          <a:xfrm>
            <a:off x="4041228" y="1576388"/>
            <a:ext cx="4791075" cy="1990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Comparison</a:t>
            </a:r>
            <a:endParaRPr/>
          </a:p>
        </p:txBody>
      </p:sp>
      <p:graphicFrame>
        <p:nvGraphicFramePr>
          <p:cNvPr id="156" name="Google Shape;156;p24"/>
          <p:cNvGraphicFramePr/>
          <p:nvPr/>
        </p:nvGraphicFramePr>
        <p:xfrm>
          <a:off x="952500" y="1211150"/>
          <a:ext cx="3000000" cy="3000000"/>
        </p:xfrm>
        <a:graphic>
          <a:graphicData uri="http://schemas.openxmlformats.org/drawingml/2006/table">
            <a:tbl>
              <a:tblPr>
                <a:noFill/>
                <a:tableStyleId>{F97C59B7-E0BF-49C0-9BD9-35B1E382BC1B}</a:tableStyleId>
              </a:tblPr>
              <a:tblGrid>
                <a:gridCol w="2413000"/>
                <a:gridCol w="2413000"/>
                <a:gridCol w="2413000"/>
              </a:tblGrid>
              <a:tr h="380675">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lang="en-GB"/>
                        <a:t>Decision Tree</a:t>
                      </a:r>
                      <a:endParaRPr/>
                    </a:p>
                  </a:txBody>
                  <a:tcPr marT="91425" marB="91425" marR="91425" marL="91425"/>
                </a:tc>
                <a:tc>
                  <a:txBody>
                    <a:bodyPr>
                      <a:noAutofit/>
                    </a:bodyPr>
                    <a:lstStyle/>
                    <a:p>
                      <a:pPr indent="0" lvl="0" marL="0" rtl="0" algn="ctr">
                        <a:spcBef>
                          <a:spcPts val="0"/>
                        </a:spcBef>
                        <a:spcAft>
                          <a:spcPts val="0"/>
                        </a:spcAft>
                        <a:buNone/>
                      </a:pPr>
                      <a:r>
                        <a:rPr lang="en-GB"/>
                        <a:t>Support Vector Machine</a:t>
                      </a:r>
                      <a:endParaRPr/>
                    </a:p>
                  </a:txBody>
                  <a:tcPr marT="91425" marB="91425" marR="91425" marL="91425"/>
                </a:tc>
              </a:tr>
              <a:tr h="377025">
                <a:tc>
                  <a:txBody>
                    <a:bodyPr>
                      <a:noAutofit/>
                    </a:bodyPr>
                    <a:lstStyle/>
                    <a:p>
                      <a:pPr indent="0" lvl="0" marL="0" rtl="0" algn="ctr">
                        <a:spcBef>
                          <a:spcPts val="0"/>
                        </a:spcBef>
                        <a:spcAft>
                          <a:spcPts val="0"/>
                        </a:spcAft>
                        <a:buNone/>
                      </a:pPr>
                      <a:r>
                        <a:rPr lang="en-GB"/>
                        <a:t>Accuracy</a:t>
                      </a:r>
                      <a:endParaRPr/>
                    </a:p>
                  </a:txBody>
                  <a:tcPr marT="91425" marB="91425" marR="91425" marL="91425"/>
                </a:tc>
                <a:tc>
                  <a:txBody>
                    <a:bodyPr>
                      <a:noAutofit/>
                    </a:bodyPr>
                    <a:lstStyle/>
                    <a:p>
                      <a:pPr indent="0" lvl="0" marL="0" rtl="0" algn="ctr">
                        <a:spcBef>
                          <a:spcPts val="0"/>
                        </a:spcBef>
                        <a:spcAft>
                          <a:spcPts val="0"/>
                        </a:spcAft>
                        <a:buNone/>
                      </a:pPr>
                      <a:r>
                        <a:rPr lang="en-GB"/>
                        <a:t>83.4%</a:t>
                      </a:r>
                      <a:endParaRPr/>
                    </a:p>
                  </a:txBody>
                  <a:tcPr marT="91425" marB="91425" marR="91425" marL="91425"/>
                </a:tc>
                <a:tc>
                  <a:txBody>
                    <a:bodyPr>
                      <a:noAutofit/>
                    </a:bodyPr>
                    <a:lstStyle/>
                    <a:p>
                      <a:pPr indent="0" lvl="0" marL="0" rtl="0" algn="ctr">
                        <a:spcBef>
                          <a:spcPts val="0"/>
                        </a:spcBef>
                        <a:spcAft>
                          <a:spcPts val="0"/>
                        </a:spcAft>
                        <a:buNone/>
                      </a:pPr>
                      <a:r>
                        <a:rPr lang="en-GB"/>
                        <a:t>83.63%</a:t>
                      </a:r>
                      <a:endParaRPr/>
                    </a:p>
                  </a:txBody>
                  <a:tcPr marT="91425" marB="91425" marR="91425" marL="91425"/>
                </a:tc>
              </a:tr>
              <a:tr h="377025">
                <a:tc>
                  <a:txBody>
                    <a:bodyPr>
                      <a:noAutofit/>
                    </a:bodyPr>
                    <a:lstStyle/>
                    <a:p>
                      <a:pPr indent="0" lvl="0" marL="0" rtl="0" algn="ctr">
                        <a:spcBef>
                          <a:spcPts val="0"/>
                        </a:spcBef>
                        <a:spcAft>
                          <a:spcPts val="0"/>
                        </a:spcAft>
                        <a:buNone/>
                      </a:pPr>
                      <a:r>
                        <a:rPr lang="en-GB"/>
                        <a:t>Mean Absolute Error</a:t>
                      </a:r>
                      <a:endParaRPr/>
                    </a:p>
                  </a:txBody>
                  <a:tcPr marT="91425" marB="91425" marR="91425" marL="91425"/>
                </a:tc>
                <a:tc>
                  <a:txBody>
                    <a:bodyPr>
                      <a:noAutofit/>
                    </a:bodyPr>
                    <a:lstStyle/>
                    <a:p>
                      <a:pPr indent="0" lvl="0" marL="0" rtl="0" algn="ctr">
                        <a:spcBef>
                          <a:spcPts val="0"/>
                        </a:spcBef>
                        <a:spcAft>
                          <a:spcPts val="0"/>
                        </a:spcAft>
                        <a:buNone/>
                      </a:pPr>
                      <a:r>
                        <a:rPr lang="en-GB"/>
                        <a:t>0.22</a:t>
                      </a:r>
                      <a:endParaRPr/>
                    </a:p>
                  </a:txBody>
                  <a:tcPr marT="91425" marB="91425" marR="91425" marL="91425"/>
                </a:tc>
                <a:tc>
                  <a:txBody>
                    <a:bodyPr>
                      <a:noAutofit/>
                    </a:bodyPr>
                    <a:lstStyle/>
                    <a:p>
                      <a:pPr indent="0" lvl="0" marL="0" rtl="0" algn="ctr">
                        <a:spcBef>
                          <a:spcPts val="0"/>
                        </a:spcBef>
                        <a:spcAft>
                          <a:spcPts val="0"/>
                        </a:spcAft>
                        <a:buNone/>
                      </a:pPr>
                      <a:r>
                        <a:rPr lang="en-GB"/>
                        <a:t>0.21...</a:t>
                      </a:r>
                      <a:endParaRPr/>
                    </a:p>
                  </a:txBody>
                  <a:tcPr marT="91425" marB="91425" marR="91425" marL="91425"/>
                </a:tc>
              </a:tr>
            </a:tbl>
          </a:graphicData>
        </a:graphic>
      </p:graphicFrame>
      <p:sp>
        <p:nvSpPr>
          <p:cNvPr id="157" name="Google Shape;157;p24"/>
          <p:cNvSpPr txBox="1"/>
          <p:nvPr/>
        </p:nvSpPr>
        <p:spPr>
          <a:xfrm>
            <a:off x="931150" y="2793450"/>
            <a:ext cx="5320800" cy="17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8" name="Google Shape;158;p24"/>
          <p:cNvSpPr txBox="1"/>
          <p:nvPr/>
        </p:nvSpPr>
        <p:spPr>
          <a:xfrm>
            <a:off x="877625" y="2782000"/>
            <a:ext cx="5232300" cy="12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Overall, </a:t>
            </a:r>
            <a:r>
              <a:rPr lang="en-GB">
                <a:latin typeface="Roboto"/>
                <a:ea typeface="Roboto"/>
                <a:cs typeface="Roboto"/>
                <a:sym typeface="Roboto"/>
              </a:rPr>
              <a:t>Support Vector Machine provided</a:t>
            </a:r>
            <a:r>
              <a:rPr lang="en-GB">
                <a:latin typeface="Roboto"/>
                <a:ea typeface="Roboto"/>
                <a:cs typeface="Roboto"/>
                <a:sym typeface="Roboto"/>
              </a:rPr>
              <a:t> more accurate predictions and </a:t>
            </a:r>
            <a:r>
              <a:rPr lang="en-GB">
                <a:latin typeface="Roboto"/>
                <a:ea typeface="Roboto"/>
                <a:cs typeface="Roboto"/>
                <a:sym typeface="Roboto"/>
              </a:rPr>
              <a:t>classification</a:t>
            </a:r>
            <a:r>
              <a:rPr lang="en-GB">
                <a:latin typeface="Roboto"/>
                <a:ea typeface="Roboto"/>
                <a:cs typeface="Roboto"/>
                <a:sym typeface="Roboto"/>
              </a:rPr>
              <a:t>, however the dataset was imbalanced towards photos meaning all measures </a:t>
            </a:r>
            <a:r>
              <a:rPr lang="en-GB">
                <a:latin typeface="Roboto"/>
                <a:ea typeface="Roboto"/>
                <a:cs typeface="Roboto"/>
                <a:sym typeface="Roboto"/>
              </a:rPr>
              <a:t>greatly</a:t>
            </a:r>
            <a:r>
              <a:rPr lang="en-GB">
                <a:latin typeface="Roboto"/>
                <a:ea typeface="Roboto"/>
                <a:cs typeface="Roboto"/>
                <a:sym typeface="Roboto"/>
              </a:rPr>
              <a:t> favoured photos as the prediction criteria.</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 Summary</a:t>
            </a:r>
            <a:endParaRPr/>
          </a:p>
        </p:txBody>
      </p:sp>
      <p:sp>
        <p:nvSpPr>
          <p:cNvPr id="164" name="Google Shape;164;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From the results, it was found that there is some potential in using social media attention to predict the type of post.</a:t>
            </a:r>
            <a:endParaRPr/>
          </a:p>
          <a:p>
            <a:pPr indent="0" lvl="0" marL="0" rtl="0" algn="l">
              <a:spcBef>
                <a:spcPts val="1600"/>
              </a:spcBef>
              <a:spcAft>
                <a:spcPts val="0"/>
              </a:spcAft>
              <a:buNone/>
            </a:pPr>
            <a:r>
              <a:rPr lang="en-GB"/>
              <a:t>From the machine learning predictions, photos were shown the gain the most attention and videos the least, allowing for predictions to be made.</a:t>
            </a:r>
            <a:endParaRPr/>
          </a:p>
          <a:p>
            <a:pPr indent="0" lvl="0" marL="0" rtl="0" algn="l">
              <a:spcBef>
                <a:spcPts val="1600"/>
              </a:spcBef>
              <a:spcAft>
                <a:spcPts val="1600"/>
              </a:spcAft>
              <a:buNone/>
            </a:pPr>
            <a:r>
              <a:rPr lang="en-GB"/>
              <a:t>However, data set imbalance has impacted the reliability of this dataset, with 424 out of the 500 data entries being photos.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 and </a:t>
            </a:r>
            <a:r>
              <a:rPr lang="en-GB"/>
              <a:t>Recommendations</a:t>
            </a:r>
            <a:r>
              <a:rPr lang="en-GB"/>
              <a:t> </a:t>
            </a:r>
            <a:endParaRPr/>
          </a:p>
        </p:txBody>
      </p:sp>
      <p:sp>
        <p:nvSpPr>
          <p:cNvPr id="170" name="Google Shape;170;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conclusion, while the classification and prediction of facebook post type is possible, lots more research would have to be conducted to make it viable.</a:t>
            </a:r>
            <a:endParaRPr/>
          </a:p>
          <a:p>
            <a:pPr indent="0" lvl="0" marL="0" rtl="0" algn="l">
              <a:spcBef>
                <a:spcPts val="1600"/>
              </a:spcBef>
              <a:spcAft>
                <a:spcPts val="0"/>
              </a:spcAft>
              <a:buNone/>
            </a:pPr>
            <a:r>
              <a:rPr lang="en-GB"/>
              <a:t>It would be recommend to create or balance a new dataset to gain more data on the popularity of the social media post types. EG. Using Smote Imlearn to auto balance data.</a:t>
            </a:r>
            <a:endParaRPr/>
          </a:p>
          <a:p>
            <a:pPr indent="0" lvl="0" marL="0" rtl="0" algn="l">
              <a:spcBef>
                <a:spcPts val="1600"/>
              </a:spcBef>
              <a:spcAft>
                <a:spcPts val="0"/>
              </a:spcAft>
              <a:buNone/>
            </a:pPr>
            <a:r>
              <a:rPr lang="en-GB"/>
              <a:t>Using more methods of supervised learning may also help with understanding of data.</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endParaRPr/>
          </a:p>
        </p:txBody>
      </p:sp>
      <p:sp>
        <p:nvSpPr>
          <p:cNvPr id="176" name="Google Shape;176;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100" u="sng">
                <a:solidFill>
                  <a:schemeClr val="hlink"/>
                </a:solidFill>
                <a:latin typeface="Arial"/>
                <a:ea typeface="Arial"/>
                <a:cs typeface="Arial"/>
                <a:sym typeface="Arial"/>
                <a:hlinkClick r:id="rId3"/>
              </a:rPr>
              <a:t>https://scikit-learn.org/stable/modules/model_evaluation.html#confusion-matrix</a:t>
            </a:r>
            <a:endParaRPr/>
          </a:p>
          <a:p>
            <a:pPr indent="-342900" lvl="0" marL="457200" rtl="0" algn="l">
              <a:spcBef>
                <a:spcPts val="0"/>
              </a:spcBef>
              <a:spcAft>
                <a:spcPts val="0"/>
              </a:spcAft>
              <a:buSzPts val="1800"/>
              <a:buChar char="●"/>
            </a:pPr>
            <a:r>
              <a:rPr lang="en-GB" sz="1100" u="sng">
                <a:solidFill>
                  <a:schemeClr val="hlink"/>
                </a:solidFill>
                <a:latin typeface="Arial"/>
                <a:ea typeface="Arial"/>
                <a:cs typeface="Arial"/>
                <a:sym typeface="Arial"/>
                <a:hlinkClick r:id="rId4"/>
              </a:rPr>
              <a:t>https://scikit-learn.org/stable/modules/svm.html#svm</a:t>
            </a:r>
            <a:endParaRPr/>
          </a:p>
          <a:p>
            <a:pPr indent="-342900" lvl="0" marL="457200" rtl="0" algn="l">
              <a:spcBef>
                <a:spcPts val="0"/>
              </a:spcBef>
              <a:spcAft>
                <a:spcPts val="0"/>
              </a:spcAft>
              <a:buSzPts val="1800"/>
              <a:buChar char="●"/>
            </a:pPr>
            <a:r>
              <a:rPr lang="en-GB" sz="1100" u="sng">
                <a:solidFill>
                  <a:schemeClr val="hlink"/>
                </a:solidFill>
                <a:latin typeface="Arial"/>
                <a:ea typeface="Arial"/>
                <a:cs typeface="Arial"/>
                <a:sym typeface="Arial"/>
                <a:hlinkClick r:id="rId5"/>
              </a:rPr>
              <a:t>https://scikit-learn.org/stable/modules/tree.html</a:t>
            </a:r>
            <a:endParaRPr/>
          </a:p>
          <a:p>
            <a:pPr indent="-342900" lvl="0" marL="457200" rtl="0" algn="l">
              <a:spcBef>
                <a:spcPts val="0"/>
              </a:spcBef>
              <a:spcAft>
                <a:spcPts val="0"/>
              </a:spcAft>
              <a:buSzPts val="1800"/>
              <a:buChar char="●"/>
            </a:pPr>
            <a:r>
              <a:rPr lang="en-GB" sz="1100" u="sng">
                <a:solidFill>
                  <a:schemeClr val="hlink"/>
                </a:solidFill>
                <a:latin typeface="Arial"/>
                <a:ea typeface="Arial"/>
                <a:cs typeface="Arial"/>
                <a:sym typeface="Arial"/>
                <a:hlinkClick r:id="rId6"/>
              </a:rPr>
              <a:t>http://archive.ics.uci.edu/ml/datasets/Facebook+Comment+Volume+Dataset</a:t>
            </a:r>
            <a:endParaRPr/>
          </a:p>
          <a:p>
            <a:pPr indent="-342900" lvl="0" marL="457200" rtl="0" algn="l">
              <a:spcBef>
                <a:spcPts val="0"/>
              </a:spcBef>
              <a:spcAft>
                <a:spcPts val="0"/>
              </a:spcAft>
              <a:buSzPts val="1800"/>
              <a:buChar char="●"/>
            </a:pPr>
            <a:r>
              <a:rPr lang="en-GB" sz="1100" u="sng">
                <a:solidFill>
                  <a:schemeClr val="hlink"/>
                </a:solidFill>
                <a:latin typeface="Arial"/>
                <a:ea typeface="Arial"/>
                <a:cs typeface="Arial"/>
                <a:sym typeface="Arial"/>
                <a:hlinkClick r:id="rId7"/>
              </a:rPr>
              <a:t>https://imbalanced-learn.readthedocs.io/en/stable/generated/imblearn.over_sampling.SMOTE.html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Abstract</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For this project, machine learning techniques were used in order to predict types of social media posts on Facebook by using their interaction data as features. Two machine learning algorithms were used, these being decision trees and support machine vectors.While both </a:t>
            </a:r>
            <a:r>
              <a:rPr lang="en-GB"/>
              <a:t>produced</a:t>
            </a:r>
            <a:r>
              <a:rPr lang="en-GB"/>
              <a:t> high levels of accuracy, the poor weighting of the data produced lower levels of accuracy than desired.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Dataset</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dataset used for this project was the Facebook Comment Volume Dataset, provided by the UCI Machine Learning Repository.</a:t>
            </a:r>
            <a:endParaRPr/>
          </a:p>
          <a:p>
            <a:pPr indent="0" lvl="0" marL="0" rtl="0" algn="l">
              <a:spcBef>
                <a:spcPts val="1600"/>
              </a:spcBef>
              <a:spcAft>
                <a:spcPts val="0"/>
              </a:spcAft>
              <a:buNone/>
            </a:pPr>
            <a:r>
              <a:rPr lang="en-GB"/>
              <a:t>The Dataset contains various data from a popular Facebook group.</a:t>
            </a:r>
            <a:endParaRPr/>
          </a:p>
          <a:p>
            <a:pPr indent="0" lvl="0" marL="0" rtl="0" algn="l">
              <a:spcBef>
                <a:spcPts val="1600"/>
              </a:spcBef>
              <a:spcAft>
                <a:spcPts val="1600"/>
              </a:spcAft>
              <a:buNone/>
            </a:pPr>
            <a:r>
              <a:rPr lang="en-GB"/>
              <a:t>Data measured includes post interactions, media format and the main measures of post popularity. These are “likes”, “comments” and “shares”.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Pre-Processing and Feature Selection</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prepare the data for processing, the dataset was edited so that various data entries that were missing were removed.</a:t>
            </a:r>
            <a:endParaRPr/>
          </a:p>
          <a:p>
            <a:pPr indent="0" lvl="0" marL="0" rtl="0" algn="l">
              <a:spcBef>
                <a:spcPts val="1600"/>
              </a:spcBef>
              <a:spcAft>
                <a:spcPts val="0"/>
              </a:spcAft>
              <a:buNone/>
            </a:pPr>
            <a:r>
              <a:rPr lang="en-GB"/>
              <a:t>The dataset was also converted into a “.csv” format so it could be processed.</a:t>
            </a:r>
            <a:endParaRPr/>
          </a:p>
          <a:p>
            <a:pPr indent="0" lvl="0" marL="0" rtl="0" algn="l">
              <a:spcBef>
                <a:spcPts val="1600"/>
              </a:spcBef>
              <a:spcAft>
                <a:spcPts val="0"/>
              </a:spcAft>
              <a:buNone/>
            </a:pPr>
            <a:r>
              <a:rPr lang="en-GB"/>
              <a:t>Dataset consisted of 500 entries.</a:t>
            </a:r>
            <a:endParaRPr/>
          </a:p>
          <a:p>
            <a:pPr indent="0" lvl="0" marL="0" rtl="0" algn="l">
              <a:spcBef>
                <a:spcPts val="1600"/>
              </a:spcBef>
              <a:spcAft>
                <a:spcPts val="0"/>
              </a:spcAft>
              <a:buNone/>
            </a:pPr>
            <a:r>
              <a:rPr lang="en-GB"/>
              <a:t>For the project, the features to analyse were the “likes”, “comments” and “shares”.</a:t>
            </a:r>
            <a:endParaRPr/>
          </a:p>
          <a:p>
            <a:pPr indent="0" lvl="0" marL="0" rtl="0" algn="l">
              <a:spcBef>
                <a:spcPts val="1600"/>
              </a:spcBef>
              <a:spcAft>
                <a:spcPts val="0"/>
              </a:spcAft>
              <a:buNone/>
            </a:pPr>
            <a:r>
              <a:rPr lang="en-GB"/>
              <a:t>The Target was the type of post, which ranged from “Photo = 1”, “Link</a:t>
            </a:r>
            <a:r>
              <a:rPr lang="en-GB"/>
              <a:t> = 2</a:t>
            </a:r>
            <a:r>
              <a:rPr lang="en-GB"/>
              <a:t>”, </a:t>
            </a:r>
            <a:endParaRPr/>
          </a:p>
          <a:p>
            <a:pPr indent="0" lvl="0" marL="0" rtl="0" algn="l">
              <a:spcBef>
                <a:spcPts val="1600"/>
              </a:spcBef>
              <a:spcAft>
                <a:spcPts val="1600"/>
              </a:spcAft>
              <a:buNone/>
            </a:pPr>
            <a:r>
              <a:rPr lang="en-GB"/>
              <a:t>“Text = 3” and “Video = 4”.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Dataset Visualisation and Overview</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Dataset initially contained 501 data </a:t>
            </a:r>
            <a:r>
              <a:rPr lang="en-GB" sz="1400"/>
              <a:t>entries</a:t>
            </a:r>
            <a:r>
              <a:rPr lang="en-GB" sz="1400"/>
              <a:t>, however 1 was removed due to missing entries leaving the dataset with 500 entries. </a:t>
            </a:r>
            <a:endParaRPr sz="1400"/>
          </a:p>
          <a:p>
            <a:pPr indent="0" lvl="0" marL="0" rtl="0" algn="l">
              <a:spcBef>
                <a:spcPts val="1600"/>
              </a:spcBef>
              <a:spcAft>
                <a:spcPts val="0"/>
              </a:spcAft>
              <a:buNone/>
            </a:pPr>
            <a:r>
              <a:rPr lang="en-GB" sz="1400"/>
              <a:t>This dataset contained 7 videos, 22 links, 48 </a:t>
            </a:r>
            <a:r>
              <a:rPr lang="en-GB" sz="1400"/>
              <a:t>statuses and 424 photos. </a:t>
            </a:r>
            <a:endParaRPr sz="1400"/>
          </a:p>
          <a:p>
            <a:pPr indent="0" lvl="0" marL="0" rtl="0" algn="l">
              <a:spcBef>
                <a:spcPts val="1600"/>
              </a:spcBef>
              <a:spcAft>
                <a:spcPts val="1600"/>
              </a:spcAft>
              <a:buNone/>
            </a:pPr>
            <a:r>
              <a:rPr lang="en-GB" sz="1400"/>
              <a:t>Data set is fairly imbalanced, so it may impact the data.</a:t>
            </a:r>
            <a:endParaRPr sz="1400"/>
          </a:p>
        </p:txBody>
      </p:sp>
      <p:pic>
        <p:nvPicPr>
          <p:cNvPr id="111" name="Google Shape;111;p17"/>
          <p:cNvPicPr preferRelativeResize="0"/>
          <p:nvPr/>
        </p:nvPicPr>
        <p:blipFill>
          <a:blip r:embed="rId3">
            <a:alphaModFix/>
          </a:blip>
          <a:stretch>
            <a:fillRect/>
          </a:stretch>
        </p:blipFill>
        <p:spPr>
          <a:xfrm>
            <a:off x="132300" y="2792750"/>
            <a:ext cx="7001425" cy="2056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Decision Trees</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Non-Supervised method of learning, used for classification and regression.</a:t>
            </a:r>
            <a:endParaRPr/>
          </a:p>
          <a:p>
            <a:pPr indent="0" lvl="0" marL="0" rtl="0" algn="l">
              <a:spcBef>
                <a:spcPts val="1600"/>
              </a:spcBef>
              <a:spcAft>
                <a:spcPts val="0"/>
              </a:spcAft>
              <a:buNone/>
            </a:pPr>
            <a:r>
              <a:rPr lang="en-GB"/>
              <a:t>Model functions by predicting target variable via decision rules from features data.</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Decision Tree - Code</a:t>
            </a:r>
            <a:endParaRPr/>
          </a:p>
        </p:txBody>
      </p:sp>
      <p:pic>
        <p:nvPicPr>
          <p:cNvPr id="123" name="Google Shape;123;p19"/>
          <p:cNvPicPr preferRelativeResize="0"/>
          <p:nvPr/>
        </p:nvPicPr>
        <p:blipFill>
          <a:blip r:embed="rId3">
            <a:alphaModFix/>
          </a:blip>
          <a:stretch>
            <a:fillRect/>
          </a:stretch>
        </p:blipFill>
        <p:spPr>
          <a:xfrm>
            <a:off x="1496313" y="1089850"/>
            <a:ext cx="6151379" cy="3820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Decision Tree - Results</a:t>
            </a:r>
            <a:endParaRPr/>
          </a:p>
        </p:txBody>
      </p:sp>
      <p:pic>
        <p:nvPicPr>
          <p:cNvPr id="129" name="Google Shape;129;p20"/>
          <p:cNvPicPr preferRelativeResize="0"/>
          <p:nvPr/>
        </p:nvPicPr>
        <p:blipFill>
          <a:blip r:embed="rId3">
            <a:alphaModFix/>
          </a:blip>
          <a:stretch>
            <a:fillRect/>
          </a:stretch>
        </p:blipFill>
        <p:spPr>
          <a:xfrm>
            <a:off x="5219449" y="1017800"/>
            <a:ext cx="3705225" cy="1352550"/>
          </a:xfrm>
          <a:prstGeom prst="rect">
            <a:avLst/>
          </a:prstGeom>
          <a:noFill/>
          <a:ln>
            <a:noFill/>
          </a:ln>
        </p:spPr>
      </p:pic>
      <p:pic>
        <p:nvPicPr>
          <p:cNvPr id="130" name="Google Shape;130;p20"/>
          <p:cNvPicPr preferRelativeResize="0"/>
          <p:nvPr/>
        </p:nvPicPr>
        <p:blipFill>
          <a:blip r:embed="rId4">
            <a:alphaModFix/>
          </a:blip>
          <a:stretch>
            <a:fillRect/>
          </a:stretch>
        </p:blipFill>
        <p:spPr>
          <a:xfrm>
            <a:off x="152400" y="1451475"/>
            <a:ext cx="4870550" cy="3416350"/>
          </a:xfrm>
          <a:prstGeom prst="rect">
            <a:avLst/>
          </a:prstGeom>
          <a:noFill/>
          <a:ln>
            <a:noFill/>
          </a:ln>
        </p:spPr>
      </p:pic>
      <p:pic>
        <p:nvPicPr>
          <p:cNvPr id="131" name="Google Shape;131;p20"/>
          <p:cNvPicPr preferRelativeResize="0"/>
          <p:nvPr/>
        </p:nvPicPr>
        <p:blipFill>
          <a:blip r:embed="rId5">
            <a:alphaModFix/>
          </a:blip>
          <a:stretch>
            <a:fillRect/>
          </a:stretch>
        </p:blipFill>
        <p:spPr>
          <a:xfrm>
            <a:off x="5127075" y="2918450"/>
            <a:ext cx="3705225" cy="15847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Support Machine Vector </a:t>
            </a:r>
            <a:endParaRPr/>
          </a:p>
        </p:txBody>
      </p:sp>
      <p:sp>
        <p:nvSpPr>
          <p:cNvPr id="137" name="Google Shape;137;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Supervised Method of Learning, used for classification and regression.</a:t>
            </a:r>
            <a:endParaRPr/>
          </a:p>
          <a:p>
            <a:pPr indent="0" lvl="0" marL="0" rtl="0" algn="l">
              <a:spcBef>
                <a:spcPts val="1600"/>
              </a:spcBef>
              <a:spcAft>
                <a:spcPts val="1600"/>
              </a:spcAft>
              <a:buNone/>
            </a:pPr>
            <a:r>
              <a:rPr lang="en-GB"/>
              <a:t>Memory efficient, using support vectors as a subset of training points.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