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73" r:id="rId4"/>
    <p:sldId id="259" r:id="rId5"/>
    <p:sldId id="262" r:id="rId6"/>
    <p:sldId id="261" r:id="rId7"/>
    <p:sldId id="257" r:id="rId8"/>
    <p:sldId id="260" r:id="rId9"/>
    <p:sldId id="264" r:id="rId10"/>
    <p:sldId id="286" r:id="rId11"/>
    <p:sldId id="287" r:id="rId12"/>
    <p:sldId id="285" r:id="rId13"/>
    <p:sldId id="265" r:id="rId14"/>
    <p:sldId id="267" r:id="rId15"/>
    <p:sldId id="269" r:id="rId16"/>
    <p:sldId id="270" r:id="rId17"/>
    <p:sldId id="274" r:id="rId18"/>
    <p:sldId id="277" r:id="rId19"/>
    <p:sldId id="279" r:id="rId20"/>
    <p:sldId id="278" r:id="rId21"/>
    <p:sldId id="281" r:id="rId22"/>
    <p:sldId id="280" r:id="rId23"/>
    <p:sldId id="282" r:id="rId24"/>
    <p:sldId id="283" r:id="rId25"/>
    <p:sldId id="288" r:id="rId26"/>
    <p:sldId id="289" r:id="rId27"/>
    <p:sldId id="290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3EB3E-CD6D-0A43-BAE9-4E288A38C0E9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F0E90-8558-6948-953A-6E91B722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3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Variable link capacity 1 graph to show (undershooting and </a:t>
            </a:r>
            <a:r>
              <a:rPr lang="en-US" baseline="0" dirty="0" err="1" smtClean="0"/>
              <a:t>bounceback</a:t>
            </a:r>
            <a:r>
              <a:rPr lang="en-US" baseline="0" dirty="0" smtClean="0"/>
              <a:t> to discuss)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Dummynet</a:t>
            </a:r>
            <a:r>
              <a:rPr lang="en-US" baseline="0" dirty="0" smtClean="0"/>
              <a:t> graph to show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5989-E8BA-5747-9858-731D54A393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0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Variable link capacity 1 graph to show (undershooting and </a:t>
            </a:r>
            <a:r>
              <a:rPr lang="en-US" baseline="0" dirty="0" err="1" smtClean="0"/>
              <a:t>bounceback</a:t>
            </a:r>
            <a:r>
              <a:rPr lang="en-US" baseline="0" dirty="0" smtClean="0"/>
              <a:t> to discuss)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Dummynet</a:t>
            </a:r>
            <a:r>
              <a:rPr lang="en-US" baseline="0" dirty="0" smtClean="0"/>
              <a:t> graph to show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45989-E8BA-5747-9858-731D54A393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0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0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0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3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1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6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6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5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8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20C4-97CA-5645-B449-D9BC5A557004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4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D20C4-97CA-5645-B449-D9BC5A557004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93F2-75EC-D14B-A7B3-5A01C483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ools.ietf.org/html/draft-singh-rmcat-adaptive-fec-01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etlab.tkk.fi/~jo/papers/2012-videv-rate-control.pdf" TargetMode="External"/><Relationship Id="rId3" Type="http://schemas.openxmlformats.org/officeDocument/2006/relationships/hyperlink" Target="http://www.netlab.tkk.fi/~varun/nagy2014mmsy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emf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otocols-comnet/rmcat-adaptive-fec-cod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Adaptive FEC for Congestion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u="sng" dirty="0" smtClean="0"/>
              <a:t>Varun Singh</a:t>
            </a:r>
            <a:r>
              <a:rPr lang="en-US" dirty="0" smtClean="0"/>
              <a:t>, </a:t>
            </a:r>
            <a:r>
              <a:rPr lang="en-US" dirty="0" err="1" smtClean="0"/>
              <a:t>Marcin</a:t>
            </a:r>
            <a:r>
              <a:rPr lang="en-US" dirty="0" smtClean="0"/>
              <a:t> Nagy, </a:t>
            </a:r>
            <a:r>
              <a:rPr lang="en-US" dirty="0" err="1" smtClean="0"/>
              <a:t>Jörg</a:t>
            </a:r>
            <a:r>
              <a:rPr lang="en-US" dirty="0" smtClean="0"/>
              <a:t> </a:t>
            </a:r>
            <a:r>
              <a:rPr lang="en-US" dirty="0" err="1" smtClean="0"/>
              <a:t>Ott</a:t>
            </a:r>
            <a:r>
              <a:rPr lang="en-US" dirty="0" smtClean="0"/>
              <a:t>, Lars </a:t>
            </a:r>
            <a:r>
              <a:rPr lang="en-US" dirty="0" err="1" smtClean="0"/>
              <a:t>Eggert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IETF </a:t>
            </a:r>
            <a:r>
              <a:rPr lang="en-US" dirty="0" smtClean="0"/>
              <a:t>91, Honolulu, </a:t>
            </a:r>
            <a:endParaRPr lang="en-US" dirty="0" smtClean="0"/>
          </a:p>
          <a:p>
            <a:r>
              <a:rPr lang="en-US" dirty="0" smtClean="0"/>
              <a:t>09. November </a:t>
            </a:r>
            <a:r>
              <a:rPr lang="en-US" dirty="0" smtClean="0"/>
              <a:t>2014</a:t>
            </a:r>
          </a:p>
          <a:p>
            <a:endParaRPr lang="en-US" dirty="0"/>
          </a:p>
          <a:p>
            <a:r>
              <a:rPr lang="pl-PL" sz="2200" dirty="0" smtClean="0">
                <a:hlinkClick r:id="rId2"/>
              </a:rPr>
              <a:t>https://tools.ietf.org</a:t>
            </a:r>
            <a:r>
              <a:rPr lang="pl-PL" sz="2200" dirty="0" smtClean="0">
                <a:hlinkClick r:id="rId2"/>
              </a:rPr>
              <a:t>/html/draft-singh-rmcat-adaptive-fec-</a:t>
            </a:r>
            <a:r>
              <a:rPr lang="pl-PL" sz="2200" dirty="0" smtClean="0">
                <a:hlinkClick r:id="rId2"/>
              </a:rPr>
              <a:t>01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1514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 err="1" smtClean="0"/>
              <a:t>goodput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Receiver reports </a:t>
            </a:r>
            <a:r>
              <a:rPr lang="en-US" dirty="0" err="1" smtClean="0"/>
              <a:t>goodput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Goodbytes</a:t>
            </a:r>
            <a:r>
              <a:rPr lang="en-US" dirty="0" smtClean="0"/>
              <a:t> in reporting interval =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bytes received – bytes discarded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												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Sender calculates </a:t>
            </a:r>
            <a:r>
              <a:rPr lang="en-US" dirty="0" err="1" smtClean="0"/>
              <a:t>goodput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Goodbytes</a:t>
            </a:r>
            <a:r>
              <a:rPr lang="en-US" dirty="0" smtClean="0"/>
              <a:t> in reporting interval =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bytes sent – bytes lost – bytes discarded</a:t>
            </a:r>
          </a:p>
          <a:p>
            <a:pPr lvl="1"/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5720441" y="4570618"/>
            <a:ext cx="436973" cy="322502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2711" y="647501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RLE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7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ndershoot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Congestion reported</a:t>
            </a:r>
          </a:p>
          <a:p>
            <a:pPr lvl="1"/>
            <a:r>
              <a:rPr lang="en-US" dirty="0" smtClean="0"/>
              <a:t>Sender calculates duration of congestion = </a:t>
            </a:r>
          </a:p>
          <a:p>
            <a:pPr marL="914400" lvl="2" indent="0">
              <a:buNone/>
            </a:pPr>
            <a:r>
              <a:rPr lang="en-US" dirty="0"/>
              <a:t>HSN when RTCP scheduled – HSN when congestion </a:t>
            </a:r>
            <a:r>
              <a:rPr lang="en-US" dirty="0" smtClean="0"/>
              <a:t>detected</a:t>
            </a:r>
          </a:p>
          <a:p>
            <a:pPr lvl="1"/>
            <a:r>
              <a:rPr lang="en-US" dirty="0" smtClean="0"/>
              <a:t>undershoot bytes = sending rate * duration/8</a:t>
            </a:r>
          </a:p>
          <a:p>
            <a:pPr lvl="1"/>
            <a:r>
              <a:rPr lang="en-US" dirty="0" smtClean="0"/>
              <a:t>New rate = </a:t>
            </a:r>
            <a:r>
              <a:rPr lang="en-US" dirty="0" err="1" smtClean="0"/>
              <a:t>Goodbytes</a:t>
            </a:r>
            <a:r>
              <a:rPr lang="en-US" dirty="0" smtClean="0"/>
              <a:t> – undershoot bytes [1]</a:t>
            </a:r>
          </a:p>
          <a:p>
            <a:pPr lvl="1"/>
            <a:endParaRPr lang="en-US" dirty="0" smtClean="0"/>
          </a:p>
          <a:p>
            <a:pPr marL="3200400" lvl="7" indent="0">
              <a:buNone/>
            </a:pPr>
            <a:r>
              <a:rPr lang="en-US" dirty="0" smtClean="0"/>
              <a:t>OR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Delta = Sending rate – </a:t>
            </a:r>
            <a:r>
              <a:rPr lang="en-US" dirty="0" err="1" smtClean="0"/>
              <a:t>goodput</a:t>
            </a:r>
            <a:endParaRPr lang="en-US" dirty="0" smtClean="0"/>
          </a:p>
          <a:p>
            <a:pPr lvl="1"/>
            <a:r>
              <a:rPr lang="en-US" dirty="0" smtClean="0"/>
              <a:t>New rate = sending rate – 2 x delta [2]</a:t>
            </a:r>
          </a:p>
        </p:txBody>
      </p:sp>
      <p:sp>
        <p:nvSpPr>
          <p:cNvPr id="4" name="Rectangle 3"/>
          <p:cNvSpPr/>
          <p:nvPr/>
        </p:nvSpPr>
        <p:spPr>
          <a:xfrm>
            <a:off x="3743026" y="6223120"/>
            <a:ext cx="5400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dirty="0" smtClean="0"/>
              <a:t>[1] </a:t>
            </a:r>
            <a:r>
              <a:rPr lang="pl-PL" sz="1200" dirty="0" smtClean="0">
                <a:hlinkClick r:id="rId2"/>
              </a:rPr>
              <a:t>http</a:t>
            </a:r>
            <a:r>
              <a:rPr lang="pl-PL" sz="1200" dirty="0">
                <a:hlinkClick r:id="rId2"/>
              </a:rPr>
              <a:t>://www.netlab.tkk.fi/~jo/papers/2012-videv-rate-</a:t>
            </a:r>
            <a:r>
              <a:rPr lang="pl-PL" sz="1200" dirty="0" smtClean="0">
                <a:hlinkClick r:id="rId2"/>
              </a:rPr>
              <a:t>control.pdf</a:t>
            </a:r>
            <a:endParaRPr lang="pl-PL" sz="1200" dirty="0" smtClean="0"/>
          </a:p>
          <a:p>
            <a:r>
              <a:rPr lang="pl-PL" sz="1200" dirty="0" smtClean="0"/>
              <a:t>[2] </a:t>
            </a:r>
            <a:r>
              <a:rPr lang="hu-HU" sz="1200" dirty="0">
                <a:hlinkClick r:id="rId3"/>
              </a:rPr>
              <a:t>http://www.netlab.tkk.fi/~varun/</a:t>
            </a:r>
            <a:r>
              <a:rPr lang="hu-HU" sz="1200" dirty="0" smtClean="0">
                <a:hlinkClick r:id="rId3"/>
              </a:rPr>
              <a:t>nagy2014mmsys.pdf</a:t>
            </a:r>
            <a:r>
              <a:rPr lang="hu-HU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4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~90% recovery in time for decoding when FEC interval was short</a:t>
            </a:r>
          </a:p>
          <a:p>
            <a:pPr lvl="1"/>
            <a:r>
              <a:rPr lang="en-US" dirty="0" smtClean="0"/>
              <a:t>Fewer packets protected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~80% recovery in time for decoding when FEC interval was long</a:t>
            </a:r>
          </a:p>
          <a:p>
            <a:pPr lvl="1"/>
            <a:r>
              <a:rPr lang="en-US" dirty="0" smtClean="0"/>
              <a:t>More packets protected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3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over a delay-based congestion control</a:t>
            </a:r>
          </a:p>
          <a:p>
            <a:pPr lvl="1"/>
            <a:r>
              <a:rPr lang="en-US" dirty="0" smtClean="0"/>
              <a:t>See paper for details</a:t>
            </a:r>
          </a:p>
          <a:p>
            <a:endParaRPr lang="en-US" dirty="0"/>
          </a:p>
          <a:p>
            <a:r>
              <a:rPr lang="en-US" dirty="0" smtClean="0"/>
              <a:t>However would like to generalize it.</a:t>
            </a:r>
          </a:p>
          <a:p>
            <a:pPr lvl="1"/>
            <a:r>
              <a:rPr lang="en-US" dirty="0" smtClean="0"/>
              <a:t>Apply to </a:t>
            </a:r>
            <a:r>
              <a:rPr lang="en-US" dirty="0" err="1" smtClean="0"/>
              <a:t>SCReAM</a:t>
            </a:r>
            <a:r>
              <a:rPr lang="en-US" dirty="0" smtClean="0"/>
              <a:t>, GCC, 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6315" y="6366271"/>
            <a:ext cx="8017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/>
              <a:t>Nagy M., Singh V., </a:t>
            </a:r>
            <a:r>
              <a:rPr lang="en-US" sz="1200" dirty="0" err="1"/>
              <a:t>Ott</a:t>
            </a:r>
            <a:r>
              <a:rPr lang="en-US" sz="1200" dirty="0"/>
              <a:t> J., </a:t>
            </a:r>
            <a:r>
              <a:rPr lang="en-US" sz="1200" dirty="0" err="1"/>
              <a:t>Eggert</a:t>
            </a:r>
            <a:r>
              <a:rPr lang="en-US" sz="1200" dirty="0"/>
              <a:t> L., </a:t>
            </a:r>
            <a:r>
              <a:rPr lang="en-US" sz="1200" dirty="0">
                <a:latin typeface="Consolas"/>
                <a:cs typeface="Consolas"/>
              </a:rPr>
              <a:t>Congestion Control using FEC for Conversational </a:t>
            </a:r>
            <a:r>
              <a:rPr lang="en-US" sz="1200" dirty="0" smtClean="0">
                <a:latin typeface="Consolas"/>
                <a:cs typeface="Consolas"/>
              </a:rPr>
              <a:t>Multimedia Communication</a:t>
            </a:r>
            <a:r>
              <a:rPr lang="en-US" sz="1200" dirty="0"/>
              <a:t>, Proc. of ACM Multimedia Systems, Singapore, SG, Mar, 2014,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7535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 (1/3)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5027" y="6371213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Ns-2 simulation, Variable link capacity, Single flow on the link</a:t>
            </a:r>
            <a:endParaRPr lang="en-US" dirty="0"/>
          </a:p>
        </p:txBody>
      </p:sp>
      <p:pic>
        <p:nvPicPr>
          <p:cNvPr id="10" name="Picture 9" descr="ns-var-50ms-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57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20160" y="168845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OWD: 50ms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7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smtClean="0"/>
              <a:t>(2/3)</a:t>
            </a:r>
            <a:endParaRPr lang="en-US" dirty="0"/>
          </a:p>
        </p:txBody>
      </p:sp>
      <p:pic>
        <p:nvPicPr>
          <p:cNvPr id="3" name="Picture 2" descr="ns-var-100ms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1015" y="168845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OWD: 100ms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116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smtClean="0"/>
              <a:t>(3/3)</a:t>
            </a:r>
            <a:endParaRPr lang="en-US" dirty="0"/>
          </a:p>
        </p:txBody>
      </p:sp>
      <p:pic>
        <p:nvPicPr>
          <p:cNvPr id="4" name="Picture 3" descr="ns-var-240ms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2350" y="1688453"/>
            <a:ext cx="164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OWD: 240ms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5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50ms</a:t>
            </a:r>
            <a:endParaRPr lang="en-US" dirty="0"/>
          </a:p>
        </p:txBody>
      </p:sp>
      <p:pic>
        <p:nvPicPr>
          <p:cNvPr id="4" name="Content Placeholder 3" descr="ns-var-50ms-thr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96" b="-49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3183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50ms</a:t>
            </a:r>
            <a:endParaRPr lang="en-US" dirty="0"/>
          </a:p>
        </p:txBody>
      </p:sp>
      <p:pic>
        <p:nvPicPr>
          <p:cNvPr id="4" name="Content Placeholder 3" descr="ns-var-50ms-dela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96" b="-49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4122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100ms</a:t>
            </a:r>
            <a:endParaRPr lang="en-US" dirty="0"/>
          </a:p>
        </p:txBody>
      </p:sp>
      <p:pic>
        <p:nvPicPr>
          <p:cNvPr id="4" name="Content Placeholder 3" descr="ns-var-100ms-thr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96" b="-49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620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IPR disclosures</a:t>
            </a:r>
          </a:p>
          <a:p>
            <a:pPr lvl="1"/>
            <a:r>
              <a:rPr lang="en-US" dirty="0" smtClean="0"/>
              <a:t>Nokia</a:t>
            </a:r>
          </a:p>
          <a:p>
            <a:pPr lvl="1"/>
            <a:r>
              <a:rPr lang="en-US" dirty="0" err="1" smtClean="0"/>
              <a:t>Polycom</a:t>
            </a:r>
            <a:endParaRPr lang="en-US" dirty="0" smtClean="0"/>
          </a:p>
          <a:p>
            <a:pPr lvl="1"/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030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100ms</a:t>
            </a:r>
            <a:endParaRPr lang="en-US" dirty="0"/>
          </a:p>
        </p:txBody>
      </p:sp>
      <p:pic>
        <p:nvPicPr>
          <p:cNvPr id="4" name="Content Placeholder 3" descr="ns-var-100ms-dela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96" b="-49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6070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 fairness (50ms)</a:t>
            </a:r>
            <a:endParaRPr lang="en-US" dirty="0"/>
          </a:p>
        </p:txBody>
      </p:sp>
      <p:pic>
        <p:nvPicPr>
          <p:cNvPr id="4" name="Content Placeholder 3" descr="competing-flows-50ms-thr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96" b="-4996"/>
          <a:stretch>
            <a:fillRect/>
          </a:stretch>
        </p:blipFill>
        <p:spPr>
          <a:xfrm>
            <a:off x="457200" y="161385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651311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5.4: RTT fairness</a:t>
            </a:r>
            <a:endParaRPr lang="en-US" dirty="0"/>
          </a:p>
        </p:txBody>
      </p:sp>
      <p:pic>
        <p:nvPicPr>
          <p:cNvPr id="4" name="Content Placeholder 3" descr="competing-flows-50ms-dela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96" b="-49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369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fairness </a:t>
            </a:r>
            <a:r>
              <a:rPr lang="en-US" dirty="0" smtClean="0"/>
              <a:t>(100ms</a:t>
            </a:r>
            <a:r>
              <a:rPr lang="en-US" dirty="0"/>
              <a:t>)</a:t>
            </a:r>
          </a:p>
        </p:txBody>
      </p:sp>
      <p:pic>
        <p:nvPicPr>
          <p:cNvPr id="4" name="Content Placeholder 3" descr="competing-flows-100ms-thr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96" b="-49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5493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fairness </a:t>
            </a:r>
            <a:r>
              <a:rPr lang="en-US" dirty="0" smtClean="0"/>
              <a:t>(100ms</a:t>
            </a:r>
            <a:r>
              <a:rPr lang="en-US" dirty="0"/>
              <a:t>)</a:t>
            </a:r>
          </a:p>
        </p:txBody>
      </p:sp>
      <p:pic>
        <p:nvPicPr>
          <p:cNvPr id="4" name="Content Placeholder 3" descr="competing-flows-100ms-dela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96" b="-49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7344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Compete with short TCPs</a:t>
            </a:r>
            <a:endParaRPr lang="en-US" dirty="0"/>
          </a:p>
        </p:txBody>
      </p:sp>
      <p:pic>
        <p:nvPicPr>
          <p:cNvPr id="6" name="Picture 5" descr="ns-competition-100ms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0" y="1657890"/>
            <a:ext cx="9144000" cy="4572000"/>
          </a:xfrm>
          <a:prstGeom prst="rect">
            <a:avLst/>
          </a:prstGeom>
        </p:spPr>
      </p:pic>
      <p:pic>
        <p:nvPicPr>
          <p:cNvPr id="7" name="Picture 6" descr="Screen Shot 2014-07-24 at 06.42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169"/>
            <a:ext cx="1413355" cy="42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05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TESTBED Evaluation (1/2)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061" y="6387304"/>
            <a:ext cx="691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1Mbit/s link capacity, 50ms one-way-delay, </a:t>
            </a:r>
          </a:p>
        </p:txBody>
      </p:sp>
      <p:sp>
        <p:nvSpPr>
          <p:cNvPr id="2" name="Rectangle 1"/>
          <p:cNvSpPr/>
          <p:nvPr/>
        </p:nvSpPr>
        <p:spPr>
          <a:xfrm>
            <a:off x="284061" y="1232972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Two RTP flows on the link</a:t>
            </a:r>
          </a:p>
        </p:txBody>
      </p:sp>
      <p:pic>
        <p:nvPicPr>
          <p:cNvPr id="6" name="Picture 5" descr="dummynet-50ms-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134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9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 Evaluation </a:t>
            </a:r>
            <a:r>
              <a:rPr lang="en-US" dirty="0" smtClean="0"/>
              <a:t>(2/</a:t>
            </a:r>
            <a:r>
              <a:rPr lang="en-US" dirty="0"/>
              <a:t>2)</a:t>
            </a:r>
          </a:p>
        </p:txBody>
      </p:sp>
      <p:pic>
        <p:nvPicPr>
          <p:cNvPr id="4" name="Picture 3" descr="dummynet-100ms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921"/>
            <a:ext cx="9144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061" y="6387304"/>
            <a:ext cx="691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1Mbit/s link capacity, 100ms one-way-delay, </a:t>
            </a:r>
          </a:p>
        </p:txBody>
      </p:sp>
    </p:spTree>
    <p:extLst>
      <p:ext uri="{BB962C8B-B14F-4D97-AF65-F5344CB8AC3E}">
        <p14:creationId xmlns:p14="http://schemas.microsoft.com/office/powerpoint/2010/main" val="2761652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Code: (coming soon)</a:t>
            </a:r>
          </a:p>
          <a:p>
            <a:pPr lvl="1"/>
            <a:r>
              <a:rPr lang="sv-SE" sz="1800" dirty="0" smtClean="0">
                <a:hlinkClick r:id="rId2"/>
              </a:rPr>
              <a:t>https://github.com/protocols-comnet/rmcat-adaptive-fec-code</a:t>
            </a:r>
            <a:r>
              <a:rPr lang="sv-SE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Evaluation Paper:</a:t>
            </a:r>
          </a:p>
          <a:p>
            <a:pPr lvl="1"/>
            <a:r>
              <a:rPr lang="en-US" sz="1600" dirty="0" smtClean="0"/>
              <a:t>Nagy M., Singh V., </a:t>
            </a:r>
            <a:r>
              <a:rPr lang="en-US" sz="1600" dirty="0" err="1" smtClean="0"/>
              <a:t>Ott</a:t>
            </a:r>
            <a:r>
              <a:rPr lang="en-US" sz="1600" dirty="0" smtClean="0"/>
              <a:t> J., </a:t>
            </a:r>
            <a:r>
              <a:rPr lang="en-US" sz="1600" dirty="0" err="1" smtClean="0"/>
              <a:t>Eggert</a:t>
            </a:r>
            <a:r>
              <a:rPr lang="en-US" sz="1600" dirty="0" smtClean="0"/>
              <a:t> L., Congestion Control using FEC for Conversational Multimedia Communication, Proc. of ACM Multimedia Systems, Singapore, SG, Mar, 2014,</a:t>
            </a:r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 smtClean="0"/>
              <a:t>feedback is appreciated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3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Resilience</a:t>
            </a:r>
            <a:endParaRPr lang="en-US" dirty="0"/>
          </a:p>
        </p:txBody>
      </p:sp>
      <p:pic>
        <p:nvPicPr>
          <p:cNvPr id="4" name="Content Placeholder 3" descr="chap6-fig-apply-err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86" r="-18086"/>
          <a:stretch>
            <a:fillRect/>
          </a:stretch>
        </p:blipFill>
        <p:spPr>
          <a:xfrm>
            <a:off x="-327729" y="1057238"/>
            <a:ext cx="10547579" cy="5800762"/>
          </a:xfrm>
        </p:spPr>
      </p:pic>
      <p:sp>
        <p:nvSpPr>
          <p:cNvPr id="3" name="TextBox 2"/>
          <p:cNvSpPr txBox="1"/>
          <p:nvPr/>
        </p:nvSpPr>
        <p:spPr>
          <a:xfrm>
            <a:off x="4343590" y="2554694"/>
            <a:ext cx="76236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FEC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38912" y="6334780"/>
            <a:ext cx="2880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SSA: Adaptive packet sizes</a:t>
            </a:r>
          </a:p>
          <a:p>
            <a:r>
              <a:rPr lang="en-US" sz="1400" dirty="0" smtClean="0"/>
              <a:t>RPS: reference picture selection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18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1465" y="1217151"/>
            <a:ext cx="1" cy="4531407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051466" y="5737104"/>
            <a:ext cx="7576559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106088" y="2253009"/>
            <a:ext cx="6377073" cy="1721945"/>
          </a:xfrm>
          <a:custGeom>
            <a:avLst/>
            <a:gdLst>
              <a:gd name="connsiteX0" fmla="*/ 0 w 6377073"/>
              <a:gd name="connsiteY0" fmla="*/ 355019 h 1334322"/>
              <a:gd name="connsiteX1" fmla="*/ 1488439 w 6377073"/>
              <a:gd name="connsiteY1" fmla="*/ 245782 h 1334322"/>
              <a:gd name="connsiteX2" fmla="*/ 2731081 w 6377073"/>
              <a:gd name="connsiteY2" fmla="*/ 996783 h 1334322"/>
              <a:gd name="connsiteX3" fmla="*/ 4506283 w 6377073"/>
              <a:gd name="connsiteY3" fmla="*/ 1283528 h 1334322"/>
              <a:gd name="connsiteX4" fmla="*/ 6377073 w 6377073"/>
              <a:gd name="connsiteY4" fmla="*/ 0 h 1334322"/>
              <a:gd name="connsiteX5" fmla="*/ 6377073 w 6377073"/>
              <a:gd name="connsiteY5" fmla="*/ 0 h 1334322"/>
              <a:gd name="connsiteX6" fmla="*/ 6377073 w 6377073"/>
              <a:gd name="connsiteY6" fmla="*/ 0 h 1334322"/>
              <a:gd name="connsiteX0" fmla="*/ 0 w 6377073"/>
              <a:gd name="connsiteY0" fmla="*/ 355019 h 1655028"/>
              <a:gd name="connsiteX1" fmla="*/ 1488439 w 6377073"/>
              <a:gd name="connsiteY1" fmla="*/ 245782 h 1655028"/>
              <a:gd name="connsiteX2" fmla="*/ 2731081 w 6377073"/>
              <a:gd name="connsiteY2" fmla="*/ 996783 h 1655028"/>
              <a:gd name="connsiteX3" fmla="*/ 4519938 w 6377073"/>
              <a:gd name="connsiteY3" fmla="*/ 1624892 h 1655028"/>
              <a:gd name="connsiteX4" fmla="*/ 6377073 w 6377073"/>
              <a:gd name="connsiteY4" fmla="*/ 0 h 1655028"/>
              <a:gd name="connsiteX5" fmla="*/ 6377073 w 6377073"/>
              <a:gd name="connsiteY5" fmla="*/ 0 h 1655028"/>
              <a:gd name="connsiteX6" fmla="*/ 6377073 w 6377073"/>
              <a:gd name="connsiteY6" fmla="*/ 0 h 1655028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758391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813012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3146"/>
              <a:gd name="connsiteX1" fmla="*/ 1488439 w 6377073"/>
              <a:gd name="connsiteY1" fmla="*/ 245782 h 1653146"/>
              <a:gd name="connsiteX2" fmla="*/ 2813012 w 6377073"/>
              <a:gd name="connsiteY2" fmla="*/ 969473 h 1653146"/>
              <a:gd name="connsiteX3" fmla="*/ 4519938 w 6377073"/>
              <a:gd name="connsiteY3" fmla="*/ 1624892 h 1653146"/>
              <a:gd name="connsiteX4" fmla="*/ 6377073 w 6377073"/>
              <a:gd name="connsiteY4" fmla="*/ 0 h 1653146"/>
              <a:gd name="connsiteX5" fmla="*/ 6377073 w 6377073"/>
              <a:gd name="connsiteY5" fmla="*/ 0 h 1653146"/>
              <a:gd name="connsiteX6" fmla="*/ 6377073 w 6377073"/>
              <a:gd name="connsiteY6" fmla="*/ 0 h 1653146"/>
              <a:gd name="connsiteX0" fmla="*/ 0 w 6377073"/>
              <a:gd name="connsiteY0" fmla="*/ 355019 h 1745421"/>
              <a:gd name="connsiteX1" fmla="*/ 1488439 w 6377073"/>
              <a:gd name="connsiteY1" fmla="*/ 245782 h 1745421"/>
              <a:gd name="connsiteX2" fmla="*/ 2813012 w 6377073"/>
              <a:gd name="connsiteY2" fmla="*/ 969473 h 1745421"/>
              <a:gd name="connsiteX3" fmla="*/ 4574560 w 6377073"/>
              <a:gd name="connsiteY3" fmla="*/ 1720474 h 1745421"/>
              <a:gd name="connsiteX4" fmla="*/ 6377073 w 6377073"/>
              <a:gd name="connsiteY4" fmla="*/ 0 h 1745421"/>
              <a:gd name="connsiteX5" fmla="*/ 6377073 w 6377073"/>
              <a:gd name="connsiteY5" fmla="*/ 0 h 1745421"/>
              <a:gd name="connsiteX6" fmla="*/ 6377073 w 6377073"/>
              <a:gd name="connsiteY6" fmla="*/ 0 h 1745421"/>
              <a:gd name="connsiteX0" fmla="*/ 0 w 6377073"/>
              <a:gd name="connsiteY0" fmla="*/ 355019 h 1721429"/>
              <a:gd name="connsiteX1" fmla="*/ 1488439 w 6377073"/>
              <a:gd name="connsiteY1" fmla="*/ 245782 h 1721429"/>
              <a:gd name="connsiteX2" fmla="*/ 4574560 w 6377073"/>
              <a:gd name="connsiteY2" fmla="*/ 1720474 h 1721429"/>
              <a:gd name="connsiteX3" fmla="*/ 6377073 w 6377073"/>
              <a:gd name="connsiteY3" fmla="*/ 0 h 1721429"/>
              <a:gd name="connsiteX4" fmla="*/ 6377073 w 6377073"/>
              <a:gd name="connsiteY4" fmla="*/ 0 h 1721429"/>
              <a:gd name="connsiteX5" fmla="*/ 6377073 w 6377073"/>
              <a:gd name="connsiteY5" fmla="*/ 0 h 1721429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8015"/>
              <a:gd name="connsiteX1" fmla="*/ 1474784 w 6377073"/>
              <a:gd name="connsiteY1" fmla="*/ 300400 h 1738015"/>
              <a:gd name="connsiteX2" fmla="*/ 4574560 w 6377073"/>
              <a:gd name="connsiteY2" fmla="*/ 1720474 h 1738015"/>
              <a:gd name="connsiteX3" fmla="*/ 5721614 w 6377073"/>
              <a:gd name="connsiteY3" fmla="*/ 996800 h 1738015"/>
              <a:gd name="connsiteX4" fmla="*/ 6377073 w 6377073"/>
              <a:gd name="connsiteY4" fmla="*/ 0 h 1738015"/>
              <a:gd name="connsiteX5" fmla="*/ 6377073 w 6377073"/>
              <a:gd name="connsiteY5" fmla="*/ 0 h 1738015"/>
              <a:gd name="connsiteX6" fmla="*/ 6377073 w 6377073"/>
              <a:gd name="connsiteY6" fmla="*/ 0 h 1738015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7073" h="1721945">
                <a:moveTo>
                  <a:pt x="0" y="355019"/>
                </a:moveTo>
                <a:cubicBezTo>
                  <a:pt x="516629" y="246920"/>
                  <a:pt x="712357" y="72824"/>
                  <a:pt x="1474784" y="300400"/>
                </a:cubicBezTo>
                <a:cubicBezTo>
                  <a:pt x="2237211" y="527976"/>
                  <a:pt x="3757512" y="1770541"/>
                  <a:pt x="4574560" y="1720474"/>
                </a:cubicBezTo>
                <a:cubicBezTo>
                  <a:pt x="5391608" y="1670407"/>
                  <a:pt x="6076654" y="286746"/>
                  <a:pt x="6377073" y="0"/>
                </a:cubicBezTo>
                <a:lnTo>
                  <a:pt x="6377073" y="0"/>
                </a:lnTo>
                <a:lnTo>
                  <a:pt x="6377073" y="0"/>
                </a:lnTo>
              </a:path>
            </a:pathLst>
          </a:cu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86637" y="5567581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1809" y="5567581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6981" y="5575390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92153" y="5567581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4631" y="5567581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4640143" y="5696200"/>
            <a:ext cx="339193" cy="83517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62498" y="5567581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97670" y="5567581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32843" y="5567581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92153" y="6379428"/>
            <a:ext cx="835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RTCP Interval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888827" y="1385676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28381" y="1377867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56981" y="1385676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92153" y="1377867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18342" y="1385676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62498" y="1385676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97670" y="1377867"/>
            <a:ext cx="0" cy="4478660"/>
          </a:xfrm>
          <a:prstGeom prst="line">
            <a:avLst/>
          </a:prstGeom>
          <a:ln>
            <a:solidFill>
              <a:srgbClr val="7F7F7F"/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2334" y="1385676"/>
            <a:ext cx="0" cy="44786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32843" y="6283383"/>
            <a:ext cx="66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time</a:t>
            </a:r>
            <a:endParaRPr lang="en-US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801" y="2571925"/>
            <a:ext cx="461665" cy="13755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latin typeface="+mj-lt"/>
              </a:rPr>
              <a:t>Throughput</a:t>
            </a:r>
            <a:endParaRPr lang="en-US" dirty="0">
              <a:latin typeface="+mj-l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62498" y="1570298"/>
            <a:ext cx="1933846" cy="321432"/>
            <a:chOff x="6646966" y="814062"/>
            <a:chExt cx="1933846" cy="321432"/>
          </a:xfrm>
        </p:grpSpPr>
        <p:sp>
          <p:nvSpPr>
            <p:cNvPr id="71" name="Rectangle 70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482" y="814062"/>
              <a:ext cx="1112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</a:t>
              </a:r>
              <a:r>
                <a:rPr lang="en-US" sz="1400" b="1" dirty="0" smtClean="0"/>
                <a:t>edia rate</a:t>
              </a:r>
              <a:endParaRPr lang="en-US" sz="1400" b="1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1051466" y="3947454"/>
            <a:ext cx="821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827" y="3947454"/>
            <a:ext cx="8329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21809" y="3187499"/>
            <a:ext cx="1665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87550" y="4176667"/>
            <a:ext cx="25124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92153" y="3150370"/>
            <a:ext cx="0" cy="10262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721809" y="3082095"/>
            <a:ext cx="6572" cy="86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51465" y="3947454"/>
            <a:ext cx="3340687" cy="178965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730794" y="3196241"/>
            <a:ext cx="1656756" cy="751213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387550" y="4186462"/>
            <a:ext cx="3345293" cy="1562096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872983" y="3082095"/>
            <a:ext cx="857812" cy="865359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062498" y="3563863"/>
            <a:ext cx="821516" cy="611145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883940" y="3082095"/>
            <a:ext cx="4887" cy="86464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6055701" y="3575317"/>
            <a:ext cx="6798" cy="437413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875172" y="3082095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055701" y="3559395"/>
            <a:ext cx="1690289" cy="446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6069491" y="1217151"/>
            <a:ext cx="1365255" cy="321432"/>
            <a:chOff x="6646966" y="814062"/>
            <a:chExt cx="1365255" cy="321432"/>
          </a:xfrm>
        </p:grpSpPr>
        <p:sp>
          <p:nvSpPr>
            <p:cNvPr id="93" name="Rectangle 92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1772AD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8482" y="8140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FEC</a:t>
              </a:r>
              <a:endParaRPr lang="en-US" sz="14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196931" y="4225394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86722" y="4158619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9993" y="3886229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45953" y="4350450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00874" y="4163828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57510" y="4012730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12972" y="4350450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DOWN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81122" y="4290822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flipV="1">
            <a:off x="1888827" y="5748558"/>
            <a:ext cx="0" cy="4455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55293" y="6194073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(A) </a:t>
            </a:r>
            <a:r>
              <a:rPr lang="en-US" sz="1400" b="1" dirty="0" smtClean="0"/>
              <a:t>Adding FEC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0034" y="3700413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3827" y="3150370"/>
            <a:ext cx="154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(B)</a:t>
            </a:r>
            <a:r>
              <a:rPr lang="en-US" sz="1400" b="1" i="1" dirty="0" smtClean="0"/>
              <a:t> Swapping FEC with media</a:t>
            </a:r>
            <a:endParaRPr lang="en-US" sz="1400" b="1" i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897669" y="3559395"/>
            <a:ext cx="0" cy="25025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74643" y="3863750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47942" y="3286433"/>
            <a:ext cx="208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(C)</a:t>
            </a:r>
            <a:r>
              <a:rPr lang="en-US" sz="1400" b="1" i="1" dirty="0" smtClean="0"/>
              <a:t> Partially swapping FEC with media</a:t>
            </a:r>
            <a:endParaRPr lang="en-US" sz="1400" b="1" i="1" dirty="0"/>
          </a:p>
        </p:txBody>
      </p:sp>
      <p:sp>
        <p:nvSpPr>
          <p:cNvPr id="78" name="Rectangle 77"/>
          <p:cNvSpPr/>
          <p:nvPr/>
        </p:nvSpPr>
        <p:spPr>
          <a:xfrm>
            <a:off x="6885563" y="3808402"/>
            <a:ext cx="846771" cy="37752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6884014" y="3794747"/>
            <a:ext cx="0" cy="381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884014" y="3808402"/>
            <a:ext cx="848829" cy="1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45672" y="1891730"/>
            <a:ext cx="104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Available Capacity</a:t>
            </a:r>
            <a:endParaRPr lang="en-US" sz="1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2744164" y="2976694"/>
            <a:ext cx="1643385" cy="219548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897670" y="3573050"/>
            <a:ext cx="848320" cy="219548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5218342" y="4026385"/>
            <a:ext cx="837359" cy="137704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2744164" y="2972741"/>
            <a:ext cx="1643385" cy="446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218342" y="4027865"/>
            <a:ext cx="837359" cy="1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1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30910" y="1561853"/>
            <a:ext cx="4082965" cy="72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Encoder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0911" y="2670072"/>
            <a:ext cx="1611338" cy="7236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Rate 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1393" y="2663435"/>
            <a:ext cx="1611338" cy="72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 Packets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30910" y="5723959"/>
            <a:ext cx="4082965" cy="36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 (UDP)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30911" y="6417116"/>
            <a:ext cx="4082965" cy="36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>
            <a:off x="3536580" y="2285544"/>
            <a:ext cx="0" cy="3845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50717" y="3387126"/>
            <a:ext cx="0" cy="17103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5400000">
            <a:off x="6258595" y="394904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RTP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0" idx="2"/>
            <a:endCxn id="12" idx="0"/>
          </p:cNvCxnSpPr>
          <p:nvPr/>
        </p:nvCxnSpPr>
        <p:spPr>
          <a:xfrm>
            <a:off x="4772393" y="6087816"/>
            <a:ext cx="1" cy="329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992325" y="3393763"/>
            <a:ext cx="0" cy="23301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23236" y="4358418"/>
            <a:ext cx="114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RTCP FB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846534" y="2267869"/>
            <a:ext cx="0" cy="3845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31393" y="5104072"/>
            <a:ext cx="1611338" cy="368292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Pacing Buffer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750717" y="5472364"/>
            <a:ext cx="0" cy="251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00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RFC 6363: FEC Framework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30910" y="1561853"/>
            <a:ext cx="4082965" cy="72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Encoder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0911" y="2670072"/>
            <a:ext cx="1611338" cy="7236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Rate 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1393" y="2663435"/>
            <a:ext cx="1611338" cy="72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 Packets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6160" y="3832910"/>
            <a:ext cx="860291" cy="7236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FEC 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31393" y="3832909"/>
            <a:ext cx="1611338" cy="723691"/>
          </a:xfrm>
          <a:prstGeom prst="rect">
            <a:avLst/>
          </a:prstGeom>
          <a:solidFill>
            <a:srgbClr val="DDD1E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FEC Module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931393" y="5104072"/>
            <a:ext cx="1611338" cy="368292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 (De)mux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30910" y="5723959"/>
            <a:ext cx="4082965" cy="36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 (UDP)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30911" y="6417116"/>
            <a:ext cx="4082965" cy="363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>
            <a:off x="3536580" y="2285544"/>
            <a:ext cx="0" cy="3845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4212423" y="2513095"/>
            <a:ext cx="439146" cy="2200482"/>
          </a:xfrm>
          <a:prstGeom prst="bentConnector3">
            <a:avLst>
              <a:gd name="adj1" fmla="val 50000"/>
            </a:avLst>
          </a:prstGeom>
          <a:ln>
            <a:solidFill>
              <a:srgbClr val="1C82AF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737062" y="3387126"/>
            <a:ext cx="0" cy="4457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096451" y="4054700"/>
            <a:ext cx="83494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84212" y="4556600"/>
            <a:ext cx="0" cy="547472"/>
          </a:xfrm>
          <a:prstGeom prst="straightConnector1">
            <a:avLst/>
          </a:prstGeom>
          <a:ln>
            <a:solidFill>
              <a:srgbClr val="1C82AF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65020" y="4561419"/>
            <a:ext cx="0" cy="5426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5737062" y="5472364"/>
            <a:ext cx="0" cy="251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20906" y="4643211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Repair RTP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10" idx="2"/>
            <a:endCxn id="12" idx="0"/>
          </p:cNvCxnSpPr>
          <p:nvPr/>
        </p:nvCxnSpPr>
        <p:spPr>
          <a:xfrm>
            <a:off x="4772393" y="6087816"/>
            <a:ext cx="1" cy="329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992325" y="3393763"/>
            <a:ext cx="0" cy="2330196"/>
          </a:xfrm>
          <a:prstGeom prst="straightConnector1">
            <a:avLst/>
          </a:prstGeom>
          <a:ln>
            <a:solidFill>
              <a:srgbClr val="1C82AF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1"/>
          </p:cNvCxnSpPr>
          <p:nvPr/>
        </p:nvCxnSpPr>
        <p:spPr>
          <a:xfrm rot="10800000" flipV="1">
            <a:off x="2992325" y="4194754"/>
            <a:ext cx="1939068" cy="969283"/>
          </a:xfrm>
          <a:prstGeom prst="bentConnector3">
            <a:avLst>
              <a:gd name="adj1" fmla="val 30986"/>
            </a:avLst>
          </a:prstGeom>
          <a:ln>
            <a:solidFill>
              <a:srgbClr val="1C82AF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04224" y="4827073"/>
            <a:ext cx="114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RTCP FB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846534" y="2267869"/>
            <a:ext cx="0" cy="3845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5400000">
            <a:off x="6258595" y="394904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RTP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en-US" dirty="0"/>
          </a:p>
        </p:txBody>
      </p:sp>
      <p:pic>
        <p:nvPicPr>
          <p:cNvPr id="4" name="Content Placeholder 3" descr="fec_theory_model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" b="346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635072" y="2122954"/>
            <a:ext cx="99257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STEADY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184512" y="2117997"/>
            <a:ext cx="88065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PROBE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890394" y="3258483"/>
            <a:ext cx="99257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DECREASE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917704" y="5226939"/>
            <a:ext cx="92845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INCREASE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004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FEC Scheme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Currently, using </a:t>
            </a:r>
            <a:endParaRPr lang="en-US" dirty="0" smtClean="0"/>
          </a:p>
          <a:p>
            <a:pPr lvl="1"/>
            <a:r>
              <a:rPr lang="en-US" dirty="0" smtClean="0"/>
              <a:t>parity</a:t>
            </a:r>
            <a:r>
              <a:rPr lang="en-US" dirty="0" smtClean="0"/>
              <a:t>, 1- or 2-d interleaved </a:t>
            </a:r>
            <a:r>
              <a:rPr lang="en-US" dirty="0" smtClean="0"/>
              <a:t>XOR (</a:t>
            </a:r>
            <a:r>
              <a:rPr lang="en-US" dirty="0" smtClean="0"/>
              <a:t>for b</a:t>
            </a:r>
            <a:r>
              <a:rPr lang="en-US" dirty="0" smtClean="0"/>
              <a:t>urst loss)</a:t>
            </a:r>
          </a:p>
          <a:p>
            <a:pPr lvl="1"/>
            <a:r>
              <a:rPr lang="en-US" dirty="0"/>
              <a:t>There </a:t>
            </a:r>
            <a:r>
              <a:rPr lang="en-US" dirty="0" smtClean="0"/>
              <a:t>is </a:t>
            </a:r>
            <a:r>
              <a:rPr lang="en-US" dirty="0"/>
              <a:t>discussion in RTCWEB on FEC </a:t>
            </a:r>
            <a:r>
              <a:rPr lang="en-US" dirty="0" smtClean="0"/>
              <a:t>schemes.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But,</a:t>
            </a:r>
            <a:endParaRPr lang="en-US" dirty="0"/>
          </a:p>
          <a:p>
            <a:pPr lvl="1"/>
            <a:r>
              <a:rPr lang="en-US" dirty="0" smtClean="0"/>
              <a:t>It could be applied to other schemes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93568" y="6343982"/>
            <a:ext cx="7950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S, </a:t>
            </a:r>
            <a:r>
              <a:rPr lang="en-US" sz="1400" dirty="0" err="1" smtClean="0"/>
              <a:t>Holmer</a:t>
            </a:r>
            <a:r>
              <a:rPr lang="en-US" sz="1400" dirty="0" smtClean="0"/>
              <a:t>, et al., </a:t>
            </a:r>
            <a:r>
              <a:rPr lang="en-US" sz="1400" dirty="0"/>
              <a:t>"</a:t>
            </a:r>
            <a:r>
              <a:rPr lang="en-US" sz="1400" b="1" dirty="0">
                <a:latin typeface="Consolas"/>
                <a:cs typeface="Consolas"/>
              </a:rPr>
              <a:t>Handling </a:t>
            </a:r>
            <a:r>
              <a:rPr lang="en-US" sz="1400" b="1" dirty="0" smtClean="0">
                <a:latin typeface="Consolas"/>
                <a:cs typeface="Consolas"/>
              </a:rPr>
              <a:t>Packet Loss </a:t>
            </a:r>
            <a:r>
              <a:rPr lang="en-US" sz="1400" b="1" dirty="0">
                <a:latin typeface="Consolas"/>
                <a:cs typeface="Consolas"/>
              </a:rPr>
              <a:t>in WebRTC</a:t>
            </a:r>
            <a:r>
              <a:rPr lang="en-US" sz="1400" dirty="0"/>
              <a:t>", Proc. of IEEE International Conference </a:t>
            </a:r>
            <a:r>
              <a:rPr lang="en-US" sz="1400" dirty="0" smtClean="0"/>
              <a:t>on Image </a:t>
            </a:r>
            <a:r>
              <a:rPr lang="en-US" sz="1400" dirty="0"/>
              <a:t>Processing (ICIP 2013) , 9 2013.</a:t>
            </a:r>
          </a:p>
        </p:txBody>
      </p:sp>
    </p:spTree>
    <p:extLst>
      <p:ext uri="{BB962C8B-B14F-4D97-AF65-F5344CB8AC3E}">
        <p14:creationId xmlns:p14="http://schemas.microsoft.com/office/powerpoint/2010/main" val="388588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RTCP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RLE of Post-repair (RFC5725)</a:t>
            </a:r>
          </a:p>
          <a:p>
            <a:r>
              <a:rPr lang="en-US" dirty="0" smtClean="0"/>
              <a:t>RLE of loss packets (RFC3611)</a:t>
            </a:r>
          </a:p>
          <a:p>
            <a:r>
              <a:rPr lang="en-US" dirty="0" smtClean="0"/>
              <a:t>RLE of discarded packets (RFC7097)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Packet count of </a:t>
            </a:r>
            <a:r>
              <a:rPr lang="en-US" dirty="0" smtClean="0"/>
              <a:t>lost and repaired </a:t>
            </a:r>
            <a:r>
              <a:rPr lang="en-US" dirty="0"/>
              <a:t>packets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draft-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xrblock</a:t>
            </a:r>
            <a:r>
              <a:rPr lang="en-US" dirty="0"/>
              <a:t>-post-loss-repair)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sio-1">
      <a:dk1>
        <a:srgbClr val="1A1A1A"/>
      </a:dk1>
      <a:lt1>
        <a:srgbClr val="FFFFFF"/>
      </a:lt1>
      <a:dk2>
        <a:srgbClr val="1F497D"/>
      </a:dk2>
      <a:lt2>
        <a:srgbClr val="E6E6E6"/>
      </a:lt2>
      <a:accent1>
        <a:srgbClr val="1C82AF"/>
      </a:accent1>
      <a:accent2>
        <a:srgbClr val="4399C9"/>
      </a:accent2>
      <a:accent3>
        <a:srgbClr val="79C0E0"/>
      </a:accent3>
      <a:accent4>
        <a:srgbClr val="9966CC"/>
      </a:accent4>
      <a:accent5>
        <a:srgbClr val="794AAF"/>
      </a:accent5>
      <a:accent6>
        <a:srgbClr val="583689"/>
      </a:accent6>
      <a:hlink>
        <a:srgbClr val="0071BC"/>
      </a:hlink>
      <a:folHlink>
        <a:srgbClr val="80008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711</Words>
  <Application>Microsoft Macintosh PowerPoint</Application>
  <PresentationFormat>On-screen Show (4:3)</PresentationFormat>
  <Paragraphs>147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Adaptive FEC for Congestion Control</vt:lpstr>
      <vt:lpstr>IPR</vt:lpstr>
      <vt:lpstr>Error Resilience</vt:lpstr>
      <vt:lpstr>CONCEPT</vt:lpstr>
      <vt:lpstr>CC Framework</vt:lpstr>
      <vt:lpstr>RFC 6363: FEC Framework</vt:lpstr>
      <vt:lpstr>State Machine</vt:lpstr>
      <vt:lpstr>FEC Scheme</vt:lpstr>
      <vt:lpstr>RTCP Feedback</vt:lpstr>
      <vt:lpstr>Calculating goodput</vt:lpstr>
      <vt:lpstr>Undershoot</vt:lpstr>
      <vt:lpstr>Typical results</vt:lpstr>
      <vt:lpstr>Applicability</vt:lpstr>
      <vt:lpstr>Evaluation (1/3)</vt:lpstr>
      <vt:lpstr>Evaluation (2/3)</vt:lpstr>
      <vt:lpstr>Evaluation (3/3)</vt:lpstr>
      <vt:lpstr>50ms</vt:lpstr>
      <vt:lpstr>50ms</vt:lpstr>
      <vt:lpstr>100ms</vt:lpstr>
      <vt:lpstr>100ms</vt:lpstr>
      <vt:lpstr>RTT fairness (50ms)</vt:lpstr>
      <vt:lpstr>5.4: RTT fairness</vt:lpstr>
      <vt:lpstr>RTT fairness (100ms)</vt:lpstr>
      <vt:lpstr>RTT fairness (100ms)</vt:lpstr>
      <vt:lpstr>Compete with short TCPs</vt:lpstr>
      <vt:lpstr>TESTBED Evaluation (1/2)</vt:lpstr>
      <vt:lpstr>TESTBED Evaluation (2/2)</vt:lpstr>
      <vt:lpstr>Next steps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FEC for Congestion Control</dc:title>
  <dc:creator>Varun Singh</dc:creator>
  <cp:lastModifiedBy>Varun Singh</cp:lastModifiedBy>
  <cp:revision>26</cp:revision>
  <dcterms:created xsi:type="dcterms:W3CDTF">2014-07-23T11:15:04Z</dcterms:created>
  <dcterms:modified xsi:type="dcterms:W3CDTF">2014-11-06T18:57:29Z</dcterms:modified>
</cp:coreProperties>
</file>