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6" r:id="rId6"/>
    <p:sldId id="268" r:id="rId7"/>
    <p:sldId id="267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31" autoAdjust="0"/>
  </p:normalViewPr>
  <p:slideViewPr>
    <p:cSldViewPr snapToGrid="0" snapToObjects="1">
      <p:cViewPr varScale="1">
        <p:scale>
          <a:sx n="71" d="100"/>
          <a:sy n="71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0AB7-AF39-084A-A0BA-5864F0464E28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BC44-197E-3F4D-8A5D-ECFBA1FA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per bit (PSNR, SSIM,</a:t>
            </a:r>
            <a:r>
              <a:rPr lang="en-US" baseline="0" dirty="0" smtClean="0"/>
              <a:t> visual 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Delay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Throughput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Minimizing oscillations in encoding rate (stability)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Reactivity to transient events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Packet loss and discard 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Users' quality of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 of simulation</a:t>
            </a:r>
          </a:p>
          <a:p>
            <a:r>
              <a:rPr lang="en-US" dirty="0" smtClean="0"/>
              <a:t>Packet and bit rates for CBR traffic</a:t>
            </a:r>
          </a:p>
          <a:p>
            <a:r>
              <a:rPr lang="en-US" dirty="0" smtClean="0"/>
              <a:t>How to model TCP short flows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dia.xiph.org/video/der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Congestion Control for Interactive Real-time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5022"/>
          </a:xfrm>
        </p:spPr>
        <p:txBody>
          <a:bodyPr>
            <a:normAutofit/>
          </a:bodyPr>
          <a:lstStyle/>
          <a:p>
            <a:r>
              <a:rPr lang="en-US" dirty="0" smtClean="0"/>
              <a:t>draft-singh-rmcat-cc-eval-</a:t>
            </a:r>
            <a:r>
              <a:rPr lang="en-US" dirty="0" smtClean="0"/>
              <a:t>02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 smtClean="0"/>
              <a:t>. March </a:t>
            </a:r>
            <a:r>
              <a:rPr lang="en-US" dirty="0" smtClean="0"/>
              <a:t>2012</a:t>
            </a:r>
            <a:endParaRPr lang="en-US" dirty="0"/>
          </a:p>
          <a:p>
            <a:endParaRPr lang="en-US" sz="2800" u="sng" dirty="0" smtClean="0"/>
          </a:p>
          <a:p>
            <a:r>
              <a:rPr lang="en-US" sz="2800" u="sng" dirty="0" err="1" smtClean="0"/>
              <a:t>Varun</a:t>
            </a:r>
            <a:r>
              <a:rPr lang="en-US" sz="2800" u="sng" dirty="0" smtClean="0"/>
              <a:t> Singh</a:t>
            </a:r>
            <a:r>
              <a:rPr lang="en-US" sz="2800" dirty="0" smtClean="0"/>
              <a:t>, </a:t>
            </a:r>
            <a:r>
              <a:rPr lang="en-US" sz="2800" dirty="0" err="1" smtClean="0"/>
              <a:t>Joerg</a:t>
            </a:r>
            <a:r>
              <a:rPr lang="en-US" sz="2800" dirty="0" smtClean="0"/>
              <a:t> </a:t>
            </a:r>
            <a:r>
              <a:rPr lang="en-US" sz="2800" dirty="0" err="1" smtClean="0"/>
              <a:t>Ott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2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(3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Self-fairness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892779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296333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215948">
            <a:off x="1694499" y="3394265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17" name="Left-Right Arrow 16"/>
          <p:cNvSpPr/>
          <p:nvPr/>
        </p:nvSpPr>
        <p:spPr>
          <a:xfrm rot="20442351">
            <a:off x="1641810" y="3994087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49193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4154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478889" y="3781779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Double Bracket 22"/>
          <p:cNvSpPr/>
          <p:nvPr/>
        </p:nvSpPr>
        <p:spPr>
          <a:xfrm>
            <a:off x="1117107" y="3737822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329" y="4811888"/>
            <a:ext cx="20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links can have same or different path properties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951113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001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3131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 rot="1215948">
            <a:off x="6209133" y="4091783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442351">
            <a:off x="6217694" y="3405613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9303" y="5563321"/>
            <a:ext cx="48397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Scenarios: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All start at same time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Media flows are added at intervals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metrics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Trade-off between throughput, delay, loss</a:t>
            </a:r>
          </a:p>
          <a:p>
            <a:pPr lvl="1"/>
            <a:r>
              <a:rPr lang="en-US" dirty="0" smtClean="0"/>
              <a:t>Quality metric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02  version makes </a:t>
            </a:r>
            <a:r>
              <a:rPr lang="en-US" dirty="0" smtClean="0"/>
              <a:t>some changes based on </a:t>
            </a:r>
            <a:r>
              <a:rPr lang="en-US" dirty="0" smtClean="0"/>
              <a:t>input from last IETF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Issue: </a:t>
            </a:r>
            <a:r>
              <a:rPr lang="en-US" dirty="0" smtClean="0"/>
              <a:t>Metrics</a:t>
            </a:r>
            <a:endParaRPr lang="en-US" dirty="0" smtClean="0"/>
          </a:p>
          <a:p>
            <a:pPr lvl="1"/>
            <a:r>
              <a:rPr lang="en-US" dirty="0" smtClean="0"/>
              <a:t>Discard Rate</a:t>
            </a:r>
          </a:p>
          <a:p>
            <a:pPr lvl="2"/>
            <a:r>
              <a:rPr lang="en-US" dirty="0"/>
              <a:t>To measure trade-off of throughput and </a:t>
            </a:r>
            <a:r>
              <a:rPr lang="en-US" dirty="0" smtClean="0"/>
              <a:t>delay.</a:t>
            </a:r>
            <a:endParaRPr lang="en-US" dirty="0"/>
          </a:p>
          <a:p>
            <a:pPr lvl="1"/>
            <a:r>
              <a:rPr lang="en-US" dirty="0" smtClean="0"/>
              <a:t>maximum end-to-end delay</a:t>
            </a:r>
          </a:p>
          <a:p>
            <a:pPr lvl="2"/>
            <a:r>
              <a:rPr lang="en-US" dirty="0" smtClean="0"/>
              <a:t>Packets arriving later than this are DISCARDED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</a:t>
            </a:r>
            <a:r>
              <a:rPr lang="en-US" dirty="0" smtClean="0"/>
              <a:t>Utilization </a:t>
            </a:r>
          </a:p>
          <a:p>
            <a:pPr marL="457200" lvl="1" indent="0">
              <a:buNone/>
            </a:pPr>
            <a:r>
              <a:rPr lang="en-US" dirty="0" smtClean="0"/>
              <a:t>= RTP media rate/</a:t>
            </a:r>
            <a:r>
              <a:rPr lang="en-US" dirty="0" smtClean="0"/>
              <a:t> bottleneck-link capacity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Packet loss and discard rate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with similar flows</a:t>
            </a:r>
          </a:p>
          <a:p>
            <a:pPr lvl="1"/>
            <a:r>
              <a:rPr lang="en-US" dirty="0" smtClean="0"/>
              <a:t>Media rate of all flows s</a:t>
            </a:r>
            <a:r>
              <a:rPr lang="en-US" dirty="0" smtClean="0"/>
              <a:t>hould </a:t>
            </a:r>
            <a:r>
              <a:rPr lang="en-US" dirty="0" smtClean="0"/>
              <a:t>be equal?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</a:t>
            </a:r>
            <a:r>
              <a:rPr lang="en-US" dirty="0" smtClean="0"/>
              <a:t>with TCP [</a:t>
            </a:r>
            <a:r>
              <a:rPr lang="en-US" dirty="0" smtClean="0">
                <a:solidFill>
                  <a:schemeClr val="accent2"/>
                </a:solidFill>
              </a:rPr>
              <a:t>consensus to </a:t>
            </a:r>
            <a:r>
              <a:rPr lang="en-US" dirty="0" smtClean="0">
                <a:solidFill>
                  <a:srgbClr val="C0504D"/>
                </a:solidFill>
              </a:rPr>
              <a:t>remove it?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Last IETF: Comments on removing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Evaluation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24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/>
              <a:t>Avoiding </a:t>
            </a:r>
            <a:r>
              <a:rPr lang="en-US" dirty="0"/>
              <a:t>Congestion Collapse </a:t>
            </a:r>
          </a:p>
          <a:p>
            <a:pPr lvl="1"/>
            <a:r>
              <a:rPr lang="en-US" dirty="0" smtClean="0"/>
              <a:t>Does it require any changes to circuit breakers?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Stability </a:t>
            </a:r>
          </a:p>
          <a:p>
            <a:pPr lvl="1"/>
            <a:r>
              <a:rPr lang="en-US" dirty="0" smtClean="0"/>
              <a:t>For stable link conditions does the sending rate oscillate, which may reduce the Quality of Experience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Media </a:t>
            </a:r>
            <a:r>
              <a:rPr lang="en-US" dirty="0"/>
              <a:t>Traffic </a:t>
            </a:r>
          </a:p>
          <a:p>
            <a:pPr lvl="1"/>
            <a:r>
              <a:rPr lang="en-US" dirty="0" smtClean="0"/>
              <a:t>Variable motion, series of variable talk spurts</a:t>
            </a:r>
          </a:p>
          <a:p>
            <a:pPr marL="0" indent="0">
              <a:buNone/>
            </a:pPr>
            <a:r>
              <a:rPr lang="en-US" dirty="0" smtClean="0"/>
              <a:t>4-6. Diverse Environments</a:t>
            </a:r>
            <a:endParaRPr lang="en-US" dirty="0"/>
          </a:p>
          <a:p>
            <a:pPr lvl="1"/>
            <a:r>
              <a:rPr lang="en-US" dirty="0" smtClean="0"/>
              <a:t>Wired and wireless (802.11x, HSPA, GPRS)</a:t>
            </a:r>
          </a:p>
          <a:p>
            <a:pPr lvl="1"/>
            <a:r>
              <a:rPr lang="en-US" dirty="0"/>
              <a:t>Varying Path Characteristics</a:t>
            </a:r>
          </a:p>
          <a:p>
            <a:pPr lvl="1"/>
            <a:r>
              <a:rPr lang="en-US" dirty="0" smtClean="0"/>
              <a:t>Reacting </a:t>
            </a:r>
            <a:r>
              <a:rPr lang="en-US" dirty="0"/>
              <a:t>to Transient Events or Interruptions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Fairness </a:t>
            </a:r>
            <a:r>
              <a:rPr lang="en-US" dirty="0"/>
              <a:t>With Similar Cross-Traffic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Impact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Cross-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Traffic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4667" y="6322610"/>
            <a:ext cx="651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need a minimum set of guidelines?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Scenarios: Startup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Video Start Rate: 128 </a:t>
            </a:r>
            <a:r>
              <a:rPr lang="en-US" sz="2800" dirty="0" smtClean="0"/>
              <a:t>kbps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Maximum end-to-end delay: </a:t>
            </a:r>
            <a:r>
              <a:rPr lang="en-US" sz="2800" dirty="0" smtClean="0"/>
              <a:t>300ms</a:t>
            </a:r>
          </a:p>
          <a:p>
            <a:pPr lvl="1"/>
            <a:r>
              <a:rPr lang="en-US" sz="2400" dirty="0" smtClean="0"/>
              <a:t>200ms, 400ms?</a:t>
            </a:r>
          </a:p>
          <a:p>
            <a:pPr lvl="1"/>
            <a:r>
              <a:rPr lang="en-US" sz="2400" dirty="0" smtClean="0"/>
              <a:t>Different for audio and video?</a:t>
            </a:r>
          </a:p>
          <a:p>
            <a:pPr lvl="2"/>
            <a:endParaRPr lang="en-US" sz="2000" dirty="0" smtClean="0"/>
          </a:p>
          <a:p>
            <a:r>
              <a:rPr lang="en-US" sz="2800" dirty="0"/>
              <a:t>Video Frame rate: </a:t>
            </a:r>
            <a:r>
              <a:rPr lang="en-US" sz="2800" dirty="0" smtClean="0"/>
              <a:t>15 (30?)</a:t>
            </a:r>
          </a:p>
          <a:p>
            <a:pPr lvl="1"/>
            <a:endParaRPr lang="en-US" sz="2400" dirty="0"/>
          </a:p>
          <a:p>
            <a:r>
              <a:rPr lang="en-US" sz="2800" dirty="0"/>
              <a:t>Audio </a:t>
            </a:r>
            <a:r>
              <a:rPr lang="en-US" sz="2800" dirty="0" err="1"/>
              <a:t>packetization</a:t>
            </a:r>
            <a:r>
              <a:rPr lang="en-US" sz="2800" dirty="0"/>
              <a:t> interval: </a:t>
            </a:r>
            <a:r>
              <a:rPr lang="en-US" sz="2800" dirty="0" smtClean="0"/>
              <a:t>20ms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MTU: 1450 bytes</a:t>
            </a:r>
          </a:p>
        </p:txBody>
      </p:sp>
    </p:spTree>
    <p:extLst>
      <p:ext uri="{BB962C8B-B14F-4D97-AF65-F5344CB8AC3E}">
        <p14:creationId xmlns:p14="http://schemas.microsoft.com/office/powerpoint/2010/main" val="354239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packet generator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“varying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amount of motion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video”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“variable frame size: I-frame, P-frame…”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real video streams</a:t>
            </a:r>
          </a:p>
          <a:p>
            <a:pPr lvl="1"/>
            <a:r>
              <a:rPr lang="en-US" dirty="0" smtClean="0"/>
              <a:t>Examples 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://media.xiph.org/video/derf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Dumbbell (common bottleneck link)</a:t>
            </a:r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Parking lot (different bottleneck links)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60135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259853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3993446" y="2841244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1749777" y="2813022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6293552" y="2813022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6334" y="2714243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15464" y="2714244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0813" y="4551198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05796" y="4548376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1535146" y="4791088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53578" y="466408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335886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7729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515538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7381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>
            <a:off x="6988860" y="4782539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48278" y="584871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07729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83350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 rot="5400000">
            <a:off x="2477118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5400000">
            <a:off x="4328646" y="5376534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5400000">
            <a:off x="6101772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Scenarios (1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on a fixed link</a:t>
            </a:r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1749777" y="3725335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293552" y="3725335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87920" y="5934670"/>
            <a:ext cx="24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 we show only 3 hops and unidirectional flows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36334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15464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4743" y="4281675"/>
            <a:ext cx="225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Bottleneck:</a:t>
            </a:r>
          </a:p>
          <a:p>
            <a:r>
              <a:rPr lang="en-US" sz="2800" dirty="0" smtClean="0"/>
              <a:t>0.5, 1, 5 Mbps</a:t>
            </a:r>
          </a:p>
          <a:p>
            <a:r>
              <a:rPr lang="en-US" sz="2800" dirty="0" smtClean="0"/>
              <a:t>10, 50, 120ms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49777" y="4436346"/>
            <a:ext cx="109927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Access:</a:t>
            </a:r>
          </a:p>
          <a:p>
            <a:r>
              <a:rPr lang="en-US" sz="2400" dirty="0" smtClean="0"/>
              <a:t>WLAN</a:t>
            </a:r>
          </a:p>
          <a:p>
            <a:r>
              <a:rPr lang="en-US" sz="2400" dirty="0" smtClean="0"/>
              <a:t>ADSL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4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(2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RTP flow on a variable capacity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763886" y="3725336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6643" y="3017335"/>
            <a:ext cx="793045" cy="693888"/>
            <a:chOff x="1735668" y="3175000"/>
            <a:chExt cx="793045" cy="69388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293552" y="3753560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78667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187242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6911" y="5398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01086" y="5395830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1645352" y="5610321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763886" y="4817653"/>
            <a:ext cx="793045" cy="693888"/>
            <a:chOff x="1735668" y="3175000"/>
            <a:chExt cx="793045" cy="693888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9" name="Left-Right Arrow 28"/>
          <p:cNvSpPr/>
          <p:nvPr/>
        </p:nvSpPr>
        <p:spPr>
          <a:xfrm>
            <a:off x="6175018" y="5638545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3874912" y="5638542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60133" y="5511541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068708" y="5511542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104636" y="4687830"/>
            <a:ext cx="793045" cy="708000"/>
            <a:chOff x="4196643" y="3062112"/>
            <a:chExt cx="793045" cy="708000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93552" y="4778331"/>
            <a:ext cx="793045" cy="693888"/>
            <a:chOff x="1735668" y="3175000"/>
            <a:chExt cx="793045" cy="693888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1848556" y="3190833"/>
              <a:ext cx="606777" cy="296519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  <a:gd name="connsiteX0" fmla="*/ 0 w 606777"/>
                <a:gd name="connsiteY0" fmla="*/ 44446 h 167752"/>
                <a:gd name="connsiteX1" fmla="*/ 123226 w 606777"/>
                <a:gd name="connsiteY1" fmla="*/ 24777 h 167752"/>
                <a:gd name="connsiteX2" fmla="*/ 211666 w 606777"/>
                <a:gd name="connsiteY2" fmla="*/ 157335 h 167752"/>
                <a:gd name="connsiteX3" fmla="*/ 366888 w 606777"/>
                <a:gd name="connsiteY3" fmla="*/ 143224 h 167752"/>
                <a:gd name="connsiteX4" fmla="*/ 508000 w 606777"/>
                <a:gd name="connsiteY4" fmla="*/ 16224 h 167752"/>
                <a:gd name="connsiteX5" fmla="*/ 606777 w 606777"/>
                <a:gd name="connsiteY5" fmla="*/ 16224 h 167752"/>
                <a:gd name="connsiteX6" fmla="*/ 606777 w 606777"/>
                <a:gd name="connsiteY6" fmla="*/ 16224 h 167752"/>
                <a:gd name="connsiteX0" fmla="*/ 0 w 606777"/>
                <a:gd name="connsiteY0" fmla="*/ 122233 h 222333"/>
                <a:gd name="connsiteX1" fmla="*/ 123226 w 606777"/>
                <a:gd name="connsiteY1" fmla="*/ 102564 h 222333"/>
                <a:gd name="connsiteX2" fmla="*/ 283209 w 606777"/>
                <a:gd name="connsiteY2" fmla="*/ 2571 h 222333"/>
                <a:gd name="connsiteX3" fmla="*/ 366888 w 606777"/>
                <a:gd name="connsiteY3" fmla="*/ 221011 h 222333"/>
                <a:gd name="connsiteX4" fmla="*/ 508000 w 606777"/>
                <a:gd name="connsiteY4" fmla="*/ 94011 h 222333"/>
                <a:gd name="connsiteX5" fmla="*/ 606777 w 606777"/>
                <a:gd name="connsiteY5" fmla="*/ 94011 h 222333"/>
                <a:gd name="connsiteX6" fmla="*/ 606777 w 606777"/>
                <a:gd name="connsiteY6" fmla="*/ 94011 h 222333"/>
                <a:gd name="connsiteX0" fmla="*/ 0 w 606777"/>
                <a:gd name="connsiteY0" fmla="*/ 125277 h 296519"/>
                <a:gd name="connsiteX1" fmla="*/ 123226 w 606777"/>
                <a:gd name="connsiteY1" fmla="*/ 105608 h 296519"/>
                <a:gd name="connsiteX2" fmla="*/ 283209 w 606777"/>
                <a:gd name="connsiteY2" fmla="*/ 5615 h 296519"/>
                <a:gd name="connsiteX3" fmla="*/ 366888 w 606777"/>
                <a:gd name="connsiteY3" fmla="*/ 295609 h 296519"/>
                <a:gd name="connsiteX4" fmla="*/ 508000 w 606777"/>
                <a:gd name="connsiteY4" fmla="*/ 97055 h 296519"/>
                <a:gd name="connsiteX5" fmla="*/ 606777 w 606777"/>
                <a:gd name="connsiteY5" fmla="*/ 97055 h 296519"/>
                <a:gd name="connsiteX6" fmla="*/ 606777 w 606777"/>
                <a:gd name="connsiteY6" fmla="*/ 97055 h 29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96519">
                  <a:moveTo>
                    <a:pt x="0" y="125277"/>
                  </a:moveTo>
                  <a:cubicBezTo>
                    <a:pt x="52916" y="52369"/>
                    <a:pt x="76025" y="125552"/>
                    <a:pt x="123226" y="105608"/>
                  </a:cubicBezTo>
                  <a:cubicBezTo>
                    <a:pt x="170427" y="85664"/>
                    <a:pt x="242599" y="-26052"/>
                    <a:pt x="283209" y="5615"/>
                  </a:cubicBezTo>
                  <a:cubicBezTo>
                    <a:pt x="323819" y="37282"/>
                    <a:pt x="329423" y="280369"/>
                    <a:pt x="366888" y="295609"/>
                  </a:cubicBezTo>
                  <a:cubicBezTo>
                    <a:pt x="404353" y="310849"/>
                    <a:pt x="468018" y="130147"/>
                    <a:pt x="508000" y="97055"/>
                  </a:cubicBezTo>
                  <a:cubicBezTo>
                    <a:pt x="547982" y="63963"/>
                    <a:pt x="606777" y="97055"/>
                    <a:pt x="606777" y="97055"/>
                  </a:cubicBezTo>
                  <a:lnTo>
                    <a:pt x="606777" y="97055"/>
                  </a:lnTo>
                </a:path>
              </a:pathLst>
            </a:custGeom>
            <a:ln w="38100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38221" y="5934670"/>
            <a:ext cx="1273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Bottleneck:</a:t>
            </a:r>
          </a:p>
          <a:p>
            <a:r>
              <a:rPr lang="en-US" dirty="0" smtClean="0"/>
              <a:t>0.5, </a:t>
            </a:r>
            <a:r>
              <a:rPr lang="en-US" dirty="0"/>
              <a:t>5Mbps </a:t>
            </a:r>
            <a:endParaRPr lang="en-US" dirty="0" smtClean="0"/>
          </a:p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1806" y="6204207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3G or LTE traces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3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28" grpId="0" animBg="1"/>
      <p:bldP spid="30" grpId="0" animBg="1"/>
      <p:bldP spid="31" grpId="0" animBg="1"/>
      <p:bldP spid="32" grpId="0" animBg="1"/>
      <p:bldP spid="17" grpId="0" animBg="1"/>
      <p:bldP spid="18" grpId="0" animBg="1"/>
      <p:bldP spid="19" grpId="0" animBg="1"/>
      <p:bldP spid="29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518</Words>
  <Application>Microsoft Macintosh PowerPoint</Application>
  <PresentationFormat>On-screen Show (4:3)</PresentationFormat>
  <Paragraphs>126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Evaluating Congestion Control for Interactive Real-time Media</vt:lpstr>
      <vt:lpstr>Current Status</vt:lpstr>
      <vt:lpstr>Metrics</vt:lpstr>
      <vt:lpstr>Summary of Evaluation Guidelines</vt:lpstr>
      <vt:lpstr>Evaluation Scenarios: Startup Values</vt:lpstr>
      <vt:lpstr>Media</vt:lpstr>
      <vt:lpstr>Topology</vt:lpstr>
      <vt:lpstr>Evaluation Scenarios (1/3)</vt:lpstr>
      <vt:lpstr>Evaluation Scenarios (2/3)</vt:lpstr>
      <vt:lpstr>Evaluation Scenarios (3/3)</vt:lpstr>
      <vt:lpstr>Open Issues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Evaluation</dc:title>
  <dc:creator>Varun Singh</dc:creator>
  <cp:lastModifiedBy>Varun Singh</cp:lastModifiedBy>
  <cp:revision>75</cp:revision>
  <dcterms:created xsi:type="dcterms:W3CDTF">2012-10-31T13:27:23Z</dcterms:created>
  <dcterms:modified xsi:type="dcterms:W3CDTF">2013-03-10T20:33:32Z</dcterms:modified>
</cp:coreProperties>
</file>