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6" r:id="rId6"/>
    <p:sldId id="268" r:id="rId7"/>
    <p:sldId id="267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231" autoAdjust="0"/>
  </p:normalViewPr>
  <p:slideViewPr>
    <p:cSldViewPr snapToGrid="0" snapToObjects="1">
      <p:cViewPr varScale="1">
        <p:scale>
          <a:sx n="71" d="100"/>
          <a:sy n="71" d="100"/>
        </p:scale>
        <p:origin x="-2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00AB7-AF39-084A-A0BA-5864F0464E28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CBC44-197E-3F4D-8A5D-ECFBA1FA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 per bit (PSNR, SSIM,</a:t>
            </a:r>
            <a:r>
              <a:rPr lang="en-US" baseline="0" dirty="0" smtClean="0"/>
              <a:t> visual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 Delay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Throughput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Minimizing oscillations in encoding rate (stability)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Reactivity to transient events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Packet loss and discard rate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*  Users' quality of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Duration of simulation</a:t>
            </a:r>
          </a:p>
          <a:p>
            <a:r>
              <a:rPr lang="en-US" dirty="0" smtClean="0"/>
              <a:t>Packet and bit rates for CBR traffic</a:t>
            </a:r>
          </a:p>
          <a:p>
            <a:r>
              <a:rPr lang="en-US" dirty="0" smtClean="0"/>
              <a:t>How to model TCP short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CBC44-197E-3F4D-8A5D-ECFBA1FA5A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EB7D-562C-5E4D-8C0B-7D220ABC0BE1}" type="datetimeFigureOut">
              <a:rPr lang="en-US" smtClean="0"/>
              <a:t>3/10/13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3D31-A864-3944-AFCF-15D707888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dia.xiph.org/video/derf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Congestion Control for Interactive Real-time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5022"/>
          </a:xfrm>
        </p:spPr>
        <p:txBody>
          <a:bodyPr>
            <a:normAutofit/>
          </a:bodyPr>
          <a:lstStyle/>
          <a:p>
            <a:r>
              <a:rPr lang="en-US" dirty="0" smtClean="0"/>
              <a:t>draft-singh-rmcat-cc-eval-</a:t>
            </a:r>
            <a:r>
              <a:rPr lang="en-US" dirty="0" smtClean="0"/>
              <a:t>02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dirty="0" smtClean="0"/>
              <a:t>. March </a:t>
            </a:r>
            <a:r>
              <a:rPr lang="en-US" dirty="0" smtClean="0"/>
              <a:t>2012</a:t>
            </a:r>
            <a:endParaRPr lang="en-US" dirty="0"/>
          </a:p>
          <a:p>
            <a:endParaRPr lang="en-US" sz="2800" u="sng" dirty="0" smtClean="0"/>
          </a:p>
          <a:p>
            <a:r>
              <a:rPr lang="en-US" sz="2800" u="sng" dirty="0" err="1" smtClean="0"/>
              <a:t>Varun</a:t>
            </a:r>
            <a:r>
              <a:rPr lang="en-US" sz="2800" u="sng" dirty="0" smtClean="0"/>
              <a:t> Singh</a:t>
            </a:r>
            <a:r>
              <a:rPr lang="en-US" sz="2800" dirty="0" smtClean="0"/>
              <a:t>, </a:t>
            </a:r>
            <a:r>
              <a:rPr lang="en-US" sz="2800" dirty="0" err="1" smtClean="0"/>
              <a:t>Joerg</a:t>
            </a:r>
            <a:r>
              <a:rPr lang="en-US" sz="2800" dirty="0" smtClean="0"/>
              <a:t> </a:t>
            </a:r>
            <a:r>
              <a:rPr lang="en-US" sz="2800" dirty="0" err="1" smtClean="0"/>
              <a:t>Ott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712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(3/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Self-fairness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892779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35082" y="296333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 rot="1215948">
            <a:off x="1694499" y="3394265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17" name="Left-Right Arrow 16"/>
          <p:cNvSpPr/>
          <p:nvPr/>
        </p:nvSpPr>
        <p:spPr>
          <a:xfrm rot="20442351">
            <a:off x="1641810" y="3994087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49193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54154" y="407811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1" name="Double Bracket 20"/>
          <p:cNvSpPr/>
          <p:nvPr/>
        </p:nvSpPr>
        <p:spPr>
          <a:xfrm>
            <a:off x="7478889" y="3781779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Double Bracket 22"/>
          <p:cNvSpPr/>
          <p:nvPr/>
        </p:nvSpPr>
        <p:spPr>
          <a:xfrm>
            <a:off x="1117107" y="3737822"/>
            <a:ext cx="479778" cy="188491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53329" y="4811888"/>
            <a:ext cx="208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links can have same or different path properties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3951113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94001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73131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 rot="1215948">
            <a:off x="6209133" y="4091783"/>
            <a:ext cx="1107610" cy="39556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442351">
            <a:off x="6217694" y="3405613"/>
            <a:ext cx="1165849" cy="37173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9303" y="5563321"/>
            <a:ext cx="48397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Scenarios: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All start at same time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Media flows are added at intervals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metrics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Trade-off between throughput, delay, loss</a:t>
            </a:r>
          </a:p>
          <a:p>
            <a:pPr lvl="1"/>
            <a:r>
              <a:rPr lang="en-US" dirty="0" smtClean="0"/>
              <a:t>Quality metric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02  version makes </a:t>
            </a:r>
            <a:r>
              <a:rPr lang="en-US" dirty="0" smtClean="0"/>
              <a:t>some changes based on </a:t>
            </a:r>
            <a:r>
              <a:rPr lang="en-US" dirty="0" smtClean="0"/>
              <a:t>input from last IETF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Open Issue: </a:t>
            </a:r>
            <a:r>
              <a:rPr lang="en-US" dirty="0" smtClean="0">
                <a:solidFill>
                  <a:srgbClr val="FF0000"/>
                </a:solidFill>
              </a:rPr>
              <a:t>Metrics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Discard Rate</a:t>
            </a:r>
          </a:p>
          <a:p>
            <a:pPr lvl="2"/>
            <a:r>
              <a:rPr lang="en-US" dirty="0"/>
              <a:t>To measure trade-off of throughput and delay?</a:t>
            </a:r>
          </a:p>
          <a:p>
            <a:pPr lvl="2"/>
            <a:r>
              <a:rPr lang="en-US" dirty="0" smtClean="0"/>
              <a:t>Put in MAX ALLOWED END TO END DELAY</a:t>
            </a:r>
          </a:p>
          <a:p>
            <a:pPr lvl="2"/>
            <a:r>
              <a:rPr lang="en-US" dirty="0" smtClean="0"/>
              <a:t>Packets arriving later than this are DISCARDED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2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</a:t>
            </a:r>
            <a:r>
              <a:rPr lang="en-US" dirty="0" smtClean="0"/>
              <a:t>Utilization </a:t>
            </a:r>
          </a:p>
          <a:p>
            <a:pPr marL="457200" lvl="1" indent="0">
              <a:buNone/>
            </a:pPr>
            <a:r>
              <a:rPr lang="en-US" dirty="0" smtClean="0"/>
              <a:t>= RTP media rate/</a:t>
            </a:r>
            <a:r>
              <a:rPr lang="en-US" dirty="0" smtClean="0"/>
              <a:t> bottleneck-link capacity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Packet loss and discard rate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with similar flows</a:t>
            </a:r>
          </a:p>
          <a:p>
            <a:pPr lvl="1"/>
            <a:r>
              <a:rPr lang="en-US" dirty="0" smtClean="0"/>
              <a:t>Media rate of all flows s</a:t>
            </a:r>
            <a:r>
              <a:rPr lang="en-US" dirty="0" smtClean="0"/>
              <a:t>hould </a:t>
            </a:r>
            <a:r>
              <a:rPr lang="en-US" dirty="0" smtClean="0"/>
              <a:t>be equal?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Fair share </a:t>
            </a:r>
            <a:r>
              <a:rPr lang="en-US" dirty="0" smtClean="0"/>
              <a:t>with TCP [</a:t>
            </a:r>
            <a:r>
              <a:rPr lang="en-US" dirty="0" smtClean="0">
                <a:solidFill>
                  <a:srgbClr val="FF0000"/>
                </a:solidFill>
              </a:rPr>
              <a:t>remove it?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Last IETF: Comments on removing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3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24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dirty="0" smtClean="0"/>
              <a:t>Avoiding </a:t>
            </a:r>
            <a:r>
              <a:rPr lang="en-US" dirty="0"/>
              <a:t>Congestion Collapse </a:t>
            </a:r>
          </a:p>
          <a:p>
            <a:pPr lvl="1"/>
            <a:r>
              <a:rPr lang="en-US" dirty="0" smtClean="0"/>
              <a:t>Does it require any changes to circuit breakers?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Stability </a:t>
            </a:r>
          </a:p>
          <a:p>
            <a:pPr lvl="1"/>
            <a:r>
              <a:rPr lang="en-US" dirty="0" smtClean="0"/>
              <a:t>For stable link conditions does the sending rate oscillate, which may reduce the Quality of Experience</a:t>
            </a:r>
          </a:p>
          <a:p>
            <a:pPr marL="514350" indent="-514350">
              <a:buFont typeface="Arial"/>
              <a:buAutoNum type="arabicPeriod"/>
            </a:pPr>
            <a:r>
              <a:rPr lang="en-US" b="1" dirty="0" smtClean="0"/>
              <a:t>Media </a:t>
            </a:r>
            <a:r>
              <a:rPr lang="en-US" b="1" dirty="0"/>
              <a:t>Traffic </a:t>
            </a:r>
          </a:p>
          <a:p>
            <a:pPr lvl="1"/>
            <a:r>
              <a:rPr lang="en-US" b="1" dirty="0" smtClean="0"/>
              <a:t>Variable motion, series of variable talk spurts</a:t>
            </a:r>
          </a:p>
          <a:p>
            <a:pPr marL="0" indent="0">
              <a:buNone/>
            </a:pPr>
            <a:r>
              <a:rPr lang="en-US" dirty="0" smtClean="0"/>
              <a:t>4-6. Diverse Environments</a:t>
            </a:r>
            <a:endParaRPr lang="en-US" dirty="0"/>
          </a:p>
          <a:p>
            <a:pPr lvl="1"/>
            <a:r>
              <a:rPr lang="en-US" dirty="0" smtClean="0"/>
              <a:t>Wired and wireless (802.11x, HSPA, GPRS)</a:t>
            </a:r>
          </a:p>
          <a:p>
            <a:pPr lvl="1"/>
            <a:r>
              <a:rPr lang="en-US" dirty="0"/>
              <a:t>Varying Path Characteristics</a:t>
            </a:r>
          </a:p>
          <a:p>
            <a:pPr lvl="1"/>
            <a:r>
              <a:rPr lang="en-US" dirty="0" smtClean="0"/>
              <a:t>Reacting </a:t>
            </a:r>
            <a:r>
              <a:rPr lang="en-US" dirty="0"/>
              <a:t>to Transient Events or Interruptions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Fairness </a:t>
            </a:r>
            <a:r>
              <a:rPr lang="en-US" dirty="0"/>
              <a:t>With Similar Cross-Traffic </a:t>
            </a:r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Impact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Cross-Traffic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[remove it?]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4667" y="6322610"/>
            <a:ext cx="6519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need a minimum set of guidelines?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6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Start Rate: 128 </a:t>
            </a:r>
            <a:r>
              <a:rPr lang="en-US" dirty="0" smtClean="0"/>
              <a:t>kbps</a:t>
            </a:r>
          </a:p>
          <a:p>
            <a:r>
              <a:rPr lang="en-US" dirty="0"/>
              <a:t>Maximum end-to-end delay: </a:t>
            </a:r>
            <a:r>
              <a:rPr lang="en-US" dirty="0" smtClean="0"/>
              <a:t>300ms</a:t>
            </a:r>
          </a:p>
          <a:p>
            <a:pPr lvl="1"/>
            <a:r>
              <a:rPr lang="en-US" dirty="0" smtClean="0"/>
              <a:t>200ms, 400ms?</a:t>
            </a:r>
          </a:p>
          <a:p>
            <a:pPr lvl="1"/>
            <a:r>
              <a:rPr lang="en-US" dirty="0" smtClean="0"/>
              <a:t>Different for audio and video?</a:t>
            </a:r>
          </a:p>
          <a:p>
            <a:r>
              <a:rPr lang="en-US" dirty="0"/>
              <a:t>Video Frame rate: 15</a:t>
            </a:r>
          </a:p>
          <a:p>
            <a:r>
              <a:rPr lang="en-US" dirty="0"/>
              <a:t>Audio </a:t>
            </a:r>
            <a:r>
              <a:rPr lang="en-US" dirty="0" err="1"/>
              <a:t>packetization</a:t>
            </a:r>
            <a:r>
              <a:rPr lang="en-US" dirty="0"/>
              <a:t> interval: </a:t>
            </a:r>
            <a:r>
              <a:rPr lang="en-US" dirty="0" smtClean="0"/>
              <a:t>20ms</a:t>
            </a:r>
          </a:p>
          <a:p>
            <a:r>
              <a:rPr lang="en-US" dirty="0"/>
              <a:t>MTU: 1450 bytes</a:t>
            </a:r>
          </a:p>
        </p:txBody>
      </p:sp>
    </p:spTree>
    <p:extLst>
      <p:ext uri="{BB962C8B-B14F-4D97-AF65-F5344CB8AC3E}">
        <p14:creationId xmlns:p14="http://schemas.microsoft.com/office/powerpoint/2010/main" val="35423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packet generator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“varying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amount of motion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video”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“variable frame size: I-frame, P-frame…”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real video streams</a:t>
            </a:r>
          </a:p>
          <a:p>
            <a:pPr lvl="1"/>
            <a:r>
              <a:rPr lang="en-US" dirty="0">
                <a:hlinkClick r:id="rId2"/>
              </a:rPr>
              <a:t>http://media.xiph.org/video/derf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Dumbbell (common bottleneck link)</a:t>
            </a:r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Parking lot (different bottleneck links)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260135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259853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3993446" y="2841244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1749777" y="2813022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293552" y="2813022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36334" y="2714243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215464" y="2714244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30813" y="4551198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5796" y="4548376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1535146" y="4791088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53578" y="466408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>
            <a:off x="335886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7729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-Right Arrow 19"/>
          <p:cNvSpPr/>
          <p:nvPr/>
        </p:nvSpPr>
        <p:spPr>
          <a:xfrm>
            <a:off x="5155384" y="4782539"/>
            <a:ext cx="718432" cy="282222"/>
          </a:xfrm>
          <a:prstGeom prst="left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73816" y="4655538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-Right Arrow 21"/>
          <p:cNvSpPr/>
          <p:nvPr/>
        </p:nvSpPr>
        <p:spPr>
          <a:xfrm>
            <a:off x="6988860" y="4782539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48278" y="5848714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307729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83350" y="5871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 rot="5400000">
            <a:off x="2477118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 rot="5400000">
            <a:off x="4328646" y="5376534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5400000">
            <a:off x="6101772" y="5348181"/>
            <a:ext cx="718432" cy="282222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Scenarios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RTP on a fixed link</a:t>
            </a:r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1749777" y="3725335"/>
            <a:ext cx="1044223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293552" y="3725335"/>
            <a:ext cx="1089381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6643" y="3062112"/>
            <a:ext cx="793045" cy="708000"/>
            <a:chOff x="4196643" y="3062112"/>
            <a:chExt cx="793045" cy="70800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5047776"/>
            <a:ext cx="24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convenience we show only 3 hops and unidirectional flows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36334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15464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6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Scenarios </a:t>
            </a:r>
            <a:r>
              <a:rPr lang="en-US" dirty="0" smtClean="0"/>
              <a:t>(2/</a:t>
            </a:r>
            <a:r>
              <a:rPr lang="en-US" dirty="0"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RTP flow on a variable capacity </a:t>
            </a:r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45445" y="3513667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19620" y="3510845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763886" y="3725336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6643" y="3017335"/>
            <a:ext cx="793045" cy="693888"/>
            <a:chOff x="1735668" y="3175000"/>
            <a:chExt cx="793045" cy="693888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293552" y="3753560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>
            <a:off x="3993446" y="3753557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78667" y="3626556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187242" y="3626557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26911" y="5398652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301086" y="5395830"/>
            <a:ext cx="776111" cy="73377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1645352" y="5610321"/>
            <a:ext cx="1072448" cy="310444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763886" y="4817653"/>
            <a:ext cx="793045" cy="693888"/>
            <a:chOff x="1735668" y="3175000"/>
            <a:chExt cx="793045" cy="693888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1848556" y="3186109"/>
              <a:ext cx="606777" cy="261227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61227">
                  <a:moveTo>
                    <a:pt x="0" y="130002"/>
                  </a:moveTo>
                  <a:cubicBezTo>
                    <a:pt x="52916" y="57094"/>
                    <a:pt x="105833" y="-15813"/>
                    <a:pt x="141111" y="3002"/>
                  </a:cubicBezTo>
                  <a:cubicBezTo>
                    <a:pt x="176389" y="21817"/>
                    <a:pt x="174037" y="205261"/>
                    <a:pt x="211666" y="242891"/>
                  </a:cubicBezTo>
                  <a:cubicBezTo>
                    <a:pt x="249295" y="280521"/>
                    <a:pt x="317499" y="252298"/>
                    <a:pt x="366888" y="228780"/>
                  </a:cubicBezTo>
                  <a:cubicBezTo>
                    <a:pt x="416277" y="205262"/>
                    <a:pt x="468019" y="122947"/>
                    <a:pt x="508000" y="101780"/>
                  </a:cubicBezTo>
                  <a:cubicBezTo>
                    <a:pt x="547981" y="80613"/>
                    <a:pt x="606777" y="101780"/>
                    <a:pt x="606777" y="101780"/>
                  </a:cubicBezTo>
                  <a:lnTo>
                    <a:pt x="606777" y="101780"/>
                  </a:lnTo>
                </a:path>
              </a:pathLst>
            </a:custGeom>
            <a:ln w="38100" cmpd="sng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sp>
        <p:nvSpPr>
          <p:cNvPr id="29" name="Left-Right Arrow 28"/>
          <p:cNvSpPr/>
          <p:nvPr/>
        </p:nvSpPr>
        <p:spPr>
          <a:xfrm>
            <a:off x="6175018" y="5638545"/>
            <a:ext cx="1097851" cy="28222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/>
          <p:cNvSpPr/>
          <p:nvPr/>
        </p:nvSpPr>
        <p:spPr>
          <a:xfrm>
            <a:off x="3874912" y="5638542"/>
            <a:ext cx="1165574" cy="254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60133" y="5511541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068708" y="5511542"/>
            <a:ext cx="1078088" cy="5080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104636" y="4687830"/>
            <a:ext cx="793045" cy="708000"/>
            <a:chOff x="4196643" y="3062112"/>
            <a:chExt cx="793045" cy="708000"/>
          </a:xfrm>
        </p:grpSpPr>
        <p:cxnSp>
          <p:nvCxnSpPr>
            <p:cNvPr id="37" name="Straight Arrow Connector 36"/>
            <p:cNvCxnSpPr/>
            <p:nvPr/>
          </p:nvCxnSpPr>
          <p:spPr>
            <a:xfrm flipH="1" flipV="1">
              <a:off x="4210753" y="3062112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196643" y="3471335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224865" y="3259667"/>
              <a:ext cx="615246" cy="0"/>
            </a:xfrm>
            <a:prstGeom prst="line">
              <a:avLst/>
            </a:prstGeom>
            <a:ln w="38100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22020" y="340078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93552" y="4778331"/>
            <a:ext cx="793045" cy="693888"/>
            <a:chOff x="1735668" y="3175000"/>
            <a:chExt cx="793045" cy="693888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1749778" y="3175000"/>
              <a:ext cx="14112" cy="43744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735668" y="3584223"/>
              <a:ext cx="79304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Freeform 43"/>
            <p:cNvSpPr/>
            <p:nvPr/>
          </p:nvSpPr>
          <p:spPr>
            <a:xfrm>
              <a:off x="1848556" y="3190833"/>
              <a:ext cx="606777" cy="296519"/>
            </a:xfrm>
            <a:custGeom>
              <a:avLst/>
              <a:gdLst>
                <a:gd name="connsiteX0" fmla="*/ 0 w 606777"/>
                <a:gd name="connsiteY0" fmla="*/ 130002 h 261227"/>
                <a:gd name="connsiteX1" fmla="*/ 141111 w 606777"/>
                <a:gd name="connsiteY1" fmla="*/ 3002 h 261227"/>
                <a:gd name="connsiteX2" fmla="*/ 211666 w 606777"/>
                <a:gd name="connsiteY2" fmla="*/ 242891 h 261227"/>
                <a:gd name="connsiteX3" fmla="*/ 366888 w 606777"/>
                <a:gd name="connsiteY3" fmla="*/ 228780 h 261227"/>
                <a:gd name="connsiteX4" fmla="*/ 508000 w 606777"/>
                <a:gd name="connsiteY4" fmla="*/ 101780 h 261227"/>
                <a:gd name="connsiteX5" fmla="*/ 606777 w 606777"/>
                <a:gd name="connsiteY5" fmla="*/ 101780 h 261227"/>
                <a:gd name="connsiteX6" fmla="*/ 606777 w 606777"/>
                <a:gd name="connsiteY6" fmla="*/ 101780 h 261227"/>
                <a:gd name="connsiteX0" fmla="*/ 0 w 606777"/>
                <a:gd name="connsiteY0" fmla="*/ 44446 h 167752"/>
                <a:gd name="connsiteX1" fmla="*/ 123226 w 606777"/>
                <a:gd name="connsiteY1" fmla="*/ 24777 h 167752"/>
                <a:gd name="connsiteX2" fmla="*/ 211666 w 606777"/>
                <a:gd name="connsiteY2" fmla="*/ 157335 h 167752"/>
                <a:gd name="connsiteX3" fmla="*/ 366888 w 606777"/>
                <a:gd name="connsiteY3" fmla="*/ 143224 h 167752"/>
                <a:gd name="connsiteX4" fmla="*/ 508000 w 606777"/>
                <a:gd name="connsiteY4" fmla="*/ 16224 h 167752"/>
                <a:gd name="connsiteX5" fmla="*/ 606777 w 606777"/>
                <a:gd name="connsiteY5" fmla="*/ 16224 h 167752"/>
                <a:gd name="connsiteX6" fmla="*/ 606777 w 606777"/>
                <a:gd name="connsiteY6" fmla="*/ 16224 h 167752"/>
                <a:gd name="connsiteX0" fmla="*/ 0 w 606777"/>
                <a:gd name="connsiteY0" fmla="*/ 122233 h 222333"/>
                <a:gd name="connsiteX1" fmla="*/ 123226 w 606777"/>
                <a:gd name="connsiteY1" fmla="*/ 102564 h 222333"/>
                <a:gd name="connsiteX2" fmla="*/ 283209 w 606777"/>
                <a:gd name="connsiteY2" fmla="*/ 2571 h 222333"/>
                <a:gd name="connsiteX3" fmla="*/ 366888 w 606777"/>
                <a:gd name="connsiteY3" fmla="*/ 221011 h 222333"/>
                <a:gd name="connsiteX4" fmla="*/ 508000 w 606777"/>
                <a:gd name="connsiteY4" fmla="*/ 94011 h 222333"/>
                <a:gd name="connsiteX5" fmla="*/ 606777 w 606777"/>
                <a:gd name="connsiteY5" fmla="*/ 94011 h 222333"/>
                <a:gd name="connsiteX6" fmla="*/ 606777 w 606777"/>
                <a:gd name="connsiteY6" fmla="*/ 94011 h 222333"/>
                <a:gd name="connsiteX0" fmla="*/ 0 w 606777"/>
                <a:gd name="connsiteY0" fmla="*/ 125277 h 296519"/>
                <a:gd name="connsiteX1" fmla="*/ 123226 w 606777"/>
                <a:gd name="connsiteY1" fmla="*/ 105608 h 296519"/>
                <a:gd name="connsiteX2" fmla="*/ 283209 w 606777"/>
                <a:gd name="connsiteY2" fmla="*/ 5615 h 296519"/>
                <a:gd name="connsiteX3" fmla="*/ 366888 w 606777"/>
                <a:gd name="connsiteY3" fmla="*/ 295609 h 296519"/>
                <a:gd name="connsiteX4" fmla="*/ 508000 w 606777"/>
                <a:gd name="connsiteY4" fmla="*/ 97055 h 296519"/>
                <a:gd name="connsiteX5" fmla="*/ 606777 w 606777"/>
                <a:gd name="connsiteY5" fmla="*/ 97055 h 296519"/>
                <a:gd name="connsiteX6" fmla="*/ 606777 w 606777"/>
                <a:gd name="connsiteY6" fmla="*/ 97055 h 29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6777" h="296519">
                  <a:moveTo>
                    <a:pt x="0" y="125277"/>
                  </a:moveTo>
                  <a:cubicBezTo>
                    <a:pt x="52916" y="52369"/>
                    <a:pt x="76025" y="125552"/>
                    <a:pt x="123226" y="105608"/>
                  </a:cubicBezTo>
                  <a:cubicBezTo>
                    <a:pt x="170427" y="85664"/>
                    <a:pt x="242599" y="-26052"/>
                    <a:pt x="283209" y="5615"/>
                  </a:cubicBezTo>
                  <a:cubicBezTo>
                    <a:pt x="323819" y="37282"/>
                    <a:pt x="329423" y="280369"/>
                    <a:pt x="366888" y="295609"/>
                  </a:cubicBezTo>
                  <a:cubicBezTo>
                    <a:pt x="404353" y="310849"/>
                    <a:pt x="468018" y="130147"/>
                    <a:pt x="508000" y="97055"/>
                  </a:cubicBezTo>
                  <a:cubicBezTo>
                    <a:pt x="547982" y="63963"/>
                    <a:pt x="606777" y="97055"/>
                    <a:pt x="606777" y="97055"/>
                  </a:cubicBezTo>
                  <a:lnTo>
                    <a:pt x="606777" y="97055"/>
                  </a:lnTo>
                </a:path>
              </a:pathLst>
            </a:custGeom>
            <a:ln w="38100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8556" y="349955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28" grpId="0" animBg="1"/>
      <p:bldP spid="30" grpId="0" animBg="1"/>
      <p:bldP spid="31" grpId="0" animBg="1"/>
      <p:bldP spid="32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486</Words>
  <Application>Microsoft Macintosh PowerPoint</Application>
  <PresentationFormat>On-screen Show (4:3)</PresentationFormat>
  <Paragraphs>112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Evaluating Congestion Control for Interactive Real-time Media</vt:lpstr>
      <vt:lpstr>Current Status</vt:lpstr>
      <vt:lpstr>Metrics</vt:lpstr>
      <vt:lpstr>Summary of Evaluation Guidelines</vt:lpstr>
      <vt:lpstr>Evaluation Scenarios</vt:lpstr>
      <vt:lpstr>Media</vt:lpstr>
      <vt:lpstr>Topology</vt:lpstr>
      <vt:lpstr>Evaluation Scenarios (1/4)</vt:lpstr>
      <vt:lpstr>Evaluation Scenarios (2/4)</vt:lpstr>
      <vt:lpstr>Evaluation Scenarios (3/4)</vt:lpstr>
      <vt:lpstr>Open Issues</vt:lpstr>
    </vt:vector>
  </TitlesOfParts>
  <Company>Aalto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RMCAT Evaluation</dc:title>
  <dc:creator>Varun Singh</dc:creator>
  <cp:lastModifiedBy>Varun Singh</cp:lastModifiedBy>
  <cp:revision>59</cp:revision>
  <dcterms:created xsi:type="dcterms:W3CDTF">2012-10-31T13:27:23Z</dcterms:created>
  <dcterms:modified xsi:type="dcterms:W3CDTF">2013-03-10T19:26:59Z</dcterms:modified>
</cp:coreProperties>
</file>