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6" y="1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0271-DCE5-4955-8C7D-946FD4D75477}" type="datetimeFigureOut">
              <a:rPr lang="ko-KR" altLang="en-US" smtClean="0"/>
              <a:t>2016-01-15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9193-6C10-47B0-AB1F-BC25A09FA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04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0271-DCE5-4955-8C7D-946FD4D75477}" type="datetimeFigureOut">
              <a:rPr lang="ko-KR" altLang="en-US" smtClean="0"/>
              <a:t>2016-01-15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9193-6C10-47B0-AB1F-BC25A09FA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27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0271-DCE5-4955-8C7D-946FD4D75477}" type="datetimeFigureOut">
              <a:rPr lang="ko-KR" altLang="en-US" smtClean="0"/>
              <a:t>2016-01-15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9193-6C10-47B0-AB1F-BC25A09FA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42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416" y="44624"/>
            <a:ext cx="10515600" cy="75399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9242"/>
            <a:ext cx="10515600" cy="49077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0271-DCE5-4955-8C7D-946FD4D75477}" type="datetimeFigureOut">
              <a:rPr lang="ko-KR" altLang="en-US" smtClean="0"/>
              <a:t>2016-01-15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9193-6C10-47B0-AB1F-BC25A09FAD9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654780"/>
            <a:ext cx="12192000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30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0271-DCE5-4955-8C7D-946FD4D75477}" type="datetimeFigureOut">
              <a:rPr lang="ko-KR" altLang="en-US" smtClean="0"/>
              <a:t>2016-01-15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9193-6C10-47B0-AB1F-BC25A09FA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79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0271-DCE5-4955-8C7D-946FD4D75477}" type="datetimeFigureOut">
              <a:rPr lang="ko-KR" altLang="en-US" smtClean="0"/>
              <a:t>2016-01-15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9193-6C10-47B0-AB1F-BC25A09FA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47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0271-DCE5-4955-8C7D-946FD4D75477}" type="datetimeFigureOut">
              <a:rPr lang="ko-KR" altLang="en-US" smtClean="0"/>
              <a:t>2016-01-15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9193-6C10-47B0-AB1F-BC25A09FA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68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0271-DCE5-4955-8C7D-946FD4D75477}" type="datetimeFigureOut">
              <a:rPr lang="ko-KR" altLang="en-US" smtClean="0"/>
              <a:t>2016-01-15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9193-6C10-47B0-AB1F-BC25A09FA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1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0271-DCE5-4955-8C7D-946FD4D75477}" type="datetimeFigureOut">
              <a:rPr lang="ko-KR" altLang="en-US" smtClean="0"/>
              <a:t>2016-01-15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9193-6C10-47B0-AB1F-BC25A09FA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37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0271-DCE5-4955-8C7D-946FD4D75477}" type="datetimeFigureOut">
              <a:rPr lang="ko-KR" altLang="en-US" smtClean="0"/>
              <a:t>2016-01-15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9193-6C10-47B0-AB1F-BC25A09FA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0271-DCE5-4955-8C7D-946FD4D75477}" type="datetimeFigureOut">
              <a:rPr lang="ko-KR" altLang="en-US" smtClean="0"/>
              <a:t>2016-01-15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9193-6C10-47B0-AB1F-BC25A09FA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21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40271-DCE5-4955-8C7D-946FD4D75477}" type="datetimeFigureOut">
              <a:rPr lang="ko-KR" altLang="en-US" smtClean="0"/>
              <a:t>2016-01-15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89193-6C10-47B0-AB1F-BC25A09FA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35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45988"/>
          </a:xfrm>
        </p:spPr>
        <p:txBody>
          <a:bodyPr>
            <a:normAutofit/>
          </a:bodyPr>
          <a:lstStyle/>
          <a:p>
            <a:r>
              <a:rPr lang="en-US" altLang="ko-KR" sz="4800" smtClean="0"/>
              <a:t>Machine Learning Study</a:t>
            </a:r>
            <a:br>
              <a:rPr lang="en-US" altLang="ko-KR" sz="4800" smtClean="0"/>
            </a:br>
            <a:r>
              <a:rPr lang="en-US" altLang="ko-KR" sz="4800" smtClean="0"/>
              <a:t>2</a:t>
            </a:r>
            <a:r>
              <a:rPr lang="ko-KR" altLang="en-US" sz="4800" smtClean="0"/>
              <a:t>주차 </a:t>
            </a:r>
            <a:r>
              <a:rPr lang="en-US" altLang="ko-KR" sz="4800" smtClean="0"/>
              <a:t>Review</a:t>
            </a:r>
            <a:endParaRPr lang="ko-KR" altLang="en-US" sz="48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sz="280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800" smtClean="0">
                <a:solidFill>
                  <a:schemeClr val="bg1">
                    <a:lumMod val="65000"/>
                  </a:schemeClr>
                </a:solidFill>
              </a:rPr>
              <a:t>2016/01/16</a:t>
            </a:r>
          </a:p>
          <a:p>
            <a:r>
              <a:rPr lang="ko-KR" altLang="en-US" sz="2800" smtClean="0">
                <a:solidFill>
                  <a:schemeClr val="bg1">
                    <a:lumMod val="65000"/>
                  </a:schemeClr>
                </a:solidFill>
              </a:rPr>
              <a:t>정인태</a:t>
            </a:r>
            <a:endParaRPr lang="ko-KR" altLang="en-US" sz="28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326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Octave Tutorial (1/4)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0438" y="808810"/>
            <a:ext cx="439979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변수대입 </a:t>
            </a:r>
            <a:r>
              <a:rPr lang="en-US" altLang="ko-KR" smtClean="0"/>
              <a:t>:   =          </a:t>
            </a:r>
          </a:p>
          <a:p>
            <a:r>
              <a:rPr lang="ko-KR" altLang="en-US" smtClean="0"/>
              <a:t>논리연산 </a:t>
            </a:r>
            <a:r>
              <a:rPr lang="en-US" altLang="ko-KR" smtClean="0"/>
              <a:t>equal :  ==</a:t>
            </a:r>
          </a:p>
          <a:p>
            <a:r>
              <a:rPr lang="ko-KR" altLang="en-US" smtClean="0"/>
              <a:t>논리연산 </a:t>
            </a:r>
            <a:r>
              <a:rPr lang="en-US" altLang="ko-KR" smtClean="0"/>
              <a:t>not equal : ~=</a:t>
            </a:r>
          </a:p>
          <a:p>
            <a:r>
              <a:rPr lang="en-US" altLang="ko-KR" smtClean="0"/>
              <a:t>And : &amp;&amp;    Or : ||</a:t>
            </a:r>
          </a:p>
          <a:p>
            <a:endParaRPr lang="en-US" altLang="ko-KR"/>
          </a:p>
          <a:p>
            <a:r>
              <a:rPr lang="en-US" altLang="ko-KR" smtClean="0"/>
              <a:t>Prompt </a:t>
            </a:r>
            <a:r>
              <a:rPr lang="ko-KR" altLang="en-US" smtClean="0"/>
              <a:t>바꾸기 </a:t>
            </a:r>
            <a:r>
              <a:rPr lang="en-US" altLang="ko-KR" smtClean="0"/>
              <a:t>: PS(‘&gt;&gt; ‘)</a:t>
            </a:r>
          </a:p>
          <a:p>
            <a:r>
              <a:rPr lang="ko-KR" altLang="en-US" smtClean="0"/>
              <a:t>원주율상수 </a:t>
            </a:r>
            <a:r>
              <a:rPr lang="en-US" altLang="ko-KR" smtClean="0"/>
              <a:t>: pi</a:t>
            </a:r>
          </a:p>
          <a:p>
            <a:r>
              <a:rPr lang="en-US" altLang="ko-KR" smtClean="0"/>
              <a:t>pi</a:t>
            </a:r>
            <a:r>
              <a:rPr lang="ko-KR" altLang="en-US" smtClean="0"/>
              <a:t>를 </a:t>
            </a:r>
            <a:r>
              <a:rPr lang="en-US" altLang="ko-KR" smtClean="0"/>
              <a:t>3.14</a:t>
            </a:r>
            <a:r>
              <a:rPr lang="ko-KR" altLang="en-US" smtClean="0"/>
              <a:t>로 표기 예</a:t>
            </a:r>
            <a:r>
              <a:rPr lang="en-US" altLang="ko-KR" smtClean="0"/>
              <a:t>) disp(sprint(‘0.2f’, a))</a:t>
            </a:r>
          </a:p>
          <a:p>
            <a:endParaRPr lang="en-US" altLang="ko-KR" smtClean="0"/>
          </a:p>
          <a:p>
            <a:r>
              <a:rPr lang="ko-KR" altLang="en-US" smtClean="0"/>
              <a:t>소숫점아래 표현수</a:t>
            </a:r>
            <a:r>
              <a:rPr lang="en-US" altLang="ko-KR"/>
              <a:t> </a:t>
            </a:r>
            <a:r>
              <a:rPr lang="ko-KR" altLang="en-US" smtClean="0"/>
              <a:t>길거나 짧게 </a:t>
            </a:r>
            <a:r>
              <a:rPr lang="en-US" altLang="ko-KR" smtClean="0"/>
              <a:t>: </a:t>
            </a:r>
          </a:p>
          <a:p>
            <a:r>
              <a:rPr lang="en-US" altLang="ko-KR" smtClean="0"/>
              <a:t>format long, format short</a:t>
            </a:r>
          </a:p>
          <a:p>
            <a:endParaRPr lang="en-US" altLang="ko-KR"/>
          </a:p>
          <a:p>
            <a:r>
              <a:rPr lang="ko-KR" altLang="en-US" smtClean="0"/>
              <a:t>행렬변수 입력 예</a:t>
            </a:r>
            <a:r>
              <a:rPr lang="en-US" altLang="ko-KR" smtClean="0"/>
              <a:t>: A=[1 2; 3 4; 5 6]</a:t>
            </a:r>
          </a:p>
          <a:p>
            <a:r>
              <a:rPr lang="ko-KR" altLang="en-US" smtClean="0"/>
              <a:t>행벡터</a:t>
            </a:r>
            <a:r>
              <a:rPr lang="en-US" altLang="ko-KR"/>
              <a:t> </a:t>
            </a:r>
            <a:r>
              <a:rPr lang="ko-KR" altLang="en-US" smtClean="0"/>
              <a:t>예</a:t>
            </a:r>
            <a:r>
              <a:rPr lang="en-US" altLang="ko-KR" smtClean="0"/>
              <a:t>: x=[1 2 3] or x=[1,2,3] </a:t>
            </a:r>
          </a:p>
          <a:p>
            <a:r>
              <a:rPr lang="ko-KR" altLang="en-US" smtClean="0"/>
              <a:t>열벡터 예</a:t>
            </a:r>
            <a:r>
              <a:rPr lang="en-US" altLang="ko-KR" smtClean="0"/>
              <a:t>: y=[1; 2; 3]</a:t>
            </a:r>
          </a:p>
          <a:p>
            <a:r>
              <a:rPr lang="ko-KR" altLang="en-US" smtClean="0"/>
              <a:t>균등한 수로 행벡터 만들기 예 </a:t>
            </a:r>
            <a:r>
              <a:rPr lang="en-US" altLang="ko-KR" smtClean="0"/>
              <a:t>:</a:t>
            </a:r>
          </a:p>
          <a:p>
            <a:r>
              <a:rPr lang="en-US" altLang="ko-KR" smtClean="0"/>
              <a:t>v=1:6 , v=1:0.1:2</a:t>
            </a:r>
          </a:p>
          <a:p>
            <a:endParaRPr lang="en-US" altLang="ko-KR" smtClean="0"/>
          </a:p>
          <a:p>
            <a:r>
              <a:rPr lang="en-US" altLang="ko-KR" smtClean="0"/>
              <a:t>1</a:t>
            </a:r>
            <a:r>
              <a:rPr lang="ko-KR" altLang="en-US" smtClean="0"/>
              <a:t>로 구성된 </a:t>
            </a:r>
            <a:r>
              <a:rPr lang="en-US" altLang="ko-KR" smtClean="0"/>
              <a:t>3x3 </a:t>
            </a:r>
            <a:r>
              <a:rPr lang="ko-KR" altLang="en-US" smtClean="0"/>
              <a:t>행렬 </a:t>
            </a:r>
            <a:r>
              <a:rPr lang="en-US" altLang="ko-KR" smtClean="0"/>
              <a:t>: ones(3)</a:t>
            </a:r>
          </a:p>
          <a:p>
            <a:r>
              <a:rPr lang="en-US" altLang="ko-KR" smtClean="0"/>
              <a:t>1</a:t>
            </a:r>
            <a:r>
              <a:rPr lang="ko-KR" altLang="en-US" smtClean="0"/>
              <a:t>로 구성된 </a:t>
            </a:r>
            <a:r>
              <a:rPr lang="en-US" altLang="ko-KR" smtClean="0"/>
              <a:t>3x2 </a:t>
            </a:r>
            <a:r>
              <a:rPr lang="ko-KR" altLang="en-US" smtClean="0"/>
              <a:t>행렬 </a:t>
            </a:r>
            <a:r>
              <a:rPr lang="en-US" altLang="ko-KR" smtClean="0"/>
              <a:t>: ones(3, 2)</a:t>
            </a:r>
          </a:p>
          <a:p>
            <a:r>
              <a:rPr lang="en-US" altLang="ko-KR" smtClean="0"/>
              <a:t>0</a:t>
            </a:r>
            <a:r>
              <a:rPr lang="ko-KR" altLang="en-US" smtClean="0"/>
              <a:t>로 구성된 행렬은 </a:t>
            </a:r>
            <a:r>
              <a:rPr lang="en-US" altLang="ko-KR" smtClean="0"/>
              <a:t>zeros(...)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35960" y="908720"/>
            <a:ext cx="6310830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</a:t>
            </a:r>
            <a:r>
              <a:rPr lang="ko-KR" altLang="en-US" smtClean="0"/>
              <a:t>로 구성된 </a:t>
            </a:r>
            <a:r>
              <a:rPr lang="en-US" altLang="ko-KR" smtClean="0"/>
              <a:t>3x3 </a:t>
            </a:r>
            <a:r>
              <a:rPr lang="ko-KR" altLang="en-US" smtClean="0"/>
              <a:t>행렬 </a:t>
            </a:r>
            <a:r>
              <a:rPr lang="en-US" altLang="ko-KR" smtClean="0"/>
              <a:t>: 2*ones(3) </a:t>
            </a:r>
          </a:p>
          <a:p>
            <a:r>
              <a:rPr lang="en-US" altLang="ko-KR" smtClean="0"/>
              <a:t>0~1 uniform random </a:t>
            </a:r>
            <a:r>
              <a:rPr lang="ko-KR" altLang="en-US" smtClean="0"/>
              <a:t>수로 구성된 행렬 </a:t>
            </a:r>
            <a:r>
              <a:rPr lang="en-US" altLang="ko-KR" smtClean="0"/>
              <a:t>: rand(...)</a:t>
            </a:r>
          </a:p>
          <a:p>
            <a:r>
              <a:rPr lang="ko-KR" altLang="en-US" smtClean="0"/>
              <a:t>표준정규분포 </a:t>
            </a:r>
            <a:r>
              <a:rPr lang="en-US" altLang="ko-KR" smtClean="0"/>
              <a:t>N(0,1) random </a:t>
            </a:r>
            <a:r>
              <a:rPr lang="ko-KR" altLang="en-US" smtClean="0"/>
              <a:t>수로 구성된 행렬 </a:t>
            </a:r>
            <a:r>
              <a:rPr lang="en-US" altLang="ko-KR" smtClean="0"/>
              <a:t>: randn(...)</a:t>
            </a:r>
          </a:p>
          <a:p>
            <a:r>
              <a:rPr lang="ko-KR" altLang="en-US" smtClean="0"/>
              <a:t>정규분포 </a:t>
            </a:r>
            <a:r>
              <a:rPr lang="en-US" altLang="ko-KR" smtClean="0"/>
              <a:t>N(m,σ</a:t>
            </a:r>
            <a:r>
              <a:rPr lang="en-US" altLang="ko-KR" baseline="30000" smtClean="0"/>
              <a:t>2</a:t>
            </a:r>
            <a:r>
              <a:rPr lang="en-US" altLang="ko-KR" smtClean="0"/>
              <a:t>) : m + </a:t>
            </a:r>
            <a:r>
              <a:rPr lang="en-US" altLang="ko-KR" smtClean="0"/>
              <a:t>σ*randn(...)</a:t>
            </a:r>
            <a:endParaRPr lang="en-US" altLang="ko-KR" smtClean="0"/>
          </a:p>
          <a:p>
            <a:r>
              <a:rPr lang="en-US" altLang="ko-KR" smtClean="0"/>
              <a:t> </a:t>
            </a:r>
          </a:p>
          <a:p>
            <a:r>
              <a:rPr lang="en-US" altLang="ko-KR" smtClean="0"/>
              <a:t>※ </a:t>
            </a:r>
            <a:r>
              <a:rPr lang="ko-KR" altLang="en-US" smtClean="0"/>
              <a:t>위의 행렬 생성 함수의 </a:t>
            </a:r>
            <a:r>
              <a:rPr lang="en-US" altLang="ko-KR" smtClean="0"/>
              <a:t>argument </a:t>
            </a:r>
            <a:r>
              <a:rPr lang="ko-KR" altLang="en-US" smtClean="0"/>
              <a:t>를 생략시 </a:t>
            </a:r>
            <a:r>
              <a:rPr lang="en-US" altLang="ko-KR" smtClean="0"/>
              <a:t>default 1</a:t>
            </a:r>
          </a:p>
          <a:p>
            <a:endParaRPr lang="en-US" altLang="ko-KR"/>
          </a:p>
          <a:p>
            <a:r>
              <a:rPr lang="ko-KR" altLang="en-US" smtClean="0"/>
              <a:t>히스토그램 </a:t>
            </a:r>
            <a:r>
              <a:rPr lang="en-US" altLang="ko-KR" smtClean="0"/>
              <a:t>: hist(a)</a:t>
            </a:r>
          </a:p>
          <a:p>
            <a:r>
              <a:rPr lang="ko-KR" altLang="en-US" smtClean="0"/>
              <a:t>히스토그램 간격 </a:t>
            </a:r>
            <a:r>
              <a:rPr lang="en-US" altLang="ko-KR" smtClean="0"/>
              <a:t>50 : hist(a,50)</a:t>
            </a:r>
          </a:p>
          <a:p>
            <a:endParaRPr lang="en-US" altLang="ko-KR"/>
          </a:p>
          <a:p>
            <a:r>
              <a:rPr lang="en-US" altLang="ko-KR" smtClean="0"/>
              <a:t>4x4 </a:t>
            </a:r>
            <a:r>
              <a:rPr lang="ko-KR" altLang="en-US" smtClean="0"/>
              <a:t>단위행렬 </a:t>
            </a:r>
            <a:r>
              <a:rPr lang="en-US" altLang="ko-KR" smtClean="0"/>
              <a:t>: eye(4)</a:t>
            </a:r>
          </a:p>
          <a:p>
            <a:endParaRPr lang="en-US" altLang="ko-KR"/>
          </a:p>
          <a:p>
            <a:r>
              <a:rPr lang="ko-KR" altLang="en-US" smtClean="0"/>
              <a:t>명령어 도움말 </a:t>
            </a:r>
            <a:r>
              <a:rPr lang="en-US" altLang="ko-KR" smtClean="0"/>
              <a:t>: help eye (</a:t>
            </a:r>
            <a:r>
              <a:rPr lang="ko-KR" altLang="en-US" smtClean="0"/>
              <a:t>등등</a:t>
            </a:r>
            <a:r>
              <a:rPr lang="en-US" altLang="ko-KR" smtClean="0"/>
              <a:t>..)</a:t>
            </a:r>
          </a:p>
          <a:p>
            <a:endParaRPr lang="en-US" altLang="ko-KR"/>
          </a:p>
          <a:p>
            <a:r>
              <a:rPr lang="en-US" altLang="ko-KR" smtClean="0"/>
              <a:t>3x2 </a:t>
            </a:r>
            <a:r>
              <a:rPr lang="ko-KR" altLang="en-US" smtClean="0"/>
              <a:t>행렬 </a:t>
            </a:r>
            <a:r>
              <a:rPr lang="en-US" altLang="ko-KR" smtClean="0"/>
              <a:t>A </a:t>
            </a:r>
            <a:r>
              <a:rPr lang="ko-KR" altLang="en-US" smtClean="0"/>
              <a:t>크기 얻기 </a:t>
            </a:r>
            <a:r>
              <a:rPr lang="en-US" altLang="ko-KR" smtClean="0"/>
              <a:t>: size(A)    (=&gt; [3 2] return </a:t>
            </a:r>
            <a:r>
              <a:rPr lang="ko-KR" altLang="en-US" smtClean="0"/>
              <a:t>함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3x2 </a:t>
            </a:r>
            <a:r>
              <a:rPr lang="ko-KR" altLang="en-US" smtClean="0"/>
              <a:t>행렬 </a:t>
            </a:r>
            <a:r>
              <a:rPr lang="en-US" altLang="ko-KR" smtClean="0"/>
              <a:t>A </a:t>
            </a:r>
            <a:r>
              <a:rPr lang="ko-KR" altLang="en-US" smtClean="0"/>
              <a:t>행크기 얻기 </a:t>
            </a:r>
            <a:r>
              <a:rPr lang="en-US" altLang="ko-KR" smtClean="0"/>
              <a:t>: size(A,1)</a:t>
            </a:r>
          </a:p>
          <a:p>
            <a:r>
              <a:rPr lang="en-US" altLang="ko-KR" smtClean="0"/>
              <a:t>3x2 </a:t>
            </a:r>
            <a:r>
              <a:rPr lang="ko-KR" altLang="en-US" smtClean="0"/>
              <a:t>행렬 </a:t>
            </a:r>
            <a:r>
              <a:rPr lang="en-US" altLang="ko-KR" smtClean="0"/>
              <a:t>A </a:t>
            </a:r>
            <a:r>
              <a:rPr lang="ko-KR" altLang="en-US" smtClean="0"/>
              <a:t>열크기 얻기 </a:t>
            </a:r>
            <a:r>
              <a:rPr lang="en-US" altLang="ko-KR" smtClean="0"/>
              <a:t>: size(A,2)</a:t>
            </a:r>
          </a:p>
          <a:p>
            <a:r>
              <a:rPr lang="ko-KR" altLang="en-US" smtClean="0"/>
              <a:t>열</a:t>
            </a:r>
            <a:r>
              <a:rPr lang="en-US" altLang="ko-KR" smtClean="0"/>
              <a:t>,</a:t>
            </a:r>
            <a:r>
              <a:rPr lang="ko-KR" altLang="en-US" smtClean="0"/>
              <a:t>행벡터 크기 얻기 </a:t>
            </a:r>
            <a:r>
              <a:rPr lang="en-US" altLang="ko-KR" smtClean="0"/>
              <a:t>: length(v)</a:t>
            </a:r>
          </a:p>
          <a:p>
            <a:r>
              <a:rPr lang="ko-KR" altLang="en-US" smtClean="0"/>
              <a:t>행</a:t>
            </a:r>
            <a:r>
              <a:rPr lang="en-US" altLang="ko-KR" smtClean="0"/>
              <a:t>x</a:t>
            </a:r>
            <a:r>
              <a:rPr lang="ko-KR" altLang="en-US" smtClean="0"/>
              <a:t>렬 중 큰 크기 얻기 </a:t>
            </a:r>
            <a:r>
              <a:rPr lang="en-US" altLang="ko-KR" smtClean="0"/>
              <a:t>: length(A)   (3x2 </a:t>
            </a:r>
            <a:r>
              <a:rPr lang="ko-KR" altLang="en-US" smtClean="0"/>
              <a:t>행렬이면 </a:t>
            </a:r>
            <a:r>
              <a:rPr lang="en-US" altLang="ko-KR" smtClean="0"/>
              <a:t>3 return)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73316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Octave Tutorial (2/4)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5360" y="764704"/>
            <a:ext cx="486370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현재 작업 </a:t>
            </a:r>
            <a:r>
              <a:rPr lang="en-US" altLang="ko-KR" smtClean="0"/>
              <a:t>path : pwd</a:t>
            </a:r>
          </a:p>
          <a:p>
            <a:r>
              <a:rPr lang="ko-KR" altLang="en-US" smtClean="0"/>
              <a:t>폴더 변경 </a:t>
            </a:r>
            <a:r>
              <a:rPr lang="en-US" altLang="ko-KR" smtClean="0"/>
              <a:t>: cd ‘C:\Users\and\Desktop</a:t>
            </a:r>
          </a:p>
          <a:p>
            <a:r>
              <a:rPr lang="ko-KR" altLang="en-US" smtClean="0"/>
              <a:t>파일 불러오기 </a:t>
            </a:r>
            <a:r>
              <a:rPr lang="en-US" altLang="ko-KR" smtClean="0"/>
              <a:t>: load </a:t>
            </a:r>
            <a:r>
              <a:rPr lang="ko-KR" altLang="en-US" smtClean="0"/>
              <a:t>파일명 </a:t>
            </a:r>
            <a:r>
              <a:rPr lang="en-US" altLang="ko-KR" smtClean="0"/>
              <a:t>or load(‘</a:t>
            </a:r>
            <a:r>
              <a:rPr lang="ko-KR" altLang="en-US" smtClean="0"/>
              <a:t>파일명</a:t>
            </a:r>
            <a:r>
              <a:rPr lang="en-US" altLang="ko-KR" smtClean="0"/>
              <a:t>‘)</a:t>
            </a:r>
          </a:p>
          <a:p>
            <a:r>
              <a:rPr lang="ko-KR" altLang="en-US" smtClean="0"/>
              <a:t>메모리에 있는 변수 </a:t>
            </a:r>
            <a:r>
              <a:rPr lang="en-US" altLang="ko-KR" smtClean="0"/>
              <a:t>list </a:t>
            </a:r>
            <a:r>
              <a:rPr lang="ko-KR" altLang="en-US" smtClean="0"/>
              <a:t>보기 </a:t>
            </a:r>
            <a:r>
              <a:rPr lang="en-US" altLang="ko-KR" smtClean="0"/>
              <a:t>: who</a:t>
            </a:r>
          </a:p>
          <a:p>
            <a:r>
              <a:rPr lang="ko-KR" altLang="en-US" smtClean="0"/>
              <a:t>변수들 정보 자세히 보기 </a:t>
            </a:r>
            <a:r>
              <a:rPr lang="en-US" altLang="ko-KR" smtClean="0"/>
              <a:t>: whos</a:t>
            </a:r>
          </a:p>
          <a:p>
            <a:endParaRPr lang="en-US" altLang="ko-KR"/>
          </a:p>
          <a:p>
            <a:r>
              <a:rPr lang="ko-KR" altLang="en-US" smtClean="0"/>
              <a:t>벡터 일부만 잘라오기 </a:t>
            </a:r>
            <a:r>
              <a:rPr lang="en-US" altLang="ko-KR" smtClean="0"/>
              <a:t>: v=priceY(1:10)</a:t>
            </a:r>
            <a:endParaRPr lang="en-US" altLang="ko-KR"/>
          </a:p>
          <a:p>
            <a:r>
              <a:rPr lang="en-US" altLang="ko-KR" smtClean="0"/>
              <a:t>                              (</a:t>
            </a:r>
            <a:r>
              <a:rPr lang="ko-KR" altLang="en-US" smtClean="0"/>
              <a:t>첫 </a:t>
            </a:r>
            <a:r>
              <a:rPr lang="en-US" altLang="ko-KR" smtClean="0"/>
              <a:t>10</a:t>
            </a:r>
            <a:r>
              <a:rPr lang="ko-KR" altLang="en-US" smtClean="0"/>
              <a:t>원소 반환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변수 저장 </a:t>
            </a:r>
            <a:r>
              <a:rPr lang="en-US" altLang="ko-KR" smtClean="0"/>
              <a:t>(binary) : save </a:t>
            </a:r>
            <a:r>
              <a:rPr lang="ko-KR" altLang="en-US" smtClean="0"/>
              <a:t>파일명 변수명</a:t>
            </a:r>
            <a:endParaRPr lang="en-US" altLang="ko-KR" smtClean="0"/>
          </a:p>
          <a:p>
            <a:r>
              <a:rPr lang="ko-KR" altLang="en-US" smtClean="0"/>
              <a:t>변수 저장 </a:t>
            </a:r>
            <a:r>
              <a:rPr lang="en-US" altLang="ko-KR" smtClean="0"/>
              <a:t>(text) : save </a:t>
            </a:r>
            <a:r>
              <a:rPr lang="ko-KR" altLang="en-US" smtClean="0"/>
              <a:t>파일명 변수명 </a:t>
            </a:r>
            <a:r>
              <a:rPr lang="en-US" altLang="ko-KR" smtClean="0"/>
              <a:t>-ascii</a:t>
            </a:r>
          </a:p>
          <a:p>
            <a:endParaRPr lang="en-US" altLang="ko-KR"/>
          </a:p>
          <a:p>
            <a:r>
              <a:rPr lang="ko-KR" altLang="en-US" smtClean="0"/>
              <a:t>변수 모두 지우기 </a:t>
            </a:r>
            <a:r>
              <a:rPr lang="en-US" altLang="ko-KR" smtClean="0"/>
              <a:t>: clear</a:t>
            </a:r>
          </a:p>
          <a:p>
            <a:endParaRPr lang="en-US" altLang="ko-KR"/>
          </a:p>
          <a:p>
            <a:r>
              <a:rPr lang="ko-KR" altLang="en-US" smtClean="0"/>
              <a:t>행렬 </a:t>
            </a:r>
            <a:r>
              <a:rPr lang="en-US" altLang="ko-KR" smtClean="0"/>
              <a:t>A</a:t>
            </a:r>
            <a:r>
              <a:rPr lang="ko-KR" altLang="en-US" smtClean="0"/>
              <a:t>의 </a:t>
            </a:r>
            <a:r>
              <a:rPr lang="en-US" altLang="ko-KR" smtClean="0"/>
              <a:t>(m,n) </a:t>
            </a:r>
            <a:r>
              <a:rPr lang="ko-KR" altLang="en-US" smtClean="0"/>
              <a:t>원소반환 </a:t>
            </a:r>
            <a:r>
              <a:rPr lang="en-US" altLang="ko-KR" smtClean="0"/>
              <a:t>: A(m,n)</a:t>
            </a:r>
          </a:p>
          <a:p>
            <a:r>
              <a:rPr lang="ko-KR" altLang="en-US" smtClean="0"/>
              <a:t>행렬 </a:t>
            </a:r>
            <a:r>
              <a:rPr lang="en-US" altLang="ko-KR" smtClean="0"/>
              <a:t>A</a:t>
            </a:r>
            <a:r>
              <a:rPr lang="ko-KR" altLang="en-US" smtClean="0"/>
              <a:t>의 </a:t>
            </a:r>
            <a:r>
              <a:rPr lang="en-US" altLang="ko-KR" smtClean="0"/>
              <a:t>2</a:t>
            </a:r>
            <a:r>
              <a:rPr lang="ko-KR" altLang="en-US" smtClean="0"/>
              <a:t>행벡터 반환 </a:t>
            </a:r>
            <a:r>
              <a:rPr lang="en-US" altLang="ko-KR" smtClean="0"/>
              <a:t>: A(2,:)</a:t>
            </a:r>
          </a:p>
          <a:p>
            <a:r>
              <a:rPr lang="ko-KR" altLang="en-US" smtClean="0"/>
              <a:t>행렬 </a:t>
            </a:r>
            <a:r>
              <a:rPr lang="en-US" altLang="ko-KR" smtClean="0"/>
              <a:t>A</a:t>
            </a:r>
            <a:r>
              <a:rPr lang="ko-KR" altLang="en-US" smtClean="0"/>
              <a:t>의 </a:t>
            </a:r>
            <a:r>
              <a:rPr lang="en-US" altLang="ko-KR" smtClean="0"/>
              <a:t>2</a:t>
            </a:r>
            <a:r>
              <a:rPr lang="ko-KR" altLang="en-US" smtClean="0"/>
              <a:t>열벡터 반환 </a:t>
            </a:r>
            <a:r>
              <a:rPr lang="en-US" altLang="ko-KR" smtClean="0"/>
              <a:t>: A(:,2)</a:t>
            </a:r>
          </a:p>
          <a:p>
            <a:r>
              <a:rPr lang="ko-KR" altLang="en-US" smtClean="0"/>
              <a:t>행렬 </a:t>
            </a:r>
            <a:r>
              <a:rPr lang="en-US" altLang="ko-KR" smtClean="0"/>
              <a:t>A</a:t>
            </a:r>
            <a:r>
              <a:rPr lang="ko-KR" altLang="en-US" smtClean="0"/>
              <a:t>의 </a:t>
            </a:r>
            <a:r>
              <a:rPr lang="en-US" altLang="ko-KR" smtClean="0"/>
              <a:t>1, 3</a:t>
            </a:r>
            <a:r>
              <a:rPr lang="ko-KR" altLang="en-US" smtClean="0"/>
              <a:t>행 반환 </a:t>
            </a:r>
            <a:r>
              <a:rPr lang="en-US" altLang="ko-KR" smtClean="0"/>
              <a:t>: A([1 3], :)</a:t>
            </a:r>
          </a:p>
          <a:p>
            <a:r>
              <a:rPr lang="ko-KR" altLang="en-US" smtClean="0"/>
              <a:t>행렬 </a:t>
            </a:r>
            <a:r>
              <a:rPr lang="en-US" altLang="ko-KR" smtClean="0"/>
              <a:t>A</a:t>
            </a:r>
            <a:r>
              <a:rPr lang="ko-KR" altLang="en-US" smtClean="0"/>
              <a:t>의 </a:t>
            </a:r>
            <a:r>
              <a:rPr lang="en-US" altLang="ko-KR" smtClean="0"/>
              <a:t>2</a:t>
            </a:r>
            <a:r>
              <a:rPr lang="ko-KR" altLang="en-US" smtClean="0"/>
              <a:t>열에 입력 </a:t>
            </a:r>
            <a:r>
              <a:rPr lang="en-US" altLang="ko-KR" smtClean="0"/>
              <a:t>: A(:,2) = [10; 11; 12]</a:t>
            </a:r>
          </a:p>
          <a:p>
            <a:endParaRPr lang="en-US" altLang="ko-KR" smtClean="0"/>
          </a:p>
          <a:p>
            <a:r>
              <a:rPr lang="ko-KR" altLang="en-US" smtClean="0"/>
              <a:t>행렬 </a:t>
            </a:r>
            <a:r>
              <a:rPr lang="en-US" altLang="ko-KR" smtClean="0"/>
              <a:t>A </a:t>
            </a:r>
            <a:r>
              <a:rPr lang="ko-KR" altLang="en-US" smtClean="0"/>
              <a:t>열 확장 </a:t>
            </a:r>
            <a:r>
              <a:rPr lang="en-US" altLang="ko-KR" smtClean="0"/>
              <a:t>: A = [A, [</a:t>
            </a:r>
            <a:r>
              <a:rPr lang="ko-KR" altLang="en-US" smtClean="0"/>
              <a:t>열벡터</a:t>
            </a:r>
            <a:r>
              <a:rPr lang="en-US" altLang="ko-KR" smtClean="0"/>
              <a:t>]] </a:t>
            </a:r>
            <a:endParaRPr lang="en-US" altLang="ko-KR"/>
          </a:p>
          <a:p>
            <a:r>
              <a:rPr lang="ko-KR" altLang="en-US" smtClean="0"/>
              <a:t>행렬 </a:t>
            </a:r>
            <a:r>
              <a:rPr lang="en-US" altLang="ko-KR" smtClean="0"/>
              <a:t>A </a:t>
            </a:r>
            <a:r>
              <a:rPr lang="ko-KR" altLang="en-US" smtClean="0"/>
              <a:t>행 확장 </a:t>
            </a:r>
            <a:r>
              <a:rPr lang="en-US" altLang="ko-KR" smtClean="0"/>
              <a:t>: A = [A; [</a:t>
            </a:r>
            <a:r>
              <a:rPr lang="ko-KR" altLang="en-US" smtClean="0"/>
              <a:t>행</a:t>
            </a:r>
            <a:r>
              <a:rPr lang="ko-KR" altLang="en-US" smtClean="0"/>
              <a:t>벡터</a:t>
            </a:r>
            <a:r>
              <a:rPr lang="en-US" altLang="ko-KR" smtClean="0"/>
              <a:t>]]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23136" y="671691"/>
            <a:ext cx="5965095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행렬의 모든 원소를 열벡터로 표현 </a:t>
            </a:r>
            <a:r>
              <a:rPr lang="en-US" altLang="ko-KR" smtClean="0"/>
              <a:t>: A(</a:t>
            </a:r>
            <a:r>
              <a:rPr lang="en-US" altLang="ko-KR" smtClean="0">
                <a:sym typeface="Wingdings" panose="05000000000000000000" pitchFamily="2" charset="2"/>
              </a:rPr>
              <a:t>:)</a:t>
            </a:r>
          </a:p>
          <a:p>
            <a:r>
              <a:rPr lang="ko-KR" altLang="en-US" smtClean="0">
                <a:sym typeface="Wingdings" panose="05000000000000000000" pitchFamily="2" charset="2"/>
              </a:rPr>
              <a:t>행렬 </a:t>
            </a:r>
            <a:r>
              <a:rPr lang="en-US" altLang="ko-KR" smtClean="0">
                <a:sym typeface="Wingdings" panose="05000000000000000000" pitchFamily="2" charset="2"/>
              </a:rPr>
              <a:t>A B </a:t>
            </a:r>
            <a:r>
              <a:rPr lang="ko-KR" altLang="en-US" smtClean="0">
                <a:sym typeface="Wingdings" panose="05000000000000000000" pitchFamily="2" charset="2"/>
              </a:rPr>
              <a:t>옆에 덧 붙이기 </a:t>
            </a:r>
            <a:r>
              <a:rPr lang="en-US" altLang="ko-KR" smtClean="0">
                <a:sym typeface="Wingdings" panose="05000000000000000000" pitchFamily="2" charset="2"/>
              </a:rPr>
              <a:t>: C = [A B]</a:t>
            </a:r>
          </a:p>
          <a:p>
            <a:r>
              <a:rPr lang="ko-KR" altLang="en-US" smtClean="0">
                <a:sym typeface="Wingdings" panose="05000000000000000000" pitchFamily="2" charset="2"/>
              </a:rPr>
              <a:t>행렬 </a:t>
            </a:r>
            <a:r>
              <a:rPr lang="en-US" altLang="ko-KR" smtClean="0">
                <a:sym typeface="Wingdings" panose="05000000000000000000" pitchFamily="2" charset="2"/>
              </a:rPr>
              <a:t>A B </a:t>
            </a:r>
            <a:r>
              <a:rPr lang="ko-KR" altLang="en-US">
                <a:sym typeface="Wingdings" panose="05000000000000000000" pitchFamily="2" charset="2"/>
              </a:rPr>
              <a:t>밑</a:t>
            </a:r>
            <a:r>
              <a:rPr lang="ko-KR" altLang="en-US" smtClean="0">
                <a:sym typeface="Wingdings" panose="05000000000000000000" pitchFamily="2" charset="2"/>
              </a:rPr>
              <a:t>에 덧 붙이기 </a:t>
            </a:r>
            <a:r>
              <a:rPr lang="en-US" altLang="ko-KR" smtClean="0">
                <a:sym typeface="Wingdings" panose="05000000000000000000" pitchFamily="2" charset="2"/>
              </a:rPr>
              <a:t>: C = [A; B]</a:t>
            </a:r>
          </a:p>
          <a:p>
            <a:endParaRPr lang="en-US" altLang="ko-KR" smtClean="0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행렬 곱 </a:t>
            </a:r>
            <a:r>
              <a:rPr lang="en-US" altLang="ko-KR" smtClean="0">
                <a:sym typeface="Wingdings" panose="05000000000000000000" pitchFamily="2" charset="2"/>
              </a:rPr>
              <a:t>: A*B</a:t>
            </a:r>
          </a:p>
          <a:p>
            <a:r>
              <a:rPr lang="ko-KR" altLang="en-US" smtClean="0">
                <a:sym typeface="Wingdings" panose="05000000000000000000" pitchFamily="2" charset="2"/>
              </a:rPr>
              <a:t>원소마다 곱하기 </a:t>
            </a:r>
            <a:r>
              <a:rPr lang="en-US" altLang="ko-KR" smtClean="0">
                <a:sym typeface="Wingdings" panose="05000000000000000000" pitchFamily="2" charset="2"/>
              </a:rPr>
              <a:t>: A .*B</a:t>
            </a:r>
          </a:p>
          <a:p>
            <a:r>
              <a:rPr lang="ko-KR" altLang="en-US" smtClean="0">
                <a:sym typeface="Wingdings" panose="05000000000000000000" pitchFamily="2" charset="2"/>
              </a:rPr>
              <a:t>모든 원소 제곱하기 </a:t>
            </a:r>
            <a:r>
              <a:rPr lang="en-US" altLang="ko-KR" smtClean="0">
                <a:sym typeface="Wingdings" panose="05000000000000000000" pitchFamily="2" charset="2"/>
              </a:rPr>
              <a:t>: A .^2</a:t>
            </a:r>
          </a:p>
          <a:p>
            <a:r>
              <a:rPr lang="ko-KR" altLang="en-US" smtClean="0">
                <a:sym typeface="Wingdings" panose="05000000000000000000" pitchFamily="2" charset="2"/>
              </a:rPr>
              <a:t>모든 원소 역수취하기 </a:t>
            </a:r>
            <a:r>
              <a:rPr lang="en-US" altLang="ko-KR" smtClean="0">
                <a:sym typeface="Wingdings" panose="05000000000000000000" pitchFamily="2" charset="2"/>
              </a:rPr>
              <a:t>: 1 ./ A</a:t>
            </a:r>
          </a:p>
          <a:p>
            <a:r>
              <a:rPr lang="ko-KR" altLang="en-US" smtClean="0">
                <a:sym typeface="Wingdings" panose="05000000000000000000" pitchFamily="2" charset="2"/>
              </a:rPr>
              <a:t>모든원소에 함수 적용 </a:t>
            </a:r>
            <a:r>
              <a:rPr lang="en-US" altLang="ko-KR" smtClean="0">
                <a:sym typeface="Wingdings" panose="05000000000000000000" pitchFamily="2" charset="2"/>
              </a:rPr>
              <a:t>: log(A) , exp(A) , abs(A) </a:t>
            </a:r>
            <a:r>
              <a:rPr lang="ko-KR" altLang="en-US" smtClean="0">
                <a:sym typeface="Wingdings" panose="05000000000000000000" pitchFamily="2" charset="2"/>
              </a:rPr>
              <a:t>등</a:t>
            </a:r>
            <a:r>
              <a:rPr lang="en-US" altLang="ko-KR" smtClean="0">
                <a:sym typeface="Wingdings" panose="05000000000000000000" pitchFamily="2" charset="2"/>
              </a:rPr>
              <a:t>...</a:t>
            </a:r>
          </a:p>
          <a:p>
            <a:r>
              <a:rPr lang="ko-KR" altLang="en-US" smtClean="0">
                <a:sym typeface="Wingdings" panose="05000000000000000000" pitchFamily="2" charset="2"/>
              </a:rPr>
              <a:t>스칼라 곱 </a:t>
            </a:r>
            <a:r>
              <a:rPr lang="en-US" altLang="ko-KR" smtClean="0">
                <a:sym typeface="Wingdings" panose="05000000000000000000" pitchFamily="2" charset="2"/>
              </a:rPr>
              <a:t>: -A , 3*A </a:t>
            </a:r>
            <a:r>
              <a:rPr lang="ko-KR" altLang="en-US" smtClean="0">
                <a:sym typeface="Wingdings" panose="05000000000000000000" pitchFamily="2" charset="2"/>
              </a:rPr>
              <a:t>등</a:t>
            </a:r>
            <a:r>
              <a:rPr lang="en-US" altLang="ko-KR" smtClean="0">
                <a:sym typeface="Wingdings" panose="05000000000000000000" pitchFamily="2" charset="2"/>
              </a:rPr>
              <a:t>..</a:t>
            </a:r>
          </a:p>
          <a:p>
            <a:r>
              <a:rPr lang="ko-KR" altLang="en-US" smtClean="0">
                <a:sym typeface="Wingdings" panose="05000000000000000000" pitchFamily="2" charset="2"/>
              </a:rPr>
              <a:t>벡터 </a:t>
            </a:r>
            <a:r>
              <a:rPr lang="en-US" altLang="ko-KR" smtClean="0">
                <a:sym typeface="Wingdings" panose="05000000000000000000" pitchFamily="2" charset="2"/>
              </a:rPr>
              <a:t>v</a:t>
            </a:r>
            <a:r>
              <a:rPr lang="ko-KR" altLang="en-US">
                <a:sym typeface="Wingdings" panose="05000000000000000000" pitchFamily="2" charset="2"/>
              </a:rPr>
              <a:t> </a:t>
            </a:r>
            <a:r>
              <a:rPr lang="ko-KR" altLang="en-US" smtClean="0">
                <a:sym typeface="Wingdings" panose="05000000000000000000" pitchFamily="2" charset="2"/>
              </a:rPr>
              <a:t>모든원소 </a:t>
            </a:r>
            <a:r>
              <a:rPr lang="en-US" altLang="ko-KR" smtClean="0">
                <a:sym typeface="Wingdings" panose="05000000000000000000" pitchFamily="2" charset="2"/>
              </a:rPr>
              <a:t>1</a:t>
            </a:r>
            <a:r>
              <a:rPr lang="ko-KR" altLang="en-US" smtClean="0">
                <a:sym typeface="Wingdings" panose="05000000000000000000" pitchFamily="2" charset="2"/>
              </a:rPr>
              <a:t>씩 더하기 </a:t>
            </a:r>
            <a:r>
              <a:rPr lang="en-US" altLang="ko-KR" smtClean="0">
                <a:sym typeface="Wingdings" panose="05000000000000000000" pitchFamily="2" charset="2"/>
              </a:rPr>
              <a:t>: v+1</a:t>
            </a:r>
          </a:p>
          <a:p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 smtClean="0">
                <a:sym typeface="Wingdings" panose="05000000000000000000" pitchFamily="2" charset="2"/>
              </a:rPr>
              <a:t>Transpose </a:t>
            </a:r>
            <a:r>
              <a:rPr lang="ko-KR" altLang="en-US" smtClean="0">
                <a:sym typeface="Wingdings" panose="05000000000000000000" pitchFamily="2" charset="2"/>
              </a:rPr>
              <a:t>취하기 </a:t>
            </a:r>
            <a:r>
              <a:rPr lang="en-US" altLang="ko-KR">
                <a:sym typeface="Wingdings" panose="05000000000000000000" pitchFamily="2" charset="2"/>
              </a:rPr>
              <a:t>(</a:t>
            </a:r>
            <a:r>
              <a:rPr lang="ko-KR" altLang="en-US" smtClean="0">
                <a:sym typeface="Wingdings" panose="05000000000000000000" pitchFamily="2" charset="2"/>
              </a:rPr>
              <a:t>전치행렬</a:t>
            </a:r>
            <a:r>
              <a:rPr lang="en-US" altLang="ko-KR" smtClean="0">
                <a:sym typeface="Wingdings" panose="05000000000000000000" pitchFamily="2" charset="2"/>
              </a:rPr>
              <a:t>) : A‘</a:t>
            </a:r>
          </a:p>
          <a:p>
            <a:endParaRPr lang="en-US" altLang="ko-KR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벡터 원소 중 최댓값 </a:t>
            </a:r>
            <a:r>
              <a:rPr lang="en-US" altLang="ko-KR" smtClean="0">
                <a:sym typeface="Wingdings" panose="05000000000000000000" pitchFamily="2" charset="2"/>
              </a:rPr>
              <a:t>: max(v)</a:t>
            </a:r>
          </a:p>
          <a:p>
            <a:r>
              <a:rPr lang="ko-KR" altLang="en-US" smtClean="0">
                <a:sym typeface="Wingdings" panose="05000000000000000000" pitchFamily="2" charset="2"/>
              </a:rPr>
              <a:t>벡터 원소 최댓값</a:t>
            </a:r>
            <a:r>
              <a:rPr lang="en-US" altLang="ko-KR" smtClean="0">
                <a:sym typeface="Wingdings" panose="05000000000000000000" pitchFamily="2" charset="2"/>
              </a:rPr>
              <a:t>, </a:t>
            </a:r>
            <a:r>
              <a:rPr lang="ko-KR" altLang="en-US" smtClean="0">
                <a:sym typeface="Wingdings" panose="05000000000000000000" pitchFamily="2" charset="2"/>
              </a:rPr>
              <a:t>좌표 반환 </a:t>
            </a:r>
            <a:r>
              <a:rPr lang="en-US" altLang="ko-KR" smtClean="0">
                <a:sym typeface="Wingdings" panose="05000000000000000000" pitchFamily="2" charset="2"/>
              </a:rPr>
              <a:t>: [val, ind] = max(v)</a:t>
            </a:r>
          </a:p>
          <a:p>
            <a:r>
              <a:rPr lang="ko-KR" altLang="en-US" smtClean="0">
                <a:sym typeface="Wingdings" panose="05000000000000000000" pitchFamily="2" charset="2"/>
              </a:rPr>
              <a:t>행렬 </a:t>
            </a:r>
            <a:r>
              <a:rPr lang="en-US" altLang="ko-KR" smtClean="0">
                <a:sym typeface="Wingdings" panose="05000000000000000000" pitchFamily="2" charset="2"/>
              </a:rPr>
              <a:t>A</a:t>
            </a:r>
            <a:r>
              <a:rPr lang="ko-KR" altLang="en-US" smtClean="0">
                <a:sym typeface="Wingdings" panose="05000000000000000000" pitchFamily="2" charset="2"/>
              </a:rPr>
              <a:t>의 열 별 최댓값 </a:t>
            </a:r>
            <a:r>
              <a:rPr lang="en-US" altLang="ko-KR" smtClean="0">
                <a:sym typeface="Wingdings" panose="05000000000000000000" pitchFamily="2" charset="2"/>
              </a:rPr>
              <a:t>: max(A)</a:t>
            </a:r>
          </a:p>
          <a:p>
            <a:r>
              <a:rPr lang="ko-KR" altLang="en-US" smtClean="0">
                <a:sym typeface="Wingdings" panose="05000000000000000000" pitchFamily="2" charset="2"/>
              </a:rPr>
              <a:t>벡터 </a:t>
            </a:r>
            <a:r>
              <a:rPr lang="en-US" altLang="ko-KR" smtClean="0">
                <a:sym typeface="Wingdings" panose="05000000000000000000" pitchFamily="2" charset="2"/>
              </a:rPr>
              <a:t>a </a:t>
            </a:r>
            <a:r>
              <a:rPr lang="ko-KR" altLang="en-US" smtClean="0">
                <a:sym typeface="Wingdings" panose="05000000000000000000" pitchFamily="2" charset="2"/>
              </a:rPr>
              <a:t>의 원소별 논리 연산 </a:t>
            </a:r>
            <a:r>
              <a:rPr lang="en-US" altLang="ko-KR" smtClean="0">
                <a:sym typeface="Wingdings" panose="05000000000000000000" pitchFamily="2" charset="2"/>
              </a:rPr>
              <a:t>: a &gt;3   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                    (3</a:t>
            </a:r>
            <a:r>
              <a:rPr lang="ko-KR" altLang="en-US" smtClean="0">
                <a:sym typeface="Wingdings" panose="05000000000000000000" pitchFamily="2" charset="2"/>
              </a:rPr>
              <a:t>보다 큰 원소 위치에 </a:t>
            </a:r>
            <a:r>
              <a:rPr lang="en-US" altLang="ko-KR" smtClean="0">
                <a:sym typeface="Wingdings" panose="05000000000000000000" pitchFamily="2" charset="2"/>
              </a:rPr>
              <a:t>1, </a:t>
            </a:r>
            <a:r>
              <a:rPr lang="ko-KR" altLang="en-US" smtClean="0">
                <a:sym typeface="Wingdings" panose="05000000000000000000" pitchFamily="2" charset="2"/>
              </a:rPr>
              <a:t>아니면 </a:t>
            </a:r>
            <a:r>
              <a:rPr lang="en-US" altLang="ko-KR" smtClean="0">
                <a:sym typeface="Wingdings" panose="05000000000000000000" pitchFamily="2" charset="2"/>
              </a:rPr>
              <a:t>0 </a:t>
            </a:r>
            <a:r>
              <a:rPr lang="ko-KR" altLang="en-US" smtClean="0">
                <a:sym typeface="Wingdings" panose="05000000000000000000" pitchFamily="2" charset="2"/>
              </a:rPr>
              <a:t>반환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smtClean="0">
                <a:sym typeface="Wingdings" panose="05000000000000000000" pitchFamily="2" charset="2"/>
              </a:rPr>
              <a:t>벡터 </a:t>
            </a:r>
            <a:r>
              <a:rPr lang="en-US" altLang="ko-KR" smtClean="0">
                <a:sym typeface="Wingdings" panose="05000000000000000000" pitchFamily="2" charset="2"/>
              </a:rPr>
              <a:t>a </a:t>
            </a:r>
            <a:r>
              <a:rPr lang="ko-KR" altLang="en-US" smtClean="0">
                <a:sym typeface="Wingdings" panose="05000000000000000000" pitchFamily="2" charset="2"/>
              </a:rPr>
              <a:t>에서 </a:t>
            </a:r>
            <a:r>
              <a:rPr lang="en-US" altLang="ko-KR" smtClean="0">
                <a:sym typeface="Wingdings" panose="05000000000000000000" pitchFamily="2" charset="2"/>
              </a:rPr>
              <a:t>3</a:t>
            </a:r>
            <a:r>
              <a:rPr lang="ko-KR" altLang="en-US" smtClean="0">
                <a:sym typeface="Wingdings" panose="05000000000000000000" pitchFamily="2" charset="2"/>
              </a:rPr>
              <a:t>보다 큰 원소 좌표 반환 </a:t>
            </a:r>
            <a:r>
              <a:rPr lang="en-US" altLang="ko-KR" smtClean="0">
                <a:sym typeface="Wingdings" panose="05000000000000000000" pitchFamily="2" charset="2"/>
              </a:rPr>
              <a:t>: find(a &gt;3)</a:t>
            </a:r>
          </a:p>
          <a:p>
            <a:endParaRPr lang="en-US" altLang="ko-KR" smtClean="0">
              <a:sym typeface="Wingdings" panose="05000000000000000000" pitchFamily="2" charset="2"/>
            </a:endParaRPr>
          </a:p>
          <a:p>
            <a:r>
              <a:rPr lang="en-US" altLang="ko-KR" smtClean="0">
                <a:sym typeface="Wingdings" panose="05000000000000000000" pitchFamily="2" charset="2"/>
              </a:rPr>
              <a:t>3x3 </a:t>
            </a:r>
            <a:r>
              <a:rPr lang="ko-KR" altLang="en-US" smtClean="0">
                <a:sym typeface="Wingdings" panose="05000000000000000000" pitchFamily="2" charset="2"/>
              </a:rPr>
              <a:t>마방진 행렬 반들기 </a:t>
            </a:r>
            <a:r>
              <a:rPr lang="en-US" altLang="ko-KR" smtClean="0">
                <a:sym typeface="Wingdings" panose="05000000000000000000" pitchFamily="2" charset="2"/>
              </a:rPr>
              <a:t>: magic(3)</a:t>
            </a:r>
            <a:endParaRPr lang="en-US" altLang="ko-KR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3588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Octave Tutorial (3/4)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1344" y="764704"/>
            <a:ext cx="570855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ym typeface="Wingdings" panose="05000000000000000000" pitchFamily="2" charset="2"/>
              </a:rPr>
              <a:t>3x3 </a:t>
            </a:r>
            <a:r>
              <a:rPr lang="ko-KR" altLang="en-US" smtClean="0">
                <a:sym typeface="Wingdings" panose="05000000000000000000" pitchFamily="2" charset="2"/>
              </a:rPr>
              <a:t>마방진 행렬 반들기 </a:t>
            </a:r>
            <a:r>
              <a:rPr lang="en-US" altLang="ko-KR" smtClean="0">
                <a:sym typeface="Wingdings" panose="05000000000000000000" pitchFamily="2" charset="2"/>
              </a:rPr>
              <a:t>: A=magic(3)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                (</a:t>
            </a:r>
            <a:r>
              <a:rPr lang="ko-KR" altLang="en-US" smtClean="0">
                <a:sym typeface="Wingdings" panose="05000000000000000000" pitchFamily="2" charset="2"/>
              </a:rPr>
              <a:t>모든 행</a:t>
            </a:r>
            <a:r>
              <a:rPr lang="en-US" altLang="ko-KR" smtClean="0">
                <a:sym typeface="Wingdings" panose="05000000000000000000" pitchFamily="2" charset="2"/>
              </a:rPr>
              <a:t>, </a:t>
            </a:r>
            <a:r>
              <a:rPr lang="ko-KR" altLang="en-US" smtClean="0">
                <a:sym typeface="Wingdings" panose="05000000000000000000" pitchFamily="2" charset="2"/>
              </a:rPr>
              <a:t>열</a:t>
            </a:r>
            <a:r>
              <a:rPr lang="en-US" altLang="ko-KR" smtClean="0">
                <a:sym typeface="Wingdings" panose="05000000000000000000" pitchFamily="2" charset="2"/>
              </a:rPr>
              <a:t>, </a:t>
            </a:r>
            <a:r>
              <a:rPr lang="ko-KR" altLang="en-US" smtClean="0">
                <a:sym typeface="Wingdings" panose="05000000000000000000" pitchFamily="2" charset="2"/>
              </a:rPr>
              <a:t>각선합 동일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smtClean="0">
                <a:sym typeface="Wingdings" panose="05000000000000000000" pitchFamily="2" charset="2"/>
              </a:rPr>
              <a:t>행렬 </a:t>
            </a:r>
            <a:r>
              <a:rPr lang="en-US" altLang="ko-KR" smtClean="0">
                <a:sym typeface="Wingdings" panose="05000000000000000000" pitchFamily="2" charset="2"/>
              </a:rPr>
              <a:t>A</a:t>
            </a:r>
            <a:r>
              <a:rPr lang="ko-KR" altLang="en-US" smtClean="0">
                <a:sym typeface="Wingdings" panose="05000000000000000000" pitchFamily="2" charset="2"/>
              </a:rPr>
              <a:t>에서 </a:t>
            </a:r>
            <a:r>
              <a:rPr lang="en-US" altLang="ko-KR" smtClean="0">
                <a:sym typeface="Wingdings" panose="05000000000000000000" pitchFamily="2" charset="2"/>
              </a:rPr>
              <a:t>3</a:t>
            </a:r>
            <a:r>
              <a:rPr lang="ko-KR" altLang="en-US" smtClean="0">
                <a:sym typeface="Wingdings" panose="05000000000000000000" pitchFamily="2" charset="2"/>
              </a:rPr>
              <a:t>보다 큰 좌표</a:t>
            </a:r>
            <a:r>
              <a:rPr lang="en-US" altLang="ko-KR" smtClean="0">
                <a:sym typeface="Wingdings" panose="05000000000000000000" pitchFamily="2" charset="2"/>
              </a:rPr>
              <a:t>(</a:t>
            </a:r>
            <a:r>
              <a:rPr lang="ko-KR" altLang="en-US" smtClean="0">
                <a:sym typeface="Wingdings" panose="05000000000000000000" pitchFamily="2" charset="2"/>
              </a:rPr>
              <a:t>행</a:t>
            </a:r>
            <a:r>
              <a:rPr lang="en-US" altLang="ko-KR" smtClean="0">
                <a:sym typeface="Wingdings" panose="05000000000000000000" pitchFamily="2" charset="2"/>
              </a:rPr>
              <a:t>,</a:t>
            </a:r>
            <a:r>
              <a:rPr lang="ko-KR" altLang="en-US" smtClean="0">
                <a:sym typeface="Wingdings" panose="05000000000000000000" pitchFamily="2" charset="2"/>
              </a:rPr>
              <a:t>렬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  <a:r>
              <a:rPr lang="ko-KR" altLang="en-US" smtClean="0">
                <a:sym typeface="Wingdings" panose="05000000000000000000" pitchFamily="2" charset="2"/>
              </a:rPr>
              <a:t>찾기 </a:t>
            </a:r>
            <a:r>
              <a:rPr lang="en-US" altLang="ko-KR" smtClean="0">
                <a:sym typeface="Wingdings" panose="05000000000000000000" pitchFamily="2" charset="2"/>
              </a:rPr>
              <a:t>: [r,c]=find(A&gt;3)</a:t>
            </a:r>
          </a:p>
          <a:p>
            <a:endParaRPr lang="en-US" altLang="ko-KR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벡터 모든 원소 합 </a:t>
            </a:r>
            <a:r>
              <a:rPr lang="en-US" altLang="ko-KR" smtClean="0">
                <a:sym typeface="Wingdings" panose="05000000000000000000" pitchFamily="2" charset="2"/>
              </a:rPr>
              <a:t>: sum(v)</a:t>
            </a:r>
          </a:p>
          <a:p>
            <a:r>
              <a:rPr lang="ko-KR" altLang="en-US" smtClean="0">
                <a:sym typeface="Wingdings" panose="05000000000000000000" pitchFamily="2" charset="2"/>
              </a:rPr>
              <a:t>벡터 모든 원소 곱 </a:t>
            </a:r>
            <a:r>
              <a:rPr lang="en-US" altLang="ko-KR" smtClean="0">
                <a:sym typeface="Wingdings" panose="05000000000000000000" pitchFamily="2" charset="2"/>
              </a:rPr>
              <a:t>: prod(v)</a:t>
            </a:r>
          </a:p>
          <a:p>
            <a:r>
              <a:rPr lang="en-US" altLang="ko-KR">
                <a:sym typeface="Wingdings" panose="05000000000000000000" pitchFamily="2" charset="2"/>
              </a:rPr>
              <a:t> </a:t>
            </a:r>
            <a:r>
              <a:rPr lang="en-US" altLang="ko-KR" smtClean="0">
                <a:sym typeface="Wingdings" panose="05000000000000000000" pitchFamily="2" charset="2"/>
              </a:rPr>
              <a:t>              (</a:t>
            </a:r>
            <a:r>
              <a:rPr lang="ko-KR" altLang="en-US" smtClean="0">
                <a:sym typeface="Wingdings" panose="05000000000000000000" pitchFamily="2" charset="2"/>
              </a:rPr>
              <a:t>행렬에 적용시 열마다 따로 함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</a:p>
          <a:p>
            <a:endParaRPr lang="en-US" altLang="ko-KR" smtClean="0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정수로 내림 또는 올림 </a:t>
            </a:r>
            <a:r>
              <a:rPr lang="en-US" altLang="ko-KR" smtClean="0">
                <a:sym typeface="Wingdings" panose="05000000000000000000" pitchFamily="2" charset="2"/>
              </a:rPr>
              <a:t>: floor(a) , ceil(a)</a:t>
            </a:r>
          </a:p>
          <a:p>
            <a:endParaRPr lang="en-US" altLang="ko-KR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두 </a:t>
            </a:r>
            <a:r>
              <a:rPr lang="en-US" altLang="ko-KR" smtClean="0">
                <a:sym typeface="Wingdings" panose="05000000000000000000" pitchFamily="2" charset="2"/>
              </a:rPr>
              <a:t>3x3 </a:t>
            </a:r>
            <a:r>
              <a:rPr lang="ko-KR" altLang="en-US" smtClean="0">
                <a:sym typeface="Wingdings" panose="05000000000000000000" pitchFamily="2" charset="2"/>
              </a:rPr>
              <a:t>랜덤 행렬을 원소별로 더 큰 원소 취한 행렬 </a:t>
            </a:r>
            <a:r>
              <a:rPr lang="en-US" altLang="ko-KR" smtClean="0">
                <a:sym typeface="Wingdings" panose="05000000000000000000" pitchFamily="2" charset="2"/>
              </a:rPr>
              <a:t>: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                    max(rand(3), rand(3))</a:t>
            </a:r>
          </a:p>
          <a:p>
            <a:endParaRPr lang="en-US" altLang="ko-KR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행렬 </a:t>
            </a:r>
            <a:r>
              <a:rPr lang="en-US" altLang="ko-KR" smtClean="0">
                <a:sym typeface="Wingdings" panose="05000000000000000000" pitchFamily="2" charset="2"/>
              </a:rPr>
              <a:t>A </a:t>
            </a:r>
            <a:r>
              <a:rPr lang="ko-KR" altLang="en-US" smtClean="0">
                <a:sym typeface="Wingdings" panose="05000000000000000000" pitchFamily="2" charset="2"/>
              </a:rPr>
              <a:t>열 별 최댓값 으로 구성된 행벡터 </a:t>
            </a:r>
            <a:r>
              <a:rPr lang="en-US" altLang="ko-KR" smtClean="0">
                <a:sym typeface="Wingdings" panose="05000000000000000000" pitchFamily="2" charset="2"/>
              </a:rPr>
              <a:t>: max(A,[],1)</a:t>
            </a:r>
          </a:p>
          <a:p>
            <a:r>
              <a:rPr lang="ko-KR" altLang="en-US" smtClean="0">
                <a:sym typeface="Wingdings" panose="05000000000000000000" pitchFamily="2" charset="2"/>
              </a:rPr>
              <a:t>행렬 </a:t>
            </a:r>
            <a:r>
              <a:rPr lang="en-US" altLang="ko-KR" smtClean="0">
                <a:sym typeface="Wingdings" panose="05000000000000000000" pitchFamily="2" charset="2"/>
              </a:rPr>
              <a:t>A </a:t>
            </a:r>
            <a:r>
              <a:rPr lang="ko-KR" altLang="en-US" smtClean="0">
                <a:sym typeface="Wingdings" panose="05000000000000000000" pitchFamily="2" charset="2"/>
              </a:rPr>
              <a:t>행 별 최댓값 으로 구성된 열벡터 </a:t>
            </a:r>
            <a:r>
              <a:rPr lang="en-US" altLang="ko-KR" smtClean="0">
                <a:sym typeface="Wingdings" panose="05000000000000000000" pitchFamily="2" charset="2"/>
              </a:rPr>
              <a:t>: max(A,[],2)</a:t>
            </a:r>
          </a:p>
          <a:p>
            <a:endParaRPr lang="en-US" altLang="ko-KR" smtClean="0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행렬 </a:t>
            </a:r>
            <a:r>
              <a:rPr lang="en-US" altLang="ko-KR" smtClean="0">
                <a:sym typeface="Wingdings" panose="05000000000000000000" pitchFamily="2" charset="2"/>
              </a:rPr>
              <a:t>A </a:t>
            </a:r>
            <a:r>
              <a:rPr lang="ko-KR" altLang="en-US" smtClean="0">
                <a:sym typeface="Wingdings" panose="05000000000000000000" pitchFamily="2" charset="2"/>
              </a:rPr>
              <a:t>원소중 최댓값 </a:t>
            </a:r>
            <a:r>
              <a:rPr lang="en-US" altLang="ko-KR" smtClean="0">
                <a:sym typeface="Wingdings" panose="05000000000000000000" pitchFamily="2" charset="2"/>
              </a:rPr>
              <a:t>: max(max(A)) or max(A(:))</a:t>
            </a:r>
          </a:p>
          <a:p>
            <a:endParaRPr lang="en-US" altLang="ko-KR" smtClean="0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행렬 열 별 합으로 행벡터 구성 </a:t>
            </a:r>
            <a:r>
              <a:rPr lang="en-US" altLang="ko-KR" smtClean="0">
                <a:sym typeface="Wingdings" panose="05000000000000000000" pitchFamily="2" charset="2"/>
              </a:rPr>
              <a:t>: sum(A,1)</a:t>
            </a:r>
          </a:p>
          <a:p>
            <a:r>
              <a:rPr lang="ko-KR" altLang="en-US" smtClean="0">
                <a:sym typeface="Wingdings" panose="05000000000000000000" pitchFamily="2" charset="2"/>
              </a:rPr>
              <a:t>행렬 행 별 합으로 열벡터 구성 </a:t>
            </a:r>
            <a:r>
              <a:rPr lang="en-US" altLang="ko-KR" smtClean="0">
                <a:sym typeface="Wingdings" panose="05000000000000000000" pitchFamily="2" charset="2"/>
              </a:rPr>
              <a:t>: sum(A,2)</a:t>
            </a:r>
          </a:p>
          <a:p>
            <a:r>
              <a:rPr lang="ko-KR" altLang="en-US" smtClean="0">
                <a:sym typeface="Wingdings" panose="05000000000000000000" pitchFamily="2" charset="2"/>
              </a:rPr>
              <a:t>행렬 </a:t>
            </a:r>
            <a:r>
              <a:rPr lang="ko-KR" altLang="en-US" smtClean="0">
                <a:sym typeface="Wingdings" panose="05000000000000000000" pitchFamily="2" charset="2"/>
              </a:rPr>
              <a:t>위아래 </a:t>
            </a:r>
            <a:r>
              <a:rPr lang="ko-KR" altLang="en-US" smtClean="0">
                <a:sym typeface="Wingdings" panose="05000000000000000000" pitchFamily="2" charset="2"/>
              </a:rPr>
              <a:t>뒤집기 </a:t>
            </a:r>
            <a:r>
              <a:rPr lang="en-US" altLang="ko-KR" smtClean="0">
                <a:sym typeface="Wingdings" panose="05000000000000000000" pitchFamily="2" charset="2"/>
              </a:rPr>
              <a:t>: flipud(A)</a:t>
            </a:r>
            <a:endParaRPr lang="en-US" altLang="ko-KR" smtClean="0"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836712"/>
            <a:ext cx="615585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ym typeface="Wingdings" panose="05000000000000000000" pitchFamily="2" charset="2"/>
              </a:rPr>
              <a:t>pseudo </a:t>
            </a:r>
            <a:r>
              <a:rPr lang="ko-KR" altLang="en-US" smtClean="0">
                <a:sym typeface="Wingdings" panose="05000000000000000000" pitchFamily="2" charset="2"/>
              </a:rPr>
              <a:t>역행렬 </a:t>
            </a:r>
            <a:r>
              <a:rPr lang="en-US" altLang="ko-KR" smtClean="0">
                <a:sym typeface="Wingdings" panose="05000000000000000000" pitchFamily="2" charset="2"/>
              </a:rPr>
              <a:t>: pinv(A)  (</a:t>
            </a:r>
            <a:r>
              <a:rPr lang="ko-KR" altLang="en-US" smtClean="0">
                <a:sym typeface="Wingdings" panose="05000000000000000000" pitchFamily="2" charset="2"/>
              </a:rPr>
              <a:t>역행렬 존재 안해도 뭔가 나옴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smtClean="0">
                <a:sym typeface="Wingdings" panose="05000000000000000000" pitchFamily="2" charset="2"/>
              </a:rPr>
              <a:t>그냥 역행렬 </a:t>
            </a:r>
            <a:r>
              <a:rPr lang="en-US" altLang="ko-KR" smtClean="0">
                <a:sym typeface="Wingdings" panose="05000000000000000000" pitchFamily="2" charset="2"/>
              </a:rPr>
              <a:t>: inv(A)</a:t>
            </a:r>
          </a:p>
          <a:p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 smtClean="0">
                <a:sym typeface="Wingdings" panose="05000000000000000000" pitchFamily="2" charset="2"/>
              </a:rPr>
              <a:t>&lt;</a:t>
            </a:r>
            <a:r>
              <a:rPr lang="ko-KR" altLang="en-US" smtClean="0">
                <a:sym typeface="Wingdings" panose="05000000000000000000" pitchFamily="2" charset="2"/>
              </a:rPr>
              <a:t>삼각함수 그래프 그리기</a:t>
            </a:r>
            <a:r>
              <a:rPr lang="en-US" altLang="ko-KR" smtClean="0">
                <a:sym typeface="Wingdings" panose="05000000000000000000" pitchFamily="2" charset="2"/>
              </a:rPr>
              <a:t>&gt;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t = [0:0.01:0.98]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y1 = sin(2*pi*4*t)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y2 = cos(2*pi*4*t)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plot(t, y1, ‘r’) (</a:t>
            </a:r>
            <a:r>
              <a:rPr lang="ko-KR" altLang="en-US" smtClean="0">
                <a:sym typeface="Wingdings" panose="05000000000000000000" pitchFamily="2" charset="2"/>
              </a:rPr>
              <a:t>빨간색으로 그리기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plot(t, y2)  (</a:t>
            </a:r>
            <a:r>
              <a:rPr lang="ko-KR" altLang="en-US" smtClean="0">
                <a:sym typeface="Wingdings" panose="05000000000000000000" pitchFamily="2" charset="2"/>
              </a:rPr>
              <a:t>그래프 갱신됨</a:t>
            </a:r>
            <a:r>
              <a:rPr lang="en-US" altLang="ko-KR" smtClean="0">
                <a:sym typeface="Wingdings" panose="05000000000000000000" pitchFamily="2" charset="2"/>
              </a:rPr>
              <a:t>, </a:t>
            </a:r>
            <a:r>
              <a:rPr lang="ko-KR" altLang="en-US" smtClean="0">
                <a:sym typeface="Wingdings" panose="05000000000000000000" pitchFamily="2" charset="2"/>
              </a:rPr>
              <a:t>중첩시키려면 중간에 </a:t>
            </a:r>
            <a:r>
              <a:rPr lang="en-US" altLang="ko-KR" smtClean="0">
                <a:sym typeface="Wingdings" panose="05000000000000000000" pitchFamily="2" charset="2"/>
              </a:rPr>
              <a:t>hold on)</a:t>
            </a:r>
          </a:p>
          <a:p>
            <a:endParaRPr lang="en-US" altLang="ko-KR" smtClean="0">
              <a:sym typeface="Wingdings" panose="05000000000000000000" pitchFamily="2" charset="2"/>
            </a:endParaRPr>
          </a:p>
          <a:p>
            <a:r>
              <a:rPr lang="en-US" altLang="ko-KR" smtClean="0">
                <a:sym typeface="Wingdings" panose="05000000000000000000" pitchFamily="2" charset="2"/>
              </a:rPr>
              <a:t>xlabel(‘time’)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ylabel(‘value’)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legend(‘sin’, ‘cos’)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title(‘my plot’)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print –dpng ‘myPlot.png’   (png </a:t>
            </a:r>
            <a:r>
              <a:rPr lang="ko-KR" altLang="en-US" smtClean="0">
                <a:sym typeface="Wingdings" panose="05000000000000000000" pitchFamily="2" charset="2"/>
              </a:rPr>
              <a:t>파일로 저장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</a:p>
          <a:p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 smtClean="0">
                <a:sym typeface="Wingdings" panose="05000000000000000000" pitchFamily="2" charset="2"/>
              </a:rPr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1699799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Octave Tutorial (4/4)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1344" y="764704"/>
            <a:ext cx="471154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ym typeface="Wingdings" panose="05000000000000000000" pitchFamily="2" charset="2"/>
              </a:rPr>
              <a:t>figure </a:t>
            </a:r>
            <a:r>
              <a:rPr lang="ko-KR" altLang="en-US" smtClean="0">
                <a:sym typeface="Wingdings" panose="05000000000000000000" pitchFamily="2" charset="2"/>
              </a:rPr>
              <a:t>선택 </a:t>
            </a:r>
            <a:r>
              <a:rPr lang="en-US" altLang="ko-KR" smtClean="0">
                <a:sym typeface="Wingdings" panose="05000000000000000000" pitchFamily="2" charset="2"/>
              </a:rPr>
              <a:t>: figure(1); plot(t, y1)</a:t>
            </a:r>
          </a:p>
          <a:p>
            <a:r>
              <a:rPr lang="en-US" altLang="ko-KR">
                <a:sym typeface="Wingdings" panose="05000000000000000000" pitchFamily="2" charset="2"/>
              </a:rPr>
              <a:t> </a:t>
            </a:r>
            <a:r>
              <a:rPr lang="en-US" altLang="ko-KR" smtClean="0">
                <a:sym typeface="Wingdings" panose="05000000000000000000" pitchFamily="2" charset="2"/>
              </a:rPr>
              <a:t>                figure(2); plot(t, y2)</a:t>
            </a:r>
            <a:endParaRPr lang="en-US" altLang="ko-KR" smtClean="0">
              <a:sym typeface="Wingdings" panose="05000000000000000000" pitchFamily="2" charset="2"/>
            </a:endParaRPr>
          </a:p>
          <a:p>
            <a:r>
              <a:rPr lang="en-US" altLang="ko-KR" smtClean="0">
                <a:sym typeface="Wingdings" panose="05000000000000000000" pitchFamily="2" charset="2"/>
              </a:rPr>
              <a:t>plot </a:t>
            </a:r>
            <a:r>
              <a:rPr lang="ko-KR" altLang="en-US" smtClean="0">
                <a:sym typeface="Wingdings" panose="05000000000000000000" pitchFamily="2" charset="2"/>
              </a:rPr>
              <a:t>나누기 </a:t>
            </a:r>
            <a:r>
              <a:rPr lang="en-US" altLang="ko-KR" smtClean="0">
                <a:sym typeface="Wingdings" panose="05000000000000000000" pitchFamily="2" charset="2"/>
              </a:rPr>
              <a:t>: subplot(1,2,1); plot(t, y1)</a:t>
            </a:r>
          </a:p>
          <a:p>
            <a:r>
              <a:rPr lang="en-US" altLang="ko-KR">
                <a:sym typeface="Wingdings" panose="05000000000000000000" pitchFamily="2" charset="2"/>
              </a:rPr>
              <a:t> </a:t>
            </a:r>
            <a:r>
              <a:rPr lang="en-US" altLang="ko-KR" smtClean="0">
                <a:sym typeface="Wingdings" panose="05000000000000000000" pitchFamily="2" charset="2"/>
              </a:rPr>
              <a:t>               (1x2 </a:t>
            </a:r>
            <a:r>
              <a:rPr lang="ko-KR" altLang="en-US" smtClean="0">
                <a:sym typeface="Wingdings" panose="05000000000000000000" pitchFamily="2" charset="2"/>
              </a:rPr>
              <a:t>로 나누고 </a:t>
            </a:r>
            <a:r>
              <a:rPr lang="en-US" altLang="ko-KR" smtClean="0">
                <a:sym typeface="Wingdings" panose="05000000000000000000" pitchFamily="2" charset="2"/>
              </a:rPr>
              <a:t>1</a:t>
            </a:r>
            <a:r>
              <a:rPr lang="ko-KR" altLang="en-US" smtClean="0">
                <a:sym typeface="Wingdings" panose="05000000000000000000" pitchFamily="2" charset="2"/>
              </a:rPr>
              <a:t>번째 </a:t>
            </a:r>
            <a:r>
              <a:rPr lang="en-US" altLang="ko-KR" smtClean="0">
                <a:sym typeface="Wingdings" panose="05000000000000000000" pitchFamily="2" charset="2"/>
              </a:rPr>
              <a:t>grid</a:t>
            </a:r>
            <a:r>
              <a:rPr lang="ko-KR" altLang="en-US" smtClean="0">
                <a:sym typeface="Wingdings" panose="05000000000000000000" pitchFamily="2" charset="2"/>
              </a:rPr>
              <a:t>선택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	      subplot(1,2,3); plot(t, y2)</a:t>
            </a:r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 smtClean="0">
                <a:sym typeface="Wingdings" panose="05000000000000000000" pitchFamily="2" charset="2"/>
              </a:rPr>
              <a:t>x, y axis </a:t>
            </a:r>
            <a:r>
              <a:rPr lang="ko-KR" altLang="en-US" smtClean="0">
                <a:sym typeface="Wingdings" panose="05000000000000000000" pitchFamily="2" charset="2"/>
              </a:rPr>
              <a:t>범위 바꾸기 </a:t>
            </a:r>
            <a:r>
              <a:rPr lang="en-US" altLang="ko-KR" smtClean="0">
                <a:sym typeface="Wingdings" panose="05000000000000000000" pitchFamily="2" charset="2"/>
              </a:rPr>
              <a:t>: axis([0.5 1 -1 1])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figure </a:t>
            </a:r>
            <a:r>
              <a:rPr lang="ko-KR" altLang="en-US" smtClean="0">
                <a:sym typeface="Wingdings" panose="05000000000000000000" pitchFamily="2" charset="2"/>
              </a:rPr>
              <a:t>지우기 </a:t>
            </a:r>
            <a:r>
              <a:rPr lang="en-US" altLang="ko-KR" smtClean="0">
                <a:sym typeface="Wingdings" panose="05000000000000000000" pitchFamily="2" charset="2"/>
              </a:rPr>
              <a:t>(</a:t>
            </a:r>
            <a:r>
              <a:rPr lang="ko-KR" altLang="en-US" smtClean="0">
                <a:sym typeface="Wingdings" panose="05000000000000000000" pitchFamily="2" charset="2"/>
              </a:rPr>
              <a:t>닫지말고</a:t>
            </a:r>
            <a:r>
              <a:rPr lang="en-US" altLang="ko-KR" smtClean="0">
                <a:sym typeface="Wingdings" panose="05000000000000000000" pitchFamily="2" charset="2"/>
              </a:rPr>
              <a:t>) : clf</a:t>
            </a:r>
          </a:p>
          <a:p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 smtClean="0">
                <a:sym typeface="Wingdings" panose="05000000000000000000" pitchFamily="2" charset="2"/>
              </a:rPr>
              <a:t>&lt;Matrix map </a:t>
            </a:r>
            <a:r>
              <a:rPr lang="ko-KR" altLang="en-US" smtClean="0">
                <a:sym typeface="Wingdings" panose="05000000000000000000" pitchFamily="2" charset="2"/>
              </a:rPr>
              <a:t>예제</a:t>
            </a:r>
            <a:r>
              <a:rPr lang="en-US" altLang="ko-KR" smtClean="0">
                <a:sym typeface="Wingdings" panose="05000000000000000000" pitchFamily="2" charset="2"/>
              </a:rPr>
              <a:t>&gt;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A = magic(5)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imagesc(A)</a:t>
            </a:r>
            <a:endParaRPr lang="en-US" altLang="ko-KR" smtClean="0">
              <a:sym typeface="Wingdings" panose="05000000000000000000" pitchFamily="2" charset="2"/>
            </a:endParaRPr>
          </a:p>
          <a:p>
            <a:r>
              <a:rPr lang="en-US" altLang="ko-KR" smtClean="0">
                <a:sym typeface="Wingdings" panose="05000000000000000000" pitchFamily="2" charset="2"/>
              </a:rPr>
              <a:t>imagesc(A) , colorbar , colormap gray;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( , </a:t>
            </a:r>
            <a:r>
              <a:rPr lang="ko-KR" altLang="en-US" smtClean="0">
                <a:sym typeface="Wingdings" panose="05000000000000000000" pitchFamily="2" charset="2"/>
              </a:rPr>
              <a:t>로 명령어 여러개 한줄에 처리 가능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</a:p>
          <a:p>
            <a:endParaRPr lang="en-US" altLang="ko-KR" smtClean="0">
              <a:sym typeface="Wingdings" panose="05000000000000000000" pitchFamily="2" charset="2"/>
            </a:endParaRPr>
          </a:p>
          <a:p>
            <a:r>
              <a:rPr lang="en-US" altLang="ko-KR" smtClean="0">
                <a:sym typeface="Wingdings" panose="05000000000000000000" pitchFamily="2" charset="2"/>
              </a:rPr>
              <a:t>&lt;For, while, if </a:t>
            </a:r>
            <a:r>
              <a:rPr lang="ko-KR" altLang="en-US" smtClean="0">
                <a:sym typeface="Wingdings" panose="05000000000000000000" pitchFamily="2" charset="2"/>
              </a:rPr>
              <a:t>문 예제들</a:t>
            </a:r>
            <a:r>
              <a:rPr lang="en-US" altLang="ko-KR" smtClean="0">
                <a:sym typeface="Wingdings" panose="05000000000000000000" pitchFamily="2" charset="2"/>
              </a:rPr>
              <a:t>&gt;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for i=1:10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    v(i) = 2^i;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end;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v</a:t>
            </a:r>
          </a:p>
          <a:p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 smtClean="0">
                <a:sym typeface="Wingdings" panose="05000000000000000000" pitchFamily="2" charset="2"/>
              </a:rPr>
              <a:t>Indices = [1:10]</a:t>
            </a:r>
            <a:endParaRPr lang="en-US" altLang="ko-KR">
              <a:sym typeface="Wingdings" panose="05000000000000000000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5317" y="851226"/>
            <a:ext cx="157767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ym typeface="Wingdings" panose="05000000000000000000" pitchFamily="2" charset="2"/>
              </a:rPr>
              <a:t>for i=Indices,</a:t>
            </a:r>
          </a:p>
          <a:p>
            <a:r>
              <a:rPr lang="en-US" altLang="ko-KR">
                <a:sym typeface="Wingdings" panose="05000000000000000000" pitchFamily="2" charset="2"/>
              </a:rPr>
              <a:t> </a:t>
            </a:r>
            <a:r>
              <a:rPr lang="en-US" altLang="ko-KR" smtClean="0">
                <a:sym typeface="Wingdings" panose="05000000000000000000" pitchFamily="2" charset="2"/>
              </a:rPr>
              <a:t>   disp(i);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end;</a:t>
            </a:r>
          </a:p>
          <a:p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 smtClean="0">
                <a:sym typeface="Wingdings" panose="05000000000000000000" pitchFamily="2" charset="2"/>
              </a:rPr>
              <a:t>i=1;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while i&lt;=5</a:t>
            </a:r>
          </a:p>
          <a:p>
            <a:r>
              <a:rPr lang="en-US" altLang="ko-KR">
                <a:sym typeface="Wingdings" panose="05000000000000000000" pitchFamily="2" charset="2"/>
              </a:rPr>
              <a:t> </a:t>
            </a:r>
            <a:r>
              <a:rPr lang="en-US" altLang="ko-KR" smtClean="0">
                <a:sym typeface="Wingdings" panose="05000000000000000000" pitchFamily="2" charset="2"/>
              </a:rPr>
              <a:t>   v(i)=100;</a:t>
            </a:r>
          </a:p>
          <a:p>
            <a:r>
              <a:rPr lang="en-US" altLang="ko-KR">
                <a:sym typeface="Wingdings" panose="05000000000000000000" pitchFamily="2" charset="2"/>
              </a:rPr>
              <a:t> </a:t>
            </a:r>
            <a:r>
              <a:rPr lang="en-US" altLang="ko-KR" smtClean="0">
                <a:sym typeface="Wingdings" panose="05000000000000000000" pitchFamily="2" charset="2"/>
              </a:rPr>
              <a:t>   i=i+1;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end;</a:t>
            </a:r>
          </a:p>
          <a:p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 smtClean="0">
                <a:sym typeface="Wingdings" panose="05000000000000000000" pitchFamily="2" charset="2"/>
              </a:rPr>
              <a:t>i=1;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while true</a:t>
            </a:r>
          </a:p>
          <a:p>
            <a:r>
              <a:rPr lang="en-US" altLang="ko-KR">
                <a:sym typeface="Wingdings" panose="05000000000000000000" pitchFamily="2" charset="2"/>
              </a:rPr>
              <a:t> </a:t>
            </a:r>
            <a:r>
              <a:rPr lang="en-US" altLang="ko-KR" smtClean="0">
                <a:sym typeface="Wingdings" panose="05000000000000000000" pitchFamily="2" charset="2"/>
              </a:rPr>
              <a:t>   v(i) = 999;</a:t>
            </a:r>
          </a:p>
          <a:p>
            <a:r>
              <a:rPr lang="en-US" altLang="ko-KR">
                <a:sym typeface="Wingdings" panose="05000000000000000000" pitchFamily="2" charset="2"/>
              </a:rPr>
              <a:t> </a:t>
            </a:r>
            <a:r>
              <a:rPr lang="en-US" altLang="ko-KR" smtClean="0">
                <a:sym typeface="Wingdings" panose="05000000000000000000" pitchFamily="2" charset="2"/>
              </a:rPr>
              <a:t>   i = i+1;</a:t>
            </a:r>
          </a:p>
          <a:p>
            <a:r>
              <a:rPr lang="en-US" altLang="ko-KR">
                <a:sym typeface="Wingdings" panose="05000000000000000000" pitchFamily="2" charset="2"/>
              </a:rPr>
              <a:t> </a:t>
            </a:r>
            <a:r>
              <a:rPr lang="en-US" altLang="ko-KR" smtClean="0">
                <a:sym typeface="Wingdings" panose="05000000000000000000" pitchFamily="2" charset="2"/>
              </a:rPr>
              <a:t>   if i==6,</a:t>
            </a:r>
          </a:p>
          <a:p>
            <a:r>
              <a:rPr lang="en-US" altLang="ko-KR">
                <a:sym typeface="Wingdings" panose="05000000000000000000" pitchFamily="2" charset="2"/>
              </a:rPr>
              <a:t> </a:t>
            </a:r>
            <a:r>
              <a:rPr lang="en-US" altLang="ko-KR" smtClean="0">
                <a:sym typeface="Wingdings" panose="05000000000000000000" pitchFamily="2" charset="2"/>
              </a:rPr>
              <a:t>       break</a:t>
            </a:r>
          </a:p>
          <a:p>
            <a:r>
              <a:rPr lang="en-US" altLang="ko-KR">
                <a:sym typeface="Wingdings" panose="05000000000000000000" pitchFamily="2" charset="2"/>
              </a:rPr>
              <a:t> </a:t>
            </a:r>
            <a:r>
              <a:rPr lang="en-US" altLang="ko-KR" smtClean="0">
                <a:sym typeface="Wingdings" panose="05000000000000000000" pitchFamily="2" charset="2"/>
              </a:rPr>
              <a:t>   end;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end;</a:t>
            </a:r>
          </a:p>
          <a:p>
            <a:endParaRPr lang="en-US" altLang="ko-KR"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128" y="764704"/>
            <a:ext cx="445981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ym typeface="Wingdings" panose="05000000000000000000" pitchFamily="2" charset="2"/>
              </a:rPr>
              <a:t>v(1)=2;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if v(1)==1,</a:t>
            </a:r>
          </a:p>
          <a:p>
            <a:r>
              <a:rPr lang="en-US" altLang="ko-KR">
                <a:sym typeface="Wingdings" panose="05000000000000000000" pitchFamily="2" charset="2"/>
              </a:rPr>
              <a:t> </a:t>
            </a:r>
            <a:r>
              <a:rPr lang="en-US" altLang="ko-KR" smtClean="0">
                <a:sym typeface="Wingdings" panose="05000000000000000000" pitchFamily="2" charset="2"/>
              </a:rPr>
              <a:t>   disp(‘The value is one’)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elseif v(1)==2,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    disp(‘The value is two’)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else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    disp(‘The value is not one or two.’)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end;</a:t>
            </a:r>
          </a:p>
          <a:p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 smtClean="0">
                <a:sym typeface="Wingdings" panose="05000000000000000000" pitchFamily="2" charset="2"/>
              </a:rPr>
              <a:t>&lt;</a:t>
            </a:r>
            <a:r>
              <a:rPr lang="ko-KR" altLang="en-US" smtClean="0">
                <a:sym typeface="Wingdings" panose="05000000000000000000" pitchFamily="2" charset="2"/>
              </a:rPr>
              <a:t>함수만들기 예 </a:t>
            </a:r>
            <a:r>
              <a:rPr lang="en-US" altLang="ko-KR" smtClean="0">
                <a:sym typeface="Wingdings" panose="05000000000000000000" pitchFamily="2" charset="2"/>
              </a:rPr>
              <a:t>: file</a:t>
            </a:r>
            <a:r>
              <a:rPr lang="ko-KR" altLang="en-US" smtClean="0">
                <a:sym typeface="Wingdings" panose="05000000000000000000" pitchFamily="2" charset="2"/>
              </a:rPr>
              <a:t>로 저장</a:t>
            </a:r>
            <a:r>
              <a:rPr lang="en-US" altLang="ko-KR" smtClean="0">
                <a:sym typeface="Wingdings" panose="05000000000000000000" pitchFamily="2" charset="2"/>
              </a:rPr>
              <a:t>&gt;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function y = squareThisNumber(x)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y=x^2;</a:t>
            </a:r>
          </a:p>
          <a:p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 smtClean="0">
                <a:sym typeface="Wingdings" panose="05000000000000000000" pitchFamily="2" charset="2"/>
              </a:rPr>
              <a:t>squareThisNumber(5)</a:t>
            </a:r>
          </a:p>
          <a:p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 smtClean="0">
                <a:sym typeface="Wingdings" panose="05000000000000000000" pitchFamily="2" charset="2"/>
              </a:rPr>
              <a:t>path</a:t>
            </a:r>
            <a:r>
              <a:rPr lang="ko-KR" altLang="en-US" smtClean="0">
                <a:sym typeface="Wingdings" panose="05000000000000000000" pitchFamily="2" charset="2"/>
              </a:rPr>
              <a:t>추가 </a:t>
            </a:r>
            <a:r>
              <a:rPr lang="en-US" altLang="ko-KR" smtClean="0">
                <a:sym typeface="Wingdings" panose="05000000000000000000" pitchFamily="2" charset="2"/>
              </a:rPr>
              <a:t>: addpath(‘...’)</a:t>
            </a:r>
          </a:p>
          <a:p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 smtClean="0">
                <a:sym typeface="Wingdings" panose="05000000000000000000" pitchFamily="2" charset="2"/>
              </a:rPr>
              <a:t>return </a:t>
            </a:r>
            <a:r>
              <a:rPr lang="ko-KR" altLang="en-US" smtClean="0">
                <a:sym typeface="Wingdings" panose="05000000000000000000" pitchFamily="2" charset="2"/>
              </a:rPr>
              <a:t>값 </a:t>
            </a:r>
            <a:r>
              <a:rPr lang="en-US" altLang="ko-KR" smtClean="0">
                <a:sym typeface="Wingdings" panose="05000000000000000000" pitchFamily="2" charset="2"/>
              </a:rPr>
              <a:t>2</a:t>
            </a:r>
            <a:r>
              <a:rPr lang="ko-KR" altLang="en-US" smtClean="0">
                <a:sym typeface="Wingdings" panose="05000000000000000000" pitchFamily="2" charset="2"/>
              </a:rPr>
              <a:t>개도 가능</a:t>
            </a:r>
            <a:r>
              <a:rPr lang="en-US" altLang="ko-KR" smtClean="0">
                <a:sym typeface="Wingdings" panose="05000000000000000000" pitchFamily="2" charset="2"/>
              </a:rPr>
              <a:t>..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function [y1,y2] = SquareCubeNumber(x)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y =x^2;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y2=x^3</a:t>
            </a:r>
            <a:endParaRPr lang="en-US" altLang="ko-KR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90170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416" y="0"/>
            <a:ext cx="10515600" cy="753991"/>
          </a:xfrm>
        </p:spPr>
        <p:txBody>
          <a:bodyPr/>
          <a:lstStyle/>
          <a:p>
            <a:r>
              <a:rPr lang="en-US" altLang="ko-KR" smtClean="0"/>
              <a:t>Vectorization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988687"/>
            <a:ext cx="5907314" cy="30433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972" y="2002971"/>
            <a:ext cx="6217441" cy="318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54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Normal Equation Noninvertibility (</a:t>
            </a:r>
            <a:r>
              <a:rPr lang="ko-KR" altLang="en-US" smtClean="0"/>
              <a:t>역행렬 존재 </a:t>
            </a:r>
            <a:r>
              <a:rPr lang="en-US" altLang="ko-KR" smtClean="0"/>
              <a:t>X)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980728"/>
            <a:ext cx="83820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2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Linear Regression for Multiple Features (</a:t>
            </a:r>
            <a:r>
              <a:rPr lang="ko-KR" altLang="en-US" smtClean="0"/>
              <a:t>다변수 선형회귀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25" y="1725756"/>
            <a:ext cx="2777404" cy="26328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281" y="762001"/>
            <a:ext cx="5644593" cy="31995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345" y="4011847"/>
            <a:ext cx="5631873" cy="25998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6473" y="1288473"/>
            <a:ext cx="283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Single features problem</a:t>
            </a:r>
            <a:endParaRPr lang="ko-KR" altLang="en-US" b="1"/>
          </a:p>
        </p:txBody>
      </p:sp>
      <p:sp>
        <p:nvSpPr>
          <p:cNvPr id="8" name="오른쪽 화살표 7"/>
          <p:cNvSpPr/>
          <p:nvPr/>
        </p:nvSpPr>
        <p:spPr>
          <a:xfrm>
            <a:off x="3754581" y="2743200"/>
            <a:ext cx="928254" cy="145472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61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Gradient Descent for Multiple Variables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052" y="820449"/>
            <a:ext cx="6348144" cy="35021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553" y="4680590"/>
            <a:ext cx="3486720" cy="1696871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059483" y="4822126"/>
            <a:ext cx="613227" cy="98495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71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Feature Scaling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3" y="817418"/>
            <a:ext cx="5978840" cy="3200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08" y="4221088"/>
            <a:ext cx="5009937" cy="24579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1124744"/>
            <a:ext cx="5758020" cy="320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How to Choose learning rate α (</a:t>
            </a:r>
            <a:r>
              <a:rPr lang="ko-KR" altLang="en-US" smtClean="0"/>
              <a:t>학습률 선택법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1359"/>
          <a:stretch/>
        </p:blipFill>
        <p:spPr>
          <a:xfrm>
            <a:off x="229899" y="872836"/>
            <a:ext cx="6057531" cy="33482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6652"/>
          <a:stretch/>
        </p:blipFill>
        <p:spPr>
          <a:xfrm>
            <a:off x="6168008" y="1052736"/>
            <a:ext cx="5964100" cy="30316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68408" y="3284984"/>
            <a:ext cx="1362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rgbClr val="FF0000"/>
                </a:solidFill>
              </a:rPr>
              <a:t>오타수정 </a:t>
            </a:r>
            <a:r>
              <a:rPr lang="en-US" altLang="ko-KR" sz="1600" b="1" smtClean="0">
                <a:solidFill>
                  <a:srgbClr val="FF0000"/>
                </a:solidFill>
              </a:rPr>
              <a:t>: Θ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sp>
        <p:nvSpPr>
          <p:cNvPr id="7" name="곱셈 기호 6"/>
          <p:cNvSpPr/>
          <p:nvPr/>
        </p:nvSpPr>
        <p:spPr>
          <a:xfrm>
            <a:off x="9768408" y="3068960"/>
            <a:ext cx="1345282" cy="334938"/>
          </a:xfrm>
          <a:prstGeom prst="mathMultiply">
            <a:avLst>
              <a:gd name="adj1" fmla="val 9791"/>
            </a:avLst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b="2845"/>
          <a:stretch/>
        </p:blipFill>
        <p:spPr>
          <a:xfrm>
            <a:off x="3664744" y="4149080"/>
            <a:ext cx="4824536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3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Deriving a new feature from existing features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427"/>
          <a:stretch/>
        </p:blipFill>
        <p:spPr>
          <a:xfrm>
            <a:off x="1631504" y="864493"/>
            <a:ext cx="9051010" cy="456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0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Polynomial Regression (</a:t>
            </a:r>
            <a:r>
              <a:rPr lang="ko-KR" altLang="en-US" smtClean="0"/>
              <a:t>다항식회귀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6" y="1888672"/>
            <a:ext cx="6344793" cy="33654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512" y="1908516"/>
            <a:ext cx="5805488" cy="30415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23792" y="5229200"/>
            <a:ext cx="269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Feature scaling</a:t>
            </a:r>
            <a:r>
              <a:rPr lang="ko-KR" altLang="en-US" b="1" smtClean="0">
                <a:solidFill>
                  <a:srgbClr val="FF0000"/>
                </a:solidFill>
              </a:rPr>
              <a:t>에 유의</a:t>
            </a:r>
            <a:r>
              <a:rPr lang="en-US" altLang="ko-KR" b="1" smtClean="0">
                <a:solidFill>
                  <a:srgbClr val="FF0000"/>
                </a:solidFill>
              </a:rPr>
              <a:t>!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15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Analytic Solution : Normal Equation (1/2)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836712"/>
            <a:ext cx="5223680" cy="29375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370" y="836712"/>
            <a:ext cx="6629279" cy="36009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6" y="4005064"/>
            <a:ext cx="4942568" cy="28169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47928" y="6093296"/>
            <a:ext cx="4838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rgbClr val="FF0000"/>
                </a:solidFill>
              </a:rPr>
              <a:t>오타수정 </a:t>
            </a:r>
            <a:r>
              <a:rPr lang="en-US" altLang="ko-KR" sz="1600" b="1" smtClean="0">
                <a:solidFill>
                  <a:srgbClr val="FF0000"/>
                </a:solidFill>
              </a:rPr>
              <a:t>: x </a:t>
            </a:r>
            <a:r>
              <a:rPr lang="ko-KR" altLang="en-US" sz="1600" b="1" smtClean="0">
                <a:solidFill>
                  <a:srgbClr val="FF0000"/>
                </a:solidFill>
              </a:rPr>
              <a:t>밑첨가 </a:t>
            </a:r>
            <a:r>
              <a:rPr lang="en-US" altLang="ko-KR" sz="1600" b="1" smtClean="0">
                <a:solidFill>
                  <a:srgbClr val="FF0000"/>
                </a:solidFill>
              </a:rPr>
              <a:t>1</a:t>
            </a:r>
            <a:r>
              <a:rPr lang="ko-KR" altLang="en-US" sz="1600" b="1" smtClean="0">
                <a:solidFill>
                  <a:srgbClr val="FF0000"/>
                </a:solidFill>
              </a:rPr>
              <a:t>로 유지</a:t>
            </a:r>
            <a:r>
              <a:rPr lang="en-US" altLang="ko-KR" sz="1600" b="1" smtClean="0">
                <a:solidFill>
                  <a:srgbClr val="FF0000"/>
                </a:solidFill>
              </a:rPr>
              <a:t>,</a:t>
            </a:r>
            <a:r>
              <a:rPr lang="ko-KR" altLang="en-US" sz="1600" b="1" smtClean="0">
                <a:solidFill>
                  <a:srgbClr val="FF0000"/>
                </a:solidFill>
              </a:rPr>
              <a:t> 윗첨자가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en-US" altLang="ko-KR" sz="1600" b="1" smtClean="0">
                <a:solidFill>
                  <a:srgbClr val="FF0000"/>
                </a:solidFill>
              </a:rPr>
              <a:t>1~m </a:t>
            </a:r>
            <a:r>
              <a:rPr lang="ko-KR" altLang="en-US" sz="1600" b="1" smtClean="0">
                <a:solidFill>
                  <a:srgbClr val="FF0000"/>
                </a:solidFill>
              </a:rPr>
              <a:t>사이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sp>
        <p:nvSpPr>
          <p:cNvPr id="8" name="곱셈 기호 7"/>
          <p:cNvSpPr/>
          <p:nvPr/>
        </p:nvSpPr>
        <p:spPr>
          <a:xfrm>
            <a:off x="3498237" y="5608960"/>
            <a:ext cx="493192" cy="1372412"/>
          </a:xfrm>
          <a:prstGeom prst="mathMultiply">
            <a:avLst>
              <a:gd name="adj1" fmla="val 9791"/>
            </a:avLst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297014" y="4503982"/>
            <a:ext cx="5081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</a:rPr>
              <a:t>※ </a:t>
            </a:r>
            <a:r>
              <a:rPr lang="ko-KR" altLang="en-US" sz="1600" b="1" smtClean="0">
                <a:solidFill>
                  <a:srgbClr val="FF0000"/>
                </a:solidFill>
              </a:rPr>
              <a:t>위 예제는 </a:t>
            </a:r>
            <a:r>
              <a:rPr lang="en-US" altLang="ko-KR" sz="1600" b="1" smtClean="0">
                <a:solidFill>
                  <a:srgbClr val="FF0000"/>
                </a:solidFill>
              </a:rPr>
              <a:t>m&gt;=4 case </a:t>
            </a:r>
            <a:r>
              <a:rPr lang="ko-KR" altLang="en-US" sz="1600" b="1" smtClean="0">
                <a:solidFill>
                  <a:srgbClr val="FF0000"/>
                </a:solidFill>
              </a:rPr>
              <a:t>라서 </a:t>
            </a:r>
            <a:r>
              <a:rPr lang="en-US" altLang="ko-KR" sz="1600" b="1" smtClean="0">
                <a:solidFill>
                  <a:srgbClr val="FF0000"/>
                </a:solidFill>
              </a:rPr>
              <a:t>X</a:t>
            </a:r>
            <a:r>
              <a:rPr lang="en-US" altLang="ko-KR" sz="1600" b="1" baseline="30000" smtClean="0">
                <a:solidFill>
                  <a:srgbClr val="FF0000"/>
                </a:solidFill>
              </a:rPr>
              <a:t>T</a:t>
            </a:r>
            <a:r>
              <a:rPr lang="en-US" altLang="ko-KR" sz="1600" b="1" smtClean="0">
                <a:solidFill>
                  <a:srgbClr val="FF0000"/>
                </a:solidFill>
              </a:rPr>
              <a:t>X </a:t>
            </a:r>
            <a:r>
              <a:rPr lang="ko-KR" altLang="en-US" sz="1600" b="1" smtClean="0">
                <a:solidFill>
                  <a:srgbClr val="FF0000"/>
                </a:solidFill>
              </a:rPr>
              <a:t>역행렬 존재 안함</a:t>
            </a:r>
            <a:endParaRPr lang="en-US" altLang="ko-KR" sz="1600" b="1" smtClean="0">
              <a:solidFill>
                <a:srgbClr val="FF0000"/>
              </a:solidFill>
            </a:endParaRPr>
          </a:p>
          <a:p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en-US" altLang="ko-KR" sz="1600" b="1" smtClean="0">
                <a:solidFill>
                  <a:srgbClr val="FF0000"/>
                </a:solidFill>
              </a:rPr>
              <a:t>   (Octave tutorial </a:t>
            </a:r>
            <a:r>
              <a:rPr lang="ko-KR" altLang="en-US" sz="1600" b="1" smtClean="0">
                <a:solidFill>
                  <a:srgbClr val="FF0000"/>
                </a:solidFill>
              </a:rPr>
              <a:t>마지막 강의 참조</a:t>
            </a:r>
            <a:r>
              <a:rPr lang="en-US" altLang="ko-KR" sz="1600" b="1" smtClean="0">
                <a:solidFill>
                  <a:srgbClr val="FF0000"/>
                </a:solidFill>
              </a:rPr>
              <a:t>)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209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Analytic Solution : Normal Equation (2/2)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2060848"/>
            <a:ext cx="5225628" cy="30753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60" y="2132856"/>
            <a:ext cx="5977525" cy="309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1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1121</Words>
  <Application>Microsoft Office PowerPoint</Application>
  <PresentationFormat>와이드스크린</PresentationFormat>
  <Paragraphs>205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Machine Learning Study 2주차 Review</vt:lpstr>
      <vt:lpstr>Linear Regression for Multiple Features (다변수 선형회귀)</vt:lpstr>
      <vt:lpstr>Gradient Descent for Multiple Variables</vt:lpstr>
      <vt:lpstr>Feature Scaling</vt:lpstr>
      <vt:lpstr>How to Choose learning rate α (학습률 선택법)</vt:lpstr>
      <vt:lpstr>Deriving a new feature from existing features</vt:lpstr>
      <vt:lpstr>Polynomial Regression (다항식회귀)</vt:lpstr>
      <vt:lpstr>Analytic Solution : Normal Equation (1/2)</vt:lpstr>
      <vt:lpstr>Analytic Solution : Normal Equation (2/2)</vt:lpstr>
      <vt:lpstr>Octave Tutorial (1/4)</vt:lpstr>
      <vt:lpstr>Octave Tutorial (2/4)</vt:lpstr>
      <vt:lpstr>Octave Tutorial (3/4)</vt:lpstr>
      <vt:lpstr>Octave Tutorial (4/4)</vt:lpstr>
      <vt:lpstr>Vectorization</vt:lpstr>
      <vt:lpstr>Normal Equation Noninvertibility (역행렬 존재 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Study 2주차 Review</dc:title>
  <dc:creator>빕빕</dc:creator>
  <cp:lastModifiedBy>빕빕</cp:lastModifiedBy>
  <cp:revision>21</cp:revision>
  <dcterms:created xsi:type="dcterms:W3CDTF">2016-01-15T11:41:00Z</dcterms:created>
  <dcterms:modified xsi:type="dcterms:W3CDTF">2016-01-15T14:18:14Z</dcterms:modified>
</cp:coreProperties>
</file>