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7" r:id="rId2"/>
  </p:sldMasterIdLst>
  <p:sldIdLst>
    <p:sldId id="256" r:id="rId3"/>
    <p:sldId id="257" r:id="rId4"/>
    <p:sldId id="259" r:id="rId5"/>
    <p:sldId id="262" r:id="rId6"/>
    <p:sldId id="260" r:id="rId7"/>
    <p:sldId id="261" r:id="rId8"/>
    <p:sldId id="263" r:id="rId9"/>
    <p:sldId id="264" r:id="rId10"/>
    <p:sldId id="267" r:id="rId11"/>
    <p:sldId id="268" r:id="rId12"/>
    <p:sldId id="270" r:id="rId13"/>
    <p:sldId id="272" r:id="rId14"/>
    <p:sldId id="273" r:id="rId15"/>
    <p:sldId id="274" r:id="rId16"/>
    <p:sldId id="271" r:id="rId17"/>
    <p:sldId id="269" r:id="rId18"/>
    <p:sldId id="277" r:id="rId19"/>
    <p:sldId id="278" r:id="rId20"/>
    <p:sldId id="276" r:id="rId21"/>
    <p:sldId id="266"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9T10:10:28.266"/>
    </inkml:context>
    <inkml:brush xml:id="br0">
      <inkml:brushProperty name="width" value="0.35" units="cm"/>
      <inkml:brushProperty name="height" value="0.35" units="cm"/>
    </inkml:brush>
  </inkml:definitions>
  <inkml:trace contextRef="#ctx0" brushRef="#br0">981 323 5416 0 0,'31'-35'62'0'0,"0"2"0"0"0,2 1 0 0 0,38-28 0 0 0,27-14 266 0 0,-109 75-248 0 0,-13 7 0 0 0,-28 17-60 0 0,1 1 0 0 0,1 3 1 0 0,-66 50-1 0 0,58-35-4 0 0,-1-2-1 0 0,-103 54 1 0 0,95-55-9 0 0,51-30-4 0 0,1-1-1 0 0,-1-1 1 0 0,-1 0-1 0 0,0-1 1 0 0,-27 8-1 0 0,47-22-14 0 0,0-1-1 0 0,1 1 0 0 0,-1-1 1 0 0,2 1-1 0 0,5-6 0 0 0,59-66-9 0 0,21-25-17 0 0,-75 84 33 0 0,-2-1 1 0 0,0 0 0 0 0,18-38 0 0 0,-23 39 4 0 0,16-37-3 0 0,-23 53 4 0 0,0 0-1 0 0,0 0 1 0 0,0 0 0 0 0,-1 0 0 0 0,1 0 0 0 0,-1 0-1 0 0,0-1 1 0 0,0 1 0 0 0,0 0 0 0 0,0 0 0 0 0,0 0-1 0 0,-1 0 1 0 0,1 0 0 0 0,-3-6 0 0 0,2 7 0 0 0,-1 1 0 0 0,1-1 0 0 0,-1 1 1 0 0,0-1-1 0 0,0 1 0 0 0,0 0 0 0 0,1 0 0 0 0,-1-1 1 0 0,0 1-1 0 0,0 1 0 0 0,-1-1 0 0 0,1 0 0 0 0,0 0 0 0 0,0 1 1 0 0,0-1-1 0 0,0 1 0 0 0,-1 0 0 0 0,1 0 0 0 0,0 0 1 0 0,-3 0-1 0 0,-46 3 4 0 0,15 4 10 0 0,-60 22 0 0 0,30-9 4 0 0,48-14 4 0 0,-15 2 3 0 0,0 2 0 0 0,1 1 0 0 0,0 2 0 0 0,-50 28 0 0 0,39-13 20 0 0,25-15-12 0 0,0 0 1 0 0,-2-2-1 0 0,1 0 1 0 0,-1-1-1 0 0,-1-1 0 0 0,-26 8 1 0 0,41-16 27 0 0,9-3 16 0 0,10-4 17 0 0,83-22-43 0 0,145-33 171 0 0,77 4-23 0 0,-157 37-155 0 0,-108 15-10 0 0,99-20 0 0 0,-128 17-26 0 0,0 2 0 0 0,1 1 0 0 0,0 1 0 0 0,0 1 0 0 0,1 1 0 0 0,-1 2 0 0 0,29 2 0 0 0,-45-1-8 0 0,3 0 6 0 0,0 1 0 0 0,-1 0 0 0 0,1 0 0 0 0,16 7 0 0 0,-26-9-5 0 0,-1 1 0 0 0,1 0 0 0 0,0-1-1 0 0,0 1 1 0 0,0 0 0 0 0,-1 0 0 0 0,1 1-1 0 0,0-1 1 0 0,-1 0 0 0 0,1 0 0 0 0,-1 1-1 0 0,1-1 1 0 0,-1 1 0 0 0,0-1 0 0 0,0 1-1 0 0,0 0 1 0 0,1-1 0 0 0,-2 1 0 0 0,1 0-1 0 0,0 0 1 0 0,0 0 0 0 0,-1 0 0 0 0,1 0-1 0 0,-1 0 1 0 0,1 0 0 0 0,-1 0 0 0 0,0 0-1 0 0,0 0 1 0 0,1 0 0 0 0,-2 0 0 0 0,1 0-1 0 0,0 0 1 0 0,-1 2 0 0 0,-3 12 5 0 0,-1 0 0 0 0,0 0 0 0 0,-2 0 0 0 0,-15 28 1 0 0,-43 57 9 0 0,55-86-10 0 0,-8 11-2 0 0,-1-1 0 0 0,-43 44 0 0 0,50-58 1 0 0,0-1 0 0 0,-1 0 0 0 0,0 0 0 0 0,-1-2 0 0 0,1 0 0 0 0,-2 0 0 0 0,-23 8 0 0 0,33-13 11 0 0,6-1 16 0 0,9-3-13 0 0,4-4-6 0 0,42-14 25 0 0,-2-2 0 0 0,0-3 0 0 0,57-34 0 0 0,-65 31 32 0 0,1 1 0 0 0,57-21-1 0 0,-102 46-66 0 0,7-2 19 0 0,0 0 0 0 0,0-1 0 0 0,0 0 0 0 0,-1-1 0 0 0,1 0 0 0 0,-1 0 0 0 0,0-1 0 0 0,-1 0 1 0 0,0 0-1 0 0,9-9 0 0 0,-16 15-20 0 0,0 0-1 0 0,0-1 1 0 0,1 1 0 0 0,-1-1 0 0 0,0 1 0 0 0,0-1-1 0 0,0 1 1 0 0,1 0 0 0 0,-1-1 0 0 0,0 1 0 0 0,0-1 0 0 0,0 1-1 0 0,0-1 1 0 0,0 1 0 0 0,0-1 0 0 0,0 1 0 0 0,0-1-1 0 0,0 1 1 0 0,0-1 0 0 0,0 1 0 0 0,0-1 0 0 0,0 1-1 0 0,-1 0 1 0 0,1-1 0 0 0,0 1 0 0 0,0-1 0 0 0,0 1 0 0 0,-1-1-1 0 0,1 1 1 0 0,0 0 0 0 0,-1-1 0 0 0,-16-10 131 0 0,-25-3 111 0 0,39 14-235 0 0,-10-3 9 0 0,1 1 0 0 0,-1 1 1 0 0,0 0-1 0 0,0 1 0 0 0,-23 3 1 0 0,-65 14 130 0 0,81-13-156 0 0,-182 45 148 0 0,29-7-34 0 0,90-23-54 0 0,-137 27 93 0 0,172-39-83 0 0,0-1 0 0 0,-78-3 0 0 0,-95-3 77 0 0,204 1-117 0 0,1 0 0 0 0,-1-2 0 0 0,0 0 0 0 0,0-1 0 0 0,-22-5 0 0 0,39 7-20 0 0,-1 0-1 0 0,0 0 0 0 0,1-1 1 0 0,-1 1-1 0 0,1 0 0 0 0,-1-1 1 0 0,1 1-1 0 0,-1 0 0 0 0,1-1 1 0 0,-1 1-1 0 0,1-1 0 0 0,-1 1 1 0 0,1-1-1 0 0,-1 1 0 0 0,1-1 1 0 0,0 1-1 0 0,-1-1 0 0 0,1 1 1 0 0,0-1-1 0 0,-1 0 0 0 0,1 1 1 0 0,0-1-1 0 0,0 1 1 0 0,0-1-1 0 0,0 0 0 0 0,-1 1 1 0 0,1-1-1 0 0,0 0 0 0 0,0 1 1 0 0,0-1-1 0 0,0 0 0 0 0,0 1 1 0 0,1-1-1 0 0,-1 1 0 0 0,0-1 1 0 0,0 0-1 0 0,0 1 0 0 0,1-1 1 0 0,-1 0-1 0 0,0 1 0 0 0,0-1 1 0 0,1 1-1 0 0,0-1 0 0 0,21-30 7 0 0,-15 22 11 0 0,8-9-11 0 0,0 1 1 0 0,1 1-1 0 0,0 0 0 0 0,1 1 0 0 0,36-24 0 0 0,104-53 31 0 0,-123 74-32 0 0,218-98 36 0 0,-218 102-39 0 0,-32 14-5 0 0,2-3 1 0 0,0 1 0 0 0,0 1 0 0 0,0-1 0 0 0,0 1 0 0 0,0-1 1 0 0,0 1-1 0 0,1 0 0 0 0,-1 1 0 0 0,0-1 0 0 0,1 1 0 0 0,-1 0 0 0 0,0 0 0 0 0,1 0 0 0 0,-1 1 0 0 0,0-1 0 0 0,1 1 0 0 0,6 2 0 0 0,-11-2-1 0 0,0-1 1 0 0,0 0-1 0 0,0 1 0 0 0,0-1 0 0 0,0 1 1 0 0,0-1-1 0 0,0 0 0 0 0,0 1 0 0 0,-1-1 1 0 0,1 0-1 0 0,0 1 0 0 0,0-1 0 0 0,0 1 1 0 0,-1-1-1 0 0,1 0 0 0 0,0 0 0 0 0,0 1 1 0 0,-1-1-1 0 0,1 0 0 0 0,0 1 0 0 0,-1-1 1 0 0,1 0-1 0 0,0 0 0 0 0,-1 1 0 0 0,1-1 1 0 0,0 0-1 0 0,-1 0 0 0 0,0 0 0 0 0,-11 9 0 0 0,-46 28 0 0 0,3-1 0 0 0,-109 54 0 0 0,-75 37 0 0 0,150-76 0 0 0,69-40-2 0 0,0 1 0 0 0,1 1 0 0 0,1 1 1 0 0,0 0-1 0 0,-19 20 0 0 0,37-34 1 0 0,0 1 0 0 0,0-1 0 0 0,0 0 0 0 0,-1 0 0 0 0,1 0 0 0 0,0 0 0 0 0,0 1 0 0 0,0-1 0 0 0,0 0 0 0 0,0 0 0 0 0,0 0 0 0 0,0 1 0 0 0,0-1 0 0 0,0 0 0 0 0,0 0 0 0 0,0 0 0 0 0,0 1 0 0 0,0-1-1 0 0,0 0 1 0 0,0 0 0 0 0,0 0 0 0 0,0 1 0 0 0,0-1 0 0 0,0 0 0 0 0,0 0 0 0 0,0 0 0 0 0,0 1 0 0 0,0-1 0 0 0,0 0 0 0 0,0 0 0 0 0,0 0 0 0 0,0 1 0 0 0,1-1 0 0 0,-1 0 0 0 0,0 0 0 0 0,0 0 0 0 0,0 0 0 0 0,0 0 0 0 0,0 1 0 0 0,1-1 0 0 0,-1 0 0 0 0,0 0 0 0 0,0 0 0 0 0,0 0 0 0 0,1 0 0 0 0,-1 0 0 0 0,0 0 0 0 0,0 0 0 0 0,0 0 0 0 0,1 0 0 0 0,-1 0 0 0 0,0 1 0 0 0,0-1-1 0 0,0 0 1 0 0,1 0 0 0 0,-1 0 0 0 0,0-1 0 0 0,0 1 0 0 0,0 0 0 0 0,1 0 0 0 0,-1 0 0 0 0,0 0 0 0 0,0 0 0 0 0,1 0 0 0 0,21 0-1 0 0,-14 0-4 0 0,52 0-45 0 0,0-3-1 0 0,94-17 1 0 0,250-67-156 0 0,-135 37 54 0 0,-259 49 145 0 0,0 0 0 0 0,0 1 0 0 0,0 0 0 0 0,13 2 1 0 0,14 1-18 0 0,-36-3 10 0 0,-3 1 5 0 0,1 0 8 0 0,0 0 1 0 0,-1 0 0 0 0,1-1 0 0 0,0 1 0 0 0,-1 0 0 0 0,1-1 0 0 0,-1 1 0 0 0,1-1 0 0 0,-1 1-1 0 0,-2 0 1 0 0,2-1-1 0 0,-28 10-9 0 0,-58 29 0 0 0,67-28 8 0 0,0-1 0 0 0,-1-1 0 0 0,-1-1 1 0 0,1-1-1 0 0,-30 5 0 0 0,-169 27-6 0 0,163-29 9 0 0,-111 6 0 0 0,54-8 0 0 0,-139 9 0 0 0,203-21 0 0 0,112-27 16 0 0,66-1-1190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9T10:10:19.813"/>
    </inkml:context>
    <inkml:brush xml:id="br0">
      <inkml:brushProperty name="width" value="0.35" units="cm"/>
      <inkml:brushProperty name="height" value="0.35" units="cm"/>
    </inkml:brush>
  </inkml:definitions>
  <inkml:trace contextRef="#ctx0" brushRef="#br0">50 7 6928 0 0,'0'0'0'0'0,"-12"-4"0"0"0,-12 1-936 0 0,10 13 936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9T10:10:21.300"/>
    </inkml:context>
    <inkml:brush xml:id="br0">
      <inkml:brushProperty name="width" value="0.35" units="cm"/>
      <inkml:brushProperty name="height" value="0.35" units="cm"/>
    </inkml:brush>
  </inkml:definitions>
  <inkml:trace contextRef="#ctx0" brushRef="#br0">784 404 6224 0 0,'21'-22'54'0'0,"26"-22"0"0"0,-25 25-42 0 0,32-25 112 0 0,3 2 0 0 0,1 3 0 0 0,100-51 0 0 0,-90 57 29 0 0,-27 14-93 0 0,39-25-1 0 0,-68 38-54 0 0,-12 6-3 0 0,1-1-1 0 0,-1 1 0 0 0,0 0 0 0 0,0 0 1 0 0,1 0-1 0 0,-1 0 0 0 0,0 0 1 0 0,1 0-1 0 0,-1 0 0 0 0,0 0 0 0 0,1 0 1 0 0,-1 0-1 0 0,0 0 0 0 0,1 0 1 0 0,-1 0-1 0 0,0 0 0 0 0,0 0 1 0 0,1 0-1 0 0,-1 0 0 0 0,0 0 0 0 0,1 0 1 0 0,-1 0-1 0 0,0 0 0 0 0,1 1 1 0 0,-1-1-1 0 0,0 0 0 0 0,0 0 0 0 0,1 0 1 0 0,-1 0-1 0 0,0 1 0 0 0,0-1 1 0 0,0 0-1 0 0,1 0 0 0 0,-1 1 0 0 0,0-1 1 0 0,-22 17 50 0 0,-193 134-3 0 0,66-47 10 0 0,-195 100 1 0 0,203-117 93 0 0,148-87 105 0 0,10-4-260 0 0,276-156 408 0 0,-162 85-260 0 0,-81 43-91 0 0,-2-2 0 0 0,-1-2 0 0 0,64-65 0 0 0,-88 80-22 0 0,-14 12-23 0 0,-5 6-4 0 0,0 0-1 0 0,-1 0 1 0 0,0-1 0 0 0,1 0 0 0 0,3-6-1 0 0,-7 10-3 0 0,1 0 0 0 0,-1-1 0 0 0,0 1-1 0 0,0 0 1 0 0,0 0 0 0 0,0 0 0 0 0,0 0 0 0 0,1-1-1 0 0,-1 1 1 0 0,0 0 0 0 0,0 0 0 0 0,0 0-1 0 0,0-1 1 0 0,0 1 0 0 0,0 0 0 0 0,0 0 0 0 0,0-1-1 0 0,0 1 1 0 0,0 0 0 0 0,0 0 0 0 0,0-1-1 0 0,0 1 1 0 0,0 0 0 0 0,0 0 0 0 0,0 0 0 0 0,0-1-1 0 0,0 1 1 0 0,0 0 0 0 0,0 0 0 0 0,0-1-1 0 0,0 1 1 0 0,0 0 0 0 0,0 0 0 0 0,0 0-1 0 0,0-1 1 0 0,-1 1 0 0 0,1 0 0 0 0,0 0 0 0 0,0 0-1 0 0,0-1 1 0 0,0 1 0 0 0,-1 0 0 0 0,1 0-1 0 0,0 0 1 0 0,0 0 0 0 0,0 0 0 0 0,-1-1 0 0 0,1 1-1 0 0,0 0 1 0 0,0 0 0 0 0,-1 0 0 0 0,1 0-1 0 0,0 0 1 0 0,0 0 0 0 0,0 0 0 0 0,-1 0-1 0 0,1 0 1 0 0,-18 2 18 0 0,13-1-19 0 0,-51 7 64 0 0,-68 18 0 0 0,34 1-21 0 0,2 4 1 0 0,1 3 0 0 0,-89 51-1 0 0,146-69-25 0 0,-1-1-1 0 0,0-1 0 0 0,-42 11 0 0 0,58-21-13 0 0,0 0 1 0 0,-1-1-1 0 0,1-1 0 0 0,-1 0 0 0 0,1-1 1 0 0,-1-1-1 0 0,1-1 0 0 0,-1 0 0 0 0,-22-4 1 0 0,37 4-6 0 0,0 1-1 0 0,-1 0 1 0 0,1-1 0 0 0,0 1 0 0 0,-1-1 0 0 0,1 1-1 0 0,0-1 1 0 0,0 0 0 0 0,0 1 0 0 0,0-1 0 0 0,0 0-1 0 0,0 0 1 0 0,0 0 0 0 0,0 0 0 0 0,0 0 0 0 0,0 0 0 0 0,0 0-1 0 0,0 0 1 0 0,1 0 0 0 0,-1 0 0 0 0,0-1 0 0 0,1 1-1 0 0,-1 0 1 0 0,1 0 0 0 0,-1-1 0 0 0,1 1 0 0 0,0 0 0 0 0,0-1-1 0 0,-1 1 1 0 0,1 0 0 0 0,0-1 0 0 0,0 1 0 0 0,0 0-1 0 0,0-1 1 0 0,1 1 0 0 0,-1 0 0 0 0,0-1 0 0 0,1 1-1 0 0,-1 0 1 0 0,1-1 0 0 0,-1 1 0 0 0,2-2 0 0 0,0-3-1 0 0,1 0 0 0 0,0 0 0 0 0,1 0 0 0 0,-1 0 0 0 0,1 1 0 0 0,0-1 0 0 0,7-7 0 0 0,34-25-26 0 0,2 2 0 0 0,1 1 1 0 0,55-28-1 0 0,-61 37 19 0 0,-32 19-1 0 0,-18 8-7 0 0,-19 10-4 0 0,-228 135 20 0 0,68-27 26 0 0,117-71-20 0 0,-2-14 11 0 0,72-34-17 0 0,0 0 0 0 0,0 0 1 0 0,0 0-1 0 0,0 0 0 0 0,0 0 0 0 0,0 0 1 0 0,-1 0-1 0 0,1 0 0 0 0,0 0 0 0 0,0 0 0 0 0,0 0 1 0 0,0 1-1 0 0,0-1 0 0 0,0 0 0 0 0,0 0 1 0 0,0 0-1 0 0,0 0 0 0 0,0 0 0 0 0,0 0 0 0 0,0 0 1 0 0,0 0-1 0 0,0 0 0 0 0,-1 0 0 0 0,1 0 0 0 0,0 0 1 0 0,0 1-1 0 0,0-1 0 0 0,0 0 0 0 0,0 0 1 0 0,0 0-1 0 0,0 0 0 0 0,0 0 0 0 0,0 0 0 0 0,0 0 1 0 0,0 0-1 0 0,0 0 0 0 0,0 1 0 0 0,0-1 1 0 0,0 0-1 0 0,0 0 0 0 0,0 0 0 0 0,1 0 0 0 0,-1 0 1 0 0,0 0-1 0 0,0 0 0 0 0,0 0 0 0 0,0 0 0 0 0,0 0 1 0 0,0 1-1 0 0,0-1 0 0 0,0 0 0 0 0,0 0 1 0 0,0 0-1 0 0,0 0 0 0 0,0 0 0 0 0,8 2 6 0 0,10-1 12 0 0,-18-1-18 0 0,34-3 1 0 0,0-1-1 0 0,0-1 1 0 0,-1-2-1 0 0,51-18 1 0 0,45-9-1 0 0,168-10-25 0 0,88-19-44 0 0,-381 62 67 0 0,14-4-7 0 0,1 0 1 0 0,-1 2-1 0 0,1 0 1 0 0,-1 2-1 0 0,1 0 0 0 0,27 2 1 0 0,-4 2-2 0 0,-29-2-3 0 0,1 0 0 0 0,0 0 0 0 0,19 6 0 0 0,-32-7 12 0 0,0 0-1 0 0,0 0 0 0 0,0 1 1 0 0,0-1-1 0 0,0 0 0 0 0,0 1 0 0 0,0-1 1 0 0,0 0-1 0 0,0 1 0 0 0,0-1 1 0 0,0 1-1 0 0,0-1 0 0 0,0 1 0 0 0,0 0 1 0 0,0-1-1 0 0,-1 1 0 0 0,1 0 1 0 0,0 0-1 0 0,-1-1 0 0 0,2 3 0 0 0,-3-2 1 0 0,1 0 0 0 0,-1 0 0 0 0,1 1-1 0 0,-1-1 1 0 0,0 0 0 0 0,0 0 0 0 0,1 0-1 0 0,-1 0 1 0 0,0 0 0 0 0,0 0 0 0 0,0 0-1 0 0,0 0 1 0 0,0 0 0 0 0,-1 0 0 0 0,1-1-1 0 0,-2 2 1 0 0,-22 15-8 0 0,-1-1 1 0 0,-1-1-1 0 0,0-1 1 0 0,-33 11-1 0 0,-120 33-1 0 0,114-39 8 0 0,-50 9-3 0 0,31-9 4 0 0,81-18 1 0 0,0-1 0 0 0,0 1 0 0 0,0-1 0 0 0,0 0 0 0 0,0 0 0 0 0,1-1 0 0 0,-1 1 0 0 0,-7-2 0 0 0,11 2 0 0 0,-1-1 0 0 0,0 1 0 0 0,1 0 0 0 0,-1 0 0 0 0,0-1 0 0 0,1 1 0 0 0,-1 0 0 0 0,0-1 0 0 0,1 1 0 0 0,-1-1 0 0 0,1 1 0 0 0,-1 0 0 0 0,1-1 0 0 0,-1 1 0 0 0,1-1 0 0 0,-1 0 0 0 0,1 1 0 0 0,-1-1 0 0 0,1 1 0 0 0,-1-2 0 0 0,1 1 0 0 0,0 0 0 0 0,0 0 0 0 0,0 0 0 0 0,0 0 0 0 0,1 1 0 0 0,-1-1 0 0 0,0 0 0 0 0,0 0 0 0 0,1 0 0 0 0,-1 0 0 0 0,0 0 0 0 0,1 1 0 0 0,-1-1 0 0 0,1 0 0 0 0,-1 0 0 0 0,1 1 0 0 0,0-1 0 0 0,-1 0 0 0 0,1 1 0 0 0,0-1 0 0 0,1 0 0 0 0,10-11 0 0 0,170-151 36 0 0,-141 131-6 0 0,-27 22-16 0 0,0 0 0 0 0,-1-1 0 0 0,22-25 0 0 0,-19 16-11 0 0,-10 11 8 0 0,1 1 0 0 0,-1 0 0 0 0,2 0 0 0 0,11-10 0 0 0,-12 11 40 0 0,-9 5-5 0 0,-9 6 29 0 0,-43 25-605 0 0,-54 39 1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D478E6-1BF6-4154-B5DD-5DB9726D7DF0}"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2060407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D478E6-1BF6-4154-B5DD-5DB9726D7DF0}"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4055470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478E6-1BF6-4154-B5DD-5DB9726D7DF0}"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680532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D478E6-1BF6-4154-B5DD-5DB9726D7DF0}" type="datetimeFigureOut">
              <a:rPr lang="en-IN" smtClean="0"/>
              <a:t>04-12-2021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4075966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D478E6-1BF6-4154-B5DD-5DB9726D7DF0}" type="datetimeFigureOut">
              <a:rPr lang="en-IN" smtClean="0"/>
              <a:t>04-12-2021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194122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D478E6-1BF6-4154-B5DD-5DB9726D7DF0}" type="datetimeFigureOut">
              <a:rPr lang="en-IN" smtClean="0"/>
              <a:t>04-12-2021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E0CCFF-17E6-4043-8C16-5D7DB554C1D8}" type="slidenum">
              <a:rPr lang="en-IN" smtClean="0"/>
              <a:t>‹#›</a:t>
            </a:fld>
            <a:endParaRPr lang="en-IN"/>
          </a:p>
        </p:txBody>
      </p:sp>
    </p:spTree>
    <p:extLst>
      <p:ext uri="{BB962C8B-B14F-4D97-AF65-F5344CB8AC3E}">
        <p14:creationId xmlns:p14="http://schemas.microsoft.com/office/powerpoint/2010/main" val="16727436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D478E6-1BF6-4154-B5DD-5DB9726D7DF0}" type="datetimeFigureOut">
              <a:rPr lang="en-IN" smtClean="0"/>
              <a:t>04-12-2021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416935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ED478E6-1BF6-4154-B5DD-5DB9726D7DF0}" type="datetimeFigureOut">
              <a:rPr lang="en-IN" smtClean="0"/>
              <a:t>04-12-2021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3303728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ED478E6-1BF6-4154-B5DD-5DB9726D7DF0}" type="datetimeFigureOut">
              <a:rPr lang="en-IN" smtClean="0"/>
              <a:t>04-12-2021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4688255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478E6-1BF6-4154-B5DD-5DB9726D7DF0}"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40183347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478E6-1BF6-4154-B5DD-5DB9726D7DF0}"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32634439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478E6-1BF6-4154-B5DD-5DB9726D7DF0}"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24005259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478E6-1BF6-4154-B5DD-5DB9726D7DF0}"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51449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478E6-1BF6-4154-B5DD-5DB9726D7DF0}"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0493032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D478E6-1BF6-4154-B5DD-5DB9726D7DF0}"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069656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D478E6-1BF6-4154-B5DD-5DB9726D7DF0}"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411808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extLst>
      <p:ext uri="{BB962C8B-B14F-4D97-AF65-F5344CB8AC3E}">
        <p14:creationId xmlns:p14="http://schemas.microsoft.com/office/powerpoint/2010/main" val="2463578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12640" y="1893240"/>
            <a:ext cx="8118360" cy="70585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CustomShape 1"/>
          <p:cNvSpPr/>
          <p:nvPr/>
        </p:nvSpPr>
        <p:spPr>
          <a:xfrm>
            <a:off x="0" y="0"/>
            <a:ext cx="9143640" cy="171144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6" name="CustomShape 2"/>
          <p:cNvSpPr/>
          <p:nvPr/>
        </p:nvSpPr>
        <p:spPr>
          <a:xfrm>
            <a:off x="641880" y="3597480"/>
            <a:ext cx="38988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360" cy="1522440"/>
          </a:xfrm>
          <a:prstGeom prst="rect">
            <a:avLst/>
          </a:prstGeom>
        </p:spPr>
        <p:txBody>
          <a:bodyPr tIns="91440" bIns="91440" anchor="b">
            <a:noAutofit/>
          </a:bodyPr>
          <a:lstStyle/>
          <a:p>
            <a:r>
              <a:rPr lang="en-IN" sz="4200" b="0" strike="noStrike" spc="-1">
                <a:solidFill>
                  <a:srgbClr val="000000"/>
                </a:solidFill>
                <a:latin typeface="Arial"/>
              </a:rPr>
              <a:t>Click to edit the title text format</a:t>
            </a:r>
          </a:p>
        </p:txBody>
      </p:sp>
      <p:sp>
        <p:nvSpPr>
          <p:cNvPr id="3" name="PlaceHolder 4"/>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71D6CC6B-F2BF-496C-97CF-956D35F41284}" type="slidenum">
              <a:rPr lang="en" sz="1000" b="0" strike="noStrike" spc="-1">
                <a:solidFill>
                  <a:srgbClr val="FFFBF0"/>
                </a:solidFill>
                <a:latin typeface="Old Standard TT"/>
                <a:ea typeface="Old Standard TT"/>
              </a:rPr>
              <a:t>‹#›</a:t>
            </a:fld>
            <a:endParaRPr lang="en-IN" sz="1000" b="0" strike="noStrike" spc="-1">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12/4/2021</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87218259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docs.jdoodle.com/compiler-api/compiler-api" TargetMode="Externa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customXml" Target="../ink/ink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Google Shape;59;p13"/>
          <p:cNvPicPr/>
          <p:nvPr/>
        </p:nvPicPr>
        <p:blipFill>
          <a:blip r:embed="rId2"/>
          <a:stretch/>
        </p:blipFill>
        <p:spPr>
          <a:xfrm>
            <a:off x="3071880" y="170640"/>
            <a:ext cx="2999520" cy="1993680"/>
          </a:xfrm>
          <a:prstGeom prst="rect">
            <a:avLst/>
          </a:prstGeom>
          <a:ln>
            <a:noFill/>
          </a:ln>
        </p:spPr>
      </p:pic>
      <p:sp>
        <p:nvSpPr>
          <p:cNvPr id="82" name="TextShape 1"/>
          <p:cNvSpPr txBox="1"/>
          <p:nvPr/>
        </p:nvSpPr>
        <p:spPr>
          <a:xfrm>
            <a:off x="512640" y="2230200"/>
            <a:ext cx="8118360" cy="2347920"/>
          </a:xfrm>
          <a:prstGeom prst="rect">
            <a:avLst/>
          </a:prstGeom>
          <a:noFill/>
          <a:ln>
            <a:noFill/>
          </a:ln>
        </p:spPr>
        <p:txBody>
          <a:bodyPr tIns="91440" bIns="91440" anchor="b">
            <a:noAutofit/>
          </a:bodyPr>
          <a:lstStyle/>
          <a:p>
            <a:pPr algn="ctr">
              <a:lnSpc>
                <a:spcPct val="100000"/>
              </a:lnSpc>
              <a:tabLst>
                <a:tab pos="0" algn="l"/>
              </a:tabLst>
            </a:pPr>
            <a:r>
              <a:rPr lang="en" sz="3000" b="1" strike="noStrike" spc="-1" dirty="0">
                <a:solidFill>
                  <a:srgbClr val="FFFBF0"/>
                </a:solidFill>
                <a:latin typeface="Times New Roman"/>
                <a:ea typeface="Times New Roman"/>
              </a:rPr>
              <a:t>Computer Engineering Department</a:t>
            </a:r>
            <a:br>
              <a:rPr dirty="0"/>
            </a:br>
            <a:r>
              <a:rPr lang="en" sz="2400" b="0" strike="noStrike" spc="-1" dirty="0">
                <a:solidFill>
                  <a:srgbClr val="FFFBF0"/>
                </a:solidFill>
                <a:latin typeface="Times New Roman"/>
                <a:ea typeface="Times New Roman"/>
              </a:rPr>
              <a:t>A.P. Shah Institute of Technology</a:t>
            </a:r>
            <a:br>
              <a:rPr dirty="0"/>
            </a:br>
            <a:r>
              <a:rPr lang="en" sz="2400" b="0" strike="noStrike" spc="-1" dirty="0">
                <a:solidFill>
                  <a:srgbClr val="FFFBF0"/>
                </a:solidFill>
                <a:latin typeface="Times New Roman"/>
                <a:ea typeface="Times New Roman"/>
              </a:rPr>
              <a:t>G.B.Road,Kasarvadavli, Thane(W), Mumbai-400615</a:t>
            </a:r>
            <a:br>
              <a:rPr dirty="0"/>
            </a:br>
            <a:r>
              <a:rPr lang="en" sz="2400" b="0" strike="noStrike" spc="-1" dirty="0">
                <a:solidFill>
                  <a:srgbClr val="FFFBF0"/>
                </a:solidFill>
                <a:latin typeface="Times New Roman"/>
                <a:ea typeface="Times New Roman"/>
              </a:rPr>
              <a:t>UNIVERSITY OF MUMBAI</a:t>
            </a:r>
            <a:br>
              <a:rPr dirty="0"/>
            </a:br>
            <a:r>
              <a:rPr lang="en" sz="2400" b="0" strike="noStrike" spc="-1" dirty="0">
                <a:solidFill>
                  <a:srgbClr val="FFFBF0"/>
                </a:solidFill>
                <a:latin typeface="Times New Roman"/>
                <a:ea typeface="Times New Roman"/>
              </a:rPr>
              <a:t>Academic Year 2021-2022</a:t>
            </a:r>
            <a:endParaRPr lang="en-IN" sz="24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3.2</a:t>
            </a:r>
            <a:r>
              <a:rPr lang="en" sz="3000" b="1" strike="noStrike" spc="-1" dirty="0">
                <a:solidFill>
                  <a:srgbClr val="000000"/>
                </a:solidFill>
                <a:latin typeface="Times New Roman"/>
                <a:ea typeface="Times New Roman"/>
              </a:rPr>
              <a:t> Applications</a:t>
            </a:r>
            <a:endParaRPr lang="en-IN" sz="3000" b="0" strike="noStrike" spc="-1" dirty="0">
              <a:solidFill>
                <a:srgbClr val="000000"/>
              </a:solidFill>
              <a:latin typeface="Arial"/>
            </a:endParaRPr>
          </a:p>
        </p:txBody>
      </p:sp>
      <p:sp>
        <p:nvSpPr>
          <p:cNvPr id="99"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50000"/>
              </a:lnSpc>
              <a:buClr>
                <a:srgbClr val="000000"/>
              </a:buClr>
              <a:buFont typeface="Old Standard TT"/>
              <a:buChar char="●"/>
            </a:pPr>
            <a:r>
              <a:rPr lang="en-US" sz="1900" spc="-1" dirty="0">
                <a:solidFill>
                  <a:srgbClr val="000000"/>
                </a:solidFill>
                <a:latin typeface="Old Standard TT"/>
              </a:rPr>
              <a:t>Allows users to write code on the fly anytime, anywhere without a desktop or laptop</a:t>
            </a:r>
          </a:p>
          <a:p>
            <a:pPr marL="457200" indent="-342720">
              <a:lnSpc>
                <a:spcPct val="150000"/>
              </a:lnSpc>
              <a:buClr>
                <a:srgbClr val="000000"/>
              </a:buClr>
              <a:buFont typeface="Old Standard TT"/>
              <a:buChar char="●"/>
            </a:pPr>
            <a:r>
              <a:rPr lang="en-US" sz="1900" b="0" strike="noStrike" spc="-1" dirty="0">
                <a:solidFill>
                  <a:srgbClr val="000000"/>
                </a:solidFill>
                <a:latin typeface="Old Standard TT"/>
              </a:rPr>
              <a:t>Students can complete their academic work and </a:t>
            </a:r>
            <a:r>
              <a:rPr lang="en-US" sz="1900" spc="-1" dirty="0">
                <a:solidFill>
                  <a:srgbClr val="000000"/>
                </a:solidFill>
                <a:latin typeface="Old Standard TT"/>
              </a:rPr>
              <a:t>coding related submissions from anywhere without the need of having a computer.</a:t>
            </a:r>
          </a:p>
          <a:p>
            <a:pPr marL="457200" indent="-342720">
              <a:lnSpc>
                <a:spcPct val="150000"/>
              </a:lnSpc>
              <a:buClr>
                <a:srgbClr val="000000"/>
              </a:buClr>
              <a:buFont typeface="Old Standard TT"/>
              <a:buChar char="●"/>
            </a:pPr>
            <a:r>
              <a:rPr lang="en-US" sz="1900" spc="-1" dirty="0">
                <a:solidFill>
                  <a:srgbClr val="000000"/>
                </a:solidFill>
                <a:latin typeface="Old Standard TT"/>
              </a:rPr>
              <a:t>Learners can practice their coding skills in their free time even if they don’t have a laptop but have a smartphone.</a:t>
            </a:r>
            <a:endParaRPr lang="en-IN" sz="1900" b="0" strike="noStrike" spc="-1" dirty="0">
              <a:solidFill>
                <a:srgbClr val="000000"/>
              </a:solidFill>
              <a:latin typeface="Arial"/>
            </a:endParaRPr>
          </a:p>
        </p:txBody>
      </p:sp>
    </p:spTree>
    <p:extLst>
      <p:ext uri="{BB962C8B-B14F-4D97-AF65-F5344CB8AC3E}">
        <p14:creationId xmlns:p14="http://schemas.microsoft.com/office/powerpoint/2010/main" val="2195857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4.1 Project Design</a:t>
            </a:r>
            <a:endParaRPr lang="en-IN" sz="3000" b="0" strike="noStrike" spc="-1" dirty="0">
              <a:solidFill>
                <a:srgbClr val="000000"/>
              </a:solidFill>
              <a:latin typeface="Arial"/>
            </a:endParaRPr>
          </a:p>
        </p:txBody>
      </p:sp>
      <p:sp>
        <p:nvSpPr>
          <p:cNvPr id="99" name="TextShape 2"/>
          <p:cNvSpPr txBox="1"/>
          <p:nvPr/>
        </p:nvSpPr>
        <p:spPr>
          <a:xfrm>
            <a:off x="311760" y="1179060"/>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IN" dirty="0">
                <a:effectLst/>
                <a:latin typeface="Calibri" panose="020F0502020204030204" pitchFamily="34" charset="0"/>
                <a:ea typeface="Calibri" panose="020F0502020204030204" pitchFamily="34" charset="0"/>
                <a:cs typeface="Mangal" panose="02040503050203030202" pitchFamily="18" charset="0"/>
              </a:rPr>
              <a:t>All the projects of user are saved in </a:t>
            </a:r>
            <a:r>
              <a:rPr lang="en-IN" dirty="0">
                <a:latin typeface="Calibri" panose="020F0502020204030204" pitchFamily="34" charset="0"/>
                <a:ea typeface="Calibri" panose="020F0502020204030204" pitchFamily="34" charset="0"/>
                <a:cs typeface="Mangal" panose="02040503050203030202" pitchFamily="18" charset="0"/>
              </a:rPr>
              <a:t>the external storage device. </a:t>
            </a:r>
            <a:r>
              <a:rPr lang="en" b="0" strike="noStrike" spc="-1" dirty="0">
                <a:solidFill>
                  <a:srgbClr val="000000"/>
                </a:solidFill>
                <a:latin typeface="Old Standard TT"/>
                <a:ea typeface="Old Standard TT"/>
              </a:rPr>
              <a:t>                                   </a:t>
            </a:r>
            <a:endParaRPr lang="en-IN" b="0" strike="noStrike" spc="-1" dirty="0">
              <a:solidFill>
                <a:srgbClr val="000000"/>
              </a:solidFill>
              <a:latin typeface="Arial"/>
            </a:endParaRPr>
          </a:p>
          <a:p>
            <a:pPr marL="457200" indent="-342720">
              <a:lnSpc>
                <a:spcPct val="115000"/>
              </a:lnSpc>
              <a:buClr>
                <a:srgbClr val="000000"/>
              </a:buClr>
              <a:buFont typeface="Old Standard TT"/>
              <a:buChar char="●"/>
            </a:pPr>
            <a:r>
              <a:rPr lang="en-IN" dirty="0">
                <a:effectLst/>
                <a:latin typeface="Calibri" panose="020F0502020204030204" pitchFamily="34" charset="0"/>
                <a:ea typeface="Calibri" panose="020F0502020204030204" pitchFamily="34" charset="0"/>
                <a:cs typeface="Mangal" panose="02040503050203030202" pitchFamily="18" charset="0"/>
              </a:rPr>
              <a:t>Text Editor : </a:t>
            </a:r>
          </a:p>
          <a:p>
            <a:pPr marL="800100" lvl="1"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Mangal" panose="02040503050203030202" pitchFamily="18" charset="0"/>
              </a:rPr>
              <a:t>It highlights the keyword</a:t>
            </a:r>
          </a:p>
          <a:p>
            <a:pPr marL="800100" lvl="1"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Mangal" panose="02040503050203030202" pitchFamily="18" charset="0"/>
              </a:rPr>
              <a:t>shows numbering for each line</a:t>
            </a:r>
          </a:p>
          <a:p>
            <a:pPr marL="800100" lvl="1" indent="-342900">
              <a:lnSpc>
                <a:spcPct val="107000"/>
              </a:lnSpc>
              <a:spcAft>
                <a:spcPts val="800"/>
              </a:spcAft>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Mangal" panose="02040503050203030202" pitchFamily="18" charset="0"/>
              </a:rPr>
              <a:t>smartly makes constructor, function or class</a:t>
            </a:r>
          </a:p>
          <a:p>
            <a:pPr lvl="1">
              <a:lnSpc>
                <a:spcPct val="107000"/>
              </a:lnSpc>
              <a:spcAft>
                <a:spcPts val="800"/>
              </a:spcAft>
            </a:pP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457200" indent="-342720">
              <a:lnSpc>
                <a:spcPct val="115000"/>
              </a:lnSpc>
              <a:buClr>
                <a:srgbClr val="000000"/>
              </a:buClr>
              <a:buFont typeface="Old Standard TT"/>
              <a:buChar char="●"/>
            </a:pPr>
            <a:r>
              <a:rPr lang="en-IN" dirty="0">
                <a:effectLst/>
                <a:latin typeface="Calibri" panose="020F0502020204030204" pitchFamily="34" charset="0"/>
                <a:ea typeface="Calibri" panose="020F0502020204030204" pitchFamily="34" charset="0"/>
                <a:cs typeface="Mangal" panose="02040503050203030202" pitchFamily="18" charset="0"/>
              </a:rPr>
              <a:t> </a:t>
            </a:r>
            <a:r>
              <a:rPr lang="en-IN" dirty="0" err="1">
                <a:effectLst/>
                <a:latin typeface="Calibri" panose="020F0502020204030204" pitchFamily="34" charset="0"/>
                <a:ea typeface="Calibri" panose="020F0502020204030204" pitchFamily="34" charset="0"/>
                <a:cs typeface="Mangal" panose="02040503050203030202" pitchFamily="18" charset="0"/>
              </a:rPr>
              <a:t>Jdoodle</a:t>
            </a:r>
            <a:r>
              <a:rPr lang="en-IN" dirty="0">
                <a:effectLst/>
                <a:latin typeface="Calibri" panose="020F0502020204030204" pitchFamily="34" charset="0"/>
                <a:ea typeface="Calibri" panose="020F0502020204030204" pitchFamily="34" charset="0"/>
                <a:cs typeface="Mangal" panose="02040503050203030202" pitchFamily="18" charset="0"/>
              </a:rPr>
              <a:t> Compiler API is used in the project to compile C, C++ and java programs</a:t>
            </a:r>
          </a:p>
          <a:p>
            <a:pPr marL="114480">
              <a:lnSpc>
                <a:spcPct val="115000"/>
              </a:lnSpc>
              <a:buClr>
                <a:srgbClr val="000000"/>
              </a:buClr>
            </a:pP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457200" indent="-342720">
              <a:lnSpc>
                <a:spcPct val="115000"/>
              </a:lnSpc>
              <a:buClr>
                <a:srgbClr val="000000"/>
              </a:buClr>
              <a:buFont typeface="Old Standard TT"/>
              <a:buChar char="●"/>
            </a:pPr>
            <a:r>
              <a:rPr lang="en-IN" dirty="0">
                <a:effectLst/>
                <a:latin typeface="Calibri" panose="020F0502020204030204" pitchFamily="34" charset="0"/>
                <a:ea typeface="Calibri" panose="020F0502020204030204" pitchFamily="34" charset="0"/>
                <a:cs typeface="Mangal" panose="02040503050203030202" pitchFamily="18" charset="0"/>
              </a:rPr>
              <a:t>Friendly User Interface – The Program writing, and execution goes hand in hand</a:t>
            </a:r>
            <a:r>
              <a:rPr lang="en" b="0" strike="noStrike" spc="-1" dirty="0">
                <a:solidFill>
                  <a:srgbClr val="000000"/>
                </a:solidFill>
                <a:latin typeface="Old Standard TT"/>
                <a:ea typeface="Old Standard TT"/>
              </a:rPr>
              <a:t>                   </a:t>
            </a:r>
            <a:endParaRPr lang="en-IN"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extLst>
      <p:ext uri="{BB962C8B-B14F-4D97-AF65-F5344CB8AC3E}">
        <p14:creationId xmlns:p14="http://schemas.microsoft.com/office/powerpoint/2010/main" val="2243753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4.2 Project </a:t>
            </a:r>
            <a:r>
              <a:rPr lang="en-US" sz="3000" b="1" spc="-1" dirty="0">
                <a:solidFill>
                  <a:srgbClr val="000000"/>
                </a:solidFill>
                <a:latin typeface="Times New Roman"/>
                <a:ea typeface="Times New Roman"/>
              </a:rPr>
              <a:t>Implementation </a:t>
            </a:r>
            <a:endParaRPr lang="en-IN" sz="3000" b="0" strike="noStrike" spc="-1" dirty="0">
              <a:solidFill>
                <a:srgbClr val="000000"/>
              </a:solidFill>
              <a:latin typeface="Arial"/>
            </a:endParaRPr>
          </a:p>
        </p:txBody>
      </p:sp>
      <p:sp>
        <p:nvSpPr>
          <p:cNvPr id="99" name="TextShape 2"/>
          <p:cNvSpPr txBox="1"/>
          <p:nvPr/>
        </p:nvSpPr>
        <p:spPr>
          <a:xfrm>
            <a:off x="525343" y="1057680"/>
            <a:ext cx="8520120" cy="3396960"/>
          </a:xfrm>
          <a:prstGeom prst="rect">
            <a:avLst/>
          </a:prstGeom>
          <a:noFill/>
          <a:ln>
            <a:noFill/>
          </a:ln>
        </p:spPr>
        <p:txBody>
          <a:bodyPr tIns="91440" bIns="91440">
            <a:noAutofit/>
          </a:bodyPr>
          <a:lstStyle/>
          <a:p>
            <a:pPr marL="285750" indent="-285750">
              <a:lnSpc>
                <a:spcPct val="150000"/>
              </a:lnSpc>
              <a:buFont typeface="Arial" panose="020B0604020202020204" pitchFamily="34" charset="0"/>
              <a:buChar char="•"/>
            </a:pPr>
            <a:r>
              <a:rPr lang="en-IN" sz="2400" b="1" strike="noStrike" spc="-1" dirty="0">
                <a:solidFill>
                  <a:srgbClr val="000000"/>
                </a:solidFill>
                <a:latin typeface="Calibri" panose="020F0502020204030204" pitchFamily="34" charset="0"/>
                <a:cs typeface="Calibri" panose="020F0502020204030204" pitchFamily="34" charset="0"/>
              </a:rPr>
              <a:t>File Saver Activity</a:t>
            </a:r>
          </a:p>
          <a:p>
            <a:pPr lvl="1">
              <a:lnSpc>
                <a:spcPct val="150000"/>
              </a:lnSpc>
            </a:pPr>
            <a:r>
              <a:rPr lang="en-IN" spc="-1" dirty="0">
                <a:solidFill>
                  <a:srgbClr val="000000"/>
                </a:solidFill>
                <a:latin typeface="Calibri" panose="020F0502020204030204" pitchFamily="34" charset="0"/>
                <a:cs typeface="Calibri" panose="020F0502020204030204" pitchFamily="34" charset="0"/>
              </a:rPr>
              <a:t>Step 1. There  </a:t>
            </a:r>
            <a:r>
              <a:rPr lang="en-IN" b="1" i="1" spc="-1" dirty="0">
                <a:solidFill>
                  <a:srgbClr val="000000"/>
                </a:solidFill>
                <a:latin typeface="Calibri" panose="020F0502020204030204" pitchFamily="34" charset="0"/>
                <a:cs typeface="Calibri" panose="020F0502020204030204" pitchFamily="34" charset="0"/>
              </a:rPr>
              <a:t>Tab View </a:t>
            </a:r>
            <a:r>
              <a:rPr lang="en-IN" spc="-1" dirty="0">
                <a:solidFill>
                  <a:srgbClr val="000000"/>
                </a:solidFill>
                <a:latin typeface="Calibri" panose="020F0502020204030204" pitchFamily="34" charset="0"/>
                <a:cs typeface="Calibri" panose="020F0502020204030204" pitchFamily="34" charset="0"/>
              </a:rPr>
              <a:t>namely </a:t>
            </a:r>
            <a:r>
              <a:rPr lang="en-IN" b="1" i="1" spc="-1" dirty="0">
                <a:solidFill>
                  <a:srgbClr val="000000"/>
                </a:solidFill>
                <a:latin typeface="Calibri" panose="020F0502020204030204" pitchFamily="34" charset="0"/>
                <a:cs typeface="Calibri" panose="020F0502020204030204" pitchFamily="34" charset="0"/>
              </a:rPr>
              <a:t>C</a:t>
            </a:r>
            <a:r>
              <a:rPr lang="en-IN" spc="-1" dirty="0">
                <a:solidFill>
                  <a:srgbClr val="000000"/>
                </a:solidFill>
                <a:latin typeface="Calibri" panose="020F0502020204030204" pitchFamily="34" charset="0"/>
                <a:cs typeface="Calibri" panose="020F0502020204030204" pitchFamily="34" charset="0"/>
              </a:rPr>
              <a:t>, </a:t>
            </a:r>
            <a:r>
              <a:rPr lang="en-IN" b="1" i="1" spc="-1" dirty="0">
                <a:solidFill>
                  <a:srgbClr val="000000"/>
                </a:solidFill>
                <a:latin typeface="Calibri" panose="020F0502020204030204" pitchFamily="34" charset="0"/>
                <a:cs typeface="Calibri" panose="020F0502020204030204" pitchFamily="34" charset="0"/>
              </a:rPr>
              <a:t>C++ </a:t>
            </a:r>
            <a:r>
              <a:rPr lang="en-IN" spc="-1" dirty="0">
                <a:solidFill>
                  <a:srgbClr val="000000"/>
                </a:solidFill>
                <a:latin typeface="Calibri" panose="020F0502020204030204" pitchFamily="34" charset="0"/>
                <a:cs typeface="Calibri" panose="020F0502020204030204" pitchFamily="34" charset="0"/>
              </a:rPr>
              <a:t>and </a:t>
            </a:r>
            <a:r>
              <a:rPr lang="en-IN" b="1" i="1" spc="-1" dirty="0">
                <a:solidFill>
                  <a:srgbClr val="000000"/>
                </a:solidFill>
                <a:latin typeface="Calibri" panose="020F0502020204030204" pitchFamily="34" charset="0"/>
                <a:cs typeface="Calibri" panose="020F0502020204030204" pitchFamily="34" charset="0"/>
              </a:rPr>
              <a:t>Java.</a:t>
            </a:r>
          </a:p>
          <a:p>
            <a:pPr lvl="1">
              <a:lnSpc>
                <a:spcPct val="150000"/>
              </a:lnSpc>
            </a:pPr>
            <a:r>
              <a:rPr lang="en-IN" strike="noStrike" spc="-1" dirty="0">
                <a:solidFill>
                  <a:srgbClr val="000000"/>
                </a:solidFill>
                <a:latin typeface="Calibri" panose="020F0502020204030204" pitchFamily="34" charset="0"/>
                <a:cs typeface="Calibri" panose="020F0502020204030204" pitchFamily="34" charset="0"/>
              </a:rPr>
              <a:t>Ste</a:t>
            </a:r>
            <a:r>
              <a:rPr lang="en-IN" spc="-1" dirty="0">
                <a:solidFill>
                  <a:srgbClr val="000000"/>
                </a:solidFill>
                <a:latin typeface="Calibri" panose="020F0502020204030204" pitchFamily="34" charset="0"/>
                <a:cs typeface="Calibri" panose="020F0502020204030204" pitchFamily="34" charset="0"/>
              </a:rPr>
              <a:t>p 2. There is a </a:t>
            </a:r>
            <a:r>
              <a:rPr lang="en-IN" b="1" i="1" spc="-1" dirty="0">
                <a:solidFill>
                  <a:srgbClr val="000000"/>
                </a:solidFill>
                <a:latin typeface="Calibri" panose="020F0502020204030204" pitchFamily="34" charset="0"/>
                <a:cs typeface="Calibri" panose="020F0502020204030204" pitchFamily="34" charset="0"/>
              </a:rPr>
              <a:t>FAB(Add Button) </a:t>
            </a:r>
            <a:r>
              <a:rPr lang="en-IN" spc="-1" dirty="0">
                <a:solidFill>
                  <a:srgbClr val="000000"/>
                </a:solidFill>
                <a:latin typeface="Calibri" panose="020F0502020204030204" pitchFamily="34" charset="0"/>
                <a:cs typeface="Calibri" panose="020F0502020204030204" pitchFamily="34" charset="0"/>
              </a:rPr>
              <a:t>which on clicking opens a </a:t>
            </a:r>
            <a:r>
              <a:rPr lang="en-US" spc="-1" dirty="0">
                <a:solidFill>
                  <a:srgbClr val="000000"/>
                </a:solidFill>
                <a:latin typeface="Calibri" panose="020F0502020204030204" pitchFamily="34" charset="0"/>
                <a:cs typeface="Calibri" panose="020F0502020204030204" pitchFamily="34" charset="0"/>
              </a:rPr>
              <a:t>dialog box.</a:t>
            </a:r>
          </a:p>
          <a:p>
            <a:pPr lvl="1">
              <a:lnSpc>
                <a:spcPct val="150000"/>
              </a:lnSpc>
            </a:pPr>
            <a:r>
              <a:rPr lang="en-US" strike="noStrike" spc="-1" dirty="0">
                <a:solidFill>
                  <a:srgbClr val="000000"/>
                </a:solidFill>
                <a:latin typeface="Calibri" panose="020F0502020204030204" pitchFamily="34" charset="0"/>
                <a:cs typeface="Calibri" panose="020F0502020204030204" pitchFamily="34" charset="0"/>
              </a:rPr>
              <a:t>Step 3. The  dialog box takes the input f</a:t>
            </a:r>
            <a:r>
              <a:rPr lang="en-US" spc="-1" dirty="0">
                <a:solidFill>
                  <a:srgbClr val="000000"/>
                </a:solidFill>
                <a:latin typeface="Calibri" panose="020F0502020204030204" pitchFamily="34" charset="0"/>
                <a:cs typeface="Calibri" panose="020F0502020204030204" pitchFamily="34" charset="0"/>
              </a:rPr>
              <a:t>or filename and the language.</a:t>
            </a:r>
          </a:p>
          <a:p>
            <a:pPr lvl="1">
              <a:lnSpc>
                <a:spcPct val="150000"/>
              </a:lnSpc>
            </a:pPr>
            <a:r>
              <a:rPr lang="en-US" strike="noStrike" spc="-1" dirty="0">
                <a:solidFill>
                  <a:srgbClr val="000000"/>
                </a:solidFill>
                <a:latin typeface="Calibri" panose="020F0502020204030204" pitchFamily="34" charset="0"/>
                <a:cs typeface="Calibri" panose="020F0502020204030204" pitchFamily="34" charset="0"/>
              </a:rPr>
              <a:t>Step 4. If filename is </a:t>
            </a:r>
            <a:r>
              <a:rPr lang="en-US" spc="-1" dirty="0">
                <a:solidFill>
                  <a:srgbClr val="000000"/>
                </a:solidFill>
                <a:latin typeface="Calibri" panose="020F0502020204030204" pitchFamily="34" charset="0"/>
                <a:cs typeface="Calibri" panose="020F0502020204030204" pitchFamily="34" charset="0"/>
              </a:rPr>
              <a:t>not Empty and the user has selected a language then on </a:t>
            </a:r>
          </a:p>
          <a:p>
            <a:pPr lvl="1">
              <a:lnSpc>
                <a:spcPct val="150000"/>
              </a:lnSpc>
            </a:pPr>
            <a:r>
              <a:rPr lang="en-US" spc="-1" dirty="0">
                <a:solidFill>
                  <a:srgbClr val="000000"/>
                </a:solidFill>
                <a:latin typeface="Calibri" panose="020F0502020204030204" pitchFamily="34" charset="0"/>
                <a:cs typeface="Calibri" panose="020F0502020204030204" pitchFamily="34" charset="0"/>
              </a:rPr>
              <a:t>clicking save a file is created and user is directed to the Editor Page(</a:t>
            </a:r>
            <a:r>
              <a:rPr lang="en-US" spc="-1" dirty="0" err="1">
                <a:solidFill>
                  <a:srgbClr val="000000"/>
                </a:solidFill>
                <a:latin typeface="Calibri" panose="020F0502020204030204" pitchFamily="34" charset="0"/>
                <a:cs typeface="Calibri" panose="020F0502020204030204" pitchFamily="34" charset="0"/>
              </a:rPr>
              <a:t>MainAcivity</a:t>
            </a:r>
            <a:r>
              <a:rPr lang="en-US" spc="-1" dirty="0">
                <a:solidFill>
                  <a:srgbClr val="000000"/>
                </a:solidFill>
                <a:latin typeface="Calibri" panose="020F0502020204030204" pitchFamily="34" charset="0"/>
                <a:cs typeface="Calibri" panose="020F0502020204030204" pitchFamily="34" charset="0"/>
              </a:rPr>
              <a:t>).</a:t>
            </a:r>
          </a:p>
          <a:p>
            <a:pPr lvl="1">
              <a:lnSpc>
                <a:spcPct val="150000"/>
              </a:lnSpc>
            </a:pPr>
            <a:r>
              <a:rPr lang="en-US" spc="-1" dirty="0">
                <a:solidFill>
                  <a:srgbClr val="000000"/>
                </a:solidFill>
                <a:latin typeface="Calibri" panose="020F0502020204030204" pitchFamily="34" charset="0"/>
                <a:cs typeface="Calibri" panose="020F0502020204030204" pitchFamily="34" charset="0"/>
              </a:rPr>
              <a:t>Step 5. Later the user can also select the same file from the tab view to edit it further.</a:t>
            </a:r>
          </a:p>
          <a:p>
            <a:pPr lvl="1">
              <a:lnSpc>
                <a:spcPct val="115000"/>
              </a:lnSpc>
            </a:pPr>
            <a:endParaRPr lang="en-IN" sz="1600" strike="noStrike" spc="-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5169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4.2 Project </a:t>
            </a:r>
            <a:r>
              <a:rPr lang="en-US" sz="3000" b="1" spc="-1" dirty="0">
                <a:solidFill>
                  <a:srgbClr val="000000"/>
                </a:solidFill>
                <a:latin typeface="Times New Roman"/>
                <a:ea typeface="Times New Roman"/>
              </a:rPr>
              <a:t>Implementation </a:t>
            </a:r>
            <a:endParaRPr lang="en-IN" sz="3000" b="0" strike="noStrike" spc="-1" dirty="0">
              <a:solidFill>
                <a:srgbClr val="000000"/>
              </a:solidFill>
              <a:latin typeface="Arial"/>
            </a:endParaRPr>
          </a:p>
        </p:txBody>
      </p:sp>
      <p:sp>
        <p:nvSpPr>
          <p:cNvPr id="99" name="TextShape 2"/>
          <p:cNvSpPr txBox="1"/>
          <p:nvPr/>
        </p:nvSpPr>
        <p:spPr>
          <a:xfrm>
            <a:off x="311760" y="970912"/>
            <a:ext cx="8571936" cy="3396960"/>
          </a:xfrm>
          <a:prstGeom prst="rect">
            <a:avLst/>
          </a:prstGeom>
          <a:noFill/>
          <a:ln>
            <a:noFill/>
          </a:ln>
        </p:spPr>
        <p:txBody>
          <a:bodyPr tIns="91440" bIns="91440">
            <a:noAutofit/>
          </a:bodyPr>
          <a:lstStyle/>
          <a:p>
            <a:pPr marL="285750" indent="-285750">
              <a:buFont typeface="Arial" panose="020B0604020202020204" pitchFamily="34" charset="0"/>
              <a:buChar char="•"/>
            </a:pPr>
            <a:r>
              <a:rPr lang="en-US" sz="2400" b="1" spc="-1" dirty="0">
                <a:solidFill>
                  <a:srgbClr val="000000"/>
                </a:solidFill>
                <a:latin typeface="Calibri" panose="020F0502020204030204" pitchFamily="34" charset="0"/>
                <a:cs typeface="Calibri" panose="020F0502020204030204" pitchFamily="34" charset="0"/>
              </a:rPr>
              <a:t>Main Activity</a:t>
            </a:r>
          </a:p>
          <a:p>
            <a:pPr lvl="1">
              <a:lnSpc>
                <a:spcPct val="150000"/>
              </a:lnSpc>
            </a:pPr>
            <a:r>
              <a:rPr lang="en-US" spc="-1" dirty="0">
                <a:solidFill>
                  <a:srgbClr val="000000"/>
                </a:solidFill>
                <a:latin typeface="Calibri" panose="020F0502020204030204" pitchFamily="34" charset="0"/>
                <a:cs typeface="Calibri" panose="020F0502020204030204" pitchFamily="34" charset="0"/>
              </a:rPr>
              <a:t>Step 1. The Main activity page is divided into 3 parts with the </a:t>
            </a:r>
            <a:r>
              <a:rPr lang="en-US" b="1" i="1" spc="-1" dirty="0">
                <a:solidFill>
                  <a:srgbClr val="000000"/>
                </a:solidFill>
                <a:latin typeface="Calibri" panose="020F0502020204030204" pitchFamily="34" charset="0"/>
                <a:cs typeface="Calibri" panose="020F0502020204030204" pitchFamily="34" charset="0"/>
              </a:rPr>
              <a:t>Code Editor </a:t>
            </a:r>
            <a:r>
              <a:rPr lang="en-US" spc="-1" dirty="0">
                <a:solidFill>
                  <a:srgbClr val="000000"/>
                </a:solidFill>
                <a:latin typeface="Calibri" panose="020F0502020204030204" pitchFamily="34" charset="0"/>
                <a:cs typeface="Calibri" panose="020F0502020204030204" pitchFamily="34" charset="0"/>
              </a:rPr>
              <a:t>at top, 	 	     </a:t>
            </a:r>
            <a:r>
              <a:rPr lang="en-US" b="1" i="1" spc="-1" dirty="0">
                <a:solidFill>
                  <a:srgbClr val="000000"/>
                </a:solidFill>
                <a:latin typeface="Calibri" panose="020F0502020204030204" pitchFamily="34" charset="0"/>
                <a:cs typeface="Calibri" panose="020F0502020204030204" pitchFamily="34" charset="0"/>
              </a:rPr>
              <a:t>Action Button </a:t>
            </a:r>
            <a:r>
              <a:rPr lang="en-US" spc="-1" dirty="0">
                <a:solidFill>
                  <a:srgbClr val="000000"/>
                </a:solidFill>
                <a:latin typeface="Calibri" panose="020F0502020204030204" pitchFamily="34" charset="0"/>
                <a:cs typeface="Calibri" panose="020F0502020204030204" pitchFamily="34" charset="0"/>
              </a:rPr>
              <a:t>in middle and </a:t>
            </a:r>
            <a:r>
              <a:rPr lang="en-US" b="1" i="1" spc="-1" dirty="0">
                <a:solidFill>
                  <a:srgbClr val="000000"/>
                </a:solidFill>
                <a:latin typeface="Calibri" panose="020F0502020204030204" pitchFamily="34" charset="0"/>
                <a:cs typeface="Calibri" panose="020F0502020204030204" pitchFamily="34" charset="0"/>
              </a:rPr>
              <a:t>Output</a:t>
            </a:r>
            <a:r>
              <a:rPr lang="en-US" spc="-1" dirty="0">
                <a:solidFill>
                  <a:srgbClr val="000000"/>
                </a:solidFill>
                <a:latin typeface="Calibri" panose="020F0502020204030204" pitchFamily="34" charset="0"/>
                <a:cs typeface="Calibri" panose="020F0502020204030204" pitchFamily="34" charset="0"/>
              </a:rPr>
              <a:t> screen in the bottom.</a:t>
            </a:r>
          </a:p>
          <a:p>
            <a:pPr lvl="1">
              <a:lnSpc>
                <a:spcPct val="150000"/>
              </a:lnSpc>
            </a:pPr>
            <a:r>
              <a:rPr lang="en-US" spc="-1" dirty="0">
                <a:solidFill>
                  <a:srgbClr val="000000"/>
                </a:solidFill>
                <a:latin typeface="Calibri" panose="020F0502020204030204" pitchFamily="34" charset="0"/>
                <a:cs typeface="Calibri" panose="020F0502020204030204" pitchFamily="34" charset="0"/>
              </a:rPr>
              <a:t>Step 2. There is a </a:t>
            </a:r>
            <a:r>
              <a:rPr lang="en-US" b="1" i="1" spc="-1" dirty="0">
                <a:solidFill>
                  <a:srgbClr val="000000"/>
                </a:solidFill>
                <a:latin typeface="Calibri" panose="020F0502020204030204" pitchFamily="34" charset="0"/>
                <a:cs typeface="Calibri" panose="020F0502020204030204" pitchFamily="34" charset="0"/>
              </a:rPr>
              <a:t>number adapter </a:t>
            </a:r>
            <a:r>
              <a:rPr lang="en-US" spc="-1" dirty="0">
                <a:solidFill>
                  <a:srgbClr val="000000"/>
                </a:solidFill>
                <a:latin typeface="Calibri" panose="020F0502020204030204" pitchFamily="34" charset="0"/>
                <a:cs typeface="Calibri" panose="020F0502020204030204" pitchFamily="34" charset="0"/>
              </a:rPr>
              <a:t>in the Editor part which counts the number of 	  	     lines used and displays them at the left side of every line.</a:t>
            </a:r>
          </a:p>
          <a:p>
            <a:pPr lvl="1">
              <a:lnSpc>
                <a:spcPct val="150000"/>
              </a:lnSpc>
            </a:pPr>
            <a:r>
              <a:rPr lang="en-US" spc="-1" dirty="0">
                <a:solidFill>
                  <a:srgbClr val="000000"/>
                </a:solidFill>
                <a:latin typeface="Calibri" panose="020F0502020204030204" pitchFamily="34" charset="0"/>
                <a:cs typeface="Calibri" panose="020F0502020204030204" pitchFamily="34" charset="0"/>
              </a:rPr>
              <a:t>Step 3. The </a:t>
            </a:r>
            <a:r>
              <a:rPr lang="en-US" b="1" i="1" spc="-1" dirty="0">
                <a:solidFill>
                  <a:srgbClr val="000000"/>
                </a:solidFill>
                <a:latin typeface="Calibri" panose="020F0502020204030204" pitchFamily="34" charset="0"/>
                <a:cs typeface="Calibri" panose="020F0502020204030204" pitchFamily="34" charset="0"/>
              </a:rPr>
              <a:t>Clear Screen </a:t>
            </a:r>
            <a:r>
              <a:rPr lang="en-US" spc="-1" dirty="0">
                <a:solidFill>
                  <a:srgbClr val="000000"/>
                </a:solidFill>
                <a:latin typeface="Calibri" panose="020F0502020204030204" pitchFamily="34" charset="0"/>
                <a:cs typeface="Calibri" panose="020F0502020204030204" pitchFamily="34" charset="0"/>
              </a:rPr>
              <a:t>button is used to clear the output screen.</a:t>
            </a:r>
          </a:p>
          <a:p>
            <a:pPr lvl="1">
              <a:lnSpc>
                <a:spcPct val="150000"/>
              </a:lnSpc>
            </a:pPr>
            <a:r>
              <a:rPr lang="en-US" spc="-1" dirty="0">
                <a:solidFill>
                  <a:srgbClr val="000000"/>
                </a:solidFill>
                <a:latin typeface="Calibri" panose="020F0502020204030204" pitchFamily="34" charset="0"/>
                <a:cs typeface="Calibri" panose="020F0502020204030204" pitchFamily="34" charset="0"/>
              </a:rPr>
              <a:t>Step 4. The </a:t>
            </a:r>
            <a:r>
              <a:rPr lang="en-US" b="1" i="1" spc="-1" dirty="0">
                <a:solidFill>
                  <a:srgbClr val="000000"/>
                </a:solidFill>
                <a:latin typeface="Calibri" panose="020F0502020204030204" pitchFamily="34" charset="0"/>
                <a:cs typeface="Calibri" panose="020F0502020204030204" pitchFamily="34" charset="0"/>
              </a:rPr>
              <a:t>Compile Button </a:t>
            </a:r>
            <a:r>
              <a:rPr lang="en-US" spc="-1" dirty="0">
                <a:solidFill>
                  <a:srgbClr val="000000"/>
                </a:solidFill>
                <a:latin typeface="Calibri" panose="020F0502020204030204" pitchFamily="34" charset="0"/>
                <a:cs typeface="Calibri" panose="020F0502020204030204" pitchFamily="34" charset="0"/>
              </a:rPr>
              <a:t>first saves the code in the file and then sends it to the 	 	     compiler to compile and run it.</a:t>
            </a:r>
          </a:p>
          <a:p>
            <a:pPr lvl="1"/>
            <a:endParaRPr lang="en-US" sz="1600" spc="-1" dirty="0">
              <a:solidFill>
                <a:srgbClr val="000000"/>
              </a:solidFill>
              <a:latin typeface="Calibri" panose="020F0502020204030204" pitchFamily="34" charset="0"/>
              <a:cs typeface="Calibri" panose="020F0502020204030204" pitchFamily="34" charset="0"/>
            </a:endParaRPr>
          </a:p>
          <a:p>
            <a:pPr lvl="1"/>
            <a:endParaRPr lang="en-US" sz="1600" spc="-1" dirty="0">
              <a:solidFill>
                <a:srgbClr val="000000"/>
              </a:solidFill>
              <a:latin typeface="Calibri" panose="020F0502020204030204" pitchFamily="34" charset="0"/>
              <a:cs typeface="Calibri" panose="020F0502020204030204" pitchFamily="34" charset="0"/>
            </a:endParaRPr>
          </a:p>
          <a:p>
            <a:pPr lvl="1">
              <a:lnSpc>
                <a:spcPct val="115000"/>
              </a:lnSpc>
            </a:pPr>
            <a:endParaRPr lang="en-IN" sz="1600" strike="noStrike" spc="-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1457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940" y="198005"/>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4.2 Project </a:t>
            </a:r>
            <a:r>
              <a:rPr lang="en-US" sz="3000" b="1" spc="-1" dirty="0">
                <a:solidFill>
                  <a:srgbClr val="000000"/>
                </a:solidFill>
                <a:latin typeface="Times New Roman"/>
                <a:ea typeface="Times New Roman"/>
              </a:rPr>
              <a:t>Implementation </a:t>
            </a:r>
            <a:endParaRPr lang="en-IN" sz="3000" b="0" strike="noStrike" spc="-1" dirty="0">
              <a:solidFill>
                <a:srgbClr val="000000"/>
              </a:solidFill>
              <a:latin typeface="Arial"/>
            </a:endParaRPr>
          </a:p>
        </p:txBody>
      </p:sp>
      <p:sp>
        <p:nvSpPr>
          <p:cNvPr id="99" name="TextShape 2"/>
          <p:cNvSpPr txBox="1"/>
          <p:nvPr/>
        </p:nvSpPr>
        <p:spPr>
          <a:xfrm>
            <a:off x="311940" y="677236"/>
            <a:ext cx="8520120" cy="4014904"/>
          </a:xfrm>
          <a:prstGeom prst="rect">
            <a:avLst/>
          </a:prstGeom>
          <a:noFill/>
          <a:ln>
            <a:noFill/>
          </a:ln>
        </p:spPr>
        <p:txBody>
          <a:bodyPr tIns="91440" bIns="91440">
            <a:noAutofit/>
          </a:bodyPr>
          <a:lstStyle/>
          <a:p>
            <a:pPr marL="285750" indent="-285750">
              <a:lnSpc>
                <a:spcPct val="150000"/>
              </a:lnSpc>
              <a:buFont typeface="Arial" panose="020B0604020202020204" pitchFamily="34" charset="0"/>
              <a:buChar char="•"/>
            </a:pPr>
            <a:r>
              <a:rPr lang="en-US" sz="2400" b="1" spc="-1" dirty="0">
                <a:solidFill>
                  <a:srgbClr val="000000"/>
                </a:solidFill>
                <a:latin typeface="Calibri" panose="020F0502020204030204" pitchFamily="34" charset="0"/>
                <a:cs typeface="Calibri" panose="020F0502020204030204" pitchFamily="34" charset="0"/>
              </a:rPr>
              <a:t>Main Activity</a:t>
            </a:r>
          </a:p>
          <a:p>
            <a:pPr lvl="1">
              <a:lnSpc>
                <a:spcPct val="150000"/>
              </a:lnSpc>
            </a:pPr>
            <a:r>
              <a:rPr lang="en-US" spc="-1" dirty="0">
                <a:solidFill>
                  <a:srgbClr val="000000"/>
                </a:solidFill>
                <a:latin typeface="Calibri" panose="020F0502020204030204" pitchFamily="34" charset="0"/>
                <a:cs typeface="Calibri" panose="020F0502020204030204" pitchFamily="34" charset="0"/>
              </a:rPr>
              <a:t>Step 1. For compiling, the code in the editor is first converted to a continuous String 	     and saved as input string.</a:t>
            </a:r>
          </a:p>
          <a:p>
            <a:pPr lvl="1">
              <a:lnSpc>
                <a:spcPct val="150000"/>
              </a:lnSpc>
            </a:pPr>
            <a:r>
              <a:rPr lang="en-US" spc="-1" dirty="0">
                <a:solidFill>
                  <a:srgbClr val="000000"/>
                </a:solidFill>
                <a:latin typeface="Calibri" panose="020F0502020204030204" pitchFamily="34" charset="0"/>
                <a:cs typeface="Calibri" panose="020F0502020204030204" pitchFamily="34" charset="0"/>
              </a:rPr>
              <a:t>Step 2. Then the input string along with the ClientID, Client Secret ID and the URL of 	     the Jdoodle API is passed to the server.</a:t>
            </a:r>
          </a:p>
          <a:p>
            <a:pPr lvl="1">
              <a:lnSpc>
                <a:spcPct val="150000"/>
              </a:lnSpc>
            </a:pPr>
            <a:r>
              <a:rPr lang="en-US" spc="-1" dirty="0">
                <a:solidFill>
                  <a:srgbClr val="000000"/>
                </a:solidFill>
                <a:latin typeface="Calibri" panose="020F0502020204030204" pitchFamily="34" charset="0"/>
                <a:cs typeface="Calibri" panose="020F0502020204030204" pitchFamily="34" charset="0"/>
              </a:rPr>
              <a:t>Step 3. After compiling the Output string coming from the API server is saved </a:t>
            </a:r>
            <a:r>
              <a:rPr lang="en-US" spc="-1" dirty="0" err="1">
                <a:solidFill>
                  <a:srgbClr val="000000"/>
                </a:solidFill>
                <a:latin typeface="Calibri" panose="020F0502020204030204" pitchFamily="34" charset="0"/>
                <a:cs typeface="Calibri" panose="020F0502020204030204" pitchFamily="34" charset="0"/>
              </a:rPr>
              <a:t>ytn</a:t>
            </a:r>
            <a:r>
              <a:rPr lang="en-US" spc="-1" dirty="0">
                <a:solidFill>
                  <a:srgbClr val="000000"/>
                </a:solidFill>
                <a:latin typeface="Calibri" panose="020F0502020204030204" pitchFamily="34" charset="0"/>
                <a:cs typeface="Calibri" panose="020F0502020204030204" pitchFamily="34" charset="0"/>
              </a:rPr>
              <a:t> the 	     output String.</a:t>
            </a:r>
          </a:p>
          <a:p>
            <a:pPr lvl="1">
              <a:lnSpc>
                <a:spcPct val="150000"/>
              </a:lnSpc>
            </a:pPr>
            <a:r>
              <a:rPr lang="en-US" spc="-1" dirty="0">
                <a:solidFill>
                  <a:srgbClr val="000000"/>
                </a:solidFill>
                <a:latin typeface="Calibri" panose="020F0502020204030204" pitchFamily="34" charset="0"/>
                <a:cs typeface="Calibri" panose="020F0502020204030204" pitchFamily="34" charset="0"/>
              </a:rPr>
              <a:t>Step 4. Now the  output string is displayed in the Output screen as the output. It also  	     contains errors made in the program if any.</a:t>
            </a:r>
          </a:p>
          <a:p>
            <a:pPr lvl="1">
              <a:lnSpc>
                <a:spcPct val="115000"/>
              </a:lnSpc>
            </a:pPr>
            <a:endParaRPr lang="en-IN" sz="1600" strike="noStrike" spc="-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7921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4</a:t>
            </a:r>
            <a:r>
              <a:rPr lang="en" sz="3000" b="1" spc="-1" dirty="0">
                <a:solidFill>
                  <a:srgbClr val="000000"/>
                </a:solidFill>
                <a:latin typeface="Times New Roman"/>
                <a:ea typeface="Times New Roman"/>
              </a:rPr>
              <a:t>.3</a:t>
            </a:r>
            <a:r>
              <a:rPr lang="en" sz="3000" b="1" strike="noStrike" spc="-1" dirty="0">
                <a:solidFill>
                  <a:srgbClr val="000000"/>
                </a:solidFill>
                <a:latin typeface="Times New Roman"/>
                <a:ea typeface="Times New Roman"/>
              </a:rPr>
              <a:t> Module Flow Diagram</a:t>
            </a:r>
            <a:endParaRPr lang="en-IN" sz="3000" b="0" strike="noStrike" spc="-1" dirty="0">
              <a:solidFill>
                <a:srgbClr val="000000"/>
              </a:solidFill>
              <a:latin typeface="Arial"/>
            </a:endParaRPr>
          </a:p>
        </p:txBody>
      </p:sp>
      <p:pic>
        <p:nvPicPr>
          <p:cNvPr id="5" name="Picture 4">
            <a:extLst>
              <a:ext uri="{FF2B5EF4-FFF2-40B4-BE49-F238E27FC236}">
                <a16:creationId xmlns:a16="http://schemas.microsoft.com/office/drawing/2014/main" id="{ACAEB94C-F08F-4513-B0ED-5CD923FABB26}"/>
              </a:ext>
            </a:extLst>
          </p:cNvPr>
          <p:cNvPicPr>
            <a:picLocks noChangeAspect="1"/>
          </p:cNvPicPr>
          <p:nvPr/>
        </p:nvPicPr>
        <p:blipFill rotWithShape="1">
          <a:blip r:embed="rId2">
            <a:extLst>
              <a:ext uri="{28A0092B-C50C-407E-A947-70E740481C1C}">
                <a14:useLocalDpi xmlns:a14="http://schemas.microsoft.com/office/drawing/2010/main" val="0"/>
              </a:ext>
            </a:extLst>
          </a:blip>
          <a:srcRect b="14520"/>
          <a:stretch/>
        </p:blipFill>
        <p:spPr>
          <a:xfrm>
            <a:off x="2047415" y="1203960"/>
            <a:ext cx="5049169" cy="3832860"/>
          </a:xfrm>
          <a:prstGeom prst="rect">
            <a:avLst/>
          </a:prstGeom>
        </p:spPr>
      </p:pic>
    </p:spTree>
    <p:extLst>
      <p:ext uri="{BB962C8B-B14F-4D97-AF65-F5344CB8AC3E}">
        <p14:creationId xmlns:p14="http://schemas.microsoft.com/office/powerpoint/2010/main" val="4198175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4.4 Use Case Diagram</a:t>
            </a:r>
            <a:endParaRPr lang="en-IN" sz="3000" b="0" strike="noStrike" spc="-1" dirty="0">
              <a:solidFill>
                <a:srgbClr val="000000"/>
              </a:solidFill>
              <a:latin typeface="Arial"/>
            </a:endParaRPr>
          </a:p>
        </p:txBody>
      </p:sp>
      <p:pic>
        <p:nvPicPr>
          <p:cNvPr id="3" name="Picture 2">
            <a:extLst>
              <a:ext uri="{FF2B5EF4-FFF2-40B4-BE49-F238E27FC236}">
                <a16:creationId xmlns:a16="http://schemas.microsoft.com/office/drawing/2014/main" id="{6173B91B-00B2-4801-9A74-760B4D4B88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198" y="1057680"/>
            <a:ext cx="3709603" cy="4085820"/>
          </a:xfrm>
          <a:prstGeom prst="rect">
            <a:avLst/>
          </a:prstGeom>
        </p:spPr>
      </p:pic>
    </p:spTree>
    <p:extLst>
      <p:ext uri="{BB962C8B-B14F-4D97-AF65-F5344CB8AC3E}">
        <p14:creationId xmlns:p14="http://schemas.microsoft.com/office/powerpoint/2010/main" val="2513732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940" y="124312"/>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5</a:t>
            </a:r>
            <a:r>
              <a:rPr lang="en" sz="3000" b="1" strike="noStrike" spc="-1" dirty="0">
                <a:solidFill>
                  <a:srgbClr val="000000"/>
                </a:solidFill>
                <a:latin typeface="Times New Roman"/>
                <a:ea typeface="Times New Roman"/>
              </a:rPr>
              <a:t>  </a:t>
            </a:r>
            <a:r>
              <a:rPr lang="en-US" sz="3000" b="1" strike="noStrike" spc="-1" dirty="0">
                <a:solidFill>
                  <a:srgbClr val="000000"/>
                </a:solidFill>
                <a:latin typeface="Times New Roman"/>
                <a:ea typeface="Times New Roman"/>
              </a:rPr>
              <a:t>Result/Snapshots</a:t>
            </a:r>
            <a:endParaRPr lang="en-IN" sz="3000" b="0" strike="noStrike" spc="-1" dirty="0">
              <a:solidFill>
                <a:srgbClr val="000000"/>
              </a:solidFill>
              <a:latin typeface="Arial"/>
            </a:endParaRPr>
          </a:p>
        </p:txBody>
      </p:sp>
      <p:pic>
        <p:nvPicPr>
          <p:cNvPr id="6" name="Picture 5">
            <a:extLst>
              <a:ext uri="{FF2B5EF4-FFF2-40B4-BE49-F238E27FC236}">
                <a16:creationId xmlns:a16="http://schemas.microsoft.com/office/drawing/2014/main" id="{F9BC5AC2-4B7E-49AE-98ED-DA866B4CA51B}"/>
              </a:ext>
            </a:extLst>
          </p:cNvPr>
          <p:cNvPicPr>
            <a:picLocks noChangeAspect="1"/>
          </p:cNvPicPr>
          <p:nvPr/>
        </p:nvPicPr>
        <p:blipFill>
          <a:blip r:embed="rId2"/>
          <a:stretch>
            <a:fillRect/>
          </a:stretch>
        </p:blipFill>
        <p:spPr>
          <a:xfrm>
            <a:off x="1390090" y="737032"/>
            <a:ext cx="2127189" cy="4209077"/>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17AE3156-2670-44C4-A24D-B5F24C40E579}"/>
              </a:ext>
            </a:extLst>
          </p:cNvPr>
          <p:cNvPicPr>
            <a:picLocks noChangeAspect="1"/>
          </p:cNvPicPr>
          <p:nvPr/>
        </p:nvPicPr>
        <p:blipFill>
          <a:blip r:embed="rId3"/>
          <a:stretch>
            <a:fillRect/>
          </a:stretch>
        </p:blipFill>
        <p:spPr>
          <a:xfrm>
            <a:off x="4523868" y="737032"/>
            <a:ext cx="2099679" cy="42090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72314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940" y="124312"/>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5</a:t>
            </a:r>
            <a:r>
              <a:rPr lang="en" sz="3000" b="1" strike="noStrike" spc="-1" dirty="0">
                <a:solidFill>
                  <a:srgbClr val="000000"/>
                </a:solidFill>
                <a:latin typeface="Times New Roman"/>
                <a:ea typeface="Times New Roman"/>
              </a:rPr>
              <a:t>  </a:t>
            </a:r>
            <a:r>
              <a:rPr lang="en-US" sz="3000" b="1" strike="noStrike" spc="-1" dirty="0">
                <a:solidFill>
                  <a:srgbClr val="000000"/>
                </a:solidFill>
                <a:latin typeface="Times New Roman"/>
                <a:ea typeface="Times New Roman"/>
              </a:rPr>
              <a:t>Result/Snapshots</a:t>
            </a:r>
            <a:endParaRPr lang="en-IN" sz="3000" b="0" strike="noStrike" spc="-1" dirty="0">
              <a:solidFill>
                <a:srgbClr val="000000"/>
              </a:solidFill>
              <a:latin typeface="Arial"/>
            </a:endParaRPr>
          </a:p>
        </p:txBody>
      </p:sp>
      <p:pic>
        <p:nvPicPr>
          <p:cNvPr id="4" name="Picture 3">
            <a:extLst>
              <a:ext uri="{FF2B5EF4-FFF2-40B4-BE49-F238E27FC236}">
                <a16:creationId xmlns:a16="http://schemas.microsoft.com/office/drawing/2014/main" id="{28A4DE31-9B60-4584-87FA-973AC818F87D}"/>
              </a:ext>
            </a:extLst>
          </p:cNvPr>
          <p:cNvPicPr>
            <a:picLocks noChangeAspect="1"/>
          </p:cNvPicPr>
          <p:nvPr/>
        </p:nvPicPr>
        <p:blipFill>
          <a:blip r:embed="rId2"/>
          <a:stretch>
            <a:fillRect/>
          </a:stretch>
        </p:blipFill>
        <p:spPr>
          <a:xfrm>
            <a:off x="978703" y="736693"/>
            <a:ext cx="2160251" cy="4282495"/>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34BB7687-EFAB-47B1-A2D0-E5BEF409A770}"/>
              </a:ext>
            </a:extLst>
          </p:cNvPr>
          <p:cNvPicPr>
            <a:picLocks noChangeAspect="1"/>
          </p:cNvPicPr>
          <p:nvPr/>
        </p:nvPicPr>
        <p:blipFill>
          <a:blip r:embed="rId3"/>
          <a:stretch>
            <a:fillRect/>
          </a:stretch>
        </p:blipFill>
        <p:spPr>
          <a:xfrm>
            <a:off x="4507009" y="736692"/>
            <a:ext cx="2175492" cy="42824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3666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US" sz="3000" b="1" spc="-1" dirty="0">
                <a:solidFill>
                  <a:srgbClr val="000000"/>
                </a:solidFill>
                <a:latin typeface="Times New Roman"/>
                <a:ea typeface="Times New Roman"/>
              </a:rPr>
              <a:t> 6 Bibliography</a:t>
            </a:r>
            <a:endParaRPr lang="en-IN" sz="3000" b="0" strike="noStrike" spc="-1" dirty="0">
              <a:solidFill>
                <a:srgbClr val="000000"/>
              </a:solidFill>
              <a:latin typeface="Arial"/>
            </a:endParaRPr>
          </a:p>
        </p:txBody>
      </p:sp>
      <p:sp>
        <p:nvSpPr>
          <p:cNvPr id="99" name="TextShape 2"/>
          <p:cNvSpPr txBox="1"/>
          <p:nvPr/>
        </p:nvSpPr>
        <p:spPr>
          <a:xfrm>
            <a:off x="525343" y="1057680"/>
            <a:ext cx="8520120" cy="3396960"/>
          </a:xfrm>
          <a:prstGeom prst="rect">
            <a:avLst/>
          </a:prstGeom>
          <a:noFill/>
          <a:ln>
            <a:noFill/>
          </a:ln>
        </p:spPr>
        <p:txBody>
          <a:bodyPr tIns="91440" bIns="91440">
            <a:noAutofit/>
          </a:bodyPr>
          <a:lstStyle/>
          <a:p>
            <a:pPr marL="285750" indent="-285750">
              <a:lnSpc>
                <a:spcPct val="150000"/>
              </a:lnSpc>
              <a:buFont typeface="Arial" panose="020B0604020202020204" pitchFamily="34" charset="0"/>
              <a:buChar char="•"/>
            </a:pPr>
            <a:r>
              <a:rPr lang="en-US" sz="2000" spc="-1" dirty="0">
                <a:solidFill>
                  <a:srgbClr val="000000"/>
                </a:solidFill>
                <a:latin typeface="Calibri" panose="020F0502020204030204" pitchFamily="34" charset="0"/>
                <a:cs typeface="Calibri" panose="020F0502020204030204" pitchFamily="34" charset="0"/>
              </a:rPr>
              <a:t>Jdoodle API Documentation:</a:t>
            </a:r>
          </a:p>
          <a:p>
            <a:pPr>
              <a:lnSpc>
                <a:spcPct val="150000"/>
              </a:lnSpc>
            </a:pPr>
            <a:r>
              <a:rPr lang="en-US" sz="2000" spc="-1" dirty="0">
                <a:solidFill>
                  <a:srgbClr val="000000"/>
                </a:solidFill>
                <a:latin typeface="Calibri" panose="020F0502020204030204" pitchFamily="34" charset="0"/>
                <a:cs typeface="Calibri" panose="020F0502020204030204" pitchFamily="34" charset="0"/>
              </a:rPr>
              <a:t>      Helped us to implement the Jdoodle API in our program.</a:t>
            </a:r>
          </a:p>
          <a:p>
            <a:pPr>
              <a:lnSpc>
                <a:spcPct val="150000"/>
              </a:lnSpc>
            </a:pPr>
            <a:r>
              <a:rPr lang="en-US" sz="2000" spc="-1" dirty="0">
                <a:solidFill>
                  <a:srgbClr val="000000"/>
                </a:solidFill>
                <a:latin typeface="Calibri" panose="020F0502020204030204" pitchFamily="34" charset="0"/>
                <a:cs typeface="Calibri" panose="020F0502020204030204" pitchFamily="34" charset="0"/>
              </a:rPr>
              <a:t>      Link: </a:t>
            </a:r>
            <a:r>
              <a:rPr lang="en-US" sz="2000" spc="-1" dirty="0">
                <a:solidFill>
                  <a:srgbClr val="000000"/>
                </a:solidFill>
                <a:latin typeface="Calibri" panose="020F0502020204030204" pitchFamily="34" charset="0"/>
                <a:cs typeface="Calibri" panose="020F0502020204030204" pitchFamily="34" charset="0"/>
                <a:hlinkClick r:id="rId2"/>
              </a:rPr>
              <a:t>https://docs.jdoodle.com/compiler-api/compiler-api</a:t>
            </a:r>
            <a:endParaRPr lang="en-IN" sz="1600" spc="-1" dirty="0">
              <a:solidFill>
                <a:srgbClr val="00000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US" sz="2000" spc="-1" dirty="0">
                <a:solidFill>
                  <a:srgbClr val="000000"/>
                </a:solidFill>
                <a:latin typeface="Calibri" panose="020F0502020204030204" pitchFamily="34" charset="0"/>
                <a:cs typeface="Calibri" panose="020F0502020204030204" pitchFamily="34" charset="0"/>
              </a:rPr>
              <a:t>Stack Overflow forum;</a:t>
            </a:r>
          </a:p>
          <a:p>
            <a:pPr>
              <a:lnSpc>
                <a:spcPct val="150000"/>
              </a:lnSpc>
            </a:pPr>
            <a:r>
              <a:rPr lang="en-US" sz="2000" spc="-1" dirty="0">
                <a:solidFill>
                  <a:srgbClr val="000000"/>
                </a:solidFill>
                <a:latin typeface="Calibri" panose="020F0502020204030204" pitchFamily="34" charset="0"/>
                <a:cs typeface="Calibri" panose="020F0502020204030204" pitchFamily="34" charset="0"/>
              </a:rPr>
              <a:t>      Helped us to solve code related problems in the project.</a:t>
            </a:r>
          </a:p>
          <a:p>
            <a:pPr>
              <a:lnSpc>
                <a:spcPct val="150000"/>
              </a:lnSpc>
            </a:pPr>
            <a:r>
              <a:rPr lang="en-US" sz="2000" spc="-1" dirty="0">
                <a:solidFill>
                  <a:srgbClr val="000000"/>
                </a:solidFill>
                <a:latin typeface="Calibri" panose="020F0502020204030204" pitchFamily="34" charset="0"/>
                <a:cs typeface="Calibri" panose="020F0502020204030204" pitchFamily="34" charset="0"/>
              </a:rPr>
              <a:t>      Link: </a:t>
            </a:r>
            <a:r>
              <a:rPr lang="en-US" sz="2000" spc="-1" dirty="0">
                <a:solidFill>
                  <a:srgbClr val="000000"/>
                </a:solidFill>
                <a:latin typeface="Calibri" panose="020F0502020204030204" pitchFamily="34" charset="0"/>
                <a:cs typeface="Calibri" panose="020F0502020204030204" pitchFamily="34" charset="0"/>
                <a:hlinkClick r:id="rId3"/>
              </a:rPr>
              <a:t>https://stackoverflow.com/</a:t>
            </a:r>
            <a:endParaRPr lang="en-US" sz="2000" spc="-1" dirty="0">
              <a:solidFill>
                <a:srgbClr val="000000"/>
              </a:solidFill>
              <a:latin typeface="Calibri" panose="020F0502020204030204" pitchFamily="34" charset="0"/>
              <a:cs typeface="Calibri" panose="020F0502020204030204" pitchFamily="34" charset="0"/>
            </a:endParaRPr>
          </a:p>
          <a:p>
            <a:pPr>
              <a:lnSpc>
                <a:spcPct val="150000"/>
              </a:lnSpc>
            </a:pPr>
            <a:endParaRPr lang="en-US" sz="2000" spc="-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5633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12640" y="275400"/>
            <a:ext cx="8118360" cy="4761720"/>
          </a:xfrm>
          <a:prstGeom prst="rect">
            <a:avLst/>
          </a:prstGeom>
          <a:noFill/>
          <a:ln>
            <a:noFill/>
          </a:ln>
        </p:spPr>
        <p:txBody>
          <a:bodyPr tIns="91440" bIns="91440">
            <a:noAutofit/>
          </a:bodyPr>
          <a:lstStyle/>
          <a:p>
            <a:pPr algn="ctr">
              <a:lnSpc>
                <a:spcPct val="100000"/>
              </a:lnSpc>
              <a:tabLst>
                <a:tab pos="0" algn="l"/>
              </a:tabLst>
            </a:pPr>
            <a:r>
              <a:rPr lang="en" sz="1800" b="0" strike="noStrike" spc="-1" dirty="0">
                <a:solidFill>
                  <a:srgbClr val="FFFBF0"/>
                </a:solidFill>
                <a:latin typeface="Times New Roman"/>
                <a:ea typeface="Times New Roman"/>
              </a:rPr>
              <a:t> Synopsis on</a:t>
            </a:r>
            <a:br>
              <a:rPr dirty="0"/>
            </a:br>
            <a:r>
              <a:rPr lang="en" sz="2400" b="1" spc="-1" dirty="0">
                <a:solidFill>
                  <a:srgbClr val="FFFBF0"/>
                </a:solidFill>
                <a:latin typeface="Times New Roman"/>
              </a:rPr>
              <a:t>Pocket IDE</a:t>
            </a:r>
            <a:br>
              <a:rPr dirty="0"/>
            </a:br>
            <a:r>
              <a:rPr lang="en" sz="1800" b="0" strike="noStrike" spc="-1" dirty="0">
                <a:solidFill>
                  <a:srgbClr val="FFFBF0"/>
                </a:solidFill>
                <a:latin typeface="Times New Roman"/>
                <a:ea typeface="Times New Roman"/>
              </a:rPr>
              <a:t>Submitted in partial fulfillment of the degree of</a:t>
            </a:r>
            <a:br>
              <a:rPr dirty="0"/>
            </a:br>
            <a:r>
              <a:rPr lang="en" sz="1800" b="0" strike="noStrike" spc="-1" dirty="0">
                <a:solidFill>
                  <a:srgbClr val="FFFBF0"/>
                </a:solidFill>
                <a:latin typeface="Times New Roman"/>
                <a:ea typeface="Times New Roman"/>
              </a:rPr>
              <a:t>Bachelor of Engineering(Sem-3)</a:t>
            </a:r>
            <a:br>
              <a:rPr dirty="0"/>
            </a:br>
            <a:r>
              <a:rPr lang="en" sz="1800" b="0" strike="noStrike" spc="-1" dirty="0">
                <a:solidFill>
                  <a:srgbClr val="FFFBF0"/>
                </a:solidFill>
                <a:latin typeface="Times New Roman"/>
                <a:ea typeface="Times New Roman"/>
              </a:rPr>
              <a:t>in</a:t>
            </a:r>
            <a:br>
              <a:rPr dirty="0"/>
            </a:br>
            <a:r>
              <a:rPr lang="en" sz="1800" b="1" strike="noStrike" spc="-1" dirty="0">
                <a:solidFill>
                  <a:srgbClr val="FFFBF0"/>
                </a:solidFill>
                <a:latin typeface="Times New Roman"/>
                <a:ea typeface="Times New Roman"/>
              </a:rPr>
              <a:t>Computer Engineering</a:t>
            </a:r>
            <a:br>
              <a:rPr dirty="0"/>
            </a:br>
            <a:r>
              <a:rPr lang="en" sz="1800" b="0" strike="noStrike" spc="-1" dirty="0">
                <a:solidFill>
                  <a:srgbClr val="FFFBF0"/>
                </a:solidFill>
                <a:latin typeface="Times New Roman"/>
                <a:ea typeface="Times New Roman"/>
              </a:rPr>
              <a:t>By</a:t>
            </a:r>
            <a:br>
              <a:rPr dirty="0"/>
            </a:br>
            <a:r>
              <a:rPr lang="en" spc="-1" dirty="0">
                <a:solidFill>
                  <a:srgbClr val="FFFBF0"/>
                </a:solidFill>
                <a:latin typeface="Times New Roman"/>
              </a:rPr>
              <a:t>Saurabh Purushottam Bhoir</a:t>
            </a:r>
            <a:r>
              <a:rPr lang="en" sz="1800" b="0" strike="noStrike" spc="-1" dirty="0">
                <a:solidFill>
                  <a:srgbClr val="FFFBF0"/>
                </a:solidFill>
                <a:latin typeface="Times New Roman"/>
                <a:ea typeface="Times New Roman"/>
              </a:rPr>
              <a:t>(20102076)</a:t>
            </a:r>
            <a:br>
              <a:rPr dirty="0"/>
            </a:br>
            <a:r>
              <a:rPr lang="en" spc="-1" dirty="0">
                <a:solidFill>
                  <a:srgbClr val="FFFBF0"/>
                </a:solidFill>
                <a:latin typeface="Times New Roman"/>
              </a:rPr>
              <a:t>Akshaykumar Fatechand Jain</a:t>
            </a:r>
            <a:r>
              <a:rPr lang="en" sz="1800" b="0" strike="noStrike" spc="-1" dirty="0">
                <a:solidFill>
                  <a:srgbClr val="FFFBF0"/>
                </a:solidFill>
                <a:latin typeface="Times New Roman"/>
                <a:ea typeface="Times New Roman"/>
              </a:rPr>
              <a:t>(</a:t>
            </a:r>
            <a:r>
              <a:rPr lang="en" spc="-1" dirty="0">
                <a:solidFill>
                  <a:srgbClr val="FFFBF0"/>
                </a:solidFill>
                <a:latin typeface="Times New Roman"/>
                <a:ea typeface="Times New Roman"/>
              </a:rPr>
              <a:t>20102093</a:t>
            </a:r>
            <a:r>
              <a:rPr lang="en" sz="1800" b="0" strike="noStrike" spc="-1" dirty="0">
                <a:solidFill>
                  <a:srgbClr val="FFFBF0"/>
                </a:solidFill>
                <a:latin typeface="Times New Roman"/>
                <a:ea typeface="Times New Roman"/>
              </a:rPr>
              <a:t>)</a:t>
            </a:r>
            <a:br>
              <a:rPr dirty="0"/>
            </a:br>
            <a:r>
              <a:rPr lang="en" spc="-1" dirty="0">
                <a:solidFill>
                  <a:srgbClr val="FFFBF0"/>
                </a:solidFill>
                <a:latin typeface="Times New Roman"/>
              </a:rPr>
              <a:t>Sahil Sandeep Chordia</a:t>
            </a:r>
            <a:r>
              <a:rPr lang="en" sz="1800" b="0" strike="noStrike" spc="-1" dirty="0">
                <a:solidFill>
                  <a:srgbClr val="FFFBF0"/>
                </a:solidFill>
                <a:latin typeface="Times New Roman"/>
                <a:ea typeface="Times New Roman"/>
              </a:rPr>
              <a:t>(</a:t>
            </a:r>
            <a:r>
              <a:rPr lang="en" spc="-1" dirty="0">
                <a:solidFill>
                  <a:srgbClr val="FFFBF0"/>
                </a:solidFill>
                <a:latin typeface="Times New Roman"/>
                <a:ea typeface="Times New Roman"/>
              </a:rPr>
              <a:t>20102094</a:t>
            </a:r>
            <a:r>
              <a:rPr lang="en" sz="1800" b="0" strike="noStrike" spc="-1" dirty="0">
                <a:solidFill>
                  <a:srgbClr val="FFFBF0"/>
                </a:solidFill>
                <a:latin typeface="Times New Roman"/>
                <a:ea typeface="Times New Roman"/>
              </a:rPr>
              <a:t>)</a:t>
            </a:r>
          </a:p>
          <a:p>
            <a:pPr algn="ctr">
              <a:lnSpc>
                <a:spcPct val="100000"/>
              </a:lnSpc>
              <a:tabLst>
                <a:tab pos="0" algn="l"/>
              </a:tabLst>
            </a:pPr>
            <a:r>
              <a:rPr lang="en" spc="-1" dirty="0">
                <a:solidFill>
                  <a:srgbClr val="FFFBF0"/>
                </a:solidFill>
                <a:latin typeface="Times New Roman"/>
              </a:rPr>
              <a:t>Noor Bano Abrar Ahmed Ghoshi(20102160)</a:t>
            </a:r>
            <a:endParaRPr lang="en-US" dirty="0"/>
          </a:p>
          <a:p>
            <a:pPr algn="ctr">
              <a:lnSpc>
                <a:spcPct val="100000"/>
              </a:lnSpc>
              <a:tabLst>
                <a:tab pos="0" algn="l"/>
              </a:tabLst>
            </a:pPr>
            <a:br>
              <a:rPr dirty="0"/>
            </a:br>
            <a:r>
              <a:rPr lang="en" sz="1800" b="0" strike="noStrike" spc="-1" dirty="0">
                <a:solidFill>
                  <a:srgbClr val="FFFBF0"/>
                </a:solidFill>
                <a:latin typeface="Times New Roman"/>
                <a:ea typeface="Times New Roman"/>
              </a:rPr>
              <a:t>Under the Guidance of</a:t>
            </a:r>
            <a:br>
              <a:rPr dirty="0"/>
            </a:br>
            <a:r>
              <a:rPr lang="en" spc="-1" dirty="0">
                <a:solidFill>
                  <a:srgbClr val="FFFBF0"/>
                </a:solidFill>
                <a:latin typeface="Times New Roman"/>
              </a:rPr>
              <a:t>Jaya Gupta</a:t>
            </a:r>
            <a:br>
              <a:rPr dirty="0"/>
            </a:br>
            <a:br>
              <a:rPr dirty="0"/>
            </a:br>
            <a:br>
              <a:rPr dirty="0"/>
            </a:br>
            <a:br>
              <a:rPr dirty="0"/>
            </a:br>
            <a:br>
              <a:rPr dirty="0"/>
            </a:br>
            <a:endParaRPr lang="en-IN" sz="1800" b="0" strike="noStrike" spc="-1" dirty="0">
              <a:solidFill>
                <a:srgbClr val="000000"/>
              </a:solidFill>
              <a:latin typeface="Aria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024107F-451C-4C6C-B068-616AF13F415E}"/>
                  </a:ext>
                </a:extLst>
              </p14:cNvPr>
              <p14:cNvContentPartPr/>
              <p14:nvPr/>
            </p14:nvContentPartPr>
            <p14:xfrm>
              <a:off x="538020" y="3473220"/>
              <a:ext cx="596160" cy="212040"/>
            </p14:xfrm>
          </p:contentPart>
        </mc:Choice>
        <mc:Fallback xmlns="">
          <p:pic>
            <p:nvPicPr>
              <p:cNvPr id="2" name="Ink 1">
                <a:extLst>
                  <a:ext uri="{FF2B5EF4-FFF2-40B4-BE49-F238E27FC236}">
                    <a16:creationId xmlns:a16="http://schemas.microsoft.com/office/drawing/2014/main" id="{5024107F-451C-4C6C-B068-616AF13F415E}"/>
                  </a:ext>
                </a:extLst>
              </p:cNvPr>
              <p:cNvPicPr/>
              <p:nvPr/>
            </p:nvPicPr>
            <p:blipFill>
              <a:blip r:embed="rId3"/>
              <a:stretch>
                <a:fillRect/>
              </a:stretch>
            </p:blipFill>
            <p:spPr>
              <a:xfrm>
                <a:off x="475380" y="3410580"/>
                <a:ext cx="721800" cy="33768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12640" y="1893240"/>
            <a:ext cx="8118360" cy="1522440"/>
          </a:xfrm>
          <a:prstGeom prst="rect">
            <a:avLst/>
          </a:prstGeom>
          <a:noFill/>
          <a:ln>
            <a:noFill/>
          </a:ln>
        </p:spPr>
        <p:txBody>
          <a:bodyPr tIns="91440" bIns="91440" anchor="b">
            <a:noAutofit/>
          </a:bodyPr>
          <a:lstStyle/>
          <a:p>
            <a:pPr algn="ctr">
              <a:lnSpc>
                <a:spcPct val="100000"/>
              </a:lnSpc>
              <a:tabLst>
                <a:tab pos="0" algn="l"/>
              </a:tabLst>
            </a:pPr>
            <a:r>
              <a:rPr lang="en" sz="4200" b="1" strike="noStrike" spc="-1">
                <a:solidFill>
                  <a:srgbClr val="FFFBF0"/>
                </a:solidFill>
                <a:latin typeface="Times New Roman"/>
                <a:ea typeface="Times New Roman"/>
              </a:rPr>
              <a:t>Thank You</a:t>
            </a:r>
            <a:endParaRPr lang="en-IN" sz="4200" b="0" strike="noStrike" spc="-1">
              <a:solidFill>
                <a:srgbClr val="000000"/>
              </a:solidFill>
              <a:latin typeface="Arial"/>
            </a:endParaRPr>
          </a:p>
        </p:txBody>
      </p:sp>
      <p:sp>
        <p:nvSpPr>
          <p:cNvPr id="101" name="TextShape 2"/>
          <p:cNvSpPr txBox="1"/>
          <p:nvPr/>
        </p:nvSpPr>
        <p:spPr>
          <a:xfrm>
            <a:off x="512640" y="3840480"/>
            <a:ext cx="8118360" cy="787320"/>
          </a:xfrm>
          <a:prstGeom prst="rect">
            <a:avLst/>
          </a:prstGeom>
          <a:noFill/>
          <a:ln>
            <a:noFill/>
          </a:ln>
        </p:spPr>
        <p:txBody>
          <a:bodyPr tIns="91440" bIns="91440">
            <a:noAutofit/>
          </a:bodyPr>
          <a:lstStyle/>
          <a:p>
            <a:pPr algn="ctr"/>
            <a:endParaRPr lang="en-IN" sz="3200" b="0" strike="noStrike" spc="-1">
              <a:latin typeface="Aria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324F28E-3C36-406D-A0A8-D92AB37C3B92}"/>
                  </a:ext>
                </a:extLst>
              </p14:cNvPr>
              <p14:cNvContentPartPr/>
              <p14:nvPr/>
            </p14:nvContentPartPr>
            <p14:xfrm>
              <a:off x="1832940" y="3877140"/>
              <a:ext cx="18360" cy="3600"/>
            </p14:xfrm>
          </p:contentPart>
        </mc:Choice>
        <mc:Fallback xmlns="">
          <p:pic>
            <p:nvPicPr>
              <p:cNvPr id="2" name="Ink 1">
                <a:extLst>
                  <a:ext uri="{FF2B5EF4-FFF2-40B4-BE49-F238E27FC236}">
                    <a16:creationId xmlns:a16="http://schemas.microsoft.com/office/drawing/2014/main" id="{C324F28E-3C36-406D-A0A8-D92AB37C3B92}"/>
                  </a:ext>
                </a:extLst>
              </p:cNvPr>
              <p:cNvPicPr/>
              <p:nvPr/>
            </p:nvPicPr>
            <p:blipFill>
              <a:blip r:embed="rId3"/>
              <a:stretch>
                <a:fillRect/>
              </a:stretch>
            </p:blipFill>
            <p:spPr>
              <a:xfrm>
                <a:off x="1769940" y="3814140"/>
                <a:ext cx="14400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7362144-D9E5-4AE2-951F-F8D5AE8BD2D3}"/>
                  </a:ext>
                </a:extLst>
              </p14:cNvPr>
              <p14:cNvContentPartPr/>
              <p14:nvPr/>
            </p14:nvContentPartPr>
            <p14:xfrm>
              <a:off x="553500" y="3504180"/>
              <a:ext cx="508680" cy="204480"/>
            </p14:xfrm>
          </p:contentPart>
        </mc:Choice>
        <mc:Fallback xmlns="">
          <p:pic>
            <p:nvPicPr>
              <p:cNvPr id="3" name="Ink 2">
                <a:extLst>
                  <a:ext uri="{FF2B5EF4-FFF2-40B4-BE49-F238E27FC236}">
                    <a16:creationId xmlns:a16="http://schemas.microsoft.com/office/drawing/2014/main" id="{07362144-D9E5-4AE2-951F-F8D5AE8BD2D3}"/>
                  </a:ext>
                </a:extLst>
              </p:cNvPr>
              <p:cNvPicPr/>
              <p:nvPr/>
            </p:nvPicPr>
            <p:blipFill>
              <a:blip r:embed="rId5"/>
              <a:stretch>
                <a:fillRect/>
              </a:stretch>
            </p:blipFill>
            <p:spPr>
              <a:xfrm>
                <a:off x="490500" y="3441540"/>
                <a:ext cx="634320" cy="33012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Abstract</a:t>
            </a:r>
            <a:endParaRPr lang="en-IN" sz="3000" b="0" strike="noStrike" spc="-1" dirty="0">
              <a:solidFill>
                <a:srgbClr val="000000"/>
              </a:solidFill>
              <a:latin typeface="Arial"/>
            </a:endParaRPr>
          </a:p>
        </p:txBody>
      </p:sp>
      <p:sp>
        <p:nvSpPr>
          <p:cNvPr id="87" name="TextShape 2"/>
          <p:cNvSpPr txBox="1"/>
          <p:nvPr/>
        </p:nvSpPr>
        <p:spPr>
          <a:xfrm>
            <a:off x="311760" y="1171440"/>
            <a:ext cx="8520120" cy="3396960"/>
          </a:xfrm>
          <a:prstGeom prst="rect">
            <a:avLst/>
          </a:prstGeom>
          <a:noFill/>
          <a:ln>
            <a:noFill/>
          </a:ln>
        </p:spPr>
        <p:txBody>
          <a:bodyPr tIns="91440" bIns="91440">
            <a:noAutofit/>
          </a:bodyPr>
          <a:lstStyle/>
          <a:p>
            <a:pPr>
              <a:lnSpc>
                <a:spcPct val="115000"/>
              </a:lnSpc>
            </a:pPr>
            <a:endParaRPr lang="en-IN" sz="1400" b="0" strike="noStrike" spc="-1" dirty="0">
              <a:solidFill>
                <a:srgbClr val="000000"/>
              </a:solidFill>
              <a:latin typeface="Arial"/>
            </a:endParaRPr>
          </a:p>
          <a:p>
            <a:pPr marL="457200" indent="-342720">
              <a:lnSpc>
                <a:spcPct val="115000"/>
              </a:lnSpc>
              <a:buClr>
                <a:srgbClr val="000000"/>
              </a:buClr>
              <a:buFont typeface="Old Standard TT"/>
              <a:buChar char="●"/>
            </a:pPr>
            <a:r>
              <a:rPr lang="en-US" sz="1800" dirty="0">
                <a:effectLst/>
                <a:latin typeface="Arial" panose="020B0604020202020204" pitchFamily="34" charset="0"/>
                <a:ea typeface="Calibri" panose="020F0502020204030204" pitchFamily="34" charset="0"/>
                <a:cs typeface="Mangal" panose="02040503050203030202" pitchFamily="18" charset="0"/>
              </a:rPr>
              <a:t>There are many IDE(Integrated Development Environments) available on the Play Store for writing programs in Android OS, but most of them are quite difficult to use and they are no quite user friendly. Especially beginners find them very difficult to use.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indent="-342720">
              <a:lnSpc>
                <a:spcPct val="115000"/>
              </a:lnSpc>
              <a:buClr>
                <a:srgbClr val="000000"/>
              </a:buClr>
              <a:buFont typeface="Old Standard TT"/>
              <a:buChar char="●"/>
            </a:pPr>
            <a:r>
              <a:rPr lang="en-US" sz="1800" dirty="0">
                <a:effectLst/>
                <a:latin typeface="Arial" panose="020B0604020202020204" pitchFamily="34" charset="0"/>
                <a:ea typeface="Calibri" panose="020F0502020204030204" pitchFamily="34" charset="0"/>
                <a:cs typeface="Mangal" panose="02040503050203030202" pitchFamily="18" charset="0"/>
              </a:rPr>
              <a:t>To overcome these problems, we are preparing a user friendly, easy to use and most of all a reliable application where users can write and run programs in programming languages like  C, C++ and Java.</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indent="-342720">
              <a:lnSpc>
                <a:spcPct val="115000"/>
              </a:lnSpc>
              <a:buClr>
                <a:srgbClr val="000000"/>
              </a:buClr>
              <a:buFont typeface="Old Standard TT"/>
              <a:buChar char="●"/>
            </a:pPr>
            <a:r>
              <a:rPr lang="en-US" sz="1800" dirty="0">
                <a:effectLst/>
                <a:latin typeface="Arial" panose="020B0604020202020204" pitchFamily="34" charset="0"/>
                <a:ea typeface="Calibri" panose="020F0502020204030204" pitchFamily="34" charset="0"/>
                <a:cs typeface="Mangal" panose="02040503050203030202" pitchFamily="18" charset="0"/>
              </a:rPr>
              <a:t>This application will be like a portable IDE where users can write, edit and run programs in their palms.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114480">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114480">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114480">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311760" y="42972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1.1 Problem Definition</a:t>
            </a:r>
            <a:endParaRPr lang="en-IN" sz="3000" b="0" strike="noStrike" spc="-1" dirty="0">
              <a:solidFill>
                <a:srgbClr val="000000"/>
              </a:solidFill>
              <a:latin typeface="Arial"/>
            </a:endParaRPr>
          </a:p>
        </p:txBody>
      </p:sp>
      <p:sp>
        <p:nvSpPr>
          <p:cNvPr id="93" name="TextShape 2"/>
          <p:cNvSpPr txBox="1"/>
          <p:nvPr/>
        </p:nvSpPr>
        <p:spPr>
          <a:xfrm>
            <a:off x="311760" y="1171440"/>
            <a:ext cx="8520120" cy="3396960"/>
          </a:xfrm>
          <a:prstGeom prst="rect">
            <a:avLst/>
          </a:prstGeom>
          <a:noFill/>
          <a:ln>
            <a:noFill/>
          </a:ln>
        </p:spPr>
        <p:txBody>
          <a:bodyPr tIns="91440" bIns="91440">
            <a:noAutofit/>
          </a:bodyPr>
          <a:lstStyle/>
          <a:p>
            <a:pPr marR="0" lvl="0">
              <a:lnSpc>
                <a:spcPct val="107000"/>
              </a:lnSpc>
              <a:spcBef>
                <a:spcPts val="0"/>
              </a:spcBef>
              <a:spcAft>
                <a:spcPts val="0"/>
              </a:spcAft>
            </a:pPr>
            <a:endParaRPr lang="en" spc="-1" dirty="0">
              <a:solidFill>
                <a:srgbClr val="000000"/>
              </a:solidFill>
              <a:latin typeface="Old Standard TT"/>
              <a:ea typeface="Calibri" panose="020F0502020204030204" pitchFamily="34" charset="0"/>
            </a:endParaRPr>
          </a:p>
          <a:p>
            <a:pPr marR="0" lvl="0">
              <a:lnSpc>
                <a:spcPct val="107000"/>
              </a:lnSpc>
              <a:spcBef>
                <a:spcPts val="0"/>
              </a:spcBef>
              <a:spcAft>
                <a:spcPts val="0"/>
              </a:spcAft>
            </a:pPr>
            <a:endParaRPr lang="en" sz="1800" spc="-1" dirty="0">
              <a:solidFill>
                <a:srgbClr val="000000"/>
              </a:solidFill>
              <a:effectLst/>
              <a:latin typeface="Old Standard TT"/>
              <a:ea typeface="Calibri" panose="020F0502020204030204" pitchFamily="34" charset="0"/>
              <a:cs typeface="Mangal" panose="02040503050203030202" pitchFamily="18" charset="0"/>
            </a:endParaRPr>
          </a:p>
          <a:p>
            <a:pPr marR="0" lvl="0">
              <a:lnSpc>
                <a:spcPct val="107000"/>
              </a:lnSpc>
              <a:spcBef>
                <a:spcPts val="0"/>
              </a:spcBef>
              <a:spcAft>
                <a:spcPts val="0"/>
              </a:spcAft>
            </a:pPr>
            <a:r>
              <a:rPr lang="en-US" sz="2400" dirty="0">
                <a:effectLst/>
                <a:latin typeface="Arial" panose="020B0604020202020204" pitchFamily="34" charset="0"/>
                <a:ea typeface="Calibri" panose="020F0502020204030204" pitchFamily="34" charset="0"/>
                <a:cs typeface="Mangal" panose="02040503050203030202" pitchFamily="18" charset="0"/>
              </a:rPr>
              <a:t>In this project the aim is to build a user friendly IDE with easy to use features for android OS, resulting in better understanding for all.</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114480">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000000"/>
                </a:solidFill>
                <a:latin typeface="Times New Roman"/>
                <a:ea typeface="Times New Roman"/>
              </a:rPr>
              <a:t>1.2 Objectives</a:t>
            </a:r>
            <a:endParaRPr lang="en-IN" sz="3000" b="0" strike="noStrike" spc="-1">
              <a:solidFill>
                <a:srgbClr val="000000"/>
              </a:solidFill>
              <a:latin typeface="Arial"/>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endParaRPr lang="en-US" sz="1800" dirty="0">
              <a:effectLst/>
              <a:latin typeface="Arial" panose="020B0604020202020204" pitchFamily="34" charset="0"/>
              <a:ea typeface="Calibri" panose="020F0502020204030204" pitchFamily="34" charset="0"/>
              <a:cs typeface="Mangal" panose="02040503050203030202" pitchFamily="18" charset="0"/>
            </a:endParaRPr>
          </a:p>
          <a:p>
            <a:pPr marL="457200" indent="-342720">
              <a:lnSpc>
                <a:spcPct val="115000"/>
              </a:lnSpc>
              <a:buClr>
                <a:srgbClr val="000000"/>
              </a:buClr>
              <a:buFont typeface="Old Standard TT"/>
              <a:buChar char="●"/>
            </a:pPr>
            <a:r>
              <a:rPr lang="en-US" sz="1800" dirty="0">
                <a:effectLst/>
                <a:latin typeface="Arial" panose="020B0604020202020204" pitchFamily="34" charset="0"/>
                <a:ea typeface="Calibri" panose="020F0502020204030204" pitchFamily="34" charset="0"/>
                <a:cs typeface="Mangal" panose="02040503050203030202" pitchFamily="18" charset="0"/>
              </a:rPr>
              <a:t>To make it easy to use for learners.</a:t>
            </a:r>
          </a:p>
          <a:p>
            <a:pPr marL="457200" indent="-342720">
              <a:lnSpc>
                <a:spcPct val="115000"/>
              </a:lnSpc>
              <a:buClr>
                <a:srgbClr val="000000"/>
              </a:buClr>
              <a:buFont typeface="Old Standard TT"/>
              <a:buChar char="●"/>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indent="-342720">
              <a:lnSpc>
                <a:spcPct val="115000"/>
              </a:lnSpc>
              <a:buClr>
                <a:srgbClr val="000000"/>
              </a:buClr>
              <a:buFont typeface="Old Standard TT"/>
              <a:buChar char="●"/>
            </a:pPr>
            <a:r>
              <a:rPr lang="en-US" sz="1800" dirty="0">
                <a:effectLst/>
                <a:latin typeface="Arial" panose="020B0604020202020204" pitchFamily="34" charset="0"/>
                <a:ea typeface="Calibri" panose="020F0502020204030204" pitchFamily="34" charset="0"/>
                <a:cs typeface="Mangal" panose="02040503050203030202" pitchFamily="18" charset="0"/>
              </a:rPr>
              <a:t>To enables students and learners to consolidate the different aspects of writing a computer program.</a:t>
            </a:r>
          </a:p>
          <a:p>
            <a:pPr marL="114480">
              <a:lnSpc>
                <a:spcPct val="115000"/>
              </a:lnSpc>
              <a:buClr>
                <a:srgbClr val="000000"/>
              </a:buClr>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indent="-342720">
              <a:lnSpc>
                <a:spcPct val="115000"/>
              </a:lnSpc>
              <a:buClr>
                <a:srgbClr val="000000"/>
              </a:buClr>
              <a:buFont typeface="Old Standard TT"/>
              <a:buChar char="●"/>
            </a:pPr>
            <a:r>
              <a:rPr lang="en-US" sz="1800" dirty="0">
                <a:effectLst/>
                <a:latin typeface="Arial" panose="020B0604020202020204" pitchFamily="34" charset="0"/>
                <a:ea typeface="Calibri" panose="020F0502020204030204" pitchFamily="34" charset="0"/>
                <a:cs typeface="Mangal" panose="02040503050203030202" pitchFamily="18" charset="0"/>
              </a:rPr>
              <a:t>To make it reliable and comfortable for the user.</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114480">
              <a:lnSpc>
                <a:spcPct val="115000"/>
              </a:lnSpc>
              <a:buClr>
                <a:srgbClr val="000000"/>
              </a:buClr>
            </a:pP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434343"/>
                </a:solidFill>
                <a:latin typeface="Times New Roman"/>
                <a:ea typeface="Times New Roman"/>
              </a:rPr>
              <a:t>1.3 </a:t>
            </a:r>
            <a:r>
              <a:rPr lang="en" sz="3000" b="1" spc="-1" dirty="0">
                <a:solidFill>
                  <a:srgbClr val="434343"/>
                </a:solidFill>
                <a:latin typeface="Times New Roman"/>
                <a:ea typeface="Times New Roman"/>
              </a:rPr>
              <a:t>Scope</a:t>
            </a:r>
            <a:endParaRPr lang="en-IN" sz="3000" b="0" strike="noStrike" spc="-1" dirty="0">
              <a:solidFill>
                <a:srgbClr val="000000"/>
              </a:solidFill>
              <a:latin typeface="Arial"/>
            </a:endParaRPr>
          </a:p>
        </p:txBody>
      </p:sp>
      <p:sp>
        <p:nvSpPr>
          <p:cNvPr id="91"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50000"/>
              </a:lnSpc>
              <a:buClr>
                <a:srgbClr val="000000"/>
              </a:buClr>
              <a:buFont typeface="Old Standard TT"/>
              <a:buChar char="●"/>
            </a:pPr>
            <a:r>
              <a:rPr lang="en" sz="2000" b="0" strike="noStrike" spc="-1" dirty="0">
                <a:solidFill>
                  <a:srgbClr val="000000"/>
                </a:solidFill>
                <a:latin typeface="Old Standard TT"/>
                <a:ea typeface="Old Standard TT"/>
              </a:rPr>
              <a:t>There are many IDEs available but they are difficult to use and run.</a:t>
            </a:r>
          </a:p>
          <a:p>
            <a:pPr marL="457200" indent="-342720">
              <a:lnSpc>
                <a:spcPct val="150000"/>
              </a:lnSpc>
              <a:buClr>
                <a:srgbClr val="000000"/>
              </a:buClr>
              <a:buFont typeface="Old Standard TT"/>
              <a:buChar char="●"/>
            </a:pPr>
            <a:r>
              <a:rPr lang="en" sz="2000" b="0" strike="noStrike" spc="-1" dirty="0">
                <a:solidFill>
                  <a:srgbClr val="000000"/>
                </a:solidFill>
                <a:latin typeface="Old Standard TT"/>
                <a:ea typeface="Old Standard TT"/>
              </a:rPr>
              <a:t>W</a:t>
            </a:r>
            <a:r>
              <a:rPr lang="en" sz="2000" spc="-1" dirty="0">
                <a:solidFill>
                  <a:srgbClr val="000000"/>
                </a:solidFill>
                <a:latin typeface="Old Standard TT"/>
                <a:ea typeface="Old Standard TT"/>
              </a:rPr>
              <a:t>e decided to make this IDE user friendly so people especially students can write, edit, run programs easily in C, C++ and java languages. </a:t>
            </a:r>
            <a:r>
              <a:rPr lang="en" sz="2000" b="0" strike="noStrike" spc="-1" dirty="0">
                <a:solidFill>
                  <a:srgbClr val="000000"/>
                </a:solidFill>
                <a:latin typeface="Old Standard TT"/>
                <a:ea typeface="Old Standard TT"/>
              </a:rPr>
              <a:t>     </a:t>
            </a:r>
          </a:p>
          <a:p>
            <a:pPr marL="457200" indent="-342720">
              <a:lnSpc>
                <a:spcPct val="150000"/>
              </a:lnSpc>
              <a:buClr>
                <a:srgbClr val="000000"/>
              </a:buClr>
              <a:buFont typeface="Old Standard TT"/>
              <a:buChar char="●"/>
            </a:pPr>
            <a:r>
              <a:rPr lang="en" sz="2000" spc="-1" dirty="0">
                <a:solidFill>
                  <a:srgbClr val="000000"/>
                </a:solidFill>
                <a:latin typeface="Old Standard TT"/>
                <a:ea typeface="Old Standard TT"/>
              </a:rPr>
              <a:t>Beginners will find it very easy to perform programming tasks as all the progress will be autosaved.</a:t>
            </a:r>
          </a:p>
          <a:p>
            <a:pPr marL="457200" indent="-342720">
              <a:lnSpc>
                <a:spcPct val="150000"/>
              </a:lnSpc>
              <a:buClr>
                <a:srgbClr val="000000"/>
              </a:buClr>
              <a:buFont typeface="Old Standard TT"/>
              <a:buChar char="●"/>
            </a:pPr>
            <a:r>
              <a:rPr lang="en" sz="2000" b="0" strike="noStrike" spc="-1" dirty="0">
                <a:solidFill>
                  <a:srgbClr val="000000"/>
                </a:solidFill>
                <a:latin typeface="Old Standard TT"/>
                <a:ea typeface="Old Standard TT"/>
              </a:rPr>
              <a:t>It will also highlight keywords, Constructors, ets for ease of programming.                         </a:t>
            </a:r>
            <a:endParaRPr lang="en-IN" sz="20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311760" y="433671"/>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1.4 Existing System/project</a:t>
            </a:r>
            <a:endParaRPr lang="en-IN" sz="3000" b="0" strike="noStrike" spc="-1" dirty="0">
              <a:solidFill>
                <a:srgbClr val="000000"/>
              </a:solidFill>
              <a:latin typeface="Arial"/>
            </a:endParaRPr>
          </a:p>
        </p:txBody>
      </p:sp>
      <p:sp>
        <p:nvSpPr>
          <p:cNvPr id="95"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 spc="-1" dirty="0">
                <a:solidFill>
                  <a:srgbClr val="000000"/>
                </a:solidFill>
                <a:latin typeface="Old Standard TT"/>
                <a:ea typeface="Old Standard TT"/>
              </a:rPr>
              <a:t>There are many applications available to download to write and run programs in various languages.</a:t>
            </a:r>
            <a:r>
              <a:rPr lang="en" sz="1800" b="0" strike="noStrike" spc="-1" dirty="0">
                <a:solidFill>
                  <a:srgbClr val="000000"/>
                </a:solidFill>
                <a:latin typeface="Old Standard TT"/>
                <a:ea typeface="Old Standard TT"/>
              </a:rPr>
              <a:t>   </a:t>
            </a:r>
          </a:p>
          <a:p>
            <a:pPr marL="457200" indent="-342720">
              <a:lnSpc>
                <a:spcPct val="115000"/>
              </a:lnSpc>
              <a:buClr>
                <a:srgbClr val="000000"/>
              </a:buClr>
              <a:buFont typeface="Old Standard TT"/>
              <a:buChar char="●"/>
            </a:pPr>
            <a:r>
              <a:rPr lang="en-IN" sz="1800" dirty="0">
                <a:effectLst/>
                <a:latin typeface="Calibri" panose="020F0502020204030204" pitchFamily="34" charset="0"/>
                <a:ea typeface="Calibri" panose="020F0502020204030204" pitchFamily="34" charset="0"/>
                <a:cs typeface="Mangal" panose="02040503050203030202" pitchFamily="18" charset="0"/>
              </a:rPr>
              <a:t>Applications available for C/C++ : </a:t>
            </a:r>
          </a:p>
          <a:p>
            <a:pPr marL="800100" lvl="1" indent="-342900">
              <a:lnSpc>
                <a:spcPct val="107000"/>
              </a:lnSpc>
              <a:buFont typeface="Symbol" panose="05050102010706020507" pitchFamily="18" charset="2"/>
              <a:buChar char=""/>
            </a:pPr>
            <a:r>
              <a:rPr lang="en-IN" dirty="0" err="1">
                <a:effectLst/>
                <a:latin typeface="Calibri" panose="020F0502020204030204" pitchFamily="34" charset="0"/>
                <a:ea typeface="Calibri" panose="020F0502020204030204" pitchFamily="34" charset="0"/>
                <a:cs typeface="Mangal" panose="02040503050203030202" pitchFamily="18" charset="0"/>
              </a:rPr>
              <a:t>TurboCdroid</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800100" lvl="1"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Mangal" panose="02040503050203030202" pitchFamily="18" charset="0"/>
              </a:rPr>
              <a:t>C4droid</a:t>
            </a:r>
          </a:p>
          <a:p>
            <a:pPr marL="800100" lvl="1" indent="-342900">
              <a:lnSpc>
                <a:spcPct val="107000"/>
              </a:lnSpc>
              <a:spcAft>
                <a:spcPts val="800"/>
              </a:spcAft>
              <a:buFont typeface="Symbol" panose="05050102010706020507" pitchFamily="18" charset="2"/>
              <a:buChar char=""/>
            </a:pPr>
            <a:r>
              <a:rPr lang="en-IN" dirty="0" err="1">
                <a:effectLst/>
                <a:latin typeface="Calibri" panose="020F0502020204030204" pitchFamily="34" charset="0"/>
                <a:ea typeface="Calibri" panose="020F0502020204030204" pitchFamily="34" charset="0"/>
                <a:cs typeface="Mangal" panose="02040503050203030202" pitchFamily="18" charset="0"/>
              </a:rPr>
              <a:t>CppDroid</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457200" indent="-342720">
              <a:lnSpc>
                <a:spcPct val="115000"/>
              </a:lnSpc>
              <a:buClr>
                <a:srgbClr val="000000"/>
              </a:buClr>
              <a:buFont typeface="Old Standard TT"/>
              <a:buChar char="●"/>
            </a:pPr>
            <a:r>
              <a:rPr lang="en-IN" sz="1800" dirty="0">
                <a:effectLst/>
                <a:latin typeface="Calibri" panose="020F0502020204030204" pitchFamily="34" charset="0"/>
                <a:ea typeface="Calibri" panose="020F0502020204030204" pitchFamily="34" charset="0"/>
                <a:cs typeface="Mangal" panose="02040503050203030202" pitchFamily="18" charset="0"/>
              </a:rPr>
              <a:t>Applications available for Java : </a:t>
            </a:r>
          </a:p>
          <a:p>
            <a:pPr marL="800100" lvl="1"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Mangal" panose="02040503050203030202" pitchFamily="18" charset="0"/>
              </a:rPr>
              <a:t>Java N-IDE</a:t>
            </a:r>
          </a:p>
          <a:p>
            <a:pPr marL="800100" lvl="1" indent="-342900">
              <a:lnSpc>
                <a:spcPct val="107000"/>
              </a:lnSpc>
              <a:spcAft>
                <a:spcPts val="800"/>
              </a:spcAft>
              <a:buFont typeface="Symbol" panose="05050102010706020507" pitchFamily="18" charset="2"/>
              <a:buChar char=""/>
            </a:pPr>
            <a:r>
              <a:rPr lang="en-IN" dirty="0" err="1">
                <a:effectLst/>
                <a:latin typeface="Calibri" panose="020F0502020204030204" pitchFamily="34" charset="0"/>
                <a:ea typeface="Calibri" panose="020F0502020204030204" pitchFamily="34" charset="0"/>
                <a:cs typeface="Mangal" panose="02040503050203030202" pitchFamily="18" charset="0"/>
              </a:rPr>
              <a:t>Jedona</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311760" y="304797"/>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2. </a:t>
            </a:r>
            <a:r>
              <a:rPr lang="en" sz="3000" b="1" strike="noStrike" spc="-1" dirty="0">
                <a:solidFill>
                  <a:srgbClr val="000000"/>
                </a:solidFill>
                <a:latin typeface="Times New Roman"/>
                <a:ea typeface="Times New Roman"/>
              </a:rPr>
              <a:t>Technology stack</a:t>
            </a:r>
            <a:endParaRPr lang="en-IN" sz="3000" b="0" strike="noStrike" spc="-1" dirty="0">
              <a:solidFill>
                <a:srgbClr val="000000"/>
              </a:solidFill>
              <a:latin typeface="Arial"/>
            </a:endParaRPr>
          </a:p>
        </p:txBody>
      </p:sp>
      <p:sp>
        <p:nvSpPr>
          <p:cNvPr id="97" name="TextShape 2"/>
          <p:cNvSpPr txBox="1"/>
          <p:nvPr/>
        </p:nvSpPr>
        <p:spPr>
          <a:xfrm>
            <a:off x="311760" y="969256"/>
            <a:ext cx="8520120" cy="3396960"/>
          </a:xfrm>
          <a:prstGeom prst="rect">
            <a:avLst/>
          </a:prstGeom>
          <a:noFill/>
          <a:ln>
            <a:noFill/>
          </a:ln>
        </p:spPr>
        <p:txBody>
          <a:bodyPr tIns="91440" bIns="91440">
            <a:noAutofit/>
          </a:bodyPr>
          <a:lstStyle/>
          <a:p>
            <a:pPr marL="457200" indent="-342720">
              <a:lnSpc>
                <a:spcPct val="150000"/>
              </a:lnSpc>
              <a:buClr>
                <a:srgbClr val="000000"/>
              </a:buClr>
              <a:buFont typeface="Old Standard TT"/>
              <a:buChar char="●"/>
            </a:pPr>
            <a:r>
              <a:rPr lang="en-IN" sz="1800" dirty="0">
                <a:effectLst/>
                <a:latin typeface="Calibri" panose="020F0502020204030204" pitchFamily="34" charset="0"/>
                <a:ea typeface="Calibri" panose="020F0502020204030204" pitchFamily="34" charset="0"/>
                <a:cs typeface="Mangal" panose="02040503050203030202" pitchFamily="18" charset="0"/>
              </a:rPr>
              <a:t>Android Studio : It is a popular IDE designed specifically for android development. </a:t>
            </a:r>
          </a:p>
          <a:p>
            <a:pPr marL="457200" indent="-342720">
              <a:lnSpc>
                <a:spcPct val="150000"/>
              </a:lnSpc>
              <a:buClr>
                <a:srgbClr val="000000"/>
              </a:buClr>
              <a:buFont typeface="Old Standard TT"/>
              <a:buChar char="●"/>
            </a:pPr>
            <a:r>
              <a:rPr lang="en-IN" sz="1800" dirty="0" err="1">
                <a:effectLst/>
                <a:latin typeface="Calibri" panose="020F0502020204030204" pitchFamily="34" charset="0"/>
                <a:ea typeface="Calibri" panose="020F0502020204030204" pitchFamily="34" charset="0"/>
                <a:cs typeface="Mangal" panose="02040503050203030202" pitchFamily="18" charset="0"/>
              </a:rPr>
              <a:t>Jdoo</a:t>
            </a:r>
            <a:r>
              <a:rPr lang="en-IN" dirty="0" err="1">
                <a:latin typeface="Calibri" panose="020F0502020204030204" pitchFamily="34" charset="0"/>
                <a:ea typeface="Calibri" panose="020F0502020204030204" pitchFamily="34" charset="0"/>
                <a:cs typeface="Mangal" panose="02040503050203030202" pitchFamily="18" charset="0"/>
              </a:rPr>
              <a:t>dle</a:t>
            </a:r>
            <a:r>
              <a:rPr lang="en-IN" dirty="0">
                <a:latin typeface="Calibri" panose="020F0502020204030204" pitchFamily="34" charset="0"/>
                <a:ea typeface="Calibri" panose="020F0502020204030204" pitchFamily="34" charset="0"/>
                <a:cs typeface="Mangal" panose="02040503050203030202" pitchFamily="18" charset="0"/>
              </a:rPr>
              <a:t> Compiler API: This online API sends data that compile the code passed to it and gives the output in the form of string.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indent="-342720">
              <a:lnSpc>
                <a:spcPct val="150000"/>
              </a:lnSpc>
              <a:buClr>
                <a:srgbClr val="000000"/>
              </a:buClr>
              <a:buFont typeface="Old Standard TT"/>
              <a:buChar char="●"/>
            </a:pPr>
            <a:r>
              <a:rPr lang="en-IN" sz="1800" b="0" strike="noStrike" spc="-1" dirty="0">
                <a:solidFill>
                  <a:srgbClr val="000000"/>
                </a:solidFill>
                <a:latin typeface="Arial"/>
              </a:rPr>
              <a:t>Java : </a:t>
            </a:r>
            <a:r>
              <a:rPr lang="en-US" sz="1800" b="0" strike="noStrike" spc="-1" dirty="0">
                <a:solidFill>
                  <a:srgbClr val="000000"/>
                </a:solidFill>
                <a:latin typeface="Arial"/>
              </a:rPr>
              <a:t>Java is a high-level, class-based, object-oriented programming language that is designed to have as few implementation dependencies as possible.</a:t>
            </a:r>
            <a:endParaRPr lang="en-IN" sz="1800" b="0" strike="noStrike" spc="-1" dirty="0">
              <a:solidFill>
                <a:srgbClr val="000000"/>
              </a:solidFill>
              <a:latin typeface="Arial"/>
            </a:endParaRPr>
          </a:p>
          <a:p>
            <a:pPr marL="457200" indent="-342720">
              <a:lnSpc>
                <a:spcPct val="150000"/>
              </a:lnSpc>
              <a:buClr>
                <a:srgbClr val="000000"/>
              </a:buClr>
              <a:buFont typeface="Old Standard TT"/>
              <a:buChar char="●"/>
            </a:pPr>
            <a:r>
              <a:rPr lang="en" sz="1800" b="0" strike="noStrike" spc="-1" dirty="0">
                <a:solidFill>
                  <a:srgbClr val="000000"/>
                </a:solidFill>
                <a:latin typeface="Old Standard TT"/>
                <a:ea typeface="Old Standard TT"/>
              </a:rPr>
              <a:t> XML :  </a:t>
            </a:r>
            <a:r>
              <a:rPr lang="en-US" sz="1800" b="0" strike="noStrike" spc="-1" dirty="0">
                <a:solidFill>
                  <a:srgbClr val="000000"/>
                </a:solidFill>
                <a:latin typeface="Old Standard TT"/>
                <a:ea typeface="Old Standard TT"/>
              </a:rPr>
              <a:t>Extensible Markup Language is a markup language that defines a set of rules for encoding documents in a format that is both human-readable and machine-readable.</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3.1</a:t>
            </a:r>
            <a:r>
              <a:rPr lang="en" sz="3000" b="1" strike="noStrike" spc="-1" dirty="0">
                <a:solidFill>
                  <a:srgbClr val="000000"/>
                </a:solidFill>
                <a:latin typeface="Times New Roman"/>
                <a:ea typeface="Times New Roman"/>
              </a:rPr>
              <a:t> Benefits for Society</a:t>
            </a:r>
            <a:endParaRPr lang="en-IN" sz="3000" b="0" strike="noStrike" spc="-1" dirty="0">
              <a:solidFill>
                <a:srgbClr val="000000"/>
              </a:solidFill>
              <a:latin typeface="Arial"/>
            </a:endParaRPr>
          </a:p>
        </p:txBody>
      </p:sp>
      <p:sp>
        <p:nvSpPr>
          <p:cNvPr id="99"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50000"/>
              </a:lnSpc>
              <a:buClr>
                <a:srgbClr val="000000"/>
              </a:buClr>
              <a:buFont typeface="Old Standard TT"/>
              <a:buChar char="●"/>
            </a:pPr>
            <a:r>
              <a:rPr lang="en-IN" sz="1900" spc="-1" dirty="0">
                <a:solidFill>
                  <a:srgbClr val="000000"/>
                </a:solidFill>
                <a:latin typeface="Old Standard TT"/>
                <a:ea typeface="Old Standard TT"/>
              </a:rPr>
              <a:t>I</a:t>
            </a:r>
            <a:r>
              <a:rPr lang="en" sz="1900" spc="-1" dirty="0">
                <a:solidFill>
                  <a:srgbClr val="000000"/>
                </a:solidFill>
                <a:latin typeface="Old Standard TT"/>
                <a:ea typeface="Old Standard TT"/>
              </a:rPr>
              <a:t>t will provide the ability to write edit and run programs in the palms of the users through their Android device.</a:t>
            </a:r>
          </a:p>
          <a:p>
            <a:pPr marL="457200" indent="-342720">
              <a:lnSpc>
                <a:spcPct val="150000"/>
              </a:lnSpc>
              <a:buClr>
                <a:srgbClr val="000000"/>
              </a:buClr>
              <a:buFont typeface="Old Standard TT"/>
              <a:buChar char="●"/>
            </a:pPr>
            <a:r>
              <a:rPr lang="en" sz="1900" b="0" strike="noStrike" spc="-1" dirty="0">
                <a:solidFill>
                  <a:srgbClr val="000000"/>
                </a:solidFill>
                <a:latin typeface="Old Standard TT"/>
                <a:ea typeface="Old Standard TT"/>
              </a:rPr>
              <a:t>Students </a:t>
            </a:r>
            <a:r>
              <a:rPr lang="en" sz="1900" spc="-1" dirty="0">
                <a:solidFill>
                  <a:srgbClr val="000000"/>
                </a:solidFill>
                <a:latin typeface="Old Standard TT"/>
                <a:ea typeface="Old Standard TT"/>
              </a:rPr>
              <a:t>and learners will find it very useful as they can complete their practical work and project work easily while travelling.</a:t>
            </a:r>
            <a:r>
              <a:rPr lang="en" sz="1900" b="0" strike="noStrike" spc="-1" dirty="0">
                <a:solidFill>
                  <a:srgbClr val="000000"/>
                </a:solidFill>
                <a:latin typeface="Old Standard TT"/>
                <a:ea typeface="Old Standard TT"/>
              </a:rPr>
              <a:t>                                  </a:t>
            </a:r>
            <a:endParaRPr lang="en-IN" sz="1900" b="0" strike="noStrike" spc="-1" dirty="0">
              <a:solidFill>
                <a:srgbClr val="000000"/>
              </a:solidFill>
              <a:latin typeface="Arial"/>
            </a:endParaRPr>
          </a:p>
          <a:p>
            <a:pPr marL="457200" indent="-342720">
              <a:lnSpc>
                <a:spcPct val="150000"/>
              </a:lnSpc>
              <a:buClr>
                <a:srgbClr val="000000"/>
              </a:buClr>
              <a:buFont typeface="Old Standard TT"/>
              <a:buChar char="●"/>
            </a:pPr>
            <a:r>
              <a:rPr lang="en" sz="1900" spc="-1" dirty="0">
                <a:solidFill>
                  <a:srgbClr val="000000"/>
                </a:solidFill>
                <a:latin typeface="Old Standard TT"/>
                <a:ea typeface="Old Standard TT"/>
              </a:rPr>
              <a:t>Helps to those people who wants to write codes but does not have a desktop or laptop</a:t>
            </a:r>
            <a:r>
              <a:rPr lang="en" sz="1900" b="0" strike="noStrike" spc="-1" dirty="0">
                <a:solidFill>
                  <a:srgbClr val="000000"/>
                </a:solidFill>
                <a:latin typeface="Old Standard TT"/>
                <a:ea typeface="Old Standard TT"/>
              </a:rPr>
              <a:t> .                       </a:t>
            </a:r>
            <a:endParaRPr lang="en-IN" sz="19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extLst>
      <p:ext uri="{BB962C8B-B14F-4D97-AF65-F5344CB8AC3E}">
        <p14:creationId xmlns:p14="http://schemas.microsoft.com/office/powerpoint/2010/main" val="2819646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158</TotalTime>
  <Words>1111</Words>
  <Application>Microsoft Office PowerPoint</Application>
  <PresentationFormat>On-screen Show (16:9)</PresentationFormat>
  <Paragraphs>95</Paragraphs>
  <Slides>20</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20</vt:i4>
      </vt:variant>
    </vt:vector>
  </HeadingPairs>
  <TitlesOfParts>
    <vt:vector size="32" baseType="lpstr">
      <vt:lpstr>Arial</vt:lpstr>
      <vt:lpstr>Calibri</vt:lpstr>
      <vt:lpstr>DejaVu Sans</vt:lpstr>
      <vt:lpstr>Mangal</vt:lpstr>
      <vt:lpstr>Old Standard TT</vt:lpstr>
      <vt:lpstr>Symbol</vt:lpstr>
      <vt:lpstr>Times New Roman</vt:lpstr>
      <vt:lpstr>Trebuchet MS</vt:lpstr>
      <vt:lpstr>Wingdings</vt:lpstr>
      <vt:lpstr>Wingdings 3</vt:lpstr>
      <vt:lpstr>Office Theme</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Ramya</dc:creator>
  <dc:description/>
  <cp:lastModifiedBy>SAURABH BHOIR</cp:lastModifiedBy>
  <cp:revision>15</cp:revision>
  <dcterms:modified xsi:type="dcterms:W3CDTF">2021-12-04T14:34:19Z</dcterms:modified>
  <dc:language>en-IN</dc:language>
</cp:coreProperties>
</file>