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Lst>
  <p:sldSz cx="32918400" cy="43891200"/>
  <p:notesSz cx="6858000" cy="9144000"/>
  <p:embeddedFontLst>
    <p:embeddedFont>
      <p:font typeface="Open Sauce" panose="020B0604020202020204" charset="0"/>
      <p:regular r:id="rId4"/>
    </p:embeddedFont>
    <p:embeddedFont>
      <p:font typeface="Open Sauce Bold" panose="020B0604020202020204" charset="0"/>
      <p:regular r:id="rId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10" d="100"/>
          <a:sy n="10" d="100"/>
        </p:scale>
        <p:origin x="1540"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font" Target="fonts/font2.fntdata"/><Relationship Id="rId10" Type="http://schemas.microsoft.com/office/2016/11/relationships/changesInfo" Target="changesInfos/changesInfo1.xml"/><Relationship Id="rId4" Type="http://schemas.openxmlformats.org/officeDocument/2006/relationships/font" Target="fonts/font1.fntdata"/><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rdiasahil24@gmail.com" userId="5d09b2e84b841c07" providerId="LiveId" clId="{CD015FB4-B335-4B2D-B2AC-A6A522955088}"/>
    <pc:docChg chg="modSld">
      <pc:chgData name="chordiasahil24@gmail.com" userId="5d09b2e84b841c07" providerId="LiveId" clId="{CD015FB4-B335-4B2D-B2AC-A6A522955088}" dt="2024-02-05T04:32:37.633" v="0" actId="962"/>
      <pc:docMkLst>
        <pc:docMk/>
      </pc:docMkLst>
      <pc:sldChg chg="modSp">
        <pc:chgData name="chordiasahil24@gmail.com" userId="5d09b2e84b841c07" providerId="LiveId" clId="{CD015FB4-B335-4B2D-B2AC-A6A522955088}" dt="2024-02-05T04:32:37.633" v="0" actId="962"/>
        <pc:sldMkLst>
          <pc:docMk/>
          <pc:sldMk cId="0" sldId="256"/>
        </pc:sldMkLst>
        <pc:spChg chg="mod">
          <ac:chgData name="chordiasahil24@gmail.com" userId="5d09b2e84b841c07" providerId="LiveId" clId="{CD015FB4-B335-4B2D-B2AC-A6A522955088}" dt="2024-02-05T04:32:37.633" v="0" actId="962"/>
          <ac:spMkLst>
            <pc:docMk/>
            <pc:sldMk cId="0" sldId="256"/>
            <ac:spMk id="3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sv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svg"/></Relationships>
</file>

<file path=ppt/slides/_rels/slide2.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sp>
        <p:nvSpPr>
          <p:cNvPr id="2" name="AutoShape 2"/>
          <p:cNvSpPr/>
          <p:nvPr/>
        </p:nvSpPr>
        <p:spPr>
          <a:xfrm>
            <a:off x="3315318" y="4844349"/>
            <a:ext cx="19907811" cy="3747723"/>
          </a:xfrm>
          <a:prstGeom prst="rect">
            <a:avLst/>
          </a:prstGeom>
          <a:solidFill>
            <a:srgbClr val="F1E6B8"/>
          </a:solidFill>
        </p:spPr>
      </p:sp>
      <p:sp>
        <p:nvSpPr>
          <p:cNvPr id="3" name="AutoShape 3"/>
          <p:cNvSpPr/>
          <p:nvPr/>
        </p:nvSpPr>
        <p:spPr>
          <a:xfrm>
            <a:off x="3315318" y="3291840"/>
            <a:ext cx="17453724" cy="2388217"/>
          </a:xfrm>
          <a:prstGeom prst="rect">
            <a:avLst/>
          </a:prstGeom>
          <a:solidFill>
            <a:srgbClr val="F46E16"/>
          </a:solidFill>
        </p:spPr>
      </p:sp>
      <p:sp>
        <p:nvSpPr>
          <p:cNvPr id="4" name="AutoShape 4"/>
          <p:cNvSpPr/>
          <p:nvPr/>
        </p:nvSpPr>
        <p:spPr>
          <a:xfrm>
            <a:off x="3291840" y="32799176"/>
            <a:ext cx="26268186" cy="0"/>
          </a:xfrm>
          <a:prstGeom prst="line">
            <a:avLst/>
          </a:prstGeom>
          <a:ln w="47625" cap="rnd">
            <a:solidFill>
              <a:srgbClr val="F46E16"/>
            </a:solidFill>
            <a:prstDash val="solid"/>
            <a:headEnd type="none" w="sm" len="sm"/>
            <a:tailEnd type="none" w="sm" len="sm"/>
          </a:ln>
        </p:spPr>
      </p:sp>
      <p:sp>
        <p:nvSpPr>
          <p:cNvPr id="5" name="Freeform 5"/>
          <p:cNvSpPr/>
          <p:nvPr/>
        </p:nvSpPr>
        <p:spPr>
          <a:xfrm rot="-311747">
            <a:off x="21138933" y="35701585"/>
            <a:ext cx="8257150" cy="5464732"/>
          </a:xfrm>
          <a:custGeom>
            <a:avLst/>
            <a:gdLst/>
            <a:ahLst/>
            <a:cxnLst/>
            <a:rect l="l" t="t" r="r" b="b"/>
            <a:pathLst>
              <a:path w="8257150" h="5464732">
                <a:moveTo>
                  <a:pt x="0" y="0"/>
                </a:moveTo>
                <a:lnTo>
                  <a:pt x="8257150" y="0"/>
                </a:lnTo>
                <a:lnTo>
                  <a:pt x="8257150" y="5464733"/>
                </a:lnTo>
                <a:lnTo>
                  <a:pt x="0" y="54647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2506083">
            <a:off x="27009178" y="33926759"/>
            <a:ext cx="1569869" cy="2278175"/>
          </a:xfrm>
          <a:custGeom>
            <a:avLst/>
            <a:gdLst/>
            <a:ahLst/>
            <a:cxnLst/>
            <a:rect l="l" t="t" r="r" b="b"/>
            <a:pathLst>
              <a:path w="1569869" h="2278175">
                <a:moveTo>
                  <a:pt x="0" y="0"/>
                </a:moveTo>
                <a:lnTo>
                  <a:pt x="1569870" y="0"/>
                </a:lnTo>
                <a:lnTo>
                  <a:pt x="1569870" y="2278175"/>
                </a:lnTo>
                <a:lnTo>
                  <a:pt x="0" y="227817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984042">
            <a:off x="22351990" y="32980958"/>
            <a:ext cx="1628105" cy="2362686"/>
          </a:xfrm>
          <a:custGeom>
            <a:avLst/>
            <a:gdLst/>
            <a:ahLst/>
            <a:cxnLst/>
            <a:rect l="l" t="t" r="r" b="b"/>
            <a:pathLst>
              <a:path w="1628105" h="2362686">
                <a:moveTo>
                  <a:pt x="0" y="0"/>
                </a:moveTo>
                <a:lnTo>
                  <a:pt x="1628105" y="0"/>
                </a:lnTo>
                <a:lnTo>
                  <a:pt x="1628105" y="2362686"/>
                </a:lnTo>
                <a:lnTo>
                  <a:pt x="0" y="23626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AutoShape 8"/>
          <p:cNvSpPr/>
          <p:nvPr/>
        </p:nvSpPr>
        <p:spPr>
          <a:xfrm>
            <a:off x="3315318" y="23676718"/>
            <a:ext cx="26311242" cy="0"/>
          </a:xfrm>
          <a:prstGeom prst="line">
            <a:avLst/>
          </a:prstGeom>
          <a:ln w="47625" cap="rnd">
            <a:solidFill>
              <a:srgbClr val="F46E16"/>
            </a:solidFill>
            <a:prstDash val="solid"/>
            <a:headEnd type="none" w="sm" len="sm"/>
            <a:tailEnd type="none" w="sm" len="sm"/>
          </a:ln>
        </p:spPr>
      </p:sp>
      <p:sp>
        <p:nvSpPr>
          <p:cNvPr id="9" name="AutoShape 9"/>
          <p:cNvSpPr/>
          <p:nvPr/>
        </p:nvSpPr>
        <p:spPr>
          <a:xfrm>
            <a:off x="11805846" y="24875180"/>
            <a:ext cx="17820714" cy="7264544"/>
          </a:xfrm>
          <a:prstGeom prst="rect">
            <a:avLst/>
          </a:prstGeom>
          <a:solidFill>
            <a:srgbClr val="FFFFFF"/>
          </a:solidFill>
        </p:spPr>
      </p:sp>
      <p:sp>
        <p:nvSpPr>
          <p:cNvPr id="10" name="AutoShape 10"/>
          <p:cNvSpPr/>
          <p:nvPr/>
        </p:nvSpPr>
        <p:spPr>
          <a:xfrm>
            <a:off x="21197729" y="13516107"/>
            <a:ext cx="8362297" cy="7511370"/>
          </a:xfrm>
          <a:prstGeom prst="rect">
            <a:avLst/>
          </a:prstGeom>
          <a:solidFill>
            <a:srgbClr val="F1E6B8"/>
          </a:solidFill>
        </p:spPr>
      </p:sp>
      <p:sp>
        <p:nvSpPr>
          <p:cNvPr id="11" name="Freeform 11"/>
          <p:cNvSpPr/>
          <p:nvPr/>
        </p:nvSpPr>
        <p:spPr>
          <a:xfrm rot="-7270990">
            <a:off x="23087972" y="20391579"/>
            <a:ext cx="4537440" cy="4612924"/>
          </a:xfrm>
          <a:custGeom>
            <a:avLst/>
            <a:gdLst/>
            <a:ahLst/>
            <a:cxnLst/>
            <a:rect l="l" t="t" r="r" b="b"/>
            <a:pathLst>
              <a:path w="4537440" h="4612924">
                <a:moveTo>
                  <a:pt x="0" y="0"/>
                </a:moveTo>
                <a:lnTo>
                  <a:pt x="4537439" y="0"/>
                </a:lnTo>
                <a:lnTo>
                  <a:pt x="4537439" y="4612924"/>
                </a:lnTo>
                <a:lnTo>
                  <a:pt x="0" y="46129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rot="4043895">
            <a:off x="27136826" y="19246853"/>
            <a:ext cx="1920147" cy="2514478"/>
          </a:xfrm>
          <a:custGeom>
            <a:avLst/>
            <a:gdLst/>
            <a:ahLst/>
            <a:cxnLst/>
            <a:rect l="l" t="t" r="r" b="b"/>
            <a:pathLst>
              <a:path w="1920147" h="2514478">
                <a:moveTo>
                  <a:pt x="0" y="0"/>
                </a:moveTo>
                <a:lnTo>
                  <a:pt x="1920148" y="0"/>
                </a:lnTo>
                <a:lnTo>
                  <a:pt x="1920148" y="2514478"/>
                </a:lnTo>
                <a:lnTo>
                  <a:pt x="0" y="251447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Freeform 13"/>
          <p:cNvSpPr/>
          <p:nvPr/>
        </p:nvSpPr>
        <p:spPr>
          <a:xfrm rot="-2274393">
            <a:off x="22152438" y="19640478"/>
            <a:ext cx="1920147" cy="2514478"/>
          </a:xfrm>
          <a:custGeom>
            <a:avLst/>
            <a:gdLst/>
            <a:ahLst/>
            <a:cxnLst/>
            <a:rect l="l" t="t" r="r" b="b"/>
            <a:pathLst>
              <a:path w="1920147" h="2514478">
                <a:moveTo>
                  <a:pt x="0" y="0"/>
                </a:moveTo>
                <a:lnTo>
                  <a:pt x="1920147" y="0"/>
                </a:lnTo>
                <a:lnTo>
                  <a:pt x="1920147" y="2514478"/>
                </a:lnTo>
                <a:lnTo>
                  <a:pt x="0" y="251447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AutoShape 14"/>
          <p:cNvSpPr/>
          <p:nvPr/>
        </p:nvSpPr>
        <p:spPr>
          <a:xfrm>
            <a:off x="3315318" y="13513891"/>
            <a:ext cx="8490528" cy="9503375"/>
          </a:xfrm>
          <a:prstGeom prst="rect">
            <a:avLst/>
          </a:prstGeom>
          <a:solidFill>
            <a:srgbClr val="F1E6B8"/>
          </a:solidFill>
        </p:spPr>
      </p:sp>
      <p:sp>
        <p:nvSpPr>
          <p:cNvPr id="15" name="AutoShape 15"/>
          <p:cNvSpPr/>
          <p:nvPr/>
        </p:nvSpPr>
        <p:spPr>
          <a:xfrm>
            <a:off x="3315318" y="13022596"/>
            <a:ext cx="4258174" cy="1019654"/>
          </a:xfrm>
          <a:prstGeom prst="rect">
            <a:avLst/>
          </a:prstGeom>
          <a:solidFill>
            <a:srgbClr val="F46E16"/>
          </a:solidFill>
        </p:spPr>
      </p:sp>
      <p:sp>
        <p:nvSpPr>
          <p:cNvPr id="16" name="AutoShape 16"/>
          <p:cNvSpPr/>
          <p:nvPr/>
        </p:nvSpPr>
        <p:spPr>
          <a:xfrm>
            <a:off x="12257531" y="13513891"/>
            <a:ext cx="8488514" cy="2655168"/>
          </a:xfrm>
          <a:prstGeom prst="rect">
            <a:avLst/>
          </a:prstGeom>
          <a:solidFill>
            <a:srgbClr val="F1E6B8"/>
          </a:solidFill>
        </p:spPr>
      </p:sp>
      <p:sp>
        <p:nvSpPr>
          <p:cNvPr id="17" name="AutoShape 17"/>
          <p:cNvSpPr/>
          <p:nvPr/>
        </p:nvSpPr>
        <p:spPr>
          <a:xfrm>
            <a:off x="12257531" y="13022596"/>
            <a:ext cx="3559585" cy="1019654"/>
          </a:xfrm>
          <a:prstGeom prst="rect">
            <a:avLst/>
          </a:prstGeom>
          <a:solidFill>
            <a:srgbClr val="F46E16"/>
          </a:solidFill>
        </p:spPr>
      </p:sp>
      <p:sp>
        <p:nvSpPr>
          <p:cNvPr id="18" name="AutoShape 18"/>
          <p:cNvSpPr/>
          <p:nvPr/>
        </p:nvSpPr>
        <p:spPr>
          <a:xfrm>
            <a:off x="12257531" y="17282814"/>
            <a:ext cx="8488514" cy="5734452"/>
          </a:xfrm>
          <a:prstGeom prst="rect">
            <a:avLst/>
          </a:prstGeom>
          <a:solidFill>
            <a:srgbClr val="F1E6B8"/>
          </a:solidFill>
        </p:spPr>
      </p:sp>
      <p:sp>
        <p:nvSpPr>
          <p:cNvPr id="19" name="AutoShape 19"/>
          <p:cNvSpPr/>
          <p:nvPr/>
        </p:nvSpPr>
        <p:spPr>
          <a:xfrm>
            <a:off x="12257531" y="16789303"/>
            <a:ext cx="4258174" cy="1019654"/>
          </a:xfrm>
          <a:prstGeom prst="rect">
            <a:avLst/>
          </a:prstGeom>
          <a:solidFill>
            <a:srgbClr val="F46E16"/>
          </a:solidFill>
        </p:spPr>
      </p:sp>
      <p:sp>
        <p:nvSpPr>
          <p:cNvPr id="20" name="AutoShape 20"/>
          <p:cNvSpPr/>
          <p:nvPr/>
        </p:nvSpPr>
        <p:spPr>
          <a:xfrm>
            <a:off x="21197729" y="13022596"/>
            <a:ext cx="3060210" cy="1019654"/>
          </a:xfrm>
          <a:prstGeom prst="rect">
            <a:avLst/>
          </a:prstGeom>
          <a:solidFill>
            <a:srgbClr val="F46E16"/>
          </a:solidFill>
        </p:spPr>
      </p:sp>
      <p:sp>
        <p:nvSpPr>
          <p:cNvPr id="21" name="AutoShape 21"/>
          <p:cNvSpPr/>
          <p:nvPr/>
        </p:nvSpPr>
        <p:spPr>
          <a:xfrm>
            <a:off x="3315318" y="24875180"/>
            <a:ext cx="8490528" cy="7264544"/>
          </a:xfrm>
          <a:prstGeom prst="rect">
            <a:avLst/>
          </a:prstGeom>
          <a:solidFill>
            <a:srgbClr val="F1E6B8"/>
          </a:solidFill>
        </p:spPr>
      </p:sp>
      <p:sp>
        <p:nvSpPr>
          <p:cNvPr id="22" name="AutoShape 22"/>
          <p:cNvSpPr/>
          <p:nvPr/>
        </p:nvSpPr>
        <p:spPr>
          <a:xfrm>
            <a:off x="3315318" y="24383794"/>
            <a:ext cx="3787622" cy="1019654"/>
          </a:xfrm>
          <a:prstGeom prst="rect">
            <a:avLst/>
          </a:prstGeom>
          <a:solidFill>
            <a:srgbClr val="F46E16"/>
          </a:solidFill>
        </p:spPr>
      </p:sp>
      <p:sp>
        <p:nvSpPr>
          <p:cNvPr id="23" name="AutoShape 23"/>
          <p:cNvSpPr/>
          <p:nvPr/>
        </p:nvSpPr>
        <p:spPr>
          <a:xfrm>
            <a:off x="3315318" y="33998045"/>
            <a:ext cx="8490528" cy="6601315"/>
          </a:xfrm>
          <a:prstGeom prst="rect">
            <a:avLst/>
          </a:prstGeom>
          <a:solidFill>
            <a:srgbClr val="F1E6B8"/>
          </a:solidFill>
        </p:spPr>
      </p:sp>
      <p:sp>
        <p:nvSpPr>
          <p:cNvPr id="24" name="AutoShape 24"/>
          <p:cNvSpPr/>
          <p:nvPr/>
        </p:nvSpPr>
        <p:spPr>
          <a:xfrm>
            <a:off x="3315318" y="33506253"/>
            <a:ext cx="4392434" cy="1019654"/>
          </a:xfrm>
          <a:prstGeom prst="rect">
            <a:avLst/>
          </a:prstGeom>
          <a:solidFill>
            <a:srgbClr val="F46E16"/>
          </a:solidFill>
        </p:spPr>
      </p:sp>
      <p:pic>
        <p:nvPicPr>
          <p:cNvPr id="25" name="Picture 25"/>
          <p:cNvPicPr>
            <a:picLocks noChangeAspect="1"/>
          </p:cNvPicPr>
          <p:nvPr/>
        </p:nvPicPr>
        <p:blipFill>
          <a:blip r:embed="rId10"/>
          <a:stretch>
            <a:fillRect/>
          </a:stretch>
        </p:blipFill>
        <p:spPr>
          <a:xfrm>
            <a:off x="12403553" y="25368007"/>
            <a:ext cx="5582297" cy="5169446"/>
          </a:xfrm>
          <a:prstGeom prst="rect">
            <a:avLst/>
          </a:prstGeom>
        </p:spPr>
      </p:pic>
      <p:sp>
        <p:nvSpPr>
          <p:cNvPr id="26" name="Freeform 26"/>
          <p:cNvSpPr/>
          <p:nvPr/>
        </p:nvSpPr>
        <p:spPr>
          <a:xfrm>
            <a:off x="19051611" y="25941829"/>
            <a:ext cx="4346539" cy="3943496"/>
          </a:xfrm>
          <a:custGeom>
            <a:avLst/>
            <a:gdLst/>
            <a:ahLst/>
            <a:cxnLst/>
            <a:rect l="l" t="t" r="r" b="b"/>
            <a:pathLst>
              <a:path w="4346539" h="3943496">
                <a:moveTo>
                  <a:pt x="0" y="0"/>
                </a:moveTo>
                <a:lnTo>
                  <a:pt x="4346539" y="0"/>
                </a:lnTo>
                <a:lnTo>
                  <a:pt x="4346539" y="3943496"/>
                </a:lnTo>
                <a:lnTo>
                  <a:pt x="0" y="3943496"/>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27" name="Freeform 27"/>
          <p:cNvSpPr/>
          <p:nvPr/>
        </p:nvSpPr>
        <p:spPr>
          <a:xfrm rot="5818003">
            <a:off x="27834652" y="7188282"/>
            <a:ext cx="1837962" cy="1400193"/>
          </a:xfrm>
          <a:custGeom>
            <a:avLst/>
            <a:gdLst/>
            <a:ahLst/>
            <a:cxnLst/>
            <a:rect l="l" t="t" r="r" b="b"/>
            <a:pathLst>
              <a:path w="1837962" h="1400193">
                <a:moveTo>
                  <a:pt x="0" y="0"/>
                </a:moveTo>
                <a:lnTo>
                  <a:pt x="1837962" y="0"/>
                </a:lnTo>
                <a:lnTo>
                  <a:pt x="1837962" y="1400193"/>
                </a:lnTo>
                <a:lnTo>
                  <a:pt x="0" y="1400193"/>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8" name="Freeform 28"/>
          <p:cNvSpPr/>
          <p:nvPr/>
        </p:nvSpPr>
        <p:spPr>
          <a:xfrm rot="120911">
            <a:off x="21874095" y="9358624"/>
            <a:ext cx="7352705" cy="3542667"/>
          </a:xfrm>
          <a:custGeom>
            <a:avLst/>
            <a:gdLst/>
            <a:ahLst/>
            <a:cxnLst/>
            <a:rect l="l" t="t" r="r" b="b"/>
            <a:pathLst>
              <a:path w="7352705" h="3542667">
                <a:moveTo>
                  <a:pt x="0" y="0"/>
                </a:moveTo>
                <a:lnTo>
                  <a:pt x="7352705" y="0"/>
                </a:lnTo>
                <a:lnTo>
                  <a:pt x="7352705" y="3542667"/>
                </a:lnTo>
                <a:lnTo>
                  <a:pt x="0" y="3542667"/>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29" name="Freeform 29"/>
          <p:cNvSpPr/>
          <p:nvPr/>
        </p:nvSpPr>
        <p:spPr>
          <a:xfrm rot="-778758">
            <a:off x="23877680" y="4504598"/>
            <a:ext cx="4603716" cy="5364500"/>
          </a:xfrm>
          <a:custGeom>
            <a:avLst/>
            <a:gdLst/>
            <a:ahLst/>
            <a:cxnLst/>
            <a:rect l="l" t="t" r="r" b="b"/>
            <a:pathLst>
              <a:path w="4603716" h="5364500">
                <a:moveTo>
                  <a:pt x="0" y="0"/>
                </a:moveTo>
                <a:lnTo>
                  <a:pt x="4603716" y="0"/>
                </a:lnTo>
                <a:lnTo>
                  <a:pt x="4603716" y="5364500"/>
                </a:lnTo>
                <a:lnTo>
                  <a:pt x="0" y="5364500"/>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sp>
      <p:sp>
        <p:nvSpPr>
          <p:cNvPr id="30" name="Freeform 30"/>
          <p:cNvSpPr/>
          <p:nvPr/>
        </p:nvSpPr>
        <p:spPr>
          <a:xfrm rot="-5739903" flipH="1">
            <a:off x="21666765" y="7481362"/>
            <a:ext cx="1909335" cy="1454566"/>
          </a:xfrm>
          <a:custGeom>
            <a:avLst/>
            <a:gdLst/>
            <a:ahLst/>
            <a:cxnLst/>
            <a:rect l="l" t="t" r="r" b="b"/>
            <a:pathLst>
              <a:path w="1909335" h="1454566">
                <a:moveTo>
                  <a:pt x="1909335" y="0"/>
                </a:moveTo>
                <a:lnTo>
                  <a:pt x="0" y="0"/>
                </a:lnTo>
                <a:lnTo>
                  <a:pt x="0" y="1454567"/>
                </a:lnTo>
                <a:lnTo>
                  <a:pt x="1909335" y="1454567"/>
                </a:lnTo>
                <a:lnTo>
                  <a:pt x="1909335"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31" name="Freeform 31"/>
          <p:cNvSpPr/>
          <p:nvPr/>
        </p:nvSpPr>
        <p:spPr>
          <a:xfrm rot="1442713">
            <a:off x="25413433" y="2378553"/>
            <a:ext cx="1837962" cy="1400193"/>
          </a:xfrm>
          <a:custGeom>
            <a:avLst/>
            <a:gdLst/>
            <a:ahLst/>
            <a:cxnLst/>
            <a:rect l="l" t="t" r="r" b="b"/>
            <a:pathLst>
              <a:path w="1837962" h="1400193">
                <a:moveTo>
                  <a:pt x="0" y="0"/>
                </a:moveTo>
                <a:lnTo>
                  <a:pt x="1837962" y="0"/>
                </a:lnTo>
                <a:lnTo>
                  <a:pt x="1837962" y="1400193"/>
                </a:lnTo>
                <a:lnTo>
                  <a:pt x="0" y="1400193"/>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32" name="Freeform 32"/>
          <p:cNvSpPr/>
          <p:nvPr/>
        </p:nvSpPr>
        <p:spPr>
          <a:xfrm rot="-3544101">
            <a:off x="18685657" y="38219280"/>
            <a:ext cx="1569869" cy="2278175"/>
          </a:xfrm>
          <a:custGeom>
            <a:avLst/>
            <a:gdLst/>
            <a:ahLst/>
            <a:cxnLst/>
            <a:rect l="l" t="t" r="r" b="b"/>
            <a:pathLst>
              <a:path w="1569869" h="2278175">
                <a:moveTo>
                  <a:pt x="0" y="0"/>
                </a:moveTo>
                <a:lnTo>
                  <a:pt x="1569869" y="0"/>
                </a:lnTo>
                <a:lnTo>
                  <a:pt x="1569869" y="2278175"/>
                </a:lnTo>
                <a:lnTo>
                  <a:pt x="0" y="227817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3" name="AutoShape 33"/>
          <p:cNvSpPr/>
          <p:nvPr/>
        </p:nvSpPr>
        <p:spPr>
          <a:xfrm>
            <a:off x="3315318" y="12315520"/>
            <a:ext cx="26334720" cy="0"/>
          </a:xfrm>
          <a:prstGeom prst="line">
            <a:avLst/>
          </a:prstGeom>
          <a:ln w="47625" cap="rnd">
            <a:solidFill>
              <a:srgbClr val="F46E16"/>
            </a:solidFill>
            <a:prstDash val="solid"/>
            <a:headEnd type="none" w="sm" len="sm"/>
            <a:tailEnd type="none" w="sm" len="sm"/>
          </a:ln>
        </p:spPr>
      </p:sp>
      <p:sp>
        <p:nvSpPr>
          <p:cNvPr id="34" name="TextBox 34"/>
          <p:cNvSpPr txBox="1"/>
          <p:nvPr/>
        </p:nvSpPr>
        <p:spPr>
          <a:xfrm>
            <a:off x="4000139" y="3958147"/>
            <a:ext cx="16084081" cy="1237860"/>
          </a:xfrm>
          <a:prstGeom prst="rect">
            <a:avLst/>
          </a:prstGeom>
        </p:spPr>
        <p:txBody>
          <a:bodyPr lIns="0" tIns="0" rIns="0" bIns="0" rtlCol="0" anchor="t">
            <a:spAutoFit/>
          </a:bodyPr>
          <a:lstStyle/>
          <a:p>
            <a:pPr>
              <a:lnSpc>
                <a:spcPts val="8908"/>
              </a:lnSpc>
            </a:pPr>
            <a:r>
              <a:rPr lang="en-US" sz="10358">
                <a:solidFill>
                  <a:srgbClr val="FFFFFF"/>
                </a:solidFill>
                <a:latin typeface="Gagalin Bold"/>
              </a:rPr>
              <a:t>Academic Research Poster</a:t>
            </a:r>
          </a:p>
        </p:txBody>
      </p:sp>
      <p:sp>
        <p:nvSpPr>
          <p:cNvPr id="35" name="abstract"/>
          <p:cNvSpPr txBox="1"/>
          <p:nvPr/>
        </p:nvSpPr>
        <p:spPr>
          <a:xfrm>
            <a:off x="4057289" y="6231218"/>
            <a:ext cx="18221146" cy="1590675"/>
          </a:xfrm>
          <a:prstGeom prst="rect">
            <a:avLst/>
          </a:prstGeom>
        </p:spPr>
        <p:txBody>
          <a:bodyPr lIns="0" tIns="0" rIns="0" bIns="0" rtlCol="0" anchor="t">
            <a:spAutoFit/>
          </a:bodyPr>
          <a:lstStyle/>
          <a:p>
            <a:pPr>
              <a:lnSpc>
                <a:spcPts val="4200"/>
              </a:lnSpc>
            </a:pPr>
            <a:r>
              <a:rPr lang="en-US" sz="3000" dirty="0">
                <a:solidFill>
                  <a:srgbClr val="0E0E0E"/>
                </a:solidFill>
                <a:latin typeface="Open Sauce Bold"/>
              </a:rPr>
              <a:t>Research posters are visual aids that are used to present a study. It is a popular way to showcase research work in conferences and the academe. Information is presented concisely and in a visually appealing manner to attract attention and spark discussion.</a:t>
            </a:r>
          </a:p>
        </p:txBody>
      </p:sp>
      <p:sp>
        <p:nvSpPr>
          <p:cNvPr id="36" name="TextBox 36"/>
          <p:cNvSpPr txBox="1"/>
          <p:nvPr/>
        </p:nvSpPr>
        <p:spPr>
          <a:xfrm>
            <a:off x="3921052" y="14591521"/>
            <a:ext cx="7304878" cy="4086860"/>
          </a:xfrm>
          <a:prstGeom prst="rect">
            <a:avLst/>
          </a:prstGeom>
        </p:spPr>
        <p:txBody>
          <a:bodyPr lIns="0" tIns="0" rIns="0" bIns="0" rtlCol="0" anchor="t">
            <a:spAutoFit/>
          </a:bodyPr>
          <a:lstStyle/>
          <a:p>
            <a:pPr>
              <a:lnSpc>
                <a:spcPts val="3640"/>
              </a:lnSpc>
            </a:pPr>
            <a:r>
              <a:rPr lang="en-US" sz="2600">
                <a:solidFill>
                  <a:srgbClr val="0E0E0E"/>
                </a:solidFill>
                <a:latin typeface="Open Sauce"/>
              </a:rPr>
              <a:t>This section gives an overview of the research. Start with the background: What are you studying and why? What is the importance of the research to the field or specific industry, and what can it contribute to the existing literature? Be mindful of the space of the poster. Include the important information, but be as straightforward as possible.</a:t>
            </a:r>
          </a:p>
        </p:txBody>
      </p:sp>
      <p:sp>
        <p:nvSpPr>
          <p:cNvPr id="37" name="TextBox 37"/>
          <p:cNvSpPr txBox="1"/>
          <p:nvPr/>
        </p:nvSpPr>
        <p:spPr>
          <a:xfrm>
            <a:off x="3921052" y="13131910"/>
            <a:ext cx="3940864" cy="712470"/>
          </a:xfrm>
          <a:prstGeom prst="rect">
            <a:avLst/>
          </a:prstGeom>
        </p:spPr>
        <p:txBody>
          <a:bodyPr lIns="0" tIns="0" rIns="0" bIns="0" rtlCol="0" anchor="t">
            <a:spAutoFit/>
          </a:bodyPr>
          <a:lstStyle/>
          <a:p>
            <a:pPr>
              <a:lnSpc>
                <a:spcPts val="5880"/>
              </a:lnSpc>
              <a:spcBef>
                <a:spcPct val="0"/>
              </a:spcBef>
            </a:pPr>
            <a:r>
              <a:rPr lang="en-US" sz="4200">
                <a:solidFill>
                  <a:srgbClr val="FFFFFF"/>
                </a:solidFill>
                <a:latin typeface="Gagalin Bold"/>
              </a:rPr>
              <a:t>Introduction</a:t>
            </a:r>
          </a:p>
        </p:txBody>
      </p:sp>
      <p:sp>
        <p:nvSpPr>
          <p:cNvPr id="38" name="TextBox 38"/>
          <p:cNvSpPr txBox="1"/>
          <p:nvPr/>
        </p:nvSpPr>
        <p:spPr>
          <a:xfrm>
            <a:off x="12863265" y="14591521"/>
            <a:ext cx="7453832" cy="886460"/>
          </a:xfrm>
          <a:prstGeom prst="rect">
            <a:avLst/>
          </a:prstGeom>
        </p:spPr>
        <p:txBody>
          <a:bodyPr lIns="0" tIns="0" rIns="0" bIns="0" rtlCol="0" anchor="t">
            <a:spAutoFit/>
          </a:bodyPr>
          <a:lstStyle/>
          <a:p>
            <a:pPr>
              <a:lnSpc>
                <a:spcPts val="3640"/>
              </a:lnSpc>
            </a:pPr>
            <a:r>
              <a:rPr lang="en-US" sz="2600">
                <a:solidFill>
                  <a:srgbClr val="0E0E0E"/>
                </a:solidFill>
                <a:latin typeface="Open Sauce"/>
              </a:rPr>
              <a:t>In this section, state what is the purpose of your study. </a:t>
            </a:r>
          </a:p>
        </p:txBody>
      </p:sp>
      <p:sp>
        <p:nvSpPr>
          <p:cNvPr id="39" name="TextBox 39"/>
          <p:cNvSpPr txBox="1"/>
          <p:nvPr/>
        </p:nvSpPr>
        <p:spPr>
          <a:xfrm>
            <a:off x="12863265" y="13133139"/>
            <a:ext cx="2925093" cy="716280"/>
          </a:xfrm>
          <a:prstGeom prst="rect">
            <a:avLst/>
          </a:prstGeom>
        </p:spPr>
        <p:txBody>
          <a:bodyPr lIns="0" tIns="0" rIns="0" bIns="0" rtlCol="0" anchor="t">
            <a:spAutoFit/>
          </a:bodyPr>
          <a:lstStyle/>
          <a:p>
            <a:pPr>
              <a:lnSpc>
                <a:spcPts val="5880"/>
              </a:lnSpc>
              <a:spcBef>
                <a:spcPct val="0"/>
              </a:spcBef>
            </a:pPr>
            <a:r>
              <a:rPr lang="en-US" sz="4200">
                <a:solidFill>
                  <a:srgbClr val="FFFFFF"/>
                </a:solidFill>
                <a:latin typeface="Gagalin Bold"/>
              </a:rPr>
              <a:t>Objective</a:t>
            </a:r>
          </a:p>
        </p:txBody>
      </p:sp>
      <p:sp>
        <p:nvSpPr>
          <p:cNvPr id="40" name="TextBox 40"/>
          <p:cNvSpPr txBox="1"/>
          <p:nvPr/>
        </p:nvSpPr>
        <p:spPr>
          <a:xfrm>
            <a:off x="12863265" y="18399507"/>
            <a:ext cx="7453832" cy="1800860"/>
          </a:xfrm>
          <a:prstGeom prst="rect">
            <a:avLst/>
          </a:prstGeom>
        </p:spPr>
        <p:txBody>
          <a:bodyPr lIns="0" tIns="0" rIns="0" bIns="0" rtlCol="0" anchor="t">
            <a:spAutoFit/>
          </a:bodyPr>
          <a:lstStyle/>
          <a:p>
            <a:pPr>
              <a:lnSpc>
                <a:spcPts val="3640"/>
              </a:lnSpc>
            </a:pPr>
            <a:r>
              <a:rPr lang="en-US" sz="2600">
                <a:solidFill>
                  <a:srgbClr val="0E0E0E"/>
                </a:solidFill>
                <a:latin typeface="Open Sauce"/>
              </a:rPr>
              <a:t>Describe how you've conducted your research. What is the strategy of the team? What methods were used? Were there any special technology applied? </a:t>
            </a:r>
          </a:p>
        </p:txBody>
      </p:sp>
      <p:sp>
        <p:nvSpPr>
          <p:cNvPr id="41" name="TextBox 41"/>
          <p:cNvSpPr txBox="1"/>
          <p:nvPr/>
        </p:nvSpPr>
        <p:spPr>
          <a:xfrm>
            <a:off x="12863265" y="16899845"/>
            <a:ext cx="3245205" cy="716280"/>
          </a:xfrm>
          <a:prstGeom prst="rect">
            <a:avLst/>
          </a:prstGeom>
        </p:spPr>
        <p:txBody>
          <a:bodyPr lIns="0" tIns="0" rIns="0" bIns="0" rtlCol="0" anchor="t">
            <a:spAutoFit/>
          </a:bodyPr>
          <a:lstStyle/>
          <a:p>
            <a:pPr>
              <a:lnSpc>
                <a:spcPts val="5880"/>
              </a:lnSpc>
              <a:spcBef>
                <a:spcPct val="0"/>
              </a:spcBef>
            </a:pPr>
            <a:r>
              <a:rPr lang="en-US" sz="4200">
                <a:solidFill>
                  <a:srgbClr val="FFFFFF"/>
                </a:solidFill>
                <a:latin typeface="Gagalin Bold"/>
              </a:rPr>
              <a:t>Methodology</a:t>
            </a:r>
          </a:p>
        </p:txBody>
      </p:sp>
      <p:sp>
        <p:nvSpPr>
          <p:cNvPr id="42" name="TextBox 42"/>
          <p:cNvSpPr txBox="1"/>
          <p:nvPr/>
        </p:nvSpPr>
        <p:spPr>
          <a:xfrm>
            <a:off x="21803463" y="14572471"/>
            <a:ext cx="7304878" cy="1967230"/>
          </a:xfrm>
          <a:prstGeom prst="rect">
            <a:avLst/>
          </a:prstGeom>
        </p:spPr>
        <p:txBody>
          <a:bodyPr lIns="0" tIns="0" rIns="0" bIns="0" rtlCol="0" anchor="t">
            <a:spAutoFit/>
          </a:bodyPr>
          <a:lstStyle/>
          <a:p>
            <a:pPr>
              <a:lnSpc>
                <a:spcPts val="3919"/>
              </a:lnSpc>
            </a:pPr>
            <a:r>
              <a:rPr lang="en-US" sz="2800">
                <a:solidFill>
                  <a:srgbClr val="0E0E0E"/>
                </a:solidFill>
                <a:latin typeface="Open Sauce"/>
              </a:rPr>
              <a:t>Results show the outcome of the research and should answer the question or hypothesis stated in the introduction. State what you've found from your study.</a:t>
            </a:r>
          </a:p>
        </p:txBody>
      </p:sp>
      <p:sp>
        <p:nvSpPr>
          <p:cNvPr id="43" name="TextBox 43"/>
          <p:cNvSpPr txBox="1"/>
          <p:nvPr/>
        </p:nvSpPr>
        <p:spPr>
          <a:xfrm>
            <a:off x="21803463" y="13133139"/>
            <a:ext cx="2151608" cy="716280"/>
          </a:xfrm>
          <a:prstGeom prst="rect">
            <a:avLst/>
          </a:prstGeom>
        </p:spPr>
        <p:txBody>
          <a:bodyPr lIns="0" tIns="0" rIns="0" bIns="0" rtlCol="0" anchor="t">
            <a:spAutoFit/>
          </a:bodyPr>
          <a:lstStyle/>
          <a:p>
            <a:pPr>
              <a:lnSpc>
                <a:spcPts val="5880"/>
              </a:lnSpc>
              <a:spcBef>
                <a:spcPct val="0"/>
              </a:spcBef>
            </a:pPr>
            <a:r>
              <a:rPr lang="en-US" sz="4200">
                <a:solidFill>
                  <a:srgbClr val="FFFFFF"/>
                </a:solidFill>
                <a:latin typeface="Gagalin Bold"/>
              </a:rPr>
              <a:t>Results</a:t>
            </a:r>
          </a:p>
        </p:txBody>
      </p:sp>
      <p:sp>
        <p:nvSpPr>
          <p:cNvPr id="44" name="TextBox 44"/>
          <p:cNvSpPr txBox="1"/>
          <p:nvPr/>
        </p:nvSpPr>
        <p:spPr>
          <a:xfrm>
            <a:off x="3921052" y="26092805"/>
            <a:ext cx="7304878" cy="4086860"/>
          </a:xfrm>
          <a:prstGeom prst="rect">
            <a:avLst/>
          </a:prstGeom>
        </p:spPr>
        <p:txBody>
          <a:bodyPr lIns="0" tIns="0" rIns="0" bIns="0" rtlCol="0" anchor="t">
            <a:spAutoFit/>
          </a:bodyPr>
          <a:lstStyle/>
          <a:p>
            <a:pPr>
              <a:lnSpc>
                <a:spcPts val="3640"/>
              </a:lnSpc>
            </a:pPr>
            <a:r>
              <a:rPr lang="en-US" sz="2600">
                <a:solidFill>
                  <a:srgbClr val="0E0E0E"/>
                </a:solidFill>
                <a:latin typeface="Open Sauce"/>
              </a:rPr>
              <a:t>In a regular research paper, the analysis section is one of the longest parts as it builds on the information that supports the objective and thesis. With a research poster, you can trim down the analysis to the most important parts. Use bullets to emphasize points. Include key graphs, tables, graphics, and other images that support the study and show a visual analysis of the data.</a:t>
            </a:r>
          </a:p>
        </p:txBody>
      </p:sp>
      <p:sp>
        <p:nvSpPr>
          <p:cNvPr id="45" name="TextBox 45"/>
          <p:cNvSpPr txBox="1"/>
          <p:nvPr/>
        </p:nvSpPr>
        <p:spPr>
          <a:xfrm>
            <a:off x="4085937" y="24494337"/>
            <a:ext cx="2913648" cy="712470"/>
          </a:xfrm>
          <a:prstGeom prst="rect">
            <a:avLst/>
          </a:prstGeom>
        </p:spPr>
        <p:txBody>
          <a:bodyPr lIns="0" tIns="0" rIns="0" bIns="0" rtlCol="0" anchor="t">
            <a:spAutoFit/>
          </a:bodyPr>
          <a:lstStyle/>
          <a:p>
            <a:pPr>
              <a:lnSpc>
                <a:spcPts val="5880"/>
              </a:lnSpc>
              <a:spcBef>
                <a:spcPct val="0"/>
              </a:spcBef>
            </a:pPr>
            <a:r>
              <a:rPr lang="en-US" sz="4200">
                <a:solidFill>
                  <a:srgbClr val="FFFFFF"/>
                </a:solidFill>
                <a:latin typeface="Gagalin Bold"/>
              </a:rPr>
              <a:t>Analysis</a:t>
            </a:r>
          </a:p>
        </p:txBody>
      </p:sp>
      <p:sp>
        <p:nvSpPr>
          <p:cNvPr id="46" name="TextBox 46"/>
          <p:cNvSpPr txBox="1"/>
          <p:nvPr/>
        </p:nvSpPr>
        <p:spPr>
          <a:xfrm>
            <a:off x="4085937" y="35179777"/>
            <a:ext cx="7139994" cy="3629660"/>
          </a:xfrm>
          <a:prstGeom prst="rect">
            <a:avLst/>
          </a:prstGeom>
        </p:spPr>
        <p:txBody>
          <a:bodyPr lIns="0" tIns="0" rIns="0" bIns="0" rtlCol="0" anchor="t">
            <a:spAutoFit/>
          </a:bodyPr>
          <a:lstStyle/>
          <a:p>
            <a:pPr>
              <a:lnSpc>
                <a:spcPts val="3640"/>
              </a:lnSpc>
            </a:pPr>
            <a:r>
              <a:rPr lang="en-US" sz="2600">
                <a:solidFill>
                  <a:srgbClr val="0E0E0E"/>
                </a:solidFill>
                <a:latin typeface="Open Sauce"/>
              </a:rPr>
              <a:t>To wrap up your poster, present two to three key findings. You can also add a brief explanation or narrative to these that can encourage conversation or dialogue with the audience. These findings can be actionable items that can lead to implementation, policy creation, or further study.</a:t>
            </a:r>
          </a:p>
        </p:txBody>
      </p:sp>
      <p:sp>
        <p:nvSpPr>
          <p:cNvPr id="47" name="TextBox 47"/>
          <p:cNvSpPr txBox="1"/>
          <p:nvPr/>
        </p:nvSpPr>
        <p:spPr>
          <a:xfrm>
            <a:off x="4085937" y="33583197"/>
            <a:ext cx="3540613" cy="712470"/>
          </a:xfrm>
          <a:prstGeom prst="rect">
            <a:avLst/>
          </a:prstGeom>
        </p:spPr>
        <p:txBody>
          <a:bodyPr lIns="0" tIns="0" rIns="0" bIns="0" rtlCol="0" anchor="t">
            <a:spAutoFit/>
          </a:bodyPr>
          <a:lstStyle/>
          <a:p>
            <a:pPr>
              <a:lnSpc>
                <a:spcPts val="5880"/>
              </a:lnSpc>
              <a:spcBef>
                <a:spcPct val="0"/>
              </a:spcBef>
            </a:pPr>
            <a:r>
              <a:rPr lang="en-US" sz="4200">
                <a:solidFill>
                  <a:srgbClr val="FFFFFF"/>
                </a:solidFill>
                <a:latin typeface="Gagalin Bold"/>
              </a:rPr>
              <a:t>Conclusion</a:t>
            </a:r>
          </a:p>
        </p:txBody>
      </p:sp>
      <p:sp>
        <p:nvSpPr>
          <p:cNvPr id="48" name="TextBox 48"/>
          <p:cNvSpPr txBox="1"/>
          <p:nvPr/>
        </p:nvSpPr>
        <p:spPr>
          <a:xfrm>
            <a:off x="19162065" y="30584169"/>
            <a:ext cx="4125631" cy="701675"/>
          </a:xfrm>
          <a:prstGeom prst="rect">
            <a:avLst/>
          </a:prstGeom>
        </p:spPr>
        <p:txBody>
          <a:bodyPr lIns="0" tIns="0" rIns="0" bIns="0" rtlCol="0" anchor="t">
            <a:spAutoFit/>
          </a:bodyPr>
          <a:lstStyle/>
          <a:p>
            <a:pPr algn="ctr">
              <a:lnSpc>
                <a:spcPts val="2800"/>
              </a:lnSpc>
            </a:pPr>
            <a:r>
              <a:rPr lang="en-US" sz="2000">
                <a:solidFill>
                  <a:srgbClr val="0E0E0E"/>
                </a:solidFill>
                <a:latin typeface="Open Sauce"/>
              </a:rPr>
              <a:t>Illustrations are also great aids to help your research poster.</a:t>
            </a:r>
          </a:p>
        </p:txBody>
      </p:sp>
      <p:sp>
        <p:nvSpPr>
          <p:cNvPr id="49" name="TextBox 49"/>
          <p:cNvSpPr txBox="1"/>
          <p:nvPr/>
        </p:nvSpPr>
        <p:spPr>
          <a:xfrm>
            <a:off x="13167862" y="30638025"/>
            <a:ext cx="3869860" cy="632460"/>
          </a:xfrm>
          <a:prstGeom prst="rect">
            <a:avLst/>
          </a:prstGeom>
        </p:spPr>
        <p:txBody>
          <a:bodyPr lIns="0" tIns="0" rIns="0" bIns="0" rtlCol="0" anchor="t">
            <a:spAutoFit/>
          </a:bodyPr>
          <a:lstStyle/>
          <a:p>
            <a:pPr algn="ctr">
              <a:lnSpc>
                <a:spcPts val="2520"/>
              </a:lnSpc>
            </a:pPr>
            <a:r>
              <a:rPr lang="en-US" sz="1800">
                <a:solidFill>
                  <a:srgbClr val="0E0E0E"/>
                </a:solidFill>
                <a:latin typeface="Open Sauce"/>
              </a:rPr>
              <a:t>Use graphs to show visualization of your data's analysis.</a:t>
            </a:r>
          </a:p>
        </p:txBody>
      </p:sp>
      <p:sp>
        <p:nvSpPr>
          <p:cNvPr id="50" name="TextBox 50"/>
          <p:cNvSpPr txBox="1"/>
          <p:nvPr/>
        </p:nvSpPr>
        <p:spPr>
          <a:xfrm>
            <a:off x="3315318" y="9906643"/>
            <a:ext cx="7910613" cy="1749425"/>
          </a:xfrm>
          <a:prstGeom prst="rect">
            <a:avLst/>
          </a:prstGeom>
        </p:spPr>
        <p:txBody>
          <a:bodyPr lIns="0" tIns="0" rIns="0" bIns="0" rtlCol="0" anchor="t">
            <a:spAutoFit/>
          </a:bodyPr>
          <a:lstStyle/>
          <a:p>
            <a:pPr>
              <a:lnSpc>
                <a:spcPts val="2800"/>
              </a:lnSpc>
            </a:pPr>
            <a:r>
              <a:rPr lang="en-US" sz="2000">
                <a:solidFill>
                  <a:srgbClr val="0E0E0E"/>
                </a:solidFill>
                <a:latin typeface="Open Sauce Bold"/>
              </a:rPr>
              <a:t>Authors</a:t>
            </a:r>
          </a:p>
          <a:p>
            <a:pPr>
              <a:lnSpc>
                <a:spcPts val="2800"/>
              </a:lnSpc>
            </a:pPr>
            <a:r>
              <a:rPr lang="en-US" sz="2000">
                <a:solidFill>
                  <a:srgbClr val="0E0E0E"/>
                </a:solidFill>
                <a:latin typeface="Open Sauce"/>
              </a:rPr>
              <a:t>Don't forget the names of the research authors and co-authors. Use full names and include any titles or honorifics the authors may have, as well as the university or research institution they are representing.</a:t>
            </a:r>
          </a:p>
        </p:txBody>
      </p:sp>
      <p:sp>
        <p:nvSpPr>
          <p:cNvPr id="51" name="TextBox 51"/>
          <p:cNvSpPr txBox="1"/>
          <p:nvPr/>
        </p:nvSpPr>
        <p:spPr>
          <a:xfrm>
            <a:off x="12108713" y="9906643"/>
            <a:ext cx="7910613" cy="1398905"/>
          </a:xfrm>
          <a:prstGeom prst="rect">
            <a:avLst/>
          </a:prstGeom>
        </p:spPr>
        <p:txBody>
          <a:bodyPr lIns="0" tIns="0" rIns="0" bIns="0" rtlCol="0" anchor="t">
            <a:spAutoFit/>
          </a:bodyPr>
          <a:lstStyle/>
          <a:p>
            <a:pPr>
              <a:lnSpc>
                <a:spcPts val="2800"/>
              </a:lnSpc>
            </a:pPr>
            <a:r>
              <a:rPr lang="en-US" sz="2000">
                <a:solidFill>
                  <a:srgbClr val="0E0E0E"/>
                </a:solidFill>
                <a:latin typeface="Open Sauce Bold"/>
              </a:rPr>
              <a:t>Affiliations</a:t>
            </a:r>
          </a:p>
          <a:p>
            <a:pPr>
              <a:lnSpc>
                <a:spcPts val="2800"/>
              </a:lnSpc>
            </a:pPr>
            <a:r>
              <a:rPr lang="en-US" sz="2000">
                <a:solidFill>
                  <a:srgbClr val="0E0E0E"/>
                </a:solidFill>
                <a:latin typeface="Open Sauce"/>
              </a:rPr>
              <a:t>Researches are often under or on behalf of a university, an organization, or academic/ research institutions. When available, include their logos with the names.</a:t>
            </a:r>
          </a:p>
        </p:txBody>
      </p:sp>
      <p:sp>
        <p:nvSpPr>
          <p:cNvPr id="52" name="TextBox 52"/>
          <p:cNvSpPr txBox="1"/>
          <p:nvPr/>
        </p:nvSpPr>
        <p:spPr>
          <a:xfrm>
            <a:off x="12257531" y="33977902"/>
            <a:ext cx="8458672" cy="1048385"/>
          </a:xfrm>
          <a:prstGeom prst="rect">
            <a:avLst/>
          </a:prstGeom>
        </p:spPr>
        <p:txBody>
          <a:bodyPr lIns="0" tIns="0" rIns="0" bIns="0" rtlCol="0" anchor="t">
            <a:spAutoFit/>
          </a:bodyPr>
          <a:lstStyle/>
          <a:p>
            <a:pPr>
              <a:lnSpc>
                <a:spcPts val="2800"/>
              </a:lnSpc>
            </a:pPr>
            <a:r>
              <a:rPr lang="en-US" sz="2000">
                <a:solidFill>
                  <a:srgbClr val="0E0E0E"/>
                </a:solidFill>
                <a:latin typeface="Open Sauce Bold"/>
              </a:rPr>
              <a:t>Related literature</a:t>
            </a:r>
          </a:p>
          <a:p>
            <a:pPr>
              <a:lnSpc>
                <a:spcPts val="2800"/>
              </a:lnSpc>
            </a:pPr>
            <a:r>
              <a:rPr lang="en-US" sz="2000">
                <a:solidFill>
                  <a:srgbClr val="0E0E0E"/>
                </a:solidFill>
                <a:latin typeface="Open Sauce"/>
              </a:rPr>
              <a:t>References can take up a lot of space, so cite only the key references used in the study. </a:t>
            </a:r>
          </a:p>
        </p:txBody>
      </p:sp>
      <p:pic>
        <p:nvPicPr>
          <p:cNvPr id="53" name="Picture 53"/>
          <p:cNvPicPr>
            <a:picLocks noChangeAspect="1"/>
          </p:cNvPicPr>
          <p:nvPr/>
        </p:nvPicPr>
        <p:blipFill>
          <a:blip r:embed="rId19"/>
          <a:stretch>
            <a:fillRect/>
          </a:stretch>
        </p:blipFill>
        <p:spPr>
          <a:xfrm>
            <a:off x="24020180" y="25960392"/>
            <a:ext cx="5094120" cy="50941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645209" y="2728137"/>
            <a:ext cx="5826406" cy="2043163"/>
            <a:chOff x="0" y="0"/>
            <a:chExt cx="7768542" cy="2724218"/>
          </a:xfrm>
        </p:grpSpPr>
        <p:sp>
          <p:nvSpPr>
            <p:cNvPr id="3" name="AutoShape 3"/>
            <p:cNvSpPr/>
            <p:nvPr/>
          </p:nvSpPr>
          <p:spPr>
            <a:xfrm>
              <a:off x="0" y="0"/>
              <a:ext cx="7768542" cy="2724218"/>
            </a:xfrm>
            <a:prstGeom prst="rect">
              <a:avLst/>
            </a:prstGeom>
            <a:solidFill>
              <a:srgbClr val="F46E16"/>
            </a:solidFill>
          </p:spPr>
        </p:sp>
        <p:sp>
          <p:nvSpPr>
            <p:cNvPr id="4" name="TextBox 4"/>
            <p:cNvSpPr txBox="1"/>
            <p:nvPr/>
          </p:nvSpPr>
          <p:spPr>
            <a:xfrm>
              <a:off x="984694" y="824414"/>
              <a:ext cx="6107163" cy="1359112"/>
            </a:xfrm>
            <a:prstGeom prst="rect">
              <a:avLst/>
            </a:prstGeom>
          </p:spPr>
          <p:txBody>
            <a:bodyPr lIns="0" tIns="0" rIns="0" bIns="0" rtlCol="0" anchor="t">
              <a:spAutoFit/>
            </a:bodyPr>
            <a:lstStyle/>
            <a:p>
              <a:pPr algn="ctr">
                <a:lnSpc>
                  <a:spcPts val="6880"/>
                </a:lnSpc>
              </a:pPr>
              <a:r>
                <a:rPr lang="en-US" sz="8000">
                  <a:solidFill>
                    <a:srgbClr val="FFFFFF"/>
                  </a:solidFill>
                  <a:latin typeface="Gagalin Bold"/>
                </a:rPr>
                <a:t>Charts</a:t>
              </a:r>
            </a:p>
          </p:txBody>
        </p:sp>
      </p:grpSp>
      <p:pic>
        <p:nvPicPr>
          <p:cNvPr id="5" name="Picture 5"/>
          <p:cNvPicPr>
            <a:picLocks noChangeAspect="1"/>
          </p:cNvPicPr>
          <p:nvPr/>
        </p:nvPicPr>
        <p:blipFill>
          <a:blip r:embed="rId2"/>
          <a:stretch>
            <a:fillRect/>
          </a:stretch>
        </p:blipFill>
        <p:spPr>
          <a:xfrm>
            <a:off x="1859147" y="5416640"/>
            <a:ext cx="9118584" cy="6947117"/>
          </a:xfrm>
          <a:prstGeom prst="rect">
            <a:avLst/>
          </a:prstGeom>
        </p:spPr>
      </p:pic>
      <p:pic>
        <p:nvPicPr>
          <p:cNvPr id="6" name="Picture 6"/>
          <p:cNvPicPr>
            <a:picLocks noChangeAspect="1"/>
          </p:cNvPicPr>
          <p:nvPr/>
        </p:nvPicPr>
        <p:blipFill>
          <a:blip r:embed="rId3"/>
          <a:stretch>
            <a:fillRect/>
          </a:stretch>
        </p:blipFill>
        <p:spPr>
          <a:xfrm>
            <a:off x="11857487" y="5416712"/>
            <a:ext cx="9118673" cy="6947026"/>
          </a:xfrm>
          <a:prstGeom prst="rect">
            <a:avLst/>
          </a:prstGeom>
        </p:spPr>
      </p:pic>
      <p:pic>
        <p:nvPicPr>
          <p:cNvPr id="7" name="Picture 7"/>
          <p:cNvPicPr>
            <a:picLocks noChangeAspect="1"/>
          </p:cNvPicPr>
          <p:nvPr/>
        </p:nvPicPr>
        <p:blipFill>
          <a:blip r:embed="rId4"/>
          <a:stretch>
            <a:fillRect/>
          </a:stretch>
        </p:blipFill>
        <p:spPr>
          <a:xfrm>
            <a:off x="21574431" y="5415487"/>
            <a:ext cx="9119026" cy="6944825"/>
          </a:xfrm>
          <a:prstGeom prst="rect">
            <a:avLst/>
          </a:prstGeom>
        </p:spPr>
      </p:pic>
      <p:pic>
        <p:nvPicPr>
          <p:cNvPr id="8" name="Picture 8"/>
          <p:cNvPicPr>
            <a:picLocks noChangeAspect="1"/>
          </p:cNvPicPr>
          <p:nvPr/>
        </p:nvPicPr>
        <p:blipFill>
          <a:blip r:embed="rId5"/>
          <a:stretch>
            <a:fillRect/>
          </a:stretch>
        </p:blipFill>
        <p:spPr>
          <a:xfrm>
            <a:off x="1858882" y="13256128"/>
            <a:ext cx="9118706" cy="6943210"/>
          </a:xfrm>
          <a:prstGeom prst="rect">
            <a:avLst/>
          </a:prstGeom>
        </p:spPr>
      </p:pic>
      <p:pic>
        <p:nvPicPr>
          <p:cNvPr id="9" name="Picture 9"/>
          <p:cNvPicPr>
            <a:picLocks noChangeAspect="1"/>
          </p:cNvPicPr>
          <p:nvPr/>
        </p:nvPicPr>
        <p:blipFill>
          <a:blip r:embed="rId6"/>
          <a:stretch>
            <a:fillRect/>
          </a:stretch>
        </p:blipFill>
        <p:spPr>
          <a:xfrm>
            <a:off x="11871232" y="13259667"/>
            <a:ext cx="9075701" cy="6945337"/>
          </a:xfrm>
          <a:prstGeom prst="rect">
            <a:avLst/>
          </a:prstGeom>
        </p:spPr>
      </p:pic>
      <p:pic>
        <p:nvPicPr>
          <p:cNvPr id="10" name="Picture 10"/>
          <p:cNvPicPr>
            <a:picLocks noChangeAspect="1"/>
          </p:cNvPicPr>
          <p:nvPr/>
        </p:nvPicPr>
        <p:blipFill>
          <a:blip r:embed="rId7"/>
          <a:stretch>
            <a:fillRect/>
          </a:stretch>
        </p:blipFill>
        <p:spPr>
          <a:xfrm>
            <a:off x="21588338" y="13260218"/>
            <a:ext cx="9075643" cy="6944293"/>
          </a:xfrm>
          <a:prstGeom prst="rect">
            <a:avLst/>
          </a:prstGeom>
        </p:spPr>
      </p:pic>
      <p:pic>
        <p:nvPicPr>
          <p:cNvPr id="11" name="Picture 11"/>
          <p:cNvPicPr>
            <a:picLocks noChangeAspect="1"/>
          </p:cNvPicPr>
          <p:nvPr/>
        </p:nvPicPr>
        <p:blipFill>
          <a:blip r:embed="rId8"/>
          <a:stretch>
            <a:fillRect/>
          </a:stretch>
        </p:blipFill>
        <p:spPr>
          <a:xfrm>
            <a:off x="1859657" y="20823676"/>
            <a:ext cx="9111102" cy="6942994"/>
          </a:xfrm>
          <a:prstGeom prst="rect">
            <a:avLst/>
          </a:prstGeom>
        </p:spPr>
      </p:pic>
      <p:pic>
        <p:nvPicPr>
          <p:cNvPr id="12" name="Picture 12"/>
          <p:cNvPicPr>
            <a:picLocks noChangeAspect="1"/>
          </p:cNvPicPr>
          <p:nvPr/>
        </p:nvPicPr>
        <p:blipFill>
          <a:blip r:embed="rId9"/>
          <a:stretch>
            <a:fillRect/>
          </a:stretch>
        </p:blipFill>
        <p:spPr>
          <a:xfrm>
            <a:off x="21585279" y="20823797"/>
            <a:ext cx="9103093" cy="6942753"/>
          </a:xfrm>
          <a:prstGeom prst="rect">
            <a:avLst/>
          </a:prstGeom>
        </p:spPr>
      </p:pic>
      <p:pic>
        <p:nvPicPr>
          <p:cNvPr id="13" name="Picture 13"/>
          <p:cNvPicPr>
            <a:picLocks noChangeAspect="1"/>
          </p:cNvPicPr>
          <p:nvPr/>
        </p:nvPicPr>
        <p:blipFill>
          <a:blip r:embed="rId10"/>
          <a:stretch>
            <a:fillRect/>
          </a:stretch>
        </p:blipFill>
        <p:spPr>
          <a:xfrm>
            <a:off x="11869261" y="20822090"/>
            <a:ext cx="9095304" cy="6947668"/>
          </a:xfrm>
          <a:prstGeom prst="rect">
            <a:avLst/>
          </a:prstGeom>
        </p:spPr>
      </p:pic>
      <p:pic>
        <p:nvPicPr>
          <p:cNvPr id="14" name="Picture 14"/>
          <p:cNvPicPr>
            <a:picLocks noChangeAspect="1"/>
          </p:cNvPicPr>
          <p:nvPr/>
        </p:nvPicPr>
        <p:blipFill>
          <a:blip r:embed="rId11"/>
          <a:stretch>
            <a:fillRect/>
          </a:stretch>
        </p:blipFill>
        <p:spPr>
          <a:xfrm>
            <a:off x="1895381" y="29001394"/>
            <a:ext cx="8997938" cy="5776454"/>
          </a:xfrm>
          <a:prstGeom prst="rect">
            <a:avLst/>
          </a:prstGeom>
        </p:spPr>
      </p:pic>
      <p:pic>
        <p:nvPicPr>
          <p:cNvPr id="15" name="Picture 15"/>
          <p:cNvPicPr>
            <a:picLocks noChangeAspect="1"/>
          </p:cNvPicPr>
          <p:nvPr/>
        </p:nvPicPr>
        <p:blipFill>
          <a:blip r:embed="rId12"/>
          <a:stretch>
            <a:fillRect/>
          </a:stretch>
        </p:blipFill>
        <p:spPr>
          <a:xfrm>
            <a:off x="11555200" y="28791538"/>
            <a:ext cx="9752711" cy="6196167"/>
          </a:xfrm>
          <a:prstGeom prst="rect">
            <a:avLst/>
          </a:prstGeom>
        </p:spPr>
      </p:pic>
      <p:pic>
        <p:nvPicPr>
          <p:cNvPr id="16" name="Picture 16"/>
          <p:cNvPicPr>
            <a:picLocks noChangeAspect="1"/>
          </p:cNvPicPr>
          <p:nvPr/>
        </p:nvPicPr>
        <p:blipFill>
          <a:blip r:embed="rId13"/>
          <a:stretch>
            <a:fillRect/>
          </a:stretch>
        </p:blipFill>
        <p:spPr>
          <a:xfrm>
            <a:off x="23244931" y="28985946"/>
            <a:ext cx="5807352" cy="5807352"/>
          </a:xfrm>
          <a:prstGeom prst="rect">
            <a:avLst/>
          </a:prstGeom>
        </p:spPr>
      </p:pic>
      <p:pic>
        <p:nvPicPr>
          <p:cNvPr id="17" name="Picture 17"/>
          <p:cNvPicPr>
            <a:picLocks noChangeAspect="1"/>
          </p:cNvPicPr>
          <p:nvPr/>
        </p:nvPicPr>
        <p:blipFill>
          <a:blip r:embed="rId14"/>
          <a:stretch>
            <a:fillRect/>
          </a:stretch>
        </p:blipFill>
        <p:spPr>
          <a:xfrm>
            <a:off x="2042428" y="35681893"/>
            <a:ext cx="7344509" cy="4284297"/>
          </a:xfrm>
          <a:prstGeom prst="rect">
            <a:avLst/>
          </a:prstGeom>
        </p:spPr>
      </p:pic>
      <p:pic>
        <p:nvPicPr>
          <p:cNvPr id="18" name="Picture 18"/>
          <p:cNvPicPr>
            <a:picLocks noChangeAspect="1"/>
          </p:cNvPicPr>
          <p:nvPr/>
        </p:nvPicPr>
        <p:blipFill>
          <a:blip r:embed="rId15"/>
          <a:stretch>
            <a:fillRect/>
          </a:stretch>
        </p:blipFill>
        <p:spPr>
          <a:xfrm>
            <a:off x="11162653" y="36739629"/>
            <a:ext cx="13013252" cy="291294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428</Words>
  <Application>Microsoft Office PowerPoint</Application>
  <PresentationFormat>Custom</PresentationFormat>
  <Paragraphs>23</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Gagalin Bold</vt:lpstr>
      <vt:lpstr>Calibri</vt:lpstr>
      <vt:lpstr>Open Sauce Bold</vt:lpstr>
      <vt:lpstr>Open Sauce</vt:lpstr>
      <vt:lpstr>Arial</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Orange and Cream Playful and Illustrative Portrait University Research Poster</dc:title>
  <cp:lastModifiedBy>chordiasahil24@gmail.com</cp:lastModifiedBy>
  <cp:revision>1</cp:revision>
  <dcterms:created xsi:type="dcterms:W3CDTF">2006-08-16T00:00:00Z</dcterms:created>
  <dcterms:modified xsi:type="dcterms:W3CDTF">2024-02-05T04:32:49Z</dcterms:modified>
  <dc:identifier>DAF7c8P_QTU</dc:identifier>
</cp:coreProperties>
</file>