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/>
            </a:fld>
            <a:endParaRPr lang="ru-RU"/>
          </a:p>
        </p:txBody>
      </p:sp>
      <p:sp>
        <p:nvSpPr>
          <p:cNvPr id="4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Arial"/>
                <a:cs typeface="Arial"/>
              </a:rPr>
              <a:t>Примененная к тренировочным данным, обрезка может служить отличным способом увеличения его размера. Однако наибольшую эффективность она показала, если ее применить к тестовым данным. Качество сегментации без дообучивания модели поднимается процентов на 15-20.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Нейросеть не может работать с такими большими картинками. Их приходится сжимать. При этом такие тонкие элементы, как маски сосудов, могут быть существенно искажены при неаккуратном сжатии (картинка справа). </a:t>
            </a:r>
            <a:br>
              <a:rPr/>
            </a:br>
            <a:r>
              <a:rPr/>
              <a:t>Правильный выбор алгоритма сжатия и последующая обработка маски позволяет существенно минимизировать искажения. И значительно повысить качество сегментации.</a:t>
            </a:r>
            <a:endParaRPr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Один из способов решения проблемы сжатия изображения - разбиение картинок на части. Каждая часть будет сегментироваться самостоятельно, после чего картинка будет собрана вновь. Этот способ заодно и решает проблему малого количества изображений в наборе данных - ведь теперь картинок становится гораздо больше.</a:t>
            </a:r>
            <a:endParaRPr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454727" y="690562"/>
            <a:ext cx="9144000" cy="1647391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marL="746482" indent="-746482">
              <a:buAutoNum type="arabicPeriod"/>
              <a:defRPr/>
            </a:pPr>
            <a:r>
              <a:rPr lang="en-US"/>
              <a:t>Пре</a:t>
            </a:r>
            <a:r>
              <a:rPr lang="ru-RU"/>
              <a:t>дварительная обработка </a:t>
            </a:r>
            <a:r>
              <a:rPr lang="en-US"/>
              <a:t>данных.</a:t>
            </a:r>
            <a:br>
              <a:rPr lang="ru-RU"/>
            </a:b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-50181" y="1939636"/>
            <a:ext cx="10977954" cy="4641272"/>
          </a:xfrm>
        </p:spPr>
        <p:txBody>
          <a:bodyPr/>
          <a:lstStyle/>
          <a:p>
            <a:pPr>
              <a:defRPr/>
            </a:pPr>
            <a:r>
              <a:rPr lang="ru-RU"/>
              <a:t>Обрезка полей</a:t>
            </a:r>
            <a:endParaRPr lang="ru-RU"/>
          </a:p>
        </p:txBody>
      </p:sp>
      <p:pic>
        <p:nvPicPr>
          <p:cNvPr id="178248979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544499" y="2480045"/>
            <a:ext cx="5579999" cy="4348636"/>
          </a:xfrm>
          <a:prstGeom prst="rect">
            <a:avLst/>
          </a:prstGeom>
        </p:spPr>
      </p:pic>
      <p:pic>
        <p:nvPicPr>
          <p:cNvPr id="78875735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55863" y="2480045"/>
            <a:ext cx="5775613" cy="4381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9566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26909" y="365124"/>
            <a:ext cx="11193695" cy="555973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Подбор алгоритма сжатия</a:t>
            </a:r>
            <a:endParaRPr sz="2800"/>
          </a:p>
        </p:txBody>
      </p:sp>
      <p:pic>
        <p:nvPicPr>
          <p:cNvPr id="92026178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 flipH="0" flipV="0">
            <a:off x="6157375" y="963549"/>
            <a:ext cx="6145063" cy="5944110"/>
          </a:xfrm>
          <a:prstGeom prst="rect">
            <a:avLst/>
          </a:prstGeom>
        </p:spPr>
      </p:pic>
      <p:pic>
        <p:nvPicPr>
          <p:cNvPr id="74434409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124" y="942032"/>
            <a:ext cx="6095226" cy="5987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8293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Раз</a:t>
            </a:r>
            <a:r>
              <a:rPr lang="ru-RU"/>
              <a:t>биение картинки на фрагменты</a:t>
            </a:r>
            <a:endParaRPr/>
          </a:p>
        </p:txBody>
      </p:sp>
      <p:sp>
        <p:nvSpPr>
          <p:cNvPr id="76777823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071036" y="1690687"/>
            <a:ext cx="9180198" cy="3221643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4937659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78058" y="1825624"/>
            <a:ext cx="1440089" cy="1440089"/>
          </a:xfrm>
          <a:prstGeom prst="rect">
            <a:avLst/>
          </a:prstGeom>
        </p:spPr>
      </p:pic>
      <p:pic>
        <p:nvPicPr>
          <p:cNvPr id="124377376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704570" y="1813605"/>
            <a:ext cx="1456826" cy="1456826"/>
          </a:xfrm>
          <a:prstGeom prst="rect">
            <a:avLst/>
          </a:prstGeom>
        </p:spPr>
      </p:pic>
      <p:pic>
        <p:nvPicPr>
          <p:cNvPr id="87647275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4211823" y="1825624"/>
            <a:ext cx="1425425" cy="1425425"/>
          </a:xfrm>
          <a:prstGeom prst="rect">
            <a:avLst/>
          </a:prstGeom>
        </p:spPr>
      </p:pic>
      <p:pic>
        <p:nvPicPr>
          <p:cNvPr id="156108064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5708608" y="1825624"/>
            <a:ext cx="1446359" cy="1446359"/>
          </a:xfrm>
          <a:prstGeom prst="rect">
            <a:avLst/>
          </a:prstGeom>
        </p:spPr>
      </p:pic>
      <p:pic>
        <p:nvPicPr>
          <p:cNvPr id="133372295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7226328" y="1825624"/>
            <a:ext cx="1429621" cy="1429621"/>
          </a:xfrm>
          <a:prstGeom prst="rect">
            <a:avLst/>
          </a:prstGeom>
        </p:spPr>
      </p:pic>
      <p:pic>
        <p:nvPicPr>
          <p:cNvPr id="590271842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8702180" y="1825624"/>
            <a:ext cx="1419154" cy="1419154"/>
          </a:xfrm>
          <a:prstGeom prst="rect">
            <a:avLst/>
          </a:prstGeom>
        </p:spPr>
      </p:pic>
      <p:pic>
        <p:nvPicPr>
          <p:cNvPr id="1310704708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1167591" y="4912331"/>
            <a:ext cx="1455151" cy="1455151"/>
          </a:xfrm>
          <a:prstGeom prst="rect">
            <a:avLst/>
          </a:prstGeom>
        </p:spPr>
      </p:pic>
      <p:pic>
        <p:nvPicPr>
          <p:cNvPr id="1508226153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2694103" y="4912331"/>
            <a:ext cx="1477760" cy="1456826"/>
          </a:xfrm>
          <a:prstGeom prst="rect">
            <a:avLst/>
          </a:prstGeom>
        </p:spPr>
      </p:pic>
      <p:pic>
        <p:nvPicPr>
          <p:cNvPr id="996933465" name="" hidden="0"/>
          <p:cNvPicPr>
            <a:picLocks noChangeAspect="1"/>
          </p:cNvPicPr>
          <p:nvPr isPhoto="0" userDrawn="0"/>
        </p:nvPicPr>
        <p:blipFill>
          <a:blip r:embed="rId11"/>
          <a:stretch/>
        </p:blipFill>
        <p:spPr bwMode="auto">
          <a:xfrm flipH="0" flipV="0">
            <a:off x="4253691" y="4912331"/>
            <a:ext cx="1414958" cy="1443194"/>
          </a:xfrm>
          <a:prstGeom prst="rect">
            <a:avLst/>
          </a:prstGeom>
        </p:spPr>
      </p:pic>
      <p:pic>
        <p:nvPicPr>
          <p:cNvPr id="1005634738" name="" hidden="0"/>
          <p:cNvPicPr>
            <a:picLocks noChangeAspect="1"/>
          </p:cNvPicPr>
          <p:nvPr isPhoto="0" userDrawn="0"/>
        </p:nvPicPr>
        <p:blipFill>
          <a:blip r:embed="rId12"/>
          <a:stretch/>
        </p:blipFill>
        <p:spPr bwMode="auto">
          <a:xfrm flipH="0" flipV="0">
            <a:off x="5750895" y="4912331"/>
            <a:ext cx="1422260" cy="1422260"/>
          </a:xfrm>
          <a:prstGeom prst="rect">
            <a:avLst/>
          </a:prstGeom>
        </p:spPr>
      </p:pic>
      <p:pic>
        <p:nvPicPr>
          <p:cNvPr id="644477773" name="" hidden="0"/>
          <p:cNvPicPr>
            <a:picLocks noChangeAspect="1"/>
          </p:cNvPicPr>
          <p:nvPr isPhoto="0" userDrawn="0"/>
        </p:nvPicPr>
        <p:blipFill>
          <a:blip r:embed="rId13"/>
          <a:stretch/>
        </p:blipFill>
        <p:spPr bwMode="auto">
          <a:xfrm flipH="0" flipV="0">
            <a:off x="8744048" y="4912331"/>
            <a:ext cx="1432727" cy="1432727"/>
          </a:xfrm>
          <a:prstGeom prst="rect">
            <a:avLst/>
          </a:prstGeom>
        </p:spPr>
      </p:pic>
      <p:pic>
        <p:nvPicPr>
          <p:cNvPr id="1843776630" name="" hidden="0"/>
          <p:cNvPicPr>
            <a:picLocks noChangeAspect="1"/>
          </p:cNvPicPr>
          <p:nvPr isPhoto="0" userDrawn="0"/>
        </p:nvPicPr>
        <p:blipFill>
          <a:blip r:embed="rId14"/>
          <a:stretch/>
        </p:blipFill>
        <p:spPr bwMode="auto">
          <a:xfrm flipH="0" flipV="0">
            <a:off x="7215861" y="4912331"/>
            <a:ext cx="1425425" cy="1425425"/>
          </a:xfrm>
          <a:prstGeom prst="rect">
            <a:avLst/>
          </a:prstGeom>
        </p:spPr>
      </p:pic>
      <p:pic>
        <p:nvPicPr>
          <p:cNvPr id="120185747" name="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 flipH="0" flipV="0">
            <a:off x="1178058" y="3301509"/>
            <a:ext cx="1514849" cy="1514849"/>
          </a:xfrm>
          <a:prstGeom prst="rect">
            <a:avLst/>
          </a:prstGeom>
        </p:spPr>
      </p:pic>
      <p:pic>
        <p:nvPicPr>
          <p:cNvPr id="1892634656" name="" hidden="0"/>
          <p:cNvPicPr>
            <a:picLocks noChangeAspect="1"/>
          </p:cNvPicPr>
          <p:nvPr isPhoto="0" userDrawn="0"/>
        </p:nvPicPr>
        <p:blipFill>
          <a:blip r:embed="rId16"/>
          <a:stretch/>
        </p:blipFill>
        <p:spPr bwMode="auto">
          <a:xfrm flipH="0" flipV="0">
            <a:off x="2764734" y="3301509"/>
            <a:ext cx="1408688" cy="1481161"/>
          </a:xfrm>
          <a:prstGeom prst="rect">
            <a:avLst/>
          </a:prstGeom>
        </p:spPr>
      </p:pic>
      <p:pic>
        <p:nvPicPr>
          <p:cNvPr id="145449470" name="" hidden="0"/>
          <p:cNvPicPr>
            <a:picLocks noChangeAspect="1"/>
          </p:cNvPicPr>
          <p:nvPr isPhoto="0" userDrawn="0"/>
        </p:nvPicPr>
        <p:blipFill>
          <a:blip r:embed="rId17"/>
          <a:stretch/>
        </p:blipFill>
        <p:spPr bwMode="auto">
          <a:xfrm flipH="0" flipV="0">
            <a:off x="4245896" y="3301509"/>
            <a:ext cx="1366630" cy="1481696"/>
          </a:xfrm>
          <a:prstGeom prst="rect">
            <a:avLst/>
          </a:prstGeom>
        </p:spPr>
      </p:pic>
      <p:pic>
        <p:nvPicPr>
          <p:cNvPr id="1693226297" name="" hidden="0"/>
          <p:cNvPicPr>
            <a:picLocks noChangeAspect="1"/>
          </p:cNvPicPr>
          <p:nvPr isPhoto="0" userDrawn="0"/>
        </p:nvPicPr>
        <p:blipFill>
          <a:blip r:embed="rId18"/>
          <a:stretch/>
        </p:blipFill>
        <p:spPr bwMode="auto">
          <a:xfrm flipH="0" flipV="0">
            <a:off x="5708608" y="3301509"/>
            <a:ext cx="1498320" cy="1498320"/>
          </a:xfrm>
          <a:prstGeom prst="rect">
            <a:avLst/>
          </a:prstGeom>
        </p:spPr>
      </p:pic>
      <p:pic>
        <p:nvPicPr>
          <p:cNvPr id="1102354011" name="" hidden="0"/>
          <p:cNvPicPr>
            <a:picLocks noChangeAspect="1"/>
          </p:cNvPicPr>
          <p:nvPr isPhoto="0" userDrawn="0"/>
        </p:nvPicPr>
        <p:blipFill>
          <a:blip r:embed="rId19"/>
          <a:stretch/>
        </p:blipFill>
        <p:spPr bwMode="auto">
          <a:xfrm flipH="0" flipV="0">
            <a:off x="7226328" y="3301509"/>
            <a:ext cx="1471469" cy="1471469"/>
          </a:xfrm>
          <a:prstGeom prst="rect">
            <a:avLst/>
          </a:prstGeom>
        </p:spPr>
      </p:pic>
      <p:pic>
        <p:nvPicPr>
          <p:cNvPr id="1095940296" name="" hidden="0"/>
          <p:cNvPicPr>
            <a:picLocks noChangeAspect="1"/>
          </p:cNvPicPr>
          <p:nvPr isPhoto="0" userDrawn="0"/>
        </p:nvPicPr>
        <p:blipFill>
          <a:blip r:embed="rId20"/>
          <a:stretch/>
        </p:blipFill>
        <p:spPr bwMode="auto">
          <a:xfrm flipH="0" flipV="0">
            <a:off x="8744048" y="3301509"/>
            <a:ext cx="1450636" cy="1450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486918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Реализация задачи разбита на этапы.</a:t>
            </a:r>
            <a:endParaRPr/>
          </a:p>
        </p:txBody>
      </p:sp>
      <p:sp>
        <p:nvSpPr>
          <p:cNvPr id="161939065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1600"/>
              <a:t>Анализ входных данных. Корреляционный анализ </a:t>
            </a:r>
            <a:r>
              <a:rPr lang="en-US" sz="1600"/>
              <a:t>RGB каналов </a:t>
            </a:r>
            <a:r>
              <a:rPr lang="ru-RU" sz="1600"/>
              <a:t>показал, что нет смысла использовать в нейросети цветной сигнал. Градации серого несущественно снижают точность, и эта потеря должна окупиться возможностью сделать более мощную сеть</a:t>
            </a:r>
            <a:endParaRPr lang="ru-RU" sz="1600"/>
          </a:p>
          <a:p>
            <a:pPr>
              <a:defRPr/>
            </a:pPr>
            <a:r>
              <a:rPr lang="ru-RU" sz="1600"/>
              <a:t>Программное обеспечение рассчитано на  обучение в </a:t>
            </a:r>
            <a:r>
              <a:rPr lang="en-US" sz="1600"/>
              <a:t>бес</a:t>
            </a:r>
            <a:r>
              <a:rPr lang="ru-RU" sz="1600"/>
              <a:t>платной </a:t>
            </a:r>
            <a:r>
              <a:rPr lang="ru-RU" sz="1600"/>
              <a:t>среде </a:t>
            </a:r>
            <a:r>
              <a:rPr lang="en-US" sz="1600"/>
              <a:t>Google Colaboratory</a:t>
            </a:r>
            <a:r>
              <a:rPr lang="ru-RU" sz="1600"/>
              <a:t>, и способно возобновлять работу с указанной позиции после сбоев.</a:t>
            </a:r>
            <a:endParaRPr lang="ru-RU" sz="1600"/>
          </a:p>
          <a:p>
            <a:pPr>
              <a:defRPr/>
            </a:pPr>
            <a:r>
              <a:rPr lang="ru-RU" sz="1600"/>
              <a:t>Для решения проблемы некачественной разметки части изображений принято решение обучить нейросеть, используя исключительно аугментированные, то есть созданные из искаженного тренировочного набора данных. Это позволит в последствии применить нейросеть к  самом тренировочному набору, и сравнить разметку, сделанную программой, с ручной разметкой. Те из рисунков, что покажут результаты сильно хуже средних, можно будет забраковать. </a:t>
            </a:r>
            <a:r>
              <a:rPr lang="ru-RU" sz="1600"/>
              <a:t>Однако оказалось, что сколько нибудь приличного результата в лоб получить не удавалось. </a:t>
            </a:r>
            <a:endParaRPr lang="ru-RU" sz="1600"/>
          </a:p>
          <a:p>
            <a:pPr>
              <a:defRPr/>
            </a:pPr>
            <a:r>
              <a:rPr lang="ru-RU" sz="1600"/>
              <a:t>Анализ проблемы показал наличие больших искажений, связанных с уменьшением и восстановлением размеров картинки. Эксперименталь</a:t>
            </a:r>
            <a:r>
              <a:rPr lang="en-US" sz="1600"/>
              <a:t>но</a:t>
            </a:r>
            <a:r>
              <a:rPr lang="ru-RU" sz="1600"/>
              <a:t> установлено, что наиболее приемлемый результат дает сжатие </a:t>
            </a:r>
            <a:r>
              <a:rPr lang="en-US" sz="1600"/>
              <a:t>и </a:t>
            </a:r>
            <a:r>
              <a:rPr lang="ru-RU" sz="1600"/>
              <a:t>восстановление </a:t>
            </a:r>
            <a:r>
              <a:rPr lang="ru-RU" sz="1600"/>
              <a:t>с протоколом </a:t>
            </a:r>
            <a:r>
              <a:rPr lang="en-US" sz="1600"/>
              <a:t>INER </a:t>
            </a:r>
            <a:r>
              <a:rPr lang="ru-RU" sz="1600"/>
              <a:t>ARIA</a:t>
            </a:r>
            <a:r>
              <a:rPr lang="en-US" sz="1600"/>
              <a:t>. При</a:t>
            </a:r>
            <a:r>
              <a:rPr lang="ru-RU" sz="1600"/>
              <a:t> этом результат получался не бинарным - маска приобретала на краях значения в широком диапазоне. Пришлось подбирать наиболее оптимальный порог для преобразования.</a:t>
            </a:r>
            <a:br>
              <a:rPr lang="ru-RU" sz="1600"/>
            </a:br>
            <a:r>
              <a:rPr lang="ru-RU" sz="1600"/>
              <a:t>Оптимизация сжатия существенно повысила качество преобразования. </a:t>
            </a:r>
            <a:endParaRPr lang="ru-RU" sz="1600"/>
          </a:p>
          <a:p>
            <a:pPr>
              <a:defRPr/>
            </a:pPr>
            <a:r>
              <a:rPr lang="ru-RU" sz="1600"/>
              <a:t>Дальнейшего повышение качества принесла обрезка полей картинки. Особенно она эффективна, при применении к тестовому набору.</a:t>
            </a:r>
            <a:endParaRPr lang="ru-RU" sz="1600"/>
          </a:p>
          <a:p>
            <a:pPr>
              <a:defRPr/>
            </a:pPr>
            <a:r>
              <a:rPr lang="ru-RU" sz="1600"/>
              <a:t>Приведенные меры позволили повысить результат преобразования до 52%. </a:t>
            </a:r>
            <a:r>
              <a:rPr lang="en-US" sz="1600"/>
              <a:t>Эту </a:t>
            </a:r>
            <a:r>
              <a:rPr lang="ru-RU" sz="1600"/>
              <a:t>модель я использовал на </a:t>
            </a:r>
            <a:r>
              <a:rPr lang="en-US" sz="1600"/>
              <a:t>Train </a:t>
            </a:r>
            <a:r>
              <a:rPr lang="ru-RU" sz="1600"/>
              <a:t>наборе. После чего сравнил полученный результат с исходной разметкой. Файлы с низкой метрикой из дальнейшего обучения исключаются. К сожалению, я не успел в достаточной мере исследовать данную технологию, и пока вопрос о ее эффективности остается открытым.</a:t>
            </a:r>
            <a:br>
              <a:rPr lang="ru-RU" sz="1600"/>
            </a:br>
            <a:endParaRPr lang="ru-RU" sz="1600"/>
          </a:p>
          <a:p>
            <a:pPr>
              <a:defRPr/>
            </a:pPr>
            <a:r>
              <a:rPr lang="ru-RU" sz="1600"/>
              <a:t>Также пока не понятна эффективность идеи разбиения изображений на части. Теоретически она должна решить проблему искажений при снижении разрешения, и первые эксперименты вроде бы это подтверждают. Однако пока не удается подобрать эффективно обрабатывающие эти данные нейросеть.</a:t>
            </a:r>
            <a:endParaRPr lang="ru-RU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539993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Использование генетического алгоритма</a:t>
            </a:r>
            <a:endParaRPr/>
          </a:p>
        </p:txBody>
      </p:sp>
      <p:sp>
        <p:nvSpPr>
          <p:cNvPr id="8830866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Увы, идея с использованием для подбора параметров нейросети оказалась самой большой моей неудачей в этом проекте. Мною было потрачено непозволительно много времени на разработку объекта, подбирающего параметры </a:t>
            </a:r>
            <a:r>
              <a:rPr lang="en-US"/>
              <a:t>Unet. Но </a:t>
            </a:r>
            <a:r>
              <a:rPr lang="ru-RU"/>
              <a:t>применение его оказалось затруднительным из-за высоких временных затрат. Тем не менее идея видится при соответствующей реализации достойной внимания.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47797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Репозитарий</a:t>
            </a:r>
            <a:endParaRPr/>
          </a:p>
        </p:txBody>
      </p:sp>
      <p:sp>
        <p:nvSpPr>
          <p:cNvPr id="180325270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Репозитарий содержит структуру каталогов</a:t>
            </a:r>
            <a:r>
              <a:rPr lang="en-US"/>
              <a:t>? Исп</a:t>
            </a:r>
            <a:r>
              <a:rPr lang="ru-RU"/>
              <a:t>ользуемую программным обеспечением. Два основных </a:t>
            </a:r>
            <a:r>
              <a:rPr lang="en-US"/>
              <a:t>Python файла. </a:t>
            </a:r>
            <a:endParaRPr lang="en-US"/>
          </a:p>
          <a:p>
            <a:pPr>
              <a:defRPr/>
            </a:pPr>
            <a:r>
              <a:rPr lang="en-US"/>
              <a:t>ResultProcessing.</a:t>
            </a:r>
            <a:r>
              <a:rPr lang="en-US"/>
              <a:t>py </a:t>
            </a:r>
            <a:r>
              <a:rPr lang="ru-RU"/>
              <a:t>производит при запуске создание необходимых файлов и заполнение каталогов. Должен запускаться первым. Также содержит метод </a:t>
            </a:r>
            <a:r>
              <a:rPr lang="en-US"/>
              <a:t>PredictLarge для </a:t>
            </a:r>
            <a:r>
              <a:rPr lang="ru-RU"/>
              <a:t>формирования результатов тестирования модели. Модель для тестирования при этом заносится (как </a:t>
            </a:r>
            <a:r>
              <a:rPr lang="en-US"/>
              <a:t>h5 файл, </a:t>
            </a:r>
            <a:r>
              <a:rPr lang="ru-RU"/>
              <a:t>созданный вызовом </a:t>
            </a:r>
            <a:r>
              <a:rPr lang="en-US"/>
              <a:t>Keras.Model.save) в </a:t>
            </a:r>
            <a:r>
              <a:rPr lang="ru-RU"/>
              <a:t>каталог </a:t>
            </a:r>
            <a:r>
              <a:rPr lang="en-US"/>
              <a:t>models</a:t>
            </a:r>
            <a:endParaRPr lang="en-US"/>
          </a:p>
          <a:p>
            <a:pPr>
              <a:defRPr/>
            </a:pPr>
            <a:r>
              <a:rPr lang="en-US"/>
              <a:t>4x6.py   сод</a:t>
            </a:r>
            <a:r>
              <a:rPr lang="ru-RU"/>
              <a:t>ержит функционал поддержки разбивки файла. Также при запуске разворачивает необходимую инфраструктуру. И содержит метод </a:t>
            </a:r>
            <a:r>
              <a:rPr lang="en-US"/>
              <a:t>Predict для </a:t>
            </a:r>
            <a:r>
              <a:rPr lang="ru-RU"/>
              <a:t>тестирования модели.</a:t>
            </a:r>
            <a:endParaRPr lang="ru-RU"/>
          </a:p>
          <a:p>
            <a:pPr>
              <a:defRPr/>
            </a:pPr>
            <a:r>
              <a:rPr lang="ru-RU"/>
              <a:t>Каталог </a:t>
            </a:r>
            <a:r>
              <a:rPr lang="en-US"/>
              <a:t>train </a:t>
            </a:r>
            <a:r>
              <a:rPr lang="ru-RU"/>
              <a:t>содержит типовой тренировочный набор с файлами разметки (</a:t>
            </a:r>
            <a:r>
              <a:rPr lang="en-US"/>
              <a:t> m1.png, m2</a:t>
            </a:r>
            <a:r>
              <a:rPr lang="ru-RU"/>
              <a:t>.png</a:t>
            </a:r>
            <a:r>
              <a:rPr lang="en-US"/>
              <a:t> и </a:t>
            </a:r>
            <a:r>
              <a:rPr lang="ru-RU"/>
              <a:t>т.д.</a:t>
            </a:r>
            <a:r>
              <a:rPr lang="en-US"/>
              <a:t>)</a:t>
            </a:r>
            <a:endParaRPr lang="en-US"/>
          </a:p>
          <a:p>
            <a:pPr>
              <a:defRPr/>
            </a:pPr>
            <a:r>
              <a:rPr lang="ru-RU"/>
              <a:t>Каталог «Блокноты для обучения сетей» собственно и содержат </a:t>
            </a:r>
            <a:r>
              <a:rPr lang="en-US"/>
              <a:t>Colab бло</a:t>
            </a:r>
            <a:r>
              <a:rPr lang="ru-RU"/>
              <a:t>кноты, использованные для обучения. Так же там содержится блокнот «Расчет результата </a:t>
            </a:r>
            <a:r>
              <a:rPr lang="en-US"/>
              <a:t>Trunc</a:t>
            </a:r>
            <a:r>
              <a:rPr lang="ru-RU"/>
              <a:t>» - версия файла </a:t>
            </a:r>
            <a:r>
              <a:rPr lang="en-US"/>
              <a:t>4x6 для Colab, пре</a:t>
            </a:r>
            <a:r>
              <a:rPr lang="ru-RU"/>
              <a:t>дназначенная для тестирования модели.</a:t>
            </a:r>
            <a:endParaRPr lang="en-US"/>
          </a:p>
          <a:p>
            <a:pPr>
              <a:defRPr/>
            </a:pPr>
            <a:r>
              <a:rPr lang="en-US"/>
              <a:t>Файлы, </a:t>
            </a:r>
            <a:r>
              <a:rPr lang="ru-RU"/>
              <a:t>не вошедшие в финальный проект, но созданные при работе над ним, находятся в каталоге </a:t>
            </a:r>
            <a:r>
              <a:rPr lang="en-US"/>
              <a:t>AnyFiles. В </a:t>
            </a:r>
            <a:r>
              <a:rPr lang="ru-RU"/>
              <a:t>первую очередь, там объект генетического алгоритма. И много всякого другого.</a:t>
            </a:r>
            <a:br>
              <a:rPr lang="ru-RU"/>
            </a:br>
            <a:br>
              <a:rPr lang="ru-RU"/>
            </a:br>
            <a:r>
              <a:rPr lang="ru-RU"/>
              <a:t>Заранее приношу прощения - в рамках соревнования тщательная отладка кода была затруднительна. Надеюсь, все сработает хорошо.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2022-10-01T00:25:00Z</dcterms:modified>
  <cp:category/>
  <cp:contentStatus/>
  <cp:version/>
</cp:coreProperties>
</file>