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5" r:id="rId5"/>
    <p:sldId id="266" r:id="rId6"/>
    <p:sldId id="259" r:id="rId7"/>
    <p:sldId id="260" r:id="rId8"/>
    <p:sldId id="261" r:id="rId9"/>
    <p:sldId id="264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DE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6791" autoAdjust="0"/>
  </p:normalViewPr>
  <p:slideViewPr>
    <p:cSldViewPr snapToGrid="0">
      <p:cViewPr varScale="1">
        <p:scale>
          <a:sx n="90" d="100"/>
          <a:sy n="90" d="100"/>
        </p:scale>
        <p:origin x="-1680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FE9F8-F74B-574B-9828-760AB555107A}" type="datetimeFigureOut">
              <a:rPr lang="en-US" smtClean="0"/>
              <a:t>16-10-04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F37513-87A5-C748-9332-4E97BE91B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6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 Book = </a:t>
            </a:r>
            <a:r>
              <a:rPr lang="en-US" dirty="0" err="1" smtClean="0"/>
              <a:t>React.createClass</a:t>
            </a:r>
            <a:r>
              <a:rPr lang="en-US" dirty="0" smtClean="0"/>
              <a:t>({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propTypes</a:t>
            </a:r>
            <a:r>
              <a:rPr lang="en-US" dirty="0" smtClean="0"/>
              <a:t>: {</a:t>
            </a:r>
          </a:p>
          <a:p>
            <a:r>
              <a:rPr lang="en-US" dirty="0" smtClean="0"/>
              <a:t>    book: </a:t>
            </a:r>
            <a:r>
              <a:rPr lang="en-US" dirty="0" err="1" smtClean="0"/>
              <a:t>React.PropTypes.object</a:t>
            </a:r>
            <a:endParaRPr lang="en-US" dirty="0" smtClean="0"/>
          </a:p>
          <a:p>
            <a:r>
              <a:rPr lang="en-US" dirty="0" smtClean="0"/>
              <a:t>  },</a:t>
            </a:r>
          </a:p>
          <a:p>
            <a:endParaRPr lang="en-US" dirty="0" smtClean="0"/>
          </a:p>
          <a:p>
            <a:r>
              <a:rPr lang="en-US" dirty="0" smtClean="0"/>
              <a:t>  render: function() {</a:t>
            </a:r>
          </a:p>
          <a:p>
            <a:r>
              <a:rPr lang="en-US" dirty="0" smtClean="0"/>
              <a:t>    return (</a:t>
            </a:r>
          </a:p>
          <a:p>
            <a:r>
              <a:rPr lang="en-US" dirty="0" smtClean="0"/>
              <a:t>      &lt;div&gt;</a:t>
            </a:r>
          </a:p>
          <a:p>
            <a:r>
              <a:rPr lang="en-US" dirty="0" smtClean="0"/>
              <a:t>        &lt;div&gt;Title: {</a:t>
            </a:r>
            <a:r>
              <a:rPr lang="en-US" dirty="0" err="1" smtClean="0"/>
              <a:t>this.props.book.title</a:t>
            </a:r>
            <a:r>
              <a:rPr lang="en-US" dirty="0" smtClean="0"/>
              <a:t>}&lt;/div&gt;</a:t>
            </a:r>
          </a:p>
          <a:p>
            <a:r>
              <a:rPr lang="en-US" dirty="0" smtClean="0"/>
              <a:t>      &lt;/div&gt;</a:t>
            </a:r>
          </a:p>
          <a:p>
            <a:r>
              <a:rPr lang="en-US" dirty="0" smtClean="0"/>
              <a:t>    );</a:t>
            </a:r>
          </a:p>
          <a:p>
            <a:r>
              <a:rPr lang="en-US" dirty="0" smtClean="0"/>
              <a:t>  }});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37513-87A5-C748-9332-4E97BE91B07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704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&lt;p&gt;</a:t>
            </a:r>
          </a:p>
          <a:p>
            <a:r>
              <a:rPr lang="en-US" dirty="0" smtClean="0"/>
              <a:t>  &lt;strong&gt;Books:&lt;/strong&gt;</a:t>
            </a:r>
          </a:p>
          <a:p>
            <a:r>
              <a:rPr lang="en-US" dirty="0" smtClean="0"/>
              <a:t>  &lt;% </a:t>
            </a:r>
            <a:r>
              <a:rPr lang="en-US" dirty="0" err="1" smtClean="0"/>
              <a:t>Book.where</a:t>
            </a:r>
            <a:r>
              <a:rPr lang="en-US" dirty="0" smtClean="0"/>
              <a:t>(author: @author).each do |b| %&gt;</a:t>
            </a:r>
          </a:p>
          <a:p>
            <a:endParaRPr lang="en-US" dirty="0" smtClean="0"/>
          </a:p>
          <a:p>
            <a:r>
              <a:rPr lang="en-US" dirty="0" smtClean="0"/>
              <a:t>    &lt;%= </a:t>
            </a:r>
            <a:r>
              <a:rPr lang="en-US" dirty="0" err="1" smtClean="0"/>
              <a:t>react_component</a:t>
            </a:r>
            <a:r>
              <a:rPr lang="en-US" dirty="0" smtClean="0"/>
              <a:t>('Book', book: b )  %&gt;</a:t>
            </a:r>
          </a:p>
          <a:p>
            <a:endParaRPr lang="en-US" dirty="0" smtClean="0"/>
          </a:p>
          <a:p>
            <a:r>
              <a:rPr lang="en-US" dirty="0" smtClean="0"/>
              <a:t>  &lt;% end %&gt;</a:t>
            </a:r>
          </a:p>
          <a:p>
            <a:r>
              <a:rPr lang="en-US" dirty="0" smtClean="0"/>
              <a:t>&lt;/p&gt;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37513-87A5-C748-9332-4E97BE91B07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1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LazyBook</a:t>
            </a:r>
            <a:r>
              <a:rPr lang="en-US" dirty="0" smtClean="0"/>
              <a:t> = </a:t>
            </a:r>
            <a:r>
              <a:rPr lang="en-US" dirty="0" err="1" smtClean="0"/>
              <a:t>React.createClass</a:t>
            </a:r>
            <a:r>
              <a:rPr lang="en-US" dirty="0" smtClean="0"/>
              <a:t>({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</a:t>
            </a:r>
            <a:r>
              <a:rPr lang="en-US" dirty="0" err="1" smtClean="0"/>
              <a:t>getInitialState</a:t>
            </a:r>
            <a:r>
              <a:rPr lang="en-US" dirty="0" smtClean="0"/>
              <a:t>: function() {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return {data: {} };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},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</a:t>
            </a:r>
            <a:r>
              <a:rPr lang="en-US" dirty="0" err="1" smtClean="0"/>
              <a:t>componentDidMount</a:t>
            </a:r>
            <a:r>
              <a:rPr lang="en-US" dirty="0" smtClean="0"/>
              <a:t>: function() {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$.</a:t>
            </a:r>
            <a:r>
              <a:rPr lang="en-US" dirty="0" err="1" smtClean="0"/>
              <a:t>ajax</a:t>
            </a:r>
            <a:r>
              <a:rPr lang="en-US" dirty="0" smtClean="0"/>
              <a:t>({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  </a:t>
            </a:r>
            <a:r>
              <a:rPr lang="en-US" dirty="0" err="1" smtClean="0"/>
              <a:t>url</a:t>
            </a:r>
            <a:r>
              <a:rPr lang="en-US" dirty="0" smtClean="0"/>
              <a:t>: </a:t>
            </a:r>
            <a:r>
              <a:rPr lang="en-US" dirty="0" err="1" smtClean="0"/>
              <a:t>this.props.url</a:t>
            </a:r>
            <a:r>
              <a:rPr lang="en-US" dirty="0" smtClean="0"/>
              <a:t>,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  </a:t>
            </a:r>
            <a:r>
              <a:rPr lang="en-US" dirty="0" err="1" smtClean="0"/>
              <a:t>dataType</a:t>
            </a:r>
            <a:r>
              <a:rPr lang="en-US" dirty="0" smtClean="0"/>
              <a:t>: '</a:t>
            </a:r>
            <a:r>
              <a:rPr lang="en-US" dirty="0" err="1" smtClean="0"/>
              <a:t>json</a:t>
            </a:r>
            <a:r>
              <a:rPr lang="en-US" dirty="0" smtClean="0"/>
              <a:t>',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  cache: false,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  success: function(data) {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    </a:t>
            </a:r>
            <a:r>
              <a:rPr lang="en-US" dirty="0" err="1" smtClean="0"/>
              <a:t>this.setState</a:t>
            </a:r>
            <a:r>
              <a:rPr lang="en-US" dirty="0" smtClean="0"/>
              <a:t>({data: data});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  }.bind(this),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  error: function(</a:t>
            </a:r>
            <a:r>
              <a:rPr lang="en-US" dirty="0" err="1" smtClean="0"/>
              <a:t>xhr</a:t>
            </a:r>
            <a:r>
              <a:rPr lang="en-US" dirty="0" smtClean="0"/>
              <a:t>, status, err) {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    </a:t>
            </a:r>
            <a:r>
              <a:rPr lang="en-US" dirty="0" err="1" smtClean="0"/>
              <a:t>console.error</a:t>
            </a:r>
            <a:r>
              <a:rPr lang="en-US" dirty="0" smtClean="0"/>
              <a:t>(</a:t>
            </a:r>
            <a:r>
              <a:rPr lang="en-US" dirty="0" err="1" smtClean="0"/>
              <a:t>this.props.url</a:t>
            </a:r>
            <a:r>
              <a:rPr lang="en-US" dirty="0" smtClean="0"/>
              <a:t>, status, </a:t>
            </a:r>
            <a:r>
              <a:rPr lang="en-US" dirty="0" err="1" smtClean="0"/>
              <a:t>err.toString</a:t>
            </a:r>
            <a:r>
              <a:rPr lang="en-US" dirty="0" smtClean="0"/>
              <a:t>());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  }.bind(this)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});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},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render: function() {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return (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  &lt;div&gt;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    &lt;div&gt;Title: {</a:t>
            </a:r>
            <a:r>
              <a:rPr lang="en-US" dirty="0" err="1" smtClean="0"/>
              <a:t>this.state.data.title</a:t>
            </a:r>
            <a:r>
              <a:rPr lang="en-US" dirty="0" smtClean="0"/>
              <a:t>}&lt;/div&gt;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  &lt;/div&gt;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);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}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});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37513-87A5-C748-9332-4E97BE91B07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127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254A-3EC9-4ABF-B91B-E1A3A093AD7E}" type="datetimeFigureOut">
              <a:rPr lang="en-US" smtClean="0"/>
              <a:t>16-10-04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7B98A-6064-48A8-9302-9DB423318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577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254A-3EC9-4ABF-B91B-E1A3A093AD7E}" type="datetimeFigureOut">
              <a:rPr lang="en-US" smtClean="0"/>
              <a:t>16-10-04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7B98A-6064-48A8-9302-9DB423318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84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254A-3EC9-4ABF-B91B-E1A3A093AD7E}" type="datetimeFigureOut">
              <a:rPr lang="en-US" smtClean="0"/>
              <a:t>16-10-04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7B98A-6064-48A8-9302-9DB423318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976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solarfeeds.com/wp-content/uploads/greenbubble.png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2527" y="5465378"/>
            <a:ext cx="1204199" cy="1198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solarfeeds.com/wp-content/uploads/greenbubble.png"/>
          <p:cNvPicPr>
            <a:picLocks noChangeAspect="1" noChangeArrowheads="1"/>
          </p:cNvPicPr>
          <p:nvPr userDrawn="1"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9724" y="4529957"/>
            <a:ext cx="624272" cy="62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solarfeeds.com/wp-content/uploads/greenbubble.png"/>
          <p:cNvPicPr>
            <a:picLocks noChangeAspect="1" noChangeArrowheads="1"/>
          </p:cNvPicPr>
          <p:nvPr userDrawn="1"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4153" y="4162096"/>
            <a:ext cx="1098567" cy="109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.solarfeeds.com/wp-content/uploads/greenbubble.png"/>
          <p:cNvPicPr>
            <a:picLocks noChangeAspect="1" noChangeArrowheads="1"/>
          </p:cNvPicPr>
          <p:nvPr userDrawn="1"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7492" y="3470659"/>
            <a:ext cx="604464" cy="601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62455" y="365126"/>
            <a:ext cx="11214538" cy="812034"/>
          </a:xfrm>
        </p:spPr>
        <p:txBody>
          <a:bodyPr>
            <a:normAutofit/>
          </a:bodyPr>
          <a:lstStyle>
            <a:lvl1pPr>
              <a:defRPr sz="5400">
                <a:latin typeface="Franklin Gothic Demi Cond" panose="020B07060304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62455" y="1208692"/>
            <a:ext cx="11214538" cy="1051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62455" y="1387366"/>
            <a:ext cx="11214538" cy="5065986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601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254A-3EC9-4ABF-B91B-E1A3A093AD7E}" type="datetimeFigureOut">
              <a:rPr lang="en-US" smtClean="0"/>
              <a:t>16-10-04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7B98A-6064-48A8-9302-9DB423318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35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254A-3EC9-4ABF-B91B-E1A3A093AD7E}" type="datetimeFigureOut">
              <a:rPr lang="en-US" smtClean="0"/>
              <a:t>16-10-04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7B98A-6064-48A8-9302-9DB423318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265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254A-3EC9-4ABF-B91B-E1A3A093AD7E}" type="datetimeFigureOut">
              <a:rPr lang="en-US" smtClean="0"/>
              <a:t>16-10-04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7B98A-6064-48A8-9302-9DB423318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701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254A-3EC9-4ABF-B91B-E1A3A093AD7E}" type="datetimeFigureOut">
              <a:rPr lang="en-US" smtClean="0"/>
              <a:t>16-10-04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7B98A-6064-48A8-9302-9DB423318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7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254A-3EC9-4ABF-B91B-E1A3A093AD7E}" type="datetimeFigureOut">
              <a:rPr lang="en-US" smtClean="0"/>
              <a:t>16-10-04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7B98A-6064-48A8-9302-9DB423318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842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254A-3EC9-4ABF-B91B-E1A3A093AD7E}" type="datetimeFigureOut">
              <a:rPr lang="en-US" smtClean="0"/>
              <a:t>16-10-04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7B98A-6064-48A8-9302-9DB423318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254A-3EC9-4ABF-B91B-E1A3A093AD7E}" type="datetimeFigureOut">
              <a:rPr lang="en-US" smtClean="0"/>
              <a:t>16-10-04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7B98A-6064-48A8-9302-9DB423318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54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C254A-3EC9-4ABF-B91B-E1A3A093AD7E}" type="datetimeFigureOut">
              <a:rPr lang="en-US" smtClean="0"/>
              <a:t>16-10-04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7B98A-6064-48A8-9302-9DB423318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46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eg"/><Relationship Id="rId3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52448" y="462844"/>
            <a:ext cx="5543601" cy="3209195"/>
          </a:xfrm>
        </p:spPr>
        <p:txBody>
          <a:bodyPr>
            <a:normAutofit/>
          </a:bodyPr>
          <a:lstStyle/>
          <a:p>
            <a:r>
              <a:rPr lang="en-US" sz="8000" dirty="0" smtClean="0">
                <a:solidFill>
                  <a:srgbClr val="B8DE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</a:t>
            </a:r>
            <a:r>
              <a:rPr lang="en-US" sz="8000" dirty="0" smtClean="0"/>
              <a:t>IVE</a:t>
            </a:r>
            <a:br>
              <a:rPr lang="en-US" sz="8000" dirty="0" smtClean="0"/>
            </a:br>
            <a:r>
              <a:rPr lang="en-US" dirty="0" smtClean="0"/>
              <a:t>RUBY ON RAILS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1734" y="4165600"/>
            <a:ext cx="4504272" cy="208893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+mj-lt"/>
              </a:rPr>
              <a:t>YYC  </a:t>
            </a:r>
            <a:r>
              <a:rPr lang="en-US" sz="2800" b="1" dirty="0" smtClean="0">
                <a:latin typeface="+mj-lt"/>
              </a:rPr>
              <a:t>RUBY MEETUP</a:t>
            </a:r>
          </a:p>
          <a:p>
            <a:endParaRPr lang="en-US" sz="2800" dirty="0" smtClean="0">
              <a:latin typeface="+mj-lt"/>
            </a:endParaRPr>
          </a:p>
          <a:p>
            <a:pPr algn="r"/>
            <a:r>
              <a:rPr lang="en-US" sz="2800" dirty="0" smtClean="0">
                <a:latin typeface="+mj-lt"/>
              </a:rPr>
              <a:t> with </a:t>
            </a:r>
            <a:r>
              <a:rPr lang="en-US" sz="2800" b="1" dirty="0" smtClean="0">
                <a:latin typeface="+mj-lt"/>
              </a:rPr>
              <a:t>KRIS READ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800" b="1" dirty="0" smtClean="0">
                <a:latin typeface="+mj-lt"/>
              </a:rPr>
              <a:t>  </a:t>
            </a:r>
          </a:p>
          <a:p>
            <a:pPr algn="r"/>
            <a:r>
              <a:rPr lang="en-US" sz="2000" dirty="0" smtClean="0">
                <a:latin typeface="Maiandra GD" panose="020E0502030308020204" pitchFamily="34" charset="0"/>
              </a:rPr>
              <a:t>“Post-Technical Entrepreneur”</a:t>
            </a:r>
          </a:p>
          <a:p>
            <a:endParaRPr lang="en-US" dirty="0">
              <a:latin typeface="+mj-lt"/>
            </a:endParaRPr>
          </a:p>
        </p:txBody>
      </p:sp>
      <p:pic>
        <p:nvPicPr>
          <p:cNvPr id="1026" name="Picture 2" descr="http://mantaq.com/blog/wp-content/uploads/2012/03/Scien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86" y="341826"/>
            <a:ext cx="5398558" cy="591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photos3.meetupstatic.com/photos/event/9/0/8/0/global_199776992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420" y="3978752"/>
            <a:ext cx="992016" cy="606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0374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68926"/>
          </a:xfrm>
        </p:spPr>
        <p:txBody>
          <a:bodyPr/>
          <a:lstStyle/>
          <a:p>
            <a:r>
              <a:rPr lang="en-US" b="1" dirty="0" smtClean="0"/>
              <a:t>DEMO TIME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40968" y="2892884"/>
            <a:ext cx="5677711" cy="419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195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START A RAILS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If you already have a rails project you obviously skip this step.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1. Make </a:t>
            </a:r>
            <a:r>
              <a:rPr lang="en-US" dirty="0"/>
              <a:t>sure you have </a:t>
            </a:r>
            <a:r>
              <a:rPr lang="en-US" dirty="0" smtClean="0"/>
              <a:t>Rails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	gem update rails '5.0.0.1'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2. Create a rails project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	rails new 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3. Fire </a:t>
            </a:r>
            <a:r>
              <a:rPr lang="en-US" dirty="0"/>
              <a:t>it </a:t>
            </a:r>
            <a:r>
              <a:rPr lang="en-US" dirty="0" smtClean="0"/>
              <a:t>up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	rake </a:t>
            </a:r>
            <a:r>
              <a:rPr lang="en-US" dirty="0" err="1"/>
              <a:t>db:setup</a:t>
            </a:r>
            <a:r>
              <a:rPr lang="en-US" dirty="0"/>
              <a:t>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rake </a:t>
            </a:r>
            <a:r>
              <a:rPr lang="en-US" dirty="0" err="1" smtClean="0"/>
              <a:t>db:migrate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rails 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8072"/>
          <a:stretch/>
        </p:blipFill>
        <p:spPr>
          <a:xfrm>
            <a:off x="6793351" y="2078215"/>
            <a:ext cx="5318015" cy="463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47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 REACT-RAILS GEM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Add the gem</a:t>
            </a:r>
            <a:br>
              <a:rPr lang="en-US" dirty="0" smtClean="0"/>
            </a:b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echo -e "gem 'react-rails'\n" &gt;&gt; </a:t>
            </a:r>
            <a:r>
              <a:rPr lang="en-US" dirty="0" err="1" smtClean="0"/>
              <a:t>Gemfile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b</a:t>
            </a:r>
            <a:r>
              <a:rPr lang="en-US" dirty="0" smtClean="0"/>
              <a:t>undle install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514350" indent="-514350">
              <a:buAutoNum type="arabicPeriod" startAt="2"/>
            </a:pPr>
            <a:r>
              <a:rPr lang="en-US" dirty="0" smtClean="0"/>
              <a:t>Run the install generator</a:t>
            </a:r>
          </a:p>
          <a:p>
            <a:pPr marL="514350" indent="-514350">
              <a:buAutoNum type="arabicPeriod" startAt="2"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rails g </a:t>
            </a:r>
            <a:r>
              <a:rPr lang="en-US" dirty="0" err="1"/>
              <a:t>react:install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281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YOU 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React inserted into the assets pipeline via </a:t>
            </a:r>
            <a:r>
              <a:rPr lang="en-US" dirty="0" err="1" smtClean="0"/>
              <a:t>application.js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/</a:t>
            </a:r>
            <a:r>
              <a:rPr lang="en-US" dirty="0"/>
              <a:t>/= require </a:t>
            </a:r>
            <a:r>
              <a:rPr lang="en-US" dirty="0" smtClean="0"/>
              <a:t>react</a:t>
            </a:r>
            <a:br>
              <a:rPr lang="en-US" dirty="0" smtClean="0"/>
            </a:br>
            <a:r>
              <a:rPr lang="en-US" dirty="0" smtClean="0"/>
              <a:t>	/</a:t>
            </a:r>
            <a:r>
              <a:rPr lang="en-US" dirty="0"/>
              <a:t>/= require </a:t>
            </a:r>
            <a:r>
              <a:rPr lang="en-US" dirty="0" err="1" smtClean="0"/>
              <a:t>react_ujs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/</a:t>
            </a:r>
            <a:r>
              <a:rPr lang="en-US" dirty="0"/>
              <a:t>/= require components</a:t>
            </a:r>
          </a:p>
          <a:p>
            <a:endParaRPr lang="en-US" dirty="0" smtClean="0"/>
          </a:p>
          <a:p>
            <a:r>
              <a:rPr lang="en-US" dirty="0" smtClean="0"/>
              <a:t>Components folder to build your first component.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/>
              <a:t>.</a:t>
            </a:r>
            <a:r>
              <a:rPr lang="en-US" dirty="0" err="1"/>
              <a:t>js.jsx</a:t>
            </a:r>
            <a:r>
              <a:rPr lang="en-US" dirty="0"/>
              <a:t> files will be </a:t>
            </a:r>
            <a:r>
              <a:rPr lang="en-US" dirty="0" smtClean="0"/>
              <a:t>transformed in the build pipeline.</a:t>
            </a:r>
          </a:p>
          <a:p>
            <a:endParaRPr lang="en-US" dirty="0"/>
          </a:p>
          <a:p>
            <a:r>
              <a:rPr lang="en-US" dirty="0"/>
              <a:t>react-rails includes a view helper (</a:t>
            </a:r>
            <a:r>
              <a:rPr lang="en-US" dirty="0" err="1"/>
              <a:t>react_component</a:t>
            </a:r>
            <a:r>
              <a:rPr lang="en-US" dirty="0" smtClean="0"/>
              <a:t>).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350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RAILS UP A QUICK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Lets scaffold up a quick demo app: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rails g scaffold Author </a:t>
            </a:r>
            <a:r>
              <a:rPr lang="en-US" dirty="0" err="1"/>
              <a:t>name:string</a:t>
            </a:r>
            <a:r>
              <a:rPr lang="en-US" dirty="0"/>
              <a:t> </a:t>
            </a:r>
            <a:r>
              <a:rPr lang="en-US" dirty="0" err="1" smtClean="0"/>
              <a:t>age:integer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rails g scaffold Book </a:t>
            </a:r>
            <a:r>
              <a:rPr lang="en-US" dirty="0" err="1"/>
              <a:t>title:string</a:t>
            </a:r>
            <a:r>
              <a:rPr lang="en-US" dirty="0"/>
              <a:t> </a:t>
            </a:r>
            <a:r>
              <a:rPr lang="en-US" dirty="0" err="1" smtClean="0"/>
              <a:t>author:references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rake </a:t>
            </a:r>
            <a:r>
              <a:rPr lang="en-US" dirty="0" err="1" smtClean="0"/>
              <a:t>db:migrate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Start it up again and make sure it works: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rails s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http://localhost:3000/authors  (add an author)  	</a:t>
            </a:r>
          </a:p>
          <a:p>
            <a:pPr marL="457200" lvl="1" indent="0">
              <a:buNone/>
            </a:pPr>
            <a:r>
              <a:rPr lang="en-US" dirty="0"/>
              <a:t>http://localhost:3000/books    (add a book)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073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can’t see books on the author page.</a:t>
            </a:r>
          </a:p>
          <a:p>
            <a:endParaRPr lang="en-US" dirty="0" smtClean="0"/>
          </a:p>
          <a:p>
            <a:r>
              <a:rPr lang="en-US" dirty="0" smtClean="0"/>
              <a:t>Let’s </a:t>
            </a:r>
            <a:r>
              <a:rPr lang="en-US" dirty="0"/>
              <a:t>c</a:t>
            </a:r>
            <a:r>
              <a:rPr lang="en-US" dirty="0" smtClean="0"/>
              <a:t>reate a REACT component!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rails g </a:t>
            </a:r>
            <a:r>
              <a:rPr lang="en-US" dirty="0" err="1"/>
              <a:t>react:component</a:t>
            </a:r>
            <a:r>
              <a:rPr lang="en-US" dirty="0"/>
              <a:t> Book </a:t>
            </a:r>
            <a:r>
              <a:rPr lang="en-US" dirty="0" err="1"/>
              <a:t>book:object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383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 THE COMPONENT TO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Edit: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app/views/authors/</a:t>
            </a:r>
            <a:r>
              <a:rPr lang="en-US" dirty="0" err="1" smtClean="0"/>
              <a:t>show.html.erb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Check if it works!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925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PROBLEM: 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200" dirty="0" smtClean="0"/>
              <a:t>Data is being rendered into the view instead of fetched on demand.</a:t>
            </a:r>
          </a:p>
          <a:p>
            <a:pPr>
              <a:lnSpc>
                <a:spcPct val="120000"/>
              </a:lnSpc>
            </a:pPr>
            <a:endParaRPr lang="en-US" sz="3200" dirty="0"/>
          </a:p>
          <a:p>
            <a:pPr>
              <a:lnSpc>
                <a:spcPct val="120000"/>
              </a:lnSpc>
            </a:pPr>
            <a:r>
              <a:rPr lang="en-US" sz="3200" dirty="0" smtClean="0"/>
              <a:t>We decide we’d prefer a component to load it’s own data about books by contacting the REST API.</a:t>
            </a:r>
          </a:p>
          <a:p>
            <a:pPr>
              <a:lnSpc>
                <a:spcPct val="120000"/>
              </a:lnSpc>
            </a:pPr>
            <a:endParaRPr lang="en-US" sz="3200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/>
              <a:t>http://localhost:3000/books/1.json</a:t>
            </a:r>
          </a:p>
        </p:txBody>
      </p:sp>
    </p:spTree>
    <p:extLst>
      <p:ext uri="{BB962C8B-B14F-4D97-AF65-F5344CB8AC3E}">
        <p14:creationId xmlns:p14="http://schemas.microsoft.com/office/powerpoint/2010/main" val="3294952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A LAZY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Edit: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app/assets/</a:t>
            </a:r>
            <a:r>
              <a:rPr lang="en-US" dirty="0" err="1" smtClean="0"/>
              <a:t>javascripts</a:t>
            </a:r>
            <a:r>
              <a:rPr lang="en-US" dirty="0" smtClean="0"/>
              <a:t>/components/</a:t>
            </a:r>
            <a:r>
              <a:rPr lang="en-US" dirty="0" err="1" smtClean="0"/>
              <a:t>lazy_book.js.jsx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In the view, pass the API URL instead of the book object.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&lt;%= </a:t>
            </a:r>
            <a:r>
              <a:rPr lang="en-US" dirty="0" err="1" smtClean="0"/>
              <a:t>react_component</a:t>
            </a:r>
            <a:r>
              <a:rPr lang="en-US" dirty="0" smtClean="0"/>
              <a:t>( ‘</a:t>
            </a:r>
            <a:r>
              <a:rPr lang="en-US" dirty="0" err="1" smtClean="0"/>
              <a:t>LazyBook</a:t>
            </a:r>
            <a:r>
              <a:rPr lang="en-US" dirty="0" smtClean="0"/>
              <a:t>’,  </a:t>
            </a:r>
            <a:r>
              <a:rPr lang="en-US" dirty="0" err="1" smtClean="0"/>
              <a:t>url</a:t>
            </a:r>
            <a:r>
              <a:rPr lang="en-US" dirty="0" smtClean="0"/>
              <a:t>: </a:t>
            </a:r>
            <a:r>
              <a:rPr lang="en-US" dirty="0" err="1" smtClean="0"/>
              <a:t>url_for</a:t>
            </a:r>
            <a:r>
              <a:rPr lang="en-US" dirty="0" smtClean="0"/>
              <a:t>(b) )  %&gt;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798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IT WORKS!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sz="3200" dirty="0" smtClean="0"/>
              <a:t>React inserts the component onto the page.</a:t>
            </a:r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sz="3200" dirty="0" smtClean="0"/>
              <a:t>The component runs it’s “lifecycle”.</a:t>
            </a:r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sz="3200" dirty="0" smtClean="0"/>
              <a:t>The component updates it’s data.</a:t>
            </a:r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sz="3200" dirty="0" smtClean="0"/>
              <a:t>The component renders the UI.</a:t>
            </a:r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2047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Franklin Gothic Demi Cond" panose="020B0706030402020204" pitchFamily="34" charset="0"/>
              </a:rPr>
              <a:t>WHAT YOU’RE GOING TO LEARN</a:t>
            </a:r>
            <a:endParaRPr lang="en-US" dirty="0">
              <a:latin typeface="Franklin Gothic Demi Cond" panose="020B07060304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4000" dirty="0" smtClean="0"/>
              <a:t>What is React – Quick Version</a:t>
            </a:r>
          </a:p>
          <a:p>
            <a:pPr>
              <a:lnSpc>
                <a:spcPct val="150000"/>
              </a:lnSpc>
            </a:pPr>
            <a:r>
              <a:rPr lang="en-US" sz="4000" dirty="0" smtClean="0"/>
              <a:t>How To Integrate React with Rails</a:t>
            </a:r>
          </a:p>
          <a:p>
            <a:pPr>
              <a:lnSpc>
                <a:spcPct val="150000"/>
              </a:lnSpc>
            </a:pPr>
            <a:r>
              <a:rPr lang="en-US" sz="4000" dirty="0" smtClean="0"/>
              <a:t>Building a React + Rails App Hands On </a:t>
            </a:r>
          </a:p>
          <a:p>
            <a:pPr>
              <a:lnSpc>
                <a:spcPct val="150000"/>
              </a:lnSpc>
            </a:pPr>
            <a:endParaRPr lang="en-US" sz="40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4000" i="1" dirty="0" smtClean="0">
                <a:solidFill>
                  <a:srgbClr val="3366FF"/>
                </a:solidFill>
              </a:rPr>
              <a:t>CODE:  </a:t>
            </a:r>
            <a:r>
              <a:rPr lang="en-US" sz="4000" i="1" dirty="0" err="1" smtClean="0">
                <a:solidFill>
                  <a:srgbClr val="3366FF"/>
                </a:solidFill>
              </a:rPr>
              <a:t>github.com</a:t>
            </a:r>
            <a:r>
              <a:rPr lang="en-US" sz="4000" i="1" dirty="0">
                <a:solidFill>
                  <a:srgbClr val="3366FF"/>
                </a:solidFill>
              </a:rPr>
              <a:t>/</a:t>
            </a:r>
            <a:r>
              <a:rPr lang="en-US" sz="4000" i="1" dirty="0" err="1">
                <a:solidFill>
                  <a:srgbClr val="3366FF"/>
                </a:solidFill>
              </a:rPr>
              <a:t>protokris</a:t>
            </a:r>
            <a:r>
              <a:rPr lang="en-US" sz="4000" i="1" dirty="0">
                <a:solidFill>
                  <a:srgbClr val="3366FF"/>
                </a:solidFill>
              </a:rPr>
              <a:t>/</a:t>
            </a:r>
            <a:r>
              <a:rPr lang="en-US" sz="4000" i="1" dirty="0" err="1">
                <a:solidFill>
                  <a:srgbClr val="3366FF"/>
                </a:solidFill>
              </a:rPr>
              <a:t>react_rails_demo</a:t>
            </a:r>
            <a:endParaRPr lang="en-US" sz="4000" i="1" dirty="0" smtClean="0">
              <a:solidFill>
                <a:srgbClr val="3366FF"/>
              </a:solidFill>
            </a:endParaRP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05578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4222" y="3359951"/>
            <a:ext cx="4797778" cy="33950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CHALLENGES FOR THE READER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Compose components: a component in another component.</a:t>
            </a:r>
          </a:p>
          <a:p>
            <a:endParaRPr lang="en-US" dirty="0"/>
          </a:p>
          <a:p>
            <a:r>
              <a:rPr lang="en-US" dirty="0" smtClean="0"/>
              <a:t>Build a component with internal state.</a:t>
            </a:r>
          </a:p>
          <a:p>
            <a:endParaRPr lang="en-US" dirty="0"/>
          </a:p>
          <a:p>
            <a:r>
              <a:rPr lang="en-US" dirty="0" smtClean="0"/>
              <a:t>Try with </a:t>
            </a:r>
            <a:r>
              <a:rPr lang="en-US" dirty="0" err="1" smtClean="0"/>
              <a:t>Redux</a:t>
            </a:r>
            <a:r>
              <a:rPr lang="en-US" dirty="0" smtClean="0"/>
              <a:t>,  </a:t>
            </a:r>
            <a:r>
              <a:rPr lang="en-US" dirty="0" err="1" smtClean="0"/>
              <a:t>React_Router</a:t>
            </a:r>
            <a:r>
              <a:rPr lang="en-US" dirty="0" smtClean="0"/>
              <a:t>, React-Bootstrap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891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PLEASE GO HOME</a:t>
            </a:r>
          </a:p>
          <a:p>
            <a:r>
              <a:rPr lang="en-US" dirty="0" smtClean="0"/>
              <a:t>THERE WILL BE NO ENCORE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294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REACT?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 smtClean="0"/>
              <a:t>Facebook’s library for rich </a:t>
            </a:r>
            <a:br>
              <a:rPr lang="en-US" sz="3600" dirty="0" smtClean="0"/>
            </a:br>
            <a:r>
              <a:rPr lang="en-US" sz="3600" dirty="0" smtClean="0"/>
              <a:t>JavaScript + HTML interfaces.</a:t>
            </a:r>
          </a:p>
          <a:p>
            <a:pPr>
              <a:lnSpc>
                <a:spcPct val="150000"/>
              </a:lnSpc>
            </a:pPr>
            <a:r>
              <a:rPr lang="en-US" sz="3600" dirty="0" smtClean="0"/>
              <a:t>Simple with a low learning curve.</a:t>
            </a:r>
          </a:p>
          <a:p>
            <a:pPr>
              <a:lnSpc>
                <a:spcPct val="150000"/>
              </a:lnSpc>
            </a:pPr>
            <a:r>
              <a:rPr lang="en-US" sz="3600" dirty="0" smtClean="0"/>
              <a:t>Based on composable components.</a:t>
            </a:r>
          </a:p>
          <a:p>
            <a:pPr>
              <a:lnSpc>
                <a:spcPct val="150000"/>
              </a:lnSpc>
            </a:pPr>
            <a:r>
              <a:rPr lang="en-US" sz="3600" dirty="0" smtClean="0"/>
              <a:t>High performance.</a:t>
            </a:r>
          </a:p>
          <a:p>
            <a:pPr>
              <a:lnSpc>
                <a:spcPct val="150000"/>
              </a:lnSpc>
            </a:pPr>
            <a:endParaRPr lang="en-US" sz="3600" dirty="0" smtClean="0"/>
          </a:p>
          <a:p>
            <a:pPr>
              <a:lnSpc>
                <a:spcPct val="150000"/>
              </a:lnSpc>
            </a:pPr>
            <a:endParaRPr lang="en-US" sz="3600" dirty="0" smtClean="0"/>
          </a:p>
          <a:p>
            <a:pPr>
              <a:lnSpc>
                <a:spcPct val="150000"/>
              </a:lnSpc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3340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A“COMPONENT?”</a:t>
            </a:r>
            <a:endParaRPr lang="en-US" dirty="0"/>
          </a:p>
        </p:txBody>
      </p:sp>
      <p:pic>
        <p:nvPicPr>
          <p:cNvPr id="4098" name="Picture 2" descr="Image result for what are react component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848"/>
          <a:stretch/>
        </p:blipFill>
        <p:spPr bwMode="auto">
          <a:xfrm>
            <a:off x="462455" y="1594379"/>
            <a:ext cx="8037801" cy="1261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43467" y="3048001"/>
            <a:ext cx="7676444" cy="767644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Comic Sans MS" panose="030F0702030302020204" pitchFamily="66" charset="0"/>
              </a:rPr>
              <a:t>MENU COMPONENT</a:t>
            </a:r>
            <a:endParaRPr lang="en-US" sz="2000" b="1" dirty="0">
              <a:latin typeface="Comic Sans MS" panose="030F0702030302020204" pitchFamily="66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3133" y="4007557"/>
            <a:ext cx="7676444" cy="2483553"/>
          </a:xfrm>
          <a:prstGeom prst="rect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82880" rtlCol="0" anchor="t" anchorCtr="0"/>
          <a:lstStyle/>
          <a:p>
            <a:pPr algn="ctr"/>
            <a:r>
              <a:rPr lang="en-US" sz="2000" b="1" dirty="0" smtClean="0">
                <a:latin typeface="Comic Sans MS" panose="030F0702030302020204" pitchFamily="66" charset="0"/>
              </a:rPr>
              <a:t>PARENT COMPONENT</a:t>
            </a:r>
            <a:endParaRPr lang="en-US" sz="2000" b="1" dirty="0">
              <a:latin typeface="Comic Sans MS" panose="030F0702030302020204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23812" y="4809066"/>
            <a:ext cx="2359655" cy="146755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10069" y="4809067"/>
            <a:ext cx="4361487" cy="1478842"/>
          </a:xfrm>
          <a:prstGeom prst="rect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mic Sans MS" panose="030F0702030302020204" pitchFamily="66" charset="0"/>
              </a:rPr>
              <a:t>VIEW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b="1" dirty="0" smtClean="0">
                <a:latin typeface="Comic Sans MS" panose="030F0702030302020204" pitchFamily="66" charset="0"/>
              </a:rPr>
              <a:t>COMPONENT</a:t>
            </a:r>
            <a:endParaRPr lang="en-US" b="1" dirty="0">
              <a:latin typeface="Comic Sans MS" panose="030F0702030302020204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3812" y="4809066"/>
            <a:ext cx="2359655" cy="1467556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Comic Sans MS" panose="030F0702030302020204" pitchFamily="66" charset="0"/>
              </a:rPr>
              <a:t>LIST</a:t>
            </a:r>
          </a:p>
          <a:p>
            <a:pPr algn="ctr"/>
            <a:r>
              <a:rPr lang="en-US" sz="2000" b="1" dirty="0" smtClean="0">
                <a:latin typeface="Comic Sans MS" panose="030F0702030302020204" pitchFamily="66" charset="0"/>
              </a:rPr>
              <a:t>COMPONENT</a:t>
            </a:r>
            <a:endParaRPr lang="en-US" sz="2000" b="1" dirty="0">
              <a:latin typeface="Comic Sans MS" panose="030F0702030302020204" pitchFamily="66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3812" y="4809066"/>
            <a:ext cx="2359655" cy="438795"/>
          </a:xfrm>
          <a:prstGeom prst="rect">
            <a:avLst/>
          </a:prstGeom>
          <a:noFill/>
          <a:ln w="3175">
            <a:solidFill>
              <a:schemeClr val="accent4">
                <a:lumMod val="75000"/>
              </a:schemeClr>
            </a:solidFill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23811" y="5686656"/>
            <a:ext cx="2359655" cy="438795"/>
          </a:xfrm>
          <a:prstGeom prst="rect">
            <a:avLst/>
          </a:prstGeom>
          <a:noFill/>
          <a:ln w="3175">
            <a:solidFill>
              <a:schemeClr val="accent4">
                <a:lumMod val="75000"/>
              </a:schemeClr>
            </a:solidFill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890749" y="4986748"/>
            <a:ext cx="1145078" cy="699908"/>
          </a:xfrm>
          <a:prstGeom prst="rect">
            <a:avLst/>
          </a:prstGeom>
          <a:noFill/>
          <a:ln w="3175">
            <a:solidFill>
              <a:srgbClr val="B8DE0F"/>
            </a:solidFill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318272" y="4986748"/>
            <a:ext cx="2434249" cy="261113"/>
          </a:xfrm>
          <a:prstGeom prst="rect">
            <a:avLst/>
          </a:prstGeom>
          <a:noFill/>
          <a:ln w="3175">
            <a:solidFill>
              <a:srgbClr val="B8DE0F"/>
            </a:solidFill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318272" y="5788258"/>
            <a:ext cx="2434249" cy="261113"/>
          </a:xfrm>
          <a:prstGeom prst="rect">
            <a:avLst/>
          </a:prstGeom>
          <a:noFill/>
          <a:ln w="3175">
            <a:solidFill>
              <a:srgbClr val="B8DE0F"/>
            </a:solidFill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334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VS TEMPLATE FRAGMENTS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4000" dirty="0" smtClean="0"/>
              <a:t>Are rendered client-side*</a:t>
            </a:r>
          </a:p>
          <a:p>
            <a:pPr>
              <a:lnSpc>
                <a:spcPct val="120000"/>
              </a:lnSpc>
            </a:pPr>
            <a:r>
              <a:rPr lang="en-US" sz="4000" dirty="0" smtClean="0"/>
              <a:t>Have a lifecycle</a:t>
            </a:r>
          </a:p>
          <a:p>
            <a:pPr>
              <a:lnSpc>
                <a:spcPct val="120000"/>
              </a:lnSpc>
            </a:pPr>
            <a:r>
              <a:rPr lang="en-US" sz="4000" dirty="0" smtClean="0"/>
              <a:t>Have state</a:t>
            </a:r>
          </a:p>
          <a:p>
            <a:pPr>
              <a:lnSpc>
                <a:spcPct val="120000"/>
              </a:lnSpc>
            </a:pPr>
            <a:r>
              <a:rPr lang="en-US" sz="4000" dirty="0" smtClean="0"/>
              <a:t>Are responsive to </a:t>
            </a:r>
            <a:br>
              <a:rPr lang="en-US" sz="4000" dirty="0" smtClean="0"/>
            </a:br>
            <a:r>
              <a:rPr lang="en-US" sz="4000" dirty="0" smtClean="0"/>
              <a:t>data changes</a:t>
            </a:r>
          </a:p>
          <a:p>
            <a:pPr>
              <a:lnSpc>
                <a:spcPct val="120000"/>
              </a:lnSpc>
            </a:pPr>
            <a:endParaRPr lang="en-US" sz="4000" dirty="0" smtClean="0"/>
          </a:p>
          <a:p>
            <a:pPr lvl="1">
              <a:lnSpc>
                <a:spcPct val="120000"/>
              </a:lnSpc>
            </a:pPr>
            <a:endParaRPr lang="en-US" dirty="0" smtClean="0"/>
          </a:p>
          <a:p>
            <a:pPr lvl="1">
              <a:lnSpc>
                <a:spcPct val="120000"/>
              </a:lnSpc>
            </a:pPr>
            <a:endParaRPr lang="en-US" dirty="0" smtClean="0"/>
          </a:p>
        </p:txBody>
      </p:sp>
      <p:pic>
        <p:nvPicPr>
          <p:cNvPr id="5122" name="Picture 2" descr="http://busypeoples.github.io/img/lifecycle_ini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1" t="4539" r="63585" b="3390"/>
          <a:stretch/>
        </p:blipFill>
        <p:spPr bwMode="auto">
          <a:xfrm>
            <a:off x="5893239" y="2393351"/>
            <a:ext cx="3366052" cy="3578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2112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RAILS READY INTEGRATIONS</a:t>
            </a:r>
            <a:endParaRPr lang="en-US" dirty="0"/>
          </a:p>
        </p:txBody>
      </p:sp>
      <p:pic>
        <p:nvPicPr>
          <p:cNvPr id="3076" name="Picture 4" descr="http://www.clipartkid.com/images/137/empty-erlenmeyer-flask-clip-art-at-clker-com-vector-clip-art-online-yT3jEu-clipa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16" y="2588741"/>
            <a:ext cx="3202869" cy="3337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99716" y="5234139"/>
            <a:ext cx="320286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react-rails</a:t>
            </a:r>
            <a:endParaRPr lang="en-US" sz="3200" b="1" dirty="0"/>
          </a:p>
        </p:txBody>
      </p:sp>
      <p:pic>
        <p:nvPicPr>
          <p:cNvPr id="8" name="Picture 4" descr="http://www.clipartkid.com/images/137/empty-erlenmeyer-flask-clip-art-at-clker-com-vector-clip-art-online-yT3jEu-clipa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306" y="2588741"/>
            <a:ext cx="3202869" cy="3337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049306" y="5234139"/>
            <a:ext cx="320286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react_on_rails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178393" y="4126143"/>
            <a:ext cx="15951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latin typeface="Franklin Gothic Demi Cond" panose="020B0706030402020204" pitchFamily="34" charset="0"/>
              </a:rPr>
              <a:t>VS</a:t>
            </a:r>
            <a:endParaRPr lang="en-US" sz="6600" dirty="0"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043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REACT-RAILS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455" y="1387366"/>
            <a:ext cx="5261012" cy="506598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PROS</a:t>
            </a:r>
          </a:p>
          <a:p>
            <a:r>
              <a:rPr lang="en-US" dirty="0" smtClean="0"/>
              <a:t>Simple.</a:t>
            </a:r>
          </a:p>
          <a:p>
            <a:r>
              <a:rPr lang="en-US" dirty="0" smtClean="0"/>
              <a:t>Easy to learn.</a:t>
            </a:r>
          </a:p>
          <a:p>
            <a:r>
              <a:rPr lang="en-US" dirty="0" smtClean="0"/>
              <a:t>Add to an existing app.</a:t>
            </a:r>
          </a:p>
          <a:p>
            <a:r>
              <a:rPr lang="en-US" dirty="0" smtClean="0"/>
              <a:t>Follows the Rails way.</a:t>
            </a:r>
          </a:p>
          <a:p>
            <a:r>
              <a:rPr lang="en-US" dirty="0" smtClean="0"/>
              <a:t>Uses Rails tooling.</a:t>
            </a:r>
          </a:p>
          <a:p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/>
              <a:t>Includes React automatically.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/>
              <a:t>Transforms JSX components via </a:t>
            </a:r>
            <a:br>
              <a:rPr lang="en-US" sz="2000" dirty="0" smtClean="0"/>
            </a:br>
            <a:r>
              <a:rPr lang="en-US" sz="2000" dirty="0" smtClean="0"/>
              <a:t>asset pipeline.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/>
              <a:t>Comes with React view helpers.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0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69724" y="1387366"/>
            <a:ext cx="5261012" cy="5065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CONS</a:t>
            </a:r>
          </a:p>
          <a:p>
            <a:r>
              <a:rPr lang="en-US" dirty="0" smtClean="0"/>
              <a:t>You just get React, not:</a:t>
            </a:r>
          </a:p>
          <a:p>
            <a:pPr lvl="1"/>
            <a:r>
              <a:rPr lang="en-US" dirty="0" smtClean="0"/>
              <a:t>Flux</a:t>
            </a:r>
          </a:p>
          <a:p>
            <a:pPr lvl="1"/>
            <a:r>
              <a:rPr lang="en-US" dirty="0" smtClean="0"/>
              <a:t>Redux</a:t>
            </a:r>
          </a:p>
          <a:p>
            <a:pPr lvl="1"/>
            <a:r>
              <a:rPr lang="en-US" dirty="0" smtClean="0"/>
              <a:t>React-Router</a:t>
            </a:r>
          </a:p>
          <a:p>
            <a:pPr lvl="1"/>
            <a:r>
              <a:rPr lang="en-US" dirty="0" smtClean="0"/>
              <a:t>React-Bootstrap</a:t>
            </a:r>
          </a:p>
          <a:p>
            <a:pPr lvl="1"/>
            <a:r>
              <a:rPr lang="en-US" dirty="0" err="1" smtClean="0"/>
              <a:t>Webpack</a:t>
            </a:r>
            <a:endParaRPr lang="en-US" dirty="0" smtClean="0"/>
          </a:p>
          <a:p>
            <a:pPr lvl="1"/>
            <a:r>
              <a:rPr lang="en-US" dirty="0" smtClean="0"/>
              <a:t>NPM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Easier to slip into bad </a:t>
            </a:r>
            <a:br>
              <a:rPr lang="en-US" dirty="0" smtClean="0"/>
            </a:br>
            <a:r>
              <a:rPr lang="en-US" dirty="0" smtClean="0"/>
              <a:t>React habits.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861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REACT</a:t>
            </a:r>
            <a:r>
              <a:rPr lang="en-US" i="1" dirty="0" smtClean="0"/>
              <a:t>_ON_</a:t>
            </a:r>
            <a:r>
              <a:rPr lang="en-US" dirty="0" smtClean="0"/>
              <a:t>RAILS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455" y="1387366"/>
            <a:ext cx="5261012" cy="50659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PROS</a:t>
            </a:r>
          </a:p>
          <a:p>
            <a:r>
              <a:rPr lang="en-US" dirty="0" smtClean="0"/>
              <a:t>You get the most popular </a:t>
            </a:r>
            <a:br>
              <a:rPr lang="en-US" dirty="0" smtClean="0"/>
            </a:br>
            <a:r>
              <a:rPr lang="en-US" dirty="0" smtClean="0"/>
              <a:t>React stack and tools.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 smtClean="0"/>
              <a:t>Webpack</a:t>
            </a:r>
            <a:r>
              <a:rPr lang="en-US" dirty="0" smtClean="0"/>
              <a:t> is nice to use.</a:t>
            </a:r>
          </a:p>
          <a:p>
            <a:endParaRPr lang="en-US" dirty="0" smtClean="0"/>
          </a:p>
          <a:p>
            <a:r>
              <a:rPr lang="en-US" dirty="0" smtClean="0"/>
              <a:t>Scales better to complex apps.</a:t>
            </a:r>
          </a:p>
          <a:p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/>
              <a:t>Includes React + </a:t>
            </a:r>
            <a:r>
              <a:rPr lang="en-US" sz="2000" dirty="0" err="1" smtClean="0"/>
              <a:t>React_Router</a:t>
            </a:r>
            <a:r>
              <a:rPr lang="en-US" sz="2000" dirty="0" smtClean="0"/>
              <a:t> + Redux automatically.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/>
              <a:t>You need to run bundle install + NPM install and have a </a:t>
            </a:r>
            <a:r>
              <a:rPr lang="en-US" sz="2000" dirty="0" err="1" smtClean="0"/>
              <a:t>package.json</a:t>
            </a:r>
            <a:r>
              <a:rPr lang="en-US" sz="2000" dirty="0" smtClean="0"/>
              <a:t> file etc.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69724" y="1387366"/>
            <a:ext cx="5261012" cy="506598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CONS</a:t>
            </a:r>
          </a:p>
          <a:p>
            <a:r>
              <a:rPr lang="en-US" dirty="0" smtClean="0"/>
              <a:t>Steeper learning curve.</a:t>
            </a:r>
          </a:p>
          <a:p>
            <a:endParaRPr lang="en-US" dirty="0"/>
          </a:p>
          <a:p>
            <a:r>
              <a:rPr lang="en-US" dirty="0" smtClean="0"/>
              <a:t>Build and Tooling is more Node than Rails.  You need Node.js.</a:t>
            </a:r>
          </a:p>
          <a:p>
            <a:endParaRPr lang="en-US" dirty="0" smtClean="0"/>
          </a:p>
          <a:p>
            <a:r>
              <a:rPr lang="en-US" dirty="0" smtClean="0"/>
              <a:t>Harder to change an existing </a:t>
            </a:r>
            <a:br>
              <a:rPr lang="en-US" dirty="0" smtClean="0"/>
            </a:br>
            <a:r>
              <a:rPr lang="en-US" dirty="0" smtClean="0"/>
              <a:t>team or app to use this gem.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You get a lot of stuff  you might not need  depending on your app.</a:t>
            </a:r>
          </a:p>
          <a:p>
            <a:endParaRPr lang="en-US" dirty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441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I WENT WITH REACT-RAILS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3200" dirty="0" smtClean="0"/>
              <a:t>You’ll leave knowing how it </a:t>
            </a:r>
            <a:r>
              <a:rPr lang="en-US" sz="3200" i="1" dirty="0" smtClean="0"/>
              <a:t>ALL</a:t>
            </a:r>
            <a:r>
              <a:rPr lang="en-US" sz="3200" dirty="0" smtClean="0"/>
              <a:t> works.</a:t>
            </a:r>
          </a:p>
          <a:p>
            <a:pPr>
              <a:lnSpc>
                <a:spcPct val="120000"/>
              </a:lnSpc>
            </a:pPr>
            <a:r>
              <a:rPr lang="en-US" sz="3200" dirty="0" smtClean="0"/>
              <a:t>You’ll pickup core React concepts.</a:t>
            </a:r>
          </a:p>
          <a:p>
            <a:pPr>
              <a:lnSpc>
                <a:spcPct val="120000"/>
              </a:lnSpc>
            </a:pPr>
            <a:r>
              <a:rPr lang="en-US" sz="3200" dirty="0" smtClean="0"/>
              <a:t>We’ll do everything with familiar Rails tooling.</a:t>
            </a:r>
          </a:p>
          <a:p>
            <a:pPr>
              <a:lnSpc>
                <a:spcPct val="120000"/>
              </a:lnSpc>
            </a:pPr>
            <a:r>
              <a:rPr lang="en-US" sz="3200" dirty="0" smtClean="0"/>
              <a:t>You will be able to add React to your own project.</a:t>
            </a:r>
          </a:p>
          <a:p>
            <a:pPr>
              <a:lnSpc>
                <a:spcPct val="120000"/>
              </a:lnSpc>
            </a:pPr>
            <a:r>
              <a:rPr lang="en-US" sz="3200" dirty="0" smtClean="0"/>
              <a:t>Much of this carries over to react_on_rails as well. 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650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57150"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811</Words>
  <Application>Microsoft Macintosh PowerPoint</Application>
  <PresentationFormat>Custom</PresentationFormat>
  <Paragraphs>222</Paragraphs>
  <Slides>21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REACTIVE RUBY ON RAILS</vt:lpstr>
      <vt:lpstr>WHAT YOU’RE GOING TO LEARN</vt:lpstr>
      <vt:lpstr>WHAT IS REACT?</vt:lpstr>
      <vt:lpstr>WHAT IS A“COMPONENT?”</vt:lpstr>
      <vt:lpstr>VS TEMPLATE FRAGMENTS </vt:lpstr>
      <vt:lpstr>RAILS READY INTEGRATIONS</vt:lpstr>
      <vt:lpstr>REACT-RAILS</vt:lpstr>
      <vt:lpstr>REACT_ON_RAILS</vt:lpstr>
      <vt:lpstr>WHY I WENT WITH REACT-RAILS</vt:lpstr>
      <vt:lpstr>DEMO TIME</vt:lpstr>
      <vt:lpstr>START A RAILS PROJECT</vt:lpstr>
      <vt:lpstr>ADD REACT-RAILS GEM</vt:lpstr>
      <vt:lpstr>WHAT YOU GET</vt:lpstr>
      <vt:lpstr>RAILS UP A QUICK APP</vt:lpstr>
      <vt:lpstr>PROBLEM</vt:lpstr>
      <vt:lpstr>ADD THE COMPONENT TO VIEW</vt:lpstr>
      <vt:lpstr>PROBLEM:  DATA</vt:lpstr>
      <vt:lpstr>CREATE A LAZY COMPONENT</vt:lpstr>
      <vt:lpstr>IT WORKS!</vt:lpstr>
      <vt:lpstr>CHALLENGES FOR THE READER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REACTIVE RUBY ON RAILS</dc:title>
  <dc:creator>Kris</dc:creator>
  <cp:lastModifiedBy>KR</cp:lastModifiedBy>
  <cp:revision>80</cp:revision>
  <dcterms:created xsi:type="dcterms:W3CDTF">2016-09-30T23:00:07Z</dcterms:created>
  <dcterms:modified xsi:type="dcterms:W3CDTF">2016-10-04T19:45:41Z</dcterms:modified>
</cp:coreProperties>
</file>