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72"/>
  </p:normalViewPr>
  <p:slideViewPr>
    <p:cSldViewPr snapToGrid="0" snapToObjects="1">
      <p:cViewPr varScale="1">
        <p:scale>
          <a:sx n="134" d="100"/>
          <a:sy n="134" d="100"/>
        </p:scale>
        <p:origin x="53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product.jpeg"/>
          <p:cNvPicPr>
            <a:picLocks noChangeAspect="1"/>
          </p:cNvPicPr>
          <p:nvPr/>
        </p:nvPicPr>
        <p:blipFill>
          <a:blip r:embed="rId2"/>
          <a:stretch>
            <a:fillRect/>
          </a:stretch>
        </p:blipFill>
        <p:spPr>
          <a:xfrm>
            <a:off x="3200400" y="3017520"/>
            <a:ext cx="2743200" cy="2743200"/>
          </a:xfrm>
          <a:prstGeom prst="rect">
            <a:avLst/>
          </a:prstGeom>
        </p:spPr>
      </p:pic>
      <p:sp>
        <p:nvSpPr>
          <p:cNvPr id="17" name="Rectangle 16">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0258" y="365760"/>
            <a:ext cx="8074057" cy="1207269"/>
          </a:xfrm>
        </p:spPr>
        <p:txBody>
          <a:bodyPr vert="horz" lIns="91440" tIns="45720" rIns="91440" bIns="45720" rtlCol="0" anchor="b">
            <a:normAutofit/>
          </a:bodyPr>
          <a:lstStyle/>
          <a:p>
            <a:pPr>
              <a:defRPr>
                <a:solidFill>
                  <a:srgbClr val="FFFFFF"/>
                </a:solidFill>
              </a:defRPr>
            </a:pPr>
            <a:r>
              <a:t>Умные часы</a:t>
            </a:r>
          </a:p>
        </p:txBody>
      </p:sp>
      <p:sp>
        <p:nvSpPr>
          <p:cNvPr id="3" name="Content Placeholder 2"/>
          <p:cNvSpPr>
            <a:spLocks noGrp="1"/>
          </p:cNvSpPr>
          <p:nvPr>
            <p:ph idx="1"/>
          </p:nvPr>
        </p:nvSpPr>
        <p:spPr>
          <a:xfrm>
            <a:off x="1032234" y="1554480"/>
            <a:ext cx="7070105" cy="719122"/>
          </a:xfrm>
        </p:spPr>
        <p:txBody>
          <a:bodyPr vert="horz" lIns="91440" tIns="45720" rIns="91440" bIns="45720" rtlCol="0">
            <a:normAutofit/>
          </a:bodyPr>
          <a:lstStyle/>
          <a:p>
            <a:pPr marL="0" indent="0" algn="ctr" defTabSz="914400">
              <a:lnSpc>
                <a:spcPct val="90000"/>
              </a:lnSpc>
              <a:spcBef>
                <a:spcPts val="1000"/>
              </a:spcBef>
              <a:buNone/>
            </a:pPr>
            <a:endParaRPr lang="en-US" sz="2400" kern="1200" dirty="0">
              <a:solidFill>
                <a:srgbClr val="E7E6E6"/>
              </a:solidFill>
              <a:latin typeface="+mn-lt"/>
              <a:ea typeface="+mn-ea"/>
              <a:cs typeface="+mn-cs"/>
            </a:endParaRPr>
          </a:p>
        </p:txBody>
      </p:sp>
      <p:sp>
        <p:nvSpPr>
          <p:cNvPr id="18" name="TextBox 17"/>
          <p:cNvSpPr txBox="1"/>
          <p:nvPr/>
        </p:nvSpPr>
        <p:spPr>
          <a:xfrm>
            <a:off x="1828800" y="1371600"/>
            <a:ext cx="9144000" cy="914400"/>
          </a:xfrm>
          <a:prstGeom prst="rect">
            <a:avLst/>
          </a:prstGeom>
          <a:noFill/>
        </p:spPr>
        <p:txBody>
          <a:bodyPr wrap="none">
            <a:spAutoFit/>
          </a:bodyPr>
          <a:lstStyle/>
          <a:p/>
          <a:p>
            <a:pPr>
              <a:defRPr sz="2400">
                <a:solidFill>
                  <a:srgbClr val="FFFFFF"/>
                </a:solidFill>
              </a:defRPr>
            </a:pPr>
            <a:r>
              <a:t>с использованием машинного обучения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7C2F99-A710-89C8-3E27-3780F741146B}"/>
              </a:ext>
            </a:extLst>
          </p:cNvPr>
          <p:cNvSpPr>
            <a:spLocks noGrp="1"/>
          </p:cNvSpPr>
          <p:nvPr>
            <p:ph type="body" idx="1"/>
          </p:nvPr>
        </p:nvSpPr>
        <p:spPr>
          <a:xfrm>
            <a:off x="531019" y="0"/>
            <a:ext cx="4040188" cy="1484891"/>
          </a:xfrm>
        </p:spPr>
        <p:txBody>
          <a:bodyPr>
            <a:normAutofit/>
          </a:bodyPr>
          <a:lstStyle/>
          <a:p>
            <a:r>
              <a:t>Описание продукта</a:t>
            </a:r>
          </a:p>
        </p:txBody>
      </p:sp>
      <p:sp>
        <p:nvSpPr>
          <p:cNvPr id="6" name="Content Placeholder 5">
            <a:extLst>
              <a:ext uri="{FF2B5EF4-FFF2-40B4-BE49-F238E27FC236}">
                <a16:creationId xmlns:a16="http://schemas.microsoft.com/office/drawing/2014/main" id="{4A342E3E-B374-ADAB-B0FE-4A0689C61A81}"/>
              </a:ext>
            </a:extLst>
          </p:cNvPr>
          <p:cNvSpPr>
            <a:spLocks noGrp="1"/>
          </p:cNvSpPr>
          <p:nvPr>
            <p:ph sz="half" idx="2"/>
          </p:nvPr>
        </p:nvSpPr>
        <p:spPr>
          <a:xfrm>
            <a:off x="457200" y="1620982"/>
            <a:ext cx="4040188" cy="4987636"/>
          </a:xfrm>
        </p:spPr>
        <p:txBody>
          <a:bodyPr/>
          <a:lstStyle/>
          <a:p>
            <a:pPr>
              <a:defRPr sz="1600"/>
            </a:pPr>
            <a: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a:t>
            </a:r>
          </a:p>
          <a:p/>
        </p:txBody>
      </p:sp>
      <p:sp>
        <p:nvSpPr>
          <p:cNvPr id="7" name="Text Placeholder 6">
            <a:extLst>
              <a:ext uri="{FF2B5EF4-FFF2-40B4-BE49-F238E27FC236}">
                <a16:creationId xmlns:a16="http://schemas.microsoft.com/office/drawing/2014/main" id="{CAFFAF26-156C-A5B0-3882-D8D0ACD872B9}"/>
              </a:ext>
            </a:extLst>
          </p:cNvPr>
          <p:cNvSpPr>
            <a:spLocks noGrp="1" noChangeAspect="1"/>
          </p:cNvSpPr>
          <p:nvPr>
            <p:ph type="body" sz="quarter" idx="3"/>
          </p:nvPr>
        </p:nvSpPr>
        <p:spPr>
          <a:xfrm>
            <a:off x="4645025" y="0"/>
            <a:ext cx="4041775" cy="1484891"/>
          </a:xfrm>
        </p:spPr>
        <p:txBody>
          <a:bodyPr>
            <a:normAutofit/>
          </a:bodyPr>
          <a:lstStyle/>
          <a:p>
            <a:r>
              <a:t>Название рынка</a:t>
            </a:r>
          </a:p>
        </p:txBody>
      </p:sp>
      <p:sp>
        <p:nvSpPr>
          <p:cNvPr id="8" name="Content Placeholder 7">
            <a:extLst>
              <a:ext uri="{FF2B5EF4-FFF2-40B4-BE49-F238E27FC236}">
                <a16:creationId xmlns:a16="http://schemas.microsoft.com/office/drawing/2014/main" id="{EBEB49DD-291F-AFBC-2467-DB1951F217C2}"/>
              </a:ext>
            </a:extLst>
          </p:cNvPr>
          <p:cNvSpPr>
            <a:spLocks noGrp="1"/>
          </p:cNvSpPr>
          <p:nvPr>
            <p:ph sz="quarter" idx="4"/>
          </p:nvPr>
        </p:nvSpPr>
        <p:spPr>
          <a:xfrm>
            <a:off x="4645025" y="1620982"/>
            <a:ext cx="4041775" cy="4987636"/>
          </a:xfrm>
        </p:spPr>
        <p:txBody>
          <a:bodyPr/>
          <a:lstStyle/>
          <a:p>
            <a:pPr>
              <a:defRPr sz="1600"/>
            </a:pPr>
            <a: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a:t>
            </a:r>
          </a:p>
          <a:p/>
        </p:txBody>
      </p:sp>
    </p:spTree>
    <p:extLst>
      <p:ext uri="{BB962C8B-B14F-4D97-AF65-F5344CB8AC3E}">
        <p14:creationId xmlns:p14="http://schemas.microsoft.com/office/powerpoint/2010/main" val="179733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028E4-01FD-40FD-3AE9-5CE85A8CEFE1}"/>
              </a:ext>
            </a:extLst>
          </p:cNvPr>
          <p:cNvSpPr>
            <a:spLocks noGrp="1"/>
          </p:cNvSpPr>
          <p:nvPr>
            <p:ph type="title"/>
          </p:nvPr>
        </p:nvSpPr>
        <p:spPr>
          <a:xfrm>
            <a:off x="628650" y="365126"/>
            <a:ext cx="7356447" cy="1146176"/>
          </a:xfrm>
        </p:spPr>
        <p:txBody>
          <a:bodyPr>
            <a:normAutofit/>
          </a:bodyPr>
          <a:lstStyle/>
          <a:p>
            <a:pPr>
              <a:defRPr>
                <a:solidFill>
                  <a:srgbClr val="000000"/>
                </a:solidFill>
              </a:defRPr>
            </a:pPr>
            <a:r>
              <a:t>Конкуренты</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0502" y="2"/>
            <a:ext cx="893498"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806499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BF1BA2-2DA8-745D-FA60-8CE28F9AE913}"/>
              </a:ext>
            </a:extLst>
          </p:cNvPr>
          <p:cNvSpPr>
            <a:spLocks noGrp="1"/>
          </p:cNvSpPr>
          <p:nvPr>
            <p:ph idx="1"/>
          </p:nvPr>
        </p:nvSpPr>
        <p:spPr>
          <a:xfrm>
            <a:off x="628650" y="2055811"/>
            <a:ext cx="5486400" cy="4121152"/>
          </a:xfrm>
        </p:spPr>
        <p:txBody>
          <a:bodyPr>
            <a:normAutofit/>
          </a:bodyPr>
          <a:lstStyle/>
          <a:p>
            <a:pPr>
              <a:defRPr sz="1600"/>
            </a:pPr>
            <a:r>
              <a:t>Конкуренты:	But I must explain to you how all this mistaken idea of denouncing pleasure and praising pain was born and I will give you a complete account of the system, and expound the actual teachings of the great explorer of the truth, the master-builder of human happiness.</a:t>
            </a:r>
          </a:p>
          <a:p>
            <a:pPr>
              <a:defRPr sz="1600"/>
            </a:pPr>
            <a:r>
              <a:t>уникальность продукта:	But I must explain to you how all this mistaken idea of denouncing pleasure and praising pain was born and I will give you a complete account of the system, and expound the actual teachings of the great explorer of the truth, the master-builder of human happiness.</a:t>
            </a:r>
          </a:p>
          <a:p>
            <a:pPr>
              <a:defRPr sz="1600"/>
            </a:pPr>
            <a:r>
              <a:t>Почему мы лучше?	But I must explain to you how all this mistaken idea of denouncing pleasure and praising pain was born and I will give you a complete account of the system, and expound the actual teachings of the great explorer of the truth, the master-builder of human happiness.</a:t>
            </a:r>
          </a:p>
          <a:p>
            <a:pPr>
              <a:defRPr sz="1600"/>
            </a:pP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2989" y="1690688"/>
            <a:ext cx="2751011"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93902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20" name="Picture 19" descr="fourth_plot.png"/>
          <p:cNvPicPr>
            <a:picLocks noChangeAspect="1"/>
          </p:cNvPicPr>
          <p:nvPr/>
        </p:nvPicPr>
        <p:blipFill>
          <a:blip r:embed="rId2"/>
          <a:stretch>
            <a:fillRect/>
          </a:stretch>
        </p:blipFill>
        <p:spPr>
          <a:xfrm>
            <a:off x="3657600" y="1828800"/>
            <a:ext cx="5486400" cy="4114800"/>
          </a:xfrm>
          <a:prstGeom prst="rect">
            <a:avLst/>
          </a:prstGeom>
        </p:spPr>
      </p:pic>
      <p:sp>
        <p:nvSpPr>
          <p:cNvPr id="10" name="Title 9">
            <a:extLst>
              <a:ext uri="{FF2B5EF4-FFF2-40B4-BE49-F238E27FC236}">
                <a16:creationId xmlns:a16="http://schemas.microsoft.com/office/drawing/2014/main" id="{0B87125F-E9A6-6A0B-6099-A84B0C3BAA16}"/>
              </a:ext>
            </a:extLst>
          </p:cNvPr>
          <p:cNvSpPr>
            <a:spLocks noGrp="1"/>
          </p:cNvSpPr>
          <p:nvPr>
            <p:ph type="title"/>
          </p:nvPr>
        </p:nvSpPr>
        <p:spPr>
          <a:xfrm>
            <a:off x="482601" y="623392"/>
            <a:ext cx="2522980" cy="1607060"/>
          </a:xfrm>
          <a:noFill/>
          <a:ln w="19050">
            <a:solidFill>
              <a:schemeClr val="tx1"/>
            </a:solidFill>
          </a:ln>
        </p:spPr>
        <p:txBody>
          <a:bodyPr vert="horz" wrap="square" lIns="91440" tIns="45720" rIns="91440" bIns="45720" rtlCol="0" anchor="ctr">
            <a:normAutofit/>
          </a:bodyPr>
          <a:lstStyle/>
          <a:p>
            <a:pPr defTabSz="914400">
              <a:lnSpc>
                <a:spcPct val="90000"/>
              </a:lnSpc>
            </a:pPr>
            <a:r>
              <a:rPr lang="en-US" sz="2400" kern="1200">
                <a:solidFill>
                  <a:schemeClr val="tx1"/>
                </a:solidFill>
                <a:latin typeface="+mj-lt"/>
                <a:ea typeface="+mj-ea"/>
                <a:cs typeface="+mj-cs"/>
              </a:rPr>
              <a:t>Финансовые показатели</a:t>
            </a:r>
          </a:p>
        </p:txBody>
      </p:sp>
      <p:sp>
        <p:nvSpPr>
          <p:cNvPr id="12" name="Content Placeholder 11">
            <a:extLst>
              <a:ext uri="{FF2B5EF4-FFF2-40B4-BE49-F238E27FC236}">
                <a16:creationId xmlns:a16="http://schemas.microsoft.com/office/drawing/2014/main" id="{3BB9F018-605C-9A7A-5C38-FCFDBA662D09}"/>
              </a:ext>
            </a:extLst>
          </p:cNvPr>
          <p:cNvSpPr>
            <a:spLocks noGrp="1"/>
          </p:cNvSpPr>
          <p:nvPr>
            <p:ph sz="half" idx="2"/>
          </p:nvPr>
        </p:nvSpPr>
        <p:spPr>
          <a:xfrm>
            <a:off x="482601" y="2638043"/>
            <a:ext cx="2522980" cy="3415623"/>
          </a:xfrm>
        </p:spPr>
        <p:txBody>
          <a:bodyPr vert="horz" lIns="91440" tIns="45720" rIns="91440" bIns="45720" rtlCol="0">
            <a:normAutofit/>
          </a:bodyPr>
          <a:lstStyle/>
          <a:p>
            <a:pPr indent="-228600" defTabSz="914400">
              <a:lnSpc>
                <a:spcPct val="90000"/>
              </a:lnSpc>
              <a:buFont typeface="Arial" panose="020B0604020202020204" pitchFamily="34" charset="0"/>
              <a:buChar char="•"/>
            </a:pPr>
            <a:endParaRPr lang="en-US" sz="1700" dirty="0"/>
          </a:p>
        </p:txBody>
      </p:sp>
      <p:sp>
        <p:nvSpPr>
          <p:cNvPr id="3" name="Content Placeholder 2">
            <a:extLst>
              <a:ext uri="{FF2B5EF4-FFF2-40B4-BE49-F238E27FC236}">
                <a16:creationId xmlns:a16="http://schemas.microsoft.com/office/drawing/2014/main" id="{705EBBE9-95AC-08A7-B0E2-2D19F8A81D6F}"/>
              </a:ext>
            </a:extLst>
          </p:cNvPr>
          <p:cNvSpPr>
            <a:spLocks noGrp="1"/>
          </p:cNvSpPr>
          <p:nvPr>
            <p:ph sz="half" idx="1"/>
          </p:nvPr>
        </p:nvSpPr>
        <p:spPr>
          <a:xfrm>
            <a:off x="4572000" y="1426922"/>
            <a:ext cx="4038600" cy="4525963"/>
          </a:xfrm>
        </p:spPr>
        <p:txBody>
          <a:bodyPr/>
          <a:lstStyle/>
          <a:p>
            <a:endParaRPr lang="en-RU" dirty="0"/>
          </a:p>
        </p:txBody>
      </p:sp>
      <p:sp>
        <p:nvSpPr>
          <p:cNvPr id="19" name="TextBox 18"/>
          <p:cNvSpPr txBox="1"/>
          <p:nvPr/>
        </p:nvSpPr>
        <p:spPr>
          <a:xfrm>
            <a:off x="182880" y="2743200"/>
            <a:ext cx="1828800" cy="3657600"/>
          </a:xfrm>
          <a:prstGeom prst="rect">
            <a:avLst/>
          </a:prstGeom>
          <a:noFill/>
        </p:spPr>
        <p:txBody>
          <a:bodyPr wrap="none">
            <a:spAutoFit/>
          </a:bodyPr>
          <a:lstStyle/>
          <a:p/>
          <a:p>
            <a:pPr>
              <a:defRPr sz="1400">
                <a:solidFill>
                  <a:srgbClr val="FFFFFF"/>
                </a:solidFill>
              </a:defRPr>
            </a:pPr>
            <a:r>
              <a:t>выручка(2024) - 1200_000.045</a:t>
            </a:r>
          </a:p>
          <a:p>
            <a:pPr>
              <a:defRPr sz="1400">
                <a:solidFill>
                  <a:srgbClr val="FFFFFF"/>
                </a:solidFill>
              </a:defRPr>
            </a:pPr>
            <a:r>
              <a:t>прибыль(2024) - 400_123.43</a:t>
            </a:r>
          </a:p>
          <a:p>
            <a:pPr>
              <a:defRPr sz="1400">
                <a:solidFill>
                  <a:srgbClr val="FFFFFF"/>
                </a:solidFill>
              </a:defRPr>
            </a:pPr>
            <a:r>
              <a:t>прогн. выручка(2025) - 1800_000.045</a:t>
            </a:r>
          </a:p>
          <a:p>
            <a:pPr>
              <a:defRPr sz="1400">
                <a:solidFill>
                  <a:srgbClr val="FFFFFF"/>
                </a:solidFill>
              </a:defRPr>
            </a:pPr>
            <a:r>
              <a:t>прогн. прибыль(2025) - 600_123.43</a:t>
            </a:r>
          </a:p>
        </p:txBody>
      </p:sp>
    </p:spTree>
    <p:extLst>
      <p:ext uri="{BB962C8B-B14F-4D97-AF65-F5344CB8AC3E}">
        <p14:creationId xmlns:p14="http://schemas.microsoft.com/office/powerpoint/2010/main" val="8689016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667665-05B3-677A-937A-1DB8801626BC}"/>
              </a:ext>
            </a:extLst>
          </p:cNvPr>
          <p:cNvSpPr>
            <a:spLocks noGrp="1"/>
          </p:cNvSpPr>
          <p:nvPr>
            <p:ph type="title"/>
          </p:nvPr>
        </p:nvSpPr>
        <p:spPr>
          <a:xfrm>
            <a:off x="457200" y="-73572"/>
            <a:ext cx="8229600" cy="1491210"/>
          </a:xfrm>
        </p:spPr>
        <p:txBody>
          <a:bodyPr/>
          <a:lstStyle/>
          <a:p>
            <a:pPr>
              <a:defRPr>
                <a:solidFill>
                  <a:srgbClr val="000000"/>
                </a:solidFill>
              </a:defRPr>
            </a:pPr>
            <a:r>
              <a:rPr lang="ru-RU" dirty="0"/>
              <a:t>Описание сделки</a:t>
            </a:r>
            <a:endParaRPr lang="en-RU" dirty="0"/>
          </a:p>
        </p:txBody>
      </p:sp>
      <p:sp>
        <p:nvSpPr>
          <p:cNvPr id="11" name="Text Placeholder 10">
            <a:extLst>
              <a:ext uri="{FF2B5EF4-FFF2-40B4-BE49-F238E27FC236}">
                <a16:creationId xmlns:a16="http://schemas.microsoft.com/office/drawing/2014/main" id="{316F47FD-0C11-F19F-027E-425CA96436F5}"/>
              </a:ext>
            </a:extLst>
          </p:cNvPr>
          <p:cNvSpPr>
            <a:spLocks noGrp="1"/>
          </p:cNvSpPr>
          <p:nvPr>
            <p:ph type="body" sz="quarter" idx="3"/>
          </p:nvPr>
        </p:nvSpPr>
        <p:spPr>
          <a:xfrm>
            <a:off x="309563" y="3733800"/>
            <a:ext cx="4041775" cy="1069975"/>
          </a:xfrm>
        </p:spPr>
        <p:txBody>
          <a:bodyPr/>
          <a:lstStyle/>
          <a:p>
            <a:r>
              <a:rPr lang="ru-RU" dirty="0"/>
              <a:t>Цель инвестиций</a:t>
            </a:r>
            <a:endParaRPr lang="en-RU" dirty="0"/>
          </a:p>
          <a:p>
            <a:endParaRPr lang="en-RU" dirty="0"/>
          </a:p>
        </p:txBody>
      </p:sp>
      <p:sp>
        <p:nvSpPr>
          <p:cNvPr id="10" name="Text Placeholder 9">
            <a:extLst>
              <a:ext uri="{FF2B5EF4-FFF2-40B4-BE49-F238E27FC236}">
                <a16:creationId xmlns:a16="http://schemas.microsoft.com/office/drawing/2014/main" id="{816075A2-BDE9-298C-58F3-8A1B0648ADA8}"/>
              </a:ext>
            </a:extLst>
          </p:cNvPr>
          <p:cNvSpPr>
            <a:spLocks noGrp="1"/>
          </p:cNvSpPr>
          <p:nvPr>
            <p:ph type="body" idx="1"/>
          </p:nvPr>
        </p:nvSpPr>
        <p:spPr>
          <a:xfrm>
            <a:off x="309563" y="1104899"/>
            <a:ext cx="4040188" cy="1069975"/>
          </a:xfrm>
        </p:spPr>
        <p:txBody>
          <a:bodyPr/>
          <a:lstStyle/>
          <a:p>
            <a:r>
              <a:rPr lang="ru-RU" dirty="0"/>
              <a:t>Описание сделки</a:t>
            </a:r>
            <a:endParaRPr lang="en-RU" dirty="0"/>
          </a:p>
          <a:p>
            <a:endParaRPr lang="en-RU" dirty="0"/>
          </a:p>
        </p:txBody>
      </p:sp>
      <p:sp>
        <p:nvSpPr>
          <p:cNvPr id="8" name="Content Placeholder 7">
            <a:extLst>
              <a:ext uri="{FF2B5EF4-FFF2-40B4-BE49-F238E27FC236}">
                <a16:creationId xmlns:a16="http://schemas.microsoft.com/office/drawing/2014/main" id="{D46516FA-04E1-E2D7-1003-59BF6C96833D}"/>
              </a:ext>
            </a:extLst>
          </p:cNvPr>
          <p:cNvSpPr>
            <a:spLocks noGrp="1"/>
          </p:cNvSpPr>
          <p:nvPr>
            <p:ph sz="half" idx="2"/>
          </p:nvPr>
        </p:nvSpPr>
        <p:spPr>
          <a:xfrm>
            <a:off x="309562" y="1801813"/>
            <a:ext cx="8377237" cy="1931987"/>
          </a:xfrm>
        </p:spPr>
        <p:txBody>
          <a:bodyPr/>
          <a:lstStyle/>
          <a:p>
            <a:r>
              <a:t>But I must explain to you how all this mistaken idea of denouncing pleasure and praising pain was born and I will give you a complete account of the system, and expound the actual teachings of the great explorer of the truth, the master-builder of human happiness.</a:t>
            </a:r>
          </a:p>
          <a:p/>
        </p:txBody>
      </p:sp>
      <p:sp>
        <p:nvSpPr>
          <p:cNvPr id="9" name="Content Placeholder 8">
            <a:extLst>
              <a:ext uri="{FF2B5EF4-FFF2-40B4-BE49-F238E27FC236}">
                <a16:creationId xmlns:a16="http://schemas.microsoft.com/office/drawing/2014/main" id="{CE830C88-81AC-9721-7B0C-0C83B1CD7024}"/>
              </a:ext>
            </a:extLst>
          </p:cNvPr>
          <p:cNvSpPr>
            <a:spLocks noGrp="1"/>
          </p:cNvSpPr>
          <p:nvPr>
            <p:ph sz="quarter" idx="4"/>
          </p:nvPr>
        </p:nvSpPr>
        <p:spPr>
          <a:xfrm>
            <a:off x="307976" y="4387057"/>
            <a:ext cx="8526461" cy="2348705"/>
          </a:xfrm>
        </p:spPr>
        <p:txBody>
          <a:bodyPr/>
          <a:lstStyle/>
          <a:p>
            <a:r>
              <a:t>But I must explain to you how all this mistaken idea of denouncing pleasure and praising pain was born and I will give you a complete account of the system, and expound the actual teachings of the great explorer of the truth, the master-builder of human happiness.</a:t>
            </a:r>
          </a:p>
          <a:p/>
        </p:txBody>
      </p:sp>
    </p:spTree>
    <p:extLst>
      <p:ext uri="{BB962C8B-B14F-4D97-AF65-F5344CB8AC3E}">
        <p14:creationId xmlns:p14="http://schemas.microsoft.com/office/powerpoint/2010/main" val="237692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1D1C1B-827E-E298-17F9-D35901A6E5C2}"/>
              </a:ext>
            </a:extLst>
          </p:cNvPr>
          <p:cNvSpPr>
            <a:spLocks noGrp="1"/>
          </p:cNvSpPr>
          <p:nvPr>
            <p:ph type="title"/>
          </p:nvPr>
        </p:nvSpPr>
        <p:spPr>
          <a:xfrm>
            <a:off x="1240022" y="365760"/>
            <a:ext cx="7025402" cy="1188720"/>
          </a:xfrm>
        </p:spPr>
        <p:txBody>
          <a:bodyPr>
            <a:normAutofit/>
          </a:bodyPr>
          <a:lstStyle/>
          <a:p>
            <a:r>
              <a:rPr lang="ru-RU"/>
              <a:t>Команда</a:t>
            </a:r>
            <a:endParaRPr lang="en-RU"/>
          </a:p>
        </p:txBody>
      </p:sp>
      <p:sp>
        <p:nvSpPr>
          <p:cNvPr id="24" name="Freeform: Shape 2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23075"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9144000"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728740"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B969108-1960-4FFA-1B99-D47B03350227}"/>
              </a:ext>
            </a:extLst>
          </p:cNvPr>
          <p:cNvSpPr>
            <a:spLocks noGrp="1"/>
          </p:cNvSpPr>
          <p:nvPr>
            <p:ph idx="1"/>
          </p:nvPr>
        </p:nvSpPr>
        <p:spPr/>
        <p:txBody>
          <a:bodyPr/>
          <a:lstStyle/>
          <a:p>
            <a:endParaRPr lang="en-RU"/>
          </a:p>
        </p:txBody>
      </p:sp>
      <p:sp>
        <p:nvSpPr>
          <p:cNvPr id="29" name="TextBox 28"/>
          <p:cNvSpPr txBox="1"/>
          <p:nvPr/>
        </p:nvSpPr>
        <p:spPr>
          <a:xfrm>
            <a:off x="1828800" y="1554480"/>
            <a:ext cx="9144000" cy="914400"/>
          </a:xfrm>
          <a:prstGeom prst="rect">
            <a:avLst/>
          </a:prstGeom>
          <a:noFill/>
        </p:spPr>
        <p:txBody>
          <a:bodyPr wrap="none">
            <a:spAutoFit/>
          </a:bodyPr>
          <a:lstStyle/>
          <a:p/>
          <a:p>
            <a:pPr>
              <a:defRPr sz="2000">
                <a:solidFill>
                  <a:srgbClr val="000000"/>
                </a:solidFill>
              </a:defRPr>
            </a:pPr>
            <a:r>
              <a:t>• Ivan Ivanov</a:t>
            </a:r>
            <a:br/>
            <a:r>
              <a:t>	position: Senior DevOps</a:t>
            </a:r>
            <a:br/>
            <a:r>
              <a:t>	experience: 10</a:t>
            </a:r>
          </a:p>
          <a:p>
            <a:pPr>
              <a:defRPr sz="2000">
                <a:solidFill>
                  <a:srgbClr val="000000"/>
                </a:solidFill>
              </a:defRPr>
            </a:pPr>
            <a:r>
              <a:t>• Boris Ivanov</a:t>
            </a:r>
            <a:br/>
            <a:r>
              <a:t>	position: Senior Frontend</a:t>
            </a:r>
            <a:br/>
            <a:r>
              <a:t>	experience: 8</a:t>
            </a:r>
          </a:p>
          <a:p>
            <a:pPr>
              <a:defRPr sz="2000">
                <a:solidFill>
                  <a:srgbClr val="000000"/>
                </a:solidFill>
              </a:defRPr>
            </a:pPr>
            <a:r>
              <a:t>• Ivan Borisov</a:t>
            </a:r>
            <a:br/>
            <a:r>
              <a:t>	position: Senior Backend</a:t>
            </a:r>
            <a:br/>
            <a:r>
              <a:t>	experience: 11</a:t>
            </a:r>
          </a:p>
          <a:p>
            <a:pPr>
              <a:defRPr sz="2000">
                <a:solidFill>
                  <a:srgbClr val="000000"/>
                </a:solidFill>
              </a:defRPr>
            </a:pPr>
            <a:r>
              <a:t>• Boris Borisov</a:t>
            </a:r>
            <a:br/>
            <a:r>
              <a:t>	position: Senior MLE</a:t>
            </a:r>
            <a:br/>
            <a:r>
              <a:t>	experience: 6</a:t>
            </a:r>
          </a:p>
          <a:p>
            <a:pPr>
              <a:defRPr sz="2000">
                <a:solidFill>
                  <a:srgbClr val="000000"/>
                </a:solidFill>
              </a:defRPr>
            </a:pPr>
            <a:r>
              <a:t>• BIvan BIvanov</a:t>
            </a:r>
            <a:br/>
            <a:r>
              <a:t>	position: Product Manager</a:t>
            </a:r>
            <a:br/>
            <a:r>
              <a:t>	experience: 15</a:t>
            </a:r>
          </a:p>
        </p:txBody>
      </p:sp>
    </p:spTree>
    <p:extLst>
      <p:ext uri="{BB962C8B-B14F-4D97-AF65-F5344CB8AC3E}">
        <p14:creationId xmlns:p14="http://schemas.microsoft.com/office/powerpoint/2010/main" val="7180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Человек, держащий мышь">
            <a:extLst>
              <a:ext uri="{FF2B5EF4-FFF2-40B4-BE49-F238E27FC236}">
                <a16:creationId xmlns:a16="http://schemas.microsoft.com/office/drawing/2014/main" id="{3AFE3358-BB00-7081-E0AB-6933C64CADAF}"/>
              </a:ext>
            </a:extLst>
          </p:cNvPr>
          <p:cNvPicPr>
            <a:picLocks noChangeAspect="1"/>
          </p:cNvPicPr>
          <p:nvPr/>
        </p:nvPicPr>
        <p:blipFill rotWithShape="1">
          <a:blip r:embed="rId2"/>
          <a:srcRect l="16401" r="13011" b="-1"/>
          <a:stretch/>
        </p:blipFill>
        <p:spPr>
          <a:xfrm>
            <a:off x="1891767" y="10"/>
            <a:ext cx="7252231"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455D3ABC-1779-191E-B307-D5419EEBF8AC}"/>
              </a:ext>
            </a:extLst>
          </p:cNvPr>
          <p:cNvSpPr>
            <a:spLocks noGrp="1"/>
          </p:cNvSpPr>
          <p:nvPr>
            <p:ph type="title"/>
          </p:nvPr>
        </p:nvSpPr>
        <p:spPr>
          <a:xfrm>
            <a:off x="628650" y="365125"/>
            <a:ext cx="2866641" cy="1899912"/>
          </a:xfrm>
        </p:spPr>
        <p:txBody>
          <a:bodyPr>
            <a:normAutofit/>
          </a:bodyPr>
          <a:lstStyle/>
          <a:p>
            <a:r>
              <a:rPr lang="ru-RU" sz="3500"/>
              <a:t>Контакты</a:t>
            </a:r>
            <a:endParaRPr lang="en-RU" sz="3500"/>
          </a:p>
        </p:txBody>
      </p:sp>
      <p:sp>
        <p:nvSpPr>
          <p:cNvPr id="9" name="Content Placeholder 8">
            <a:extLst>
              <a:ext uri="{FF2B5EF4-FFF2-40B4-BE49-F238E27FC236}">
                <a16:creationId xmlns:a16="http://schemas.microsoft.com/office/drawing/2014/main" id="{20420ADC-F0F4-A97E-5A88-D226B5DEEE0A}"/>
              </a:ext>
            </a:extLst>
          </p:cNvPr>
          <p:cNvSpPr>
            <a:spLocks noGrp="1"/>
          </p:cNvSpPr>
          <p:nvPr>
            <p:ph idx="1"/>
          </p:nvPr>
        </p:nvSpPr>
        <p:spPr>
          <a:xfrm>
            <a:off x="628650" y="2434201"/>
            <a:ext cx="7791450" cy="3742762"/>
          </a:xfrm>
        </p:spPr>
        <p:txBody>
          <a:bodyPr>
            <a:normAutofit/>
          </a:bodyPr>
          <a:lstStyle/>
          <a:p>
            <a:pPr>
              <a:defRPr sz="1600"/>
            </a:pPr>
            <a:r>
              <a:t>ФИО: Иванов Григорий Никовлаевич</a:t>
            </a:r>
          </a:p>
          <a:p>
            <a:pPr>
              <a:defRPr sz="1600"/>
            </a:pPr>
            <a:r>
              <a:t>Номер телефона: +7 995 192 29 21</a:t>
            </a:r>
          </a:p>
          <a:p>
            <a:pPr>
              <a:defRPr sz="1600"/>
            </a:pPr>
            <a:r>
              <a:t>Электронная почта: ivanov@gmail.com</a:t>
            </a:r>
          </a:p>
          <a:p>
            <a:pPr>
              <a:defRPr sz="1600"/>
            </a:pPr>
            <a:r>
              <a:t>Телеграмм: @ivanov</a:t>
            </a:r>
          </a:p>
          <a:p>
            <a:pPr>
              <a:defRPr sz="1600"/>
            </a:pPr>
          </a:p>
        </p:txBody>
      </p:sp>
    </p:spTree>
    <p:extLst>
      <p:ext uri="{BB962C8B-B14F-4D97-AF65-F5344CB8AC3E}">
        <p14:creationId xmlns:p14="http://schemas.microsoft.com/office/powerpoint/2010/main" val="1433034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TotalTime>
  <Words>31</Words>
  <Application>Microsoft Macintosh PowerPoint</Application>
  <PresentationFormat>On-screen Show (4:3)</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 </vt:lpstr>
      <vt:lpstr>PowerPoint Presentation</vt:lpstr>
      <vt:lpstr>Конкуренты</vt:lpstr>
      <vt:lpstr>Финансовые показатели</vt:lpstr>
      <vt:lpstr>Описание сделки</vt:lpstr>
      <vt:lpstr>Команда</vt:lpstr>
      <vt:lpstr>Контакты</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Умные часы</dc:title>
  <dc:subject/>
  <dc:creator/>
  <cp:keywords/>
  <dc:description>generated using python-pptx</dc:description>
  <cp:lastModifiedBy>Said Azizov</cp:lastModifiedBy>
  <cp:revision>18</cp:revision>
  <dcterms:created xsi:type="dcterms:W3CDTF">2013-01-27T09:14:16Z</dcterms:created>
  <dcterms:modified xsi:type="dcterms:W3CDTF">2022-11-20T03:14:01Z</dcterms:modified>
  <cp:category/>
</cp:coreProperties>
</file>