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ru-RU" sz="900">
                <a:solidFill>
                  <a:srgbClr val="8b8b8b"/>
                </a:solidFill>
                <a:latin typeface="Trebuchet MS"/>
              </a:rPr>
              <a:t>2.6.14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67CC0A-EB56-49AD-814D-2E30231443B0}" type="slidenum">
              <a:rPr lang="ru-RU" sz="900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ru-RU" sz="900">
                <a:solidFill>
                  <a:srgbClr val="8b8b8b"/>
                </a:solidFill>
                <a:latin typeface="Trebuchet MS"/>
              </a:rPr>
              <a:t>2.6.14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89A329-0CAB-4762-8784-FD424D64EC0C}" type="slidenum">
              <a:rPr lang="ru-RU" sz="900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400">
                <a:solidFill>
                  <a:srgbClr val="90c226"/>
                </a:solidFill>
                <a:latin typeface="Trebuchet MS"/>
              </a:rPr>
              <a:t>Encompass360Conditions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ru-RU">
                <a:solidFill>
                  <a:srgbClr val="808080"/>
                </a:solidFill>
                <a:latin typeface="Trebuchet MS"/>
              </a:rPr>
              <a:t>SindeoMortgage Operations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55920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10904040" y="570240"/>
            <a:ext cx="727200" cy="432360"/>
          </a:xfrm>
          <a:prstGeom prst="borderCallout2">
            <a:avLst>
              <a:gd name="adj1" fmla="val 51403"/>
              <a:gd name="adj2" fmla="val -349"/>
              <a:gd name="adj3" fmla="val 145281"/>
              <a:gd name="adj4" fmla="val -4292"/>
              <a:gd name="adj5" fmla="val 245061"/>
              <a:gd name="adj6" fmla="val -54966"/>
            </a:avLst>
          </a:prstGeom>
          <a:noFill/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12" name="CustomShape 2"/>
          <p:cNvSpPr/>
          <p:nvPr/>
        </p:nvSpPr>
        <p:spPr>
          <a:xfrm>
            <a:off x="7256160" y="1573200"/>
            <a:ext cx="493560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Button to openeFolderto access the conditions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2400" cy="6548040"/>
          </a:xfrm>
          <a:prstGeom prst="rect">
            <a:avLst/>
          </a:prstGeom>
          <a:ln>
            <a:noFill/>
          </a:ln>
        </p:spPr>
      </p:pic>
      <p:pic>
        <p:nvPicPr>
          <p:cNvPr id="114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480" y="1484640"/>
            <a:ext cx="10067760" cy="1019520"/>
          </a:xfrm>
          <a:prstGeom prst="rect">
            <a:avLst/>
          </a:prstGeom>
          <a:ln>
            <a:noFill/>
          </a:ln>
        </p:spPr>
      </p:pic>
      <p:pic>
        <p:nvPicPr>
          <p:cNvPr id="115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429120" y="2363040"/>
            <a:ext cx="2629440" cy="1780200"/>
          </a:xfrm>
          <a:prstGeom prst="rect">
            <a:avLst/>
          </a:prstGeom>
          <a:ln>
            <a:noFill/>
          </a:ln>
        </p:spPr>
      </p:pic>
      <p:pic>
        <p:nvPicPr>
          <p:cNvPr id="116" name="Picture 4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942720" y="2363040"/>
            <a:ext cx="5230440" cy="28947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8721360" y="914400"/>
            <a:ext cx="186480" cy="1767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</p:sp>
      <p:sp>
        <p:nvSpPr>
          <p:cNvPr id="118" name="CustomShape 2"/>
          <p:cNvSpPr/>
          <p:nvPr/>
        </p:nvSpPr>
        <p:spPr>
          <a:xfrm>
            <a:off x="7590600" y="597600"/>
            <a:ext cx="29984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Step 2. Button to add conditions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9365760" y="4143600"/>
            <a:ext cx="26294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Step 3. Window that open up. Need to select “Add Automated Conditions” to add a pre-determine set of conditions base on the borrower data entered.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3942720" y="5302440"/>
            <a:ext cx="523044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Step 4. Window that pop up once you select “Add Automated Conditions”. Just click “Add Selected” to populate the Prelim Conditions.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78480" y="1484640"/>
            <a:ext cx="3607920" cy="10195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</p:sp>
      <p:sp>
        <p:nvSpPr>
          <p:cNvPr id="122" name="CustomShape 6"/>
          <p:cNvSpPr/>
          <p:nvPr/>
        </p:nvSpPr>
        <p:spPr>
          <a:xfrm>
            <a:off x="78480" y="2504520"/>
            <a:ext cx="360792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Step 5. This is what should be shown after you import the automated conditions from step 3.</a:t>
            </a:r>
            <a:endParaRPr/>
          </a:p>
        </p:txBody>
      </p:sp>
      <p:sp>
        <p:nvSpPr>
          <p:cNvPr id="123" name="CustomShape 7"/>
          <p:cNvSpPr/>
          <p:nvPr/>
        </p:nvSpPr>
        <p:spPr>
          <a:xfrm>
            <a:off x="5466600" y="0"/>
            <a:ext cx="1267920" cy="206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</p:sp>
      <p:sp>
        <p:nvSpPr>
          <p:cNvPr id="124" name="CustomShape 8"/>
          <p:cNvSpPr/>
          <p:nvPr/>
        </p:nvSpPr>
        <p:spPr>
          <a:xfrm>
            <a:off x="0" y="353880"/>
            <a:ext cx="2733120" cy="3240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</p:sp>
      <p:sp>
        <p:nvSpPr>
          <p:cNvPr id="125" name="CustomShape 9"/>
          <p:cNvSpPr/>
          <p:nvPr/>
        </p:nvSpPr>
        <p:spPr>
          <a:xfrm>
            <a:off x="2733480" y="341280"/>
            <a:ext cx="413892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Step 1. Select “Preliminary Conditions” tab.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00" y="0"/>
            <a:ext cx="12191760" cy="655272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706920"/>
            <a:ext cx="6010920" cy="3150720"/>
          </a:xfrm>
          <a:prstGeom prst="rect">
            <a:avLst/>
          </a:prstGeom>
          <a:ln>
            <a:noFill/>
          </a:ln>
        </p:spPr>
      </p:pic>
      <p:pic>
        <p:nvPicPr>
          <p:cNvPr id="128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52040" y="3706920"/>
            <a:ext cx="6022440" cy="315072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78480" y="1617480"/>
            <a:ext cx="2664360" cy="156960"/>
          </a:xfrm>
          <a:prstGeom prst="borderCallout2">
            <a:avLst>
              <a:gd name="adj1" fmla="val 100001"/>
              <a:gd name="adj2" fmla="val 523"/>
              <a:gd name="adj3" fmla="val 393748"/>
              <a:gd name="adj4" fmla="val 1783"/>
              <a:gd name="adj5" fmla="val 562498"/>
              <a:gd name="adj6" fmla="val 9421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30" name="CustomShape 2"/>
          <p:cNvSpPr/>
          <p:nvPr/>
        </p:nvSpPr>
        <p:spPr>
          <a:xfrm>
            <a:off x="0" y="2432880"/>
            <a:ext cx="6010920" cy="7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Step 1. Double click to open condition detail screen. See below panel for Condition Details screen.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Step 2. Double click to open Supporting Documents detail. See right panel for Document Details screen.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2399040" y="4188600"/>
            <a:ext cx="1474560" cy="156960"/>
          </a:xfrm>
          <a:prstGeom prst="borderCallout2">
            <a:avLst>
              <a:gd name="adj1" fmla="val -6250"/>
              <a:gd name="adj2" fmla="val 19000"/>
              <a:gd name="adj3" fmla="val -143750"/>
              <a:gd name="adj4" fmla="val -89334"/>
              <a:gd name="adj5" fmla="val -400000"/>
              <a:gd name="adj6" fmla="val -142000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32" name="CustomShape 4"/>
          <p:cNvSpPr/>
          <p:nvPr/>
        </p:nvSpPr>
        <p:spPr>
          <a:xfrm>
            <a:off x="11071080" y="3893400"/>
            <a:ext cx="196200" cy="2062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806668"/>
              <a:gd name="adj5" fmla="val -120833"/>
              <a:gd name="adj6" fmla="val -2246668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33" name="CustomShape 5"/>
          <p:cNvSpPr/>
          <p:nvPr/>
        </p:nvSpPr>
        <p:spPr>
          <a:xfrm>
            <a:off x="6152040" y="2684160"/>
            <a:ext cx="60224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Step 4. Once the file is added. The icon will change to this to reflect there is a document attached to this condition.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Trebuchet MS"/>
              </a:rPr>
              <a:t>Step 3. Click to open browser menu to add a file to this condition.</a:t>
            </a:r>
            <a:endParaRPr/>
          </a:p>
        </p:txBody>
      </p:sp>
      <p:pic>
        <p:nvPicPr>
          <p:cNvPr id="134" name="Picture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037520" y="2966760"/>
            <a:ext cx="335160" cy="38880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 flipH="1" flipV="1">
            <a:off x="235440" y="1976400"/>
            <a:ext cx="5979600" cy="84528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