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5"/>
  </p:sldMasterIdLst>
  <p:notesMasterIdLst>
    <p:notesMasterId r:id="rId12"/>
  </p:notesMasterIdLst>
  <p:handoutMasterIdLst>
    <p:handoutMasterId r:id="rId13"/>
  </p:handoutMasterIdLst>
  <p:sldIdLst>
    <p:sldId id="332" r:id="rId6"/>
    <p:sldId id="327" r:id="rId7"/>
    <p:sldId id="325" r:id="rId8"/>
    <p:sldId id="326" r:id="rId9"/>
    <p:sldId id="330" r:id="rId10"/>
    <p:sldId id="335" r:id="rId11"/>
  </p:sldIdLst>
  <p:sldSz cx="9906000" cy="6858000" type="A4"/>
  <p:notesSz cx="6985000" cy="9271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C19"/>
    <a:srgbClr val="0065CC"/>
    <a:srgbClr val="54BC1C"/>
    <a:srgbClr val="3E9014"/>
    <a:srgbClr val="FFF6E9"/>
    <a:srgbClr val="E2E2E2"/>
    <a:srgbClr val="92C05D"/>
    <a:srgbClr val="CEE3B7"/>
    <a:srgbClr val="C8E0AE"/>
    <a:srgbClr val="C1D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96448" autoAdjust="0"/>
  </p:normalViewPr>
  <p:slideViewPr>
    <p:cSldViewPr snapToGrid="0" snapToObjects="1" showGuides="1">
      <p:cViewPr>
        <p:scale>
          <a:sx n="75" d="100"/>
          <a:sy n="75" d="100"/>
        </p:scale>
        <p:origin x="-666" y="-72"/>
      </p:cViewPr>
      <p:guideLst>
        <p:guide orient="horz" pos="527"/>
        <p:guide pos="5953"/>
        <p:guide pos="287"/>
      </p:guideLst>
    </p:cSldViewPr>
  </p:slideViewPr>
  <p:outlineViewPr>
    <p:cViewPr>
      <p:scale>
        <a:sx n="33" d="100"/>
        <a:sy n="33" d="100"/>
      </p:scale>
      <p:origin x="72" y="8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536"/>
    </p:cViewPr>
  </p:sorterViewPr>
  <p:notesViewPr>
    <p:cSldViewPr snapToGrid="0" snapToObjects="1">
      <p:cViewPr varScale="1">
        <p:scale>
          <a:sx n="75" d="100"/>
          <a:sy n="75" d="100"/>
        </p:scale>
        <p:origin x="-2856" y="-9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7378" cy="4632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91" y="1"/>
            <a:ext cx="3027378" cy="4632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CDAC-B39A-4707-A6E5-FA22EB33BEE7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6274"/>
            <a:ext cx="3027378" cy="4632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91" y="8806274"/>
            <a:ext cx="3027378" cy="4632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70CA-B214-4006-8F5B-E08AC8E8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7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de-CH" smtClean="0"/>
              <a:pPr/>
              <a:t>26.11.2013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95325"/>
            <a:ext cx="50228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05841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05841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63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de-CH" smtClean="0"/>
              <a:pPr/>
              <a:t>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986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83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83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83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83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 bwMode="gray">
          <a:xfrm>
            <a:off x="2647951" y="2905780"/>
            <a:ext cx="6706799" cy="523220"/>
          </a:xfrm>
        </p:spPr>
        <p:txBody>
          <a:bodyPr anchor="t" anchorCtr="0">
            <a:spAutoFit/>
          </a:bodyPr>
          <a:lstStyle>
            <a:lvl1pPr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 bwMode="gray">
          <a:xfrm>
            <a:off x="2657475" y="3962400"/>
            <a:ext cx="6706799" cy="307777"/>
          </a:xfrm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 bwMode="gray">
          <a:xfrm>
            <a:off x="2647950" y="2339355"/>
            <a:ext cx="6706799" cy="553998"/>
          </a:xfrm>
        </p:spPr>
        <p:txBody>
          <a:bodyPr vert="horz" lIns="0" tIns="45720" rIns="0" bIns="45720" rtlCol="0" anchor="b" anchorCtr="0">
            <a:spAutoFit/>
          </a:bodyPr>
          <a:lstStyle>
            <a:lvl1pPr>
              <a:def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4" name="Picture 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3" cstate="print"/>
          <a:srcRect l="15292" r="16657" b="1907"/>
          <a:stretch>
            <a:fillRect/>
          </a:stretch>
        </p:blipFill>
        <p:spPr bwMode="gray">
          <a:xfrm>
            <a:off x="0" y="0"/>
            <a:ext cx="20002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/>
          <p:nvPr userDrawn="1">
            <p:custDataLst>
              <p:tags r:id="rId7"/>
            </p:custDataLst>
          </p:nvPr>
        </p:nvCxnSpPr>
        <p:spPr bwMode="gray">
          <a:xfrm>
            <a:off x="2000250" y="0"/>
            <a:ext cx="0" cy="6858000"/>
          </a:xfrm>
          <a:prstGeom prst="line">
            <a:avLst/>
          </a:prstGeom>
          <a:ln w="44450">
            <a:solidFill>
              <a:schemeClr val="bg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>
            <p:custDataLst>
              <p:tags r:id="rId8"/>
            </p:custDataLst>
          </p:nvPr>
        </p:nvSpPr>
        <p:spPr bwMode="gray">
          <a:xfrm rot="16200000">
            <a:off x="1139832" y="4583366"/>
            <a:ext cx="1838322" cy="1885951"/>
          </a:xfrm>
          <a:prstGeom prst="blockArc">
            <a:avLst>
              <a:gd name="adj1" fmla="val 11006427"/>
              <a:gd name="adj2" fmla="val 21358055"/>
              <a:gd name="adj3" fmla="val 4333"/>
            </a:avLst>
          </a:prstGeom>
          <a:solidFill>
            <a:schemeClr val="bg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 userDrawn="1">
            <p:custDataLst>
              <p:tags r:id="rId9"/>
            </p:custDataLst>
          </p:nvPr>
        </p:nvSpPr>
        <p:spPr bwMode="gray">
          <a:xfrm>
            <a:off x="1174820" y="4663441"/>
            <a:ext cx="1728722" cy="172212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626469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 descr="Sindeo-logo-color-b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6" y="4905211"/>
            <a:ext cx="3055379" cy="1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270635"/>
            <a:ext cx="8997696" cy="4590288"/>
          </a:xfrm>
        </p:spPr>
        <p:txBody>
          <a:bodyPr lIns="91440" tIns="45720" rIns="91440" bIns="4572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43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8949" y="66750"/>
            <a:ext cx="9241051" cy="625006"/>
          </a:xfrm>
        </p:spPr>
        <p:txBody>
          <a:bodyPr/>
          <a:lstStyle>
            <a:lvl1pPr>
              <a:defRPr sz="19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95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10" Type="http://schemas.openxmlformats.org/officeDocument/2006/relationships/tags" Target="../tags/tag6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 bwMode="gray">
          <a:xfrm>
            <a:off x="457200" y="195709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de-CH" noProof="0" dirty="0"/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 bwMode="gray">
          <a:xfrm>
            <a:off x="9247188" y="643319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de-CH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sz="9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de-CH" sz="900" dirty="0" smtClean="0"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 bwMode="gray">
          <a:xfrm>
            <a:off x="457200" y="1270635"/>
            <a:ext cx="8997696" cy="459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cxnSp>
        <p:nvCxnSpPr>
          <p:cNvPr id="8" name="Straight Connector 7"/>
          <p:cNvCxnSpPr/>
          <p:nvPr userDrawn="1">
            <p:custDataLst>
              <p:tags r:id="rId10"/>
            </p:custDataLst>
          </p:nvPr>
        </p:nvCxnSpPr>
        <p:spPr bwMode="gray">
          <a:xfrm>
            <a:off x="9128683" y="6345481"/>
            <a:ext cx="0" cy="302419"/>
          </a:xfrm>
          <a:prstGeom prst="line">
            <a:avLst/>
          </a:prstGeom>
          <a:ln>
            <a:solidFill>
              <a:schemeClr val="bg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indeo-logo-colo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324202"/>
            <a:ext cx="1276626" cy="344977"/>
          </a:xfrm>
          <a:prstGeom prst="rect">
            <a:avLst/>
          </a:prstGeom>
        </p:spPr>
      </p:pic>
      <p:pic>
        <p:nvPicPr>
          <p:cNvPr id="6" name="Picture 5" descr="Sindeo-logo-color-bp.png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5"/>
          <a:stretch/>
        </p:blipFill>
        <p:spPr>
          <a:xfrm>
            <a:off x="6372090" y="6423711"/>
            <a:ext cx="2638089" cy="2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9CDC1D"/>
        </a:buClr>
        <a:buFontTx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ct val="20000"/>
        </a:spcBef>
        <a:buClr>
          <a:srgbClr val="9CDC1D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spcBef>
          <a:spcPct val="20000"/>
        </a:spcBef>
        <a:buClr>
          <a:srgbClr val="9CDC1D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spcBef>
          <a:spcPct val="20000"/>
        </a:spcBef>
        <a:buClr>
          <a:srgbClr val="9CDC1D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spcBef>
          <a:spcPct val="20000"/>
        </a:spcBef>
        <a:buClr>
          <a:srgbClr val="9CDC1D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gif"/><Relationship Id="rId5" Type="http://schemas.openxmlformats.org/officeDocument/2006/relationships/image" Target="../media/image8.png"/><Relationship Id="rId10" Type="http://schemas.openxmlformats.org/officeDocument/2006/relationships/image" Target="../media/image13.wmf"/><Relationship Id="rId4" Type="http://schemas.openxmlformats.org/officeDocument/2006/relationships/image" Target="../media/image7.png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Mortgage Profile Builder Results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7882670" y="495603"/>
            <a:ext cx="1918193" cy="498307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Your Profile</a:t>
            </a:r>
          </a:p>
          <a:p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Purpose: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(Q0,1)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New home purchase – researching options</a:t>
            </a: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(Q2)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First-time homebuyer </a:t>
            </a: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(Q3)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Property Zip: 94904</a:t>
            </a: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(Q4)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Property Value: $750,000</a:t>
            </a: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(Q5)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Down Payment: $150,000</a:t>
            </a: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(Q6)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Credit: 720+</a:t>
            </a: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Loan-to-Value Ratio:  </a:t>
            </a: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80%</a:t>
            </a:r>
          </a:p>
          <a:p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1000229"/>
            <a:ext cx="7196870" cy="4706073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Results</a:t>
            </a:r>
          </a:p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Number of potential lenders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based on your information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(out of &gt;x partners)</a:t>
            </a:r>
          </a:p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Expected rates 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payments</a:t>
            </a:r>
          </a:p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Your mortgage profile is almost complete!  We need a little more information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 our advisors to be able to help you find the right mortgage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18500" y="4498299"/>
            <a:ext cx="1369214" cy="356022"/>
            <a:chOff x="4261403" y="1527856"/>
            <a:chExt cx="1445048" cy="256569"/>
          </a:xfrm>
        </p:grpSpPr>
        <p:sp>
          <p:nvSpPr>
            <p:cNvPr id="5" name="Rounded Rectangle 4"/>
            <p:cNvSpPr/>
            <p:nvPr/>
          </p:nvSpPr>
          <p:spPr>
            <a:xfrm>
              <a:off x="4467828" y="1527856"/>
              <a:ext cx="1238623" cy="25464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61403" y="1529781"/>
              <a:ext cx="984947" cy="254644"/>
            </a:xfrm>
            <a:prstGeom prst="roundRect">
              <a:avLst/>
            </a:prstGeom>
            <a:solidFill>
              <a:srgbClr val="52BC1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06056" y="1527856"/>
            <a:ext cx="439838" cy="462988"/>
          </a:xfrm>
          <a:prstGeom prst="ellipse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96406" y="2444206"/>
            <a:ext cx="439838" cy="462988"/>
          </a:xfrm>
          <a:prstGeom prst="ellipse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58521" y="4731380"/>
            <a:ext cx="439838" cy="462988"/>
          </a:xfrm>
          <a:prstGeom prst="ellipse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30815" y="1517106"/>
            <a:ext cx="1354238" cy="462988"/>
          </a:xfrm>
          <a:prstGeom prst="roundRect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03584" y="2549206"/>
            <a:ext cx="882841" cy="231494"/>
          </a:xfrm>
          <a:prstGeom prst="roundRect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Rate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43084" y="2551131"/>
            <a:ext cx="882841" cy="231494"/>
          </a:xfrm>
          <a:prstGeom prst="roundRect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Points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8759" y="2549207"/>
            <a:ext cx="882841" cy="250222"/>
          </a:xfrm>
          <a:prstGeom prst="roundRect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Payment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8559" y="2880967"/>
            <a:ext cx="918832" cy="397201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4.25%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1728" y="2894467"/>
            <a:ext cx="954107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-0.125 -&gt;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+0.39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19357" y="2896392"/>
            <a:ext cx="681598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$1574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64661" y="5076303"/>
            <a:ext cx="1613939" cy="243068"/>
          </a:xfrm>
          <a:prstGeom prst="roundRect">
            <a:avLst/>
          </a:prstGeom>
          <a:solidFill>
            <a:schemeClr val="bg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Change Answers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7449" y="3782069"/>
            <a:ext cx="1481560" cy="346999"/>
          </a:xfrm>
          <a:prstGeom prst="roundRect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30-year fixed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58555" y="3794013"/>
            <a:ext cx="1481560" cy="34699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dirty="0" smtClean="0">
                <a:solidFill>
                  <a:srgbClr val="52BC19"/>
                </a:solidFill>
                <a:latin typeface="Arial" pitchFamily="34" charset="0"/>
                <a:cs typeface="Arial" pitchFamily="34" charset="0"/>
              </a:rPr>
              <a:t>15-year fixed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90339" y="3814154"/>
            <a:ext cx="1481560" cy="34699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dirty="0" smtClean="0">
                <a:solidFill>
                  <a:srgbClr val="52BC19"/>
                </a:solidFill>
                <a:latin typeface="Arial" pitchFamily="34" charset="0"/>
                <a:cs typeface="Arial" pitchFamily="34" charset="0"/>
              </a:rPr>
              <a:t>7-year ARM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72749" y="3802272"/>
            <a:ext cx="1481560" cy="34699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dirty="0" smtClean="0">
                <a:solidFill>
                  <a:srgbClr val="52BC19"/>
                </a:solidFill>
                <a:latin typeface="Arial" pitchFamily="34" charset="0"/>
                <a:cs typeface="Arial" pitchFamily="34" charset="0"/>
              </a:rPr>
              <a:t>5-year ARM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224307" y="3814154"/>
            <a:ext cx="1481560" cy="34699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dirty="0" smtClean="0">
                <a:solidFill>
                  <a:srgbClr val="52BC19"/>
                </a:solidFill>
                <a:latin typeface="Arial" pitchFamily="34" charset="0"/>
                <a:cs typeface="Arial" pitchFamily="34" charset="0"/>
              </a:rPr>
              <a:t>10-year ARM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9747" y="3409343"/>
            <a:ext cx="1388522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show me more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09626" y="6100975"/>
            <a:ext cx="2152566" cy="52031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2b) Clicking ‘show me more’ shows top 5 loan sifter results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2185" y="6084986"/>
            <a:ext cx="2113379" cy="52031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2c) Clicking product reveals results for that product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366" y="5733988"/>
            <a:ext cx="1993534" cy="1028143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P1) Clicking ‘Change Answers’ allows visitor to update answers to questions above in one screen and recalculate results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449" y="6084986"/>
            <a:ext cx="2152566" cy="68958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2a) Results </a:t>
            </a: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pulled from </a:t>
            </a:r>
            <a:r>
              <a:rPr lang="en-US" sz="11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loansifter</a:t>
            </a: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and encompass (for APR)</a:t>
            </a:r>
            <a:endParaRPr lang="en-US" sz="11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7953" y="5175188"/>
            <a:ext cx="1141447" cy="397201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Last 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35253" y="5175188"/>
            <a:ext cx="1141447" cy="397201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First 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47953" y="5645088"/>
            <a:ext cx="1141447" cy="397201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Email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0653" y="5645088"/>
            <a:ext cx="1141447" cy="397201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tIns="90000" bIns="90000" rtlCol="0" anchor="t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2749" y="2927967"/>
            <a:ext cx="315810" cy="316276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72949" y="3486767"/>
            <a:ext cx="315810" cy="316276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7349" y="3461367"/>
            <a:ext cx="315810" cy="316276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15970" y="5003094"/>
            <a:ext cx="405707" cy="370693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546659" y="2561907"/>
            <a:ext cx="882841" cy="250222"/>
          </a:xfrm>
          <a:prstGeom prst="roundRect">
            <a:avLst/>
          </a:prstGeom>
          <a:solidFill>
            <a:srgbClr val="52BC19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69021" y="2896392"/>
            <a:ext cx="614271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Calc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5708"/>
            <a:ext cx="9290054" cy="1346105"/>
          </a:xfrm>
        </p:spPr>
        <p:txBody>
          <a:bodyPr/>
          <a:lstStyle/>
          <a:p>
            <a:r>
              <a:rPr lang="en-US" sz="3600" b="0" dirty="0" err="1" smtClean="0">
                <a:solidFill>
                  <a:srgbClr val="78A71C"/>
                </a:solidFill>
              </a:rPr>
              <a:t>MyAccount</a:t>
            </a:r>
            <a:r>
              <a:rPr lang="en-US" sz="3600" b="0" dirty="0" smtClean="0">
                <a:solidFill>
                  <a:srgbClr val="78A71C"/>
                </a:solidFill>
              </a:rPr>
              <a:t> Home</a:t>
            </a:r>
            <a:endParaRPr lang="en-US" sz="3600" b="0" dirty="0">
              <a:solidFill>
                <a:srgbClr val="78A71C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104181"/>
            <a:ext cx="2838091" cy="437632"/>
          </a:xfrm>
          <a:prstGeom prst="round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MyMortgage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731" y="1656269"/>
            <a:ext cx="2244269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Lender:  Bank of America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2601" y="1877681"/>
            <a:ext cx="2045240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Product:  30 Year Fixed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724" y="2116346"/>
            <a:ext cx="2133661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Loan Amount:  $425,000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100" y="2355011"/>
            <a:ext cx="1866217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Interest Rate:  4.25%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609" y="2576423"/>
            <a:ext cx="3033523" cy="828089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Property:  123 Main Street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San Francisco, CA 94111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Target Close Date:  Dec 10, 2013</a:t>
            </a:r>
          </a:p>
        </p:txBody>
      </p:sp>
      <p:pic>
        <p:nvPicPr>
          <p:cNvPr id="18" name="Picture 17" descr="Christopher-H-Headsho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6" r="14484" b="71437"/>
          <a:stretch/>
        </p:blipFill>
        <p:spPr>
          <a:xfrm>
            <a:off x="145406" y="4110648"/>
            <a:ext cx="936400" cy="88952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48236" y="3650147"/>
            <a:ext cx="2838091" cy="437632"/>
          </a:xfrm>
          <a:prstGeom prst="round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MySindeo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53535" y="4056860"/>
            <a:ext cx="2551259" cy="1268943"/>
            <a:chOff x="1053535" y="4316507"/>
            <a:chExt cx="2551259" cy="1268943"/>
          </a:xfrm>
        </p:grpSpPr>
        <p:sp>
          <p:nvSpPr>
            <p:cNvPr id="6" name="TextBox 5"/>
            <p:cNvSpPr txBox="1"/>
            <p:nvPr/>
          </p:nvSpPr>
          <p:spPr>
            <a:xfrm>
              <a:off x="1068578" y="4316507"/>
              <a:ext cx="1806905" cy="612645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MyAdvisor</a:t>
              </a:r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Christopher 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Hussain</a:t>
              </a:r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95" name="Picture 7" descr="C:\Users\Betsy\AppData\Local\Microsoft\Windows\Temporary Internet Files\Content.IE5\4E8G52A9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535" y="4814046"/>
              <a:ext cx="483921" cy="483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 descr="C:\Users\Betsy\AppData\Local\Microsoft\Windows\Temporary Internet Files\Content.IE5\KUOZPAON\MC90044145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613" y="5165686"/>
              <a:ext cx="419764" cy="4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97138" y="4802617"/>
              <a:ext cx="2207656" cy="397201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Christopher@sindeo.com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63084" y="5089487"/>
              <a:ext cx="1277915" cy="397201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415.555.5555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917562" y="1135558"/>
            <a:ext cx="4527191" cy="406255"/>
          </a:xfrm>
          <a:prstGeom prst="round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MyMortgage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Status</a:t>
            </a: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893239"/>
            <a:ext cx="4415678" cy="5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37719" y="1572482"/>
            <a:ext cx="554960" cy="4587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  <a:cs typeface="Arial" pitchFamily="34" charset="0"/>
              </a:rPr>
              <a:t>60%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71962" y="1536624"/>
            <a:ext cx="1810688" cy="4587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  <a:cs typeface="Arial" pitchFamily="34" charset="0"/>
              </a:rPr>
              <a:t>Progress Tracker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587" y="3020619"/>
            <a:ext cx="4362605" cy="427979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ndara" panose="020E0502030303020204" pitchFamily="34" charset="0"/>
                <a:cs typeface="Arial" pitchFamily="34" charset="0"/>
              </a:rPr>
              <a:t>You have</a:t>
            </a:r>
            <a:r>
              <a:rPr lang="en-US" sz="1600" dirty="0" smtClean="0">
                <a:solidFill>
                  <a:srgbClr val="FF0000"/>
                </a:solidFill>
                <a:latin typeface="Candara" panose="020E0502030303020204" pitchFamily="34" charset="0"/>
                <a:cs typeface="Arial" pitchFamily="34" charset="0"/>
              </a:rPr>
              <a:t> 3 </a:t>
            </a:r>
            <a:r>
              <a:rPr lang="en-US" sz="1600" dirty="0" smtClean="0">
                <a:solidFill>
                  <a:srgbClr val="000000"/>
                </a:solidFill>
                <a:latin typeface="Candara" panose="020E0502030303020204" pitchFamily="34" charset="0"/>
                <a:cs typeface="Arial" pitchFamily="34" charset="0"/>
              </a:rPr>
              <a:t>tasks to complete in the next 10 days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894891" y="1904575"/>
            <a:ext cx="45719" cy="47733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881005" y="1909058"/>
            <a:ext cx="45719" cy="47733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7951" y="2425693"/>
            <a:ext cx="1031051" cy="689589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progress: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Documents &amp;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disclosures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1204" y="2443623"/>
            <a:ext cx="1306769" cy="689589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Next Milestone: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Finalize Loan 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Submission 11/25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898281" y="3325075"/>
            <a:ext cx="5730516" cy="1185021"/>
            <a:chOff x="3898281" y="3325075"/>
            <a:chExt cx="5730516" cy="1185021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272" y="3414721"/>
              <a:ext cx="572452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898281" y="3325075"/>
              <a:ext cx="3383052" cy="4279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Candara" panose="020E0502030303020204" pitchFamily="34" charset="0"/>
                  <a:cs typeface="Arial" pitchFamily="34" charset="0"/>
                </a:rPr>
                <a:t>Your Tasks:  Next 10 Days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217459" y="3868963"/>
              <a:ext cx="136631" cy="339966"/>
            </a:xfrm>
            <a:prstGeom prst="downArrow">
              <a:avLst/>
            </a:prstGeom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5585011" y="3868963"/>
              <a:ext cx="136631" cy="339966"/>
            </a:xfrm>
            <a:prstGeom prst="downArrow">
              <a:avLst/>
            </a:prstGeom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6311171" y="3868958"/>
              <a:ext cx="136631" cy="339966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89693" y="3414721"/>
              <a:ext cx="2425657" cy="10953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7074" y="4989972"/>
            <a:ext cx="780983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Live Chat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115623" y="5123669"/>
            <a:ext cx="2322832" cy="1268943"/>
            <a:chOff x="1053535" y="4316507"/>
            <a:chExt cx="2322832" cy="1268943"/>
          </a:xfrm>
        </p:grpSpPr>
        <p:sp>
          <p:nvSpPr>
            <p:cNvPr id="50" name="TextBox 49"/>
            <p:cNvSpPr txBox="1"/>
            <p:nvPr/>
          </p:nvSpPr>
          <p:spPr>
            <a:xfrm>
              <a:off x="1068578" y="4316507"/>
              <a:ext cx="1369286" cy="612645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MyProcessor</a:t>
              </a:r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Ralph 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Macchio</a:t>
              </a:r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1" name="Picture 7" descr="C:\Users\Betsy\AppData\Local\Microsoft\Windows\Temporary Internet Files\Content.IE5\4E8G52A9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535" y="4814046"/>
              <a:ext cx="483921" cy="483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C:\Users\Betsy\AppData\Local\Microsoft\Windows\Temporary Internet Files\Content.IE5\KUOZPAON\MC90044145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613" y="5165686"/>
              <a:ext cx="419764" cy="4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1625567" y="4802617"/>
              <a:ext cx="1750800" cy="397201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Ralph@sindeo.com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63084" y="5089487"/>
              <a:ext cx="1277915" cy="397201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415.555.5555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41428" y="6011625"/>
            <a:ext cx="780983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Live Chat</a:t>
            </a:r>
          </a:p>
        </p:txBody>
      </p:sp>
      <p:sp>
        <p:nvSpPr>
          <p:cNvPr id="8" name="AutoShape 2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155575" y="-1790700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307975" y="-1638300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9" y="5267721"/>
            <a:ext cx="727124" cy="78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811170" y="6073176"/>
            <a:ext cx="3322861" cy="351035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r>
              <a:rPr lang="en-US" sz="1100" u="sng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See more</a:t>
            </a:r>
            <a:endParaRPr lang="en-US" sz="1100" u="sng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10" descr="C:\Users\Betsy\AppData\Local\Microsoft\Windows\Temporary Internet Files\Content.IE5\4E8G52A9\MC90038940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3" y="1062581"/>
            <a:ext cx="635278" cy="6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/>
          <p:cNvSpPr/>
          <p:nvPr/>
        </p:nvSpPr>
        <p:spPr>
          <a:xfrm>
            <a:off x="8845603" y="1522516"/>
            <a:ext cx="317639" cy="24948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25520" y="155644"/>
            <a:ext cx="147662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Welcome, Betsy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95505" y="418855"/>
            <a:ext cx="2989921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(Click triangle to reveal Settings and Logout)</a:t>
            </a:r>
          </a:p>
        </p:txBody>
      </p:sp>
      <p:sp>
        <p:nvSpPr>
          <p:cNvPr id="64" name="Isosceles Triangle 63"/>
          <p:cNvSpPr/>
          <p:nvPr/>
        </p:nvSpPr>
        <p:spPr>
          <a:xfrm flipH="1" flipV="1">
            <a:off x="8169013" y="313901"/>
            <a:ext cx="194199" cy="110681"/>
          </a:xfrm>
          <a:prstGeom prst="triangle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97274" y="678444"/>
            <a:ext cx="1654619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CUSTOMER SERVICE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611561" y="719026"/>
            <a:ext cx="1008368" cy="238944"/>
          </a:xfrm>
          <a:prstGeom prst="roundRect">
            <a:avLst/>
          </a:prstGeom>
          <a:solidFill>
            <a:srgbClr val="FFC00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855-746-3361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56554" y="6343186"/>
            <a:ext cx="4065088" cy="520312"/>
          </a:xfrm>
          <a:prstGeom prst="rect">
            <a:avLst/>
          </a:prstGeom>
          <a:solidFill>
            <a:srgbClr val="FFFF00"/>
          </a:solidFill>
        </p:spPr>
        <p:txBody>
          <a:bodyPr wrap="square" tIns="90000" bIns="90000" rtlCol="0" anchor="t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Clicking  “See more” displays additional text with contact info (and pic or empty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silhoutte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icon ) for Title/Escrow and realtor)</a:t>
            </a:r>
          </a:p>
        </p:txBody>
      </p:sp>
      <p:pic>
        <p:nvPicPr>
          <p:cNvPr id="12290" name="Picture 2" descr="C:\Users\Betsy\AppData\Local\Microsoft\Windows\Temporary Internet Files\Content.IE5\OAH01MJI\MC900383868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3" y="5227041"/>
            <a:ext cx="686751" cy="6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/>
          <p:cNvGrpSpPr/>
          <p:nvPr/>
        </p:nvGrpSpPr>
        <p:grpSpPr>
          <a:xfrm>
            <a:off x="3924335" y="4525681"/>
            <a:ext cx="3913384" cy="935083"/>
            <a:chOff x="3924335" y="4539788"/>
            <a:chExt cx="3913384" cy="935083"/>
          </a:xfrm>
        </p:grpSpPr>
        <p:sp>
          <p:nvSpPr>
            <p:cNvPr id="72" name="TextBox 71"/>
            <p:cNvSpPr txBox="1"/>
            <p:nvPr/>
          </p:nvSpPr>
          <p:spPr>
            <a:xfrm>
              <a:off x="3930198" y="4539788"/>
              <a:ext cx="2767103" cy="3972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Candara" panose="020E0502030303020204" pitchFamily="34" charset="0"/>
                  <a:cs typeface="Arial" pitchFamily="34" charset="0"/>
                </a:rPr>
                <a:t>Mon, Nov 18	Pay Stubs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51102" y="4804247"/>
              <a:ext cx="2393604" cy="3972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Candara" panose="020E0502030303020204" pitchFamily="34" charset="0"/>
                  <a:cs typeface="Arial" pitchFamily="34" charset="0"/>
                </a:rPr>
                <a:t>Wed, Nov 20	W-2s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24335" y="5077670"/>
              <a:ext cx="3155351" cy="3972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Candara" panose="020E0502030303020204" pitchFamily="34" charset="0"/>
                  <a:cs typeface="Arial" pitchFamily="34" charset="0"/>
                </a:rPr>
                <a:t>Wed, Nov 20	Proof of Assets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64297" y="4657706"/>
              <a:ext cx="773422" cy="1907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Upload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055333" y="4917682"/>
              <a:ext cx="773422" cy="1907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Upload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046369" y="5177658"/>
              <a:ext cx="773422" cy="1907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Upload</a:t>
              </a:r>
            </a:p>
          </p:txBody>
        </p:sp>
      </p:grpSp>
      <p:sp>
        <p:nvSpPr>
          <p:cNvPr id="57" name="Oval 56"/>
          <p:cNvSpPr/>
          <p:nvPr/>
        </p:nvSpPr>
        <p:spPr>
          <a:xfrm>
            <a:off x="8858500" y="5752091"/>
            <a:ext cx="317639" cy="24948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06002" y="5637791"/>
            <a:ext cx="2172892" cy="689589"/>
          </a:xfrm>
          <a:prstGeom prst="rect">
            <a:avLst/>
          </a:prstGeom>
          <a:solidFill>
            <a:srgbClr val="FFFF00"/>
          </a:solidFill>
        </p:spPr>
        <p:txBody>
          <a:bodyPr wrap="square" tIns="90000" bIns="90000" rtlCol="0" anchor="t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Message Center houses alerts &amp; messages red circle indicates # of new messages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884568" y="5176251"/>
            <a:ext cx="1299133" cy="1907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909968" y="4909551"/>
            <a:ext cx="1299133" cy="1907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909968" y="4655551"/>
            <a:ext cx="1299133" cy="1907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20151" y="1774035"/>
            <a:ext cx="1127103" cy="3398023"/>
          </a:xfrm>
          <a:prstGeom prst="rect">
            <a:avLst/>
          </a:prstGeom>
          <a:solidFill>
            <a:srgbClr val="FFFF00"/>
          </a:solidFill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Briefcase represents Document Management Area, with 3 indicating 3 documents need to be submitted. Clicking opens new page showing documents organized by To-Do, Under Review, Complete, and allows for content upload</a:t>
            </a:r>
          </a:p>
        </p:txBody>
      </p:sp>
      <p:pic>
        <p:nvPicPr>
          <p:cNvPr id="12291" name="Picture 3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30" y="2454998"/>
            <a:ext cx="242850" cy="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616200" y="2332632"/>
            <a:ext cx="1072898" cy="520312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Your rate has been locked</a:t>
            </a:r>
          </a:p>
        </p:txBody>
      </p:sp>
    </p:spTree>
    <p:extLst>
      <p:ext uri="{BB962C8B-B14F-4D97-AF65-F5344CB8AC3E}">
        <p14:creationId xmlns:p14="http://schemas.microsoft.com/office/powerpoint/2010/main" val="34105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5708"/>
            <a:ext cx="9290054" cy="1346105"/>
          </a:xfrm>
        </p:spPr>
        <p:txBody>
          <a:bodyPr/>
          <a:lstStyle/>
          <a:p>
            <a:r>
              <a:rPr lang="en-US" sz="3600" b="0" dirty="0" smtClean="0">
                <a:solidFill>
                  <a:srgbClr val="78A71C"/>
                </a:solidFill>
              </a:rPr>
              <a:t>Document Storage, Upload</a:t>
            </a:r>
            <a:br>
              <a:rPr lang="en-US" sz="3600" b="0" dirty="0" smtClean="0">
                <a:solidFill>
                  <a:srgbClr val="78A71C"/>
                </a:solidFill>
              </a:rPr>
            </a:br>
            <a:r>
              <a:rPr lang="en-US" sz="3600" b="0" dirty="0" smtClean="0">
                <a:solidFill>
                  <a:srgbClr val="78A71C"/>
                </a:solidFill>
              </a:rPr>
              <a:t>Download</a:t>
            </a:r>
            <a:endParaRPr lang="en-US" sz="3600" b="0" dirty="0">
              <a:solidFill>
                <a:srgbClr val="78A71C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7660" y="1304893"/>
            <a:ext cx="6797530" cy="501331"/>
          </a:xfrm>
          <a:prstGeom prst="round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MyBriefcase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2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155575" y="-1790700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2566230" y="-152265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7660" y="2035489"/>
            <a:ext cx="2110706" cy="2332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To 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58837" y="2041132"/>
            <a:ext cx="2110706" cy="2332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Under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review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90014" y="2035486"/>
            <a:ext cx="2110706" cy="2332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Complete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" y="2266244"/>
            <a:ext cx="6773060" cy="387491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5876"/>
              </p:ext>
            </p:extLst>
          </p:nvPr>
        </p:nvGraphicFramePr>
        <p:xfrm>
          <a:off x="457200" y="2266244"/>
          <a:ext cx="6508044" cy="2026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4674"/>
                <a:gridCol w="1084674"/>
                <a:gridCol w="1929885"/>
                <a:gridCol w="239463"/>
                <a:gridCol w="1084674"/>
                <a:gridCol w="1084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Condition  #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Due Date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Clearer</a:t>
                      </a:r>
                      <a:r>
                        <a:rPr lang="en-US" sz="1200" baseline="0" dirty="0" smtClean="0"/>
                        <a:t> Copy of 2012 Tax Return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Pay</a:t>
                      </a:r>
                      <a:r>
                        <a:rPr lang="en-US" sz="1200" baseline="0" dirty="0" smtClean="0"/>
                        <a:t> Stubs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 and Return</a:t>
                      </a:r>
                      <a:r>
                        <a:rPr lang="en-US" sz="1200" baseline="0" dirty="0" smtClean="0"/>
                        <a:t> Disclosures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4483389" y="2757973"/>
            <a:ext cx="767633" cy="233228"/>
          </a:xfrm>
          <a:prstGeom prst="roundRect">
            <a:avLst/>
          </a:prstGeom>
          <a:solidFill>
            <a:srgbClr val="54BC1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Upload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668894" y="4391383"/>
            <a:ext cx="3996276" cy="2269067"/>
            <a:chOff x="3544715" y="4154314"/>
            <a:chExt cx="3996276" cy="2269067"/>
          </a:xfrm>
        </p:grpSpPr>
        <p:sp>
          <p:nvSpPr>
            <p:cNvPr id="12" name="Rectangle 11"/>
            <p:cNvSpPr/>
            <p:nvPr/>
          </p:nvSpPr>
          <p:spPr>
            <a:xfrm>
              <a:off x="3544715" y="4154314"/>
              <a:ext cx="3996276" cy="22690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numCol="1" rtlCol="0" anchor="ctr" anchorCtr="0"/>
            <a:lstStyle/>
            <a:p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94578" y="4560709"/>
              <a:ext cx="1450789" cy="169333"/>
            </a:xfrm>
            <a:prstGeom prst="rect">
              <a:avLst/>
            </a:prstGeom>
            <a:solidFill>
              <a:srgbClr val="52BC19"/>
            </a:solidFill>
            <a:ln w="952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Browse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3475" y="4453462"/>
              <a:ext cx="893193" cy="366424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Select file: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11510" y="4825999"/>
              <a:ext cx="1450789" cy="547512"/>
            </a:xfrm>
            <a:prstGeom prst="rect">
              <a:avLst/>
            </a:prstGeom>
            <a:solidFill>
              <a:srgbClr val="52BC19"/>
            </a:solidFill>
            <a:ln w="952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Defaults to </a:t>
              </a:r>
              <a:r>
                <a:rPr lang="en-US" sz="11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descr</a:t>
              </a:r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above, but can be free entry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9912" y="4718752"/>
              <a:ext cx="994183" cy="366424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Description: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85670" y="5311423"/>
              <a:ext cx="873957" cy="551090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Meets 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Condition: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94575" y="5452537"/>
              <a:ext cx="1450789" cy="547512"/>
            </a:xfrm>
            <a:prstGeom prst="rect">
              <a:avLst/>
            </a:prstGeom>
            <a:solidFill>
              <a:srgbClr val="52BC19"/>
            </a:solidFill>
            <a:ln w="952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Defaults to </a:t>
              </a:r>
              <a:r>
                <a:rPr lang="en-US" sz="11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corresp</a:t>
              </a:r>
              <a:r>
                <a:rPr lang="en-US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condition, but can be free entry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12191" y="5994399"/>
              <a:ext cx="1407758" cy="397201"/>
            </a:xfrm>
            <a:prstGeom prst="rect">
              <a:avLst/>
            </a:prstGeom>
            <a:noFill/>
          </p:spPr>
          <p:txBody>
            <a:bodyPr wrap="none" tIns="90000" bIns="90000" rtlCol="0" anchor="t">
              <a:spAutoFit/>
            </a:bodyPr>
            <a:lstStyle/>
            <a:p>
              <a:pPr algn="ctr"/>
              <a:r>
                <a:rPr lang="en-US" sz="1400" u="sng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Upload another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377111" y="6048712"/>
              <a:ext cx="924073" cy="233228"/>
            </a:xfrm>
            <a:prstGeom prst="roundRect">
              <a:avLst/>
            </a:prstGeom>
            <a:solidFill>
              <a:schemeClr val="bg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Submit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4492" y="4453462"/>
            <a:ext cx="1952968" cy="165908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Description must expand on page to show all content; content can be either free entry or pulled from encompass &gt; doc name; the last condition ‘other’ will allow borrowers to upload at any time 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295518" y="4470395"/>
            <a:ext cx="365159" cy="356643"/>
          </a:xfrm>
          <a:prstGeom prst="line">
            <a:avLst/>
          </a:prstGeom>
          <a:ln>
            <a:solidFill>
              <a:schemeClr val="bg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30862" y="3783350"/>
            <a:ext cx="1466850" cy="258241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Upload window must allow for multiple documents to be uploaded; each document should have ‘description’ and ‘meets condition’ populated (it will default to the info corresponding to the ‘upload’ path )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371673" y="3989582"/>
            <a:ext cx="365159" cy="356643"/>
          </a:xfrm>
          <a:prstGeom prst="line">
            <a:avLst/>
          </a:prstGeom>
          <a:ln>
            <a:solidFill>
              <a:schemeClr val="bg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95078" y="1926247"/>
            <a:ext cx="1702634" cy="165908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Documents may be uploaded here (see upload requirements below); for documents being sent to the borrower, enable view/download and e-signature feature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702248" y="2991201"/>
            <a:ext cx="723115" cy="593000"/>
          </a:xfrm>
          <a:prstGeom prst="line">
            <a:avLst/>
          </a:prstGeom>
          <a:ln>
            <a:solidFill>
              <a:schemeClr val="bg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25520" y="155644"/>
            <a:ext cx="147662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Welcome, Betsy</a:t>
            </a:r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8169013" y="313901"/>
            <a:ext cx="194199" cy="110681"/>
          </a:xfrm>
          <a:prstGeom prst="triangle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97274" y="678444"/>
            <a:ext cx="1654619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CUSTOMER SERVICE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611561" y="719026"/>
            <a:ext cx="1008368" cy="238944"/>
          </a:xfrm>
          <a:prstGeom prst="roundRect">
            <a:avLst/>
          </a:prstGeom>
          <a:solidFill>
            <a:srgbClr val="FFC00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855-746-3361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45575" y="2759389"/>
            <a:ext cx="1529626" cy="233228"/>
          </a:xfrm>
          <a:prstGeom prst="roundRect">
            <a:avLst/>
          </a:prstGeom>
          <a:solidFill>
            <a:srgbClr val="54BC1C">
              <a:alpha val="32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496089" y="3164373"/>
            <a:ext cx="767633" cy="233228"/>
          </a:xfrm>
          <a:prstGeom prst="roundRect">
            <a:avLst/>
          </a:prstGeom>
          <a:solidFill>
            <a:srgbClr val="54BC1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Upload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58275" y="3165789"/>
            <a:ext cx="1529626" cy="233228"/>
          </a:xfrm>
          <a:prstGeom prst="roundRect">
            <a:avLst/>
          </a:prstGeom>
          <a:solidFill>
            <a:srgbClr val="54BC1C">
              <a:alpha val="32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83389" y="3570773"/>
            <a:ext cx="767633" cy="233228"/>
          </a:xfrm>
          <a:prstGeom prst="roundRect">
            <a:avLst/>
          </a:prstGeom>
          <a:solidFill>
            <a:srgbClr val="54BC1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Upload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345575" y="3572189"/>
            <a:ext cx="1529626" cy="233228"/>
          </a:xfrm>
          <a:prstGeom prst="roundRect">
            <a:avLst/>
          </a:prstGeom>
          <a:solidFill>
            <a:srgbClr val="54BC1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</p:spTree>
    <p:extLst>
      <p:ext uri="{BB962C8B-B14F-4D97-AF65-F5344CB8AC3E}">
        <p14:creationId xmlns:p14="http://schemas.microsoft.com/office/powerpoint/2010/main" val="8880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760245" y="271394"/>
            <a:ext cx="147662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Welcome, Betsy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0230" y="534605"/>
            <a:ext cx="2989921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(Click triangle to reveal Settings and Logout)</a:t>
            </a:r>
          </a:p>
        </p:txBody>
      </p:sp>
      <p:sp>
        <p:nvSpPr>
          <p:cNvPr id="36" name="Isosceles Triangle 35"/>
          <p:cNvSpPr/>
          <p:nvPr/>
        </p:nvSpPr>
        <p:spPr>
          <a:xfrm flipH="1" flipV="1">
            <a:off x="8203738" y="429651"/>
            <a:ext cx="194199" cy="110681"/>
          </a:xfrm>
          <a:prstGeom prst="triangle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2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155575" y="-1790700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2566230" y="-152265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7660" y="2035489"/>
            <a:ext cx="2110706" cy="2332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To 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58837" y="2041132"/>
            <a:ext cx="2110706" cy="2332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 review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90014" y="2035486"/>
            <a:ext cx="2110706" cy="2332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Complete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" y="2266244"/>
            <a:ext cx="6773060" cy="387491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29447"/>
              </p:ext>
            </p:extLst>
          </p:nvPr>
        </p:nvGraphicFramePr>
        <p:xfrm>
          <a:off x="457200" y="2266244"/>
          <a:ext cx="5423370" cy="1569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4674"/>
                <a:gridCol w="1929885"/>
                <a:gridCol w="239463"/>
                <a:gridCol w="1084674"/>
                <a:gridCol w="108467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Date</a:t>
                      </a:r>
                      <a:r>
                        <a:rPr lang="en-US" sz="1200" baseline="0" dirty="0" smtClean="0">
                          <a:solidFill>
                            <a:schemeClr val="bg2"/>
                          </a:solidFill>
                        </a:rPr>
                        <a:t> Submitted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Document Description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Driver’s Licenses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Credit</a:t>
                      </a:r>
                      <a:r>
                        <a:rPr lang="en-US" sz="1200" baseline="0" dirty="0" smtClean="0"/>
                        <a:t> 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Bank Statements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327660" y="1304893"/>
            <a:ext cx="6797530" cy="501331"/>
          </a:xfrm>
          <a:prstGeom prst="round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MyBriefcase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195708"/>
            <a:ext cx="9290054" cy="1346105"/>
          </a:xfrm>
        </p:spPr>
        <p:txBody>
          <a:bodyPr/>
          <a:lstStyle/>
          <a:p>
            <a:r>
              <a:rPr lang="en-US" sz="3600" b="0" dirty="0" smtClean="0">
                <a:solidFill>
                  <a:srgbClr val="78A71C"/>
                </a:solidFill>
              </a:rPr>
              <a:t>Document Storage, Upload</a:t>
            </a:r>
            <a:br>
              <a:rPr lang="en-US" sz="3600" b="0" dirty="0" smtClean="0">
                <a:solidFill>
                  <a:srgbClr val="78A71C"/>
                </a:solidFill>
              </a:rPr>
            </a:br>
            <a:r>
              <a:rPr lang="en-US" sz="3600" b="0" dirty="0" smtClean="0">
                <a:solidFill>
                  <a:srgbClr val="78A71C"/>
                </a:solidFill>
              </a:rPr>
              <a:t>Download</a:t>
            </a:r>
            <a:endParaRPr lang="en-US" sz="3600" b="0" dirty="0">
              <a:solidFill>
                <a:srgbClr val="78A71C"/>
              </a:solidFill>
            </a:endParaRPr>
          </a:p>
        </p:txBody>
      </p:sp>
      <p:pic>
        <p:nvPicPr>
          <p:cNvPr id="19" name="Picture 10" descr="C:\Users\Betsy\AppData\Local\Microsoft\Windows\Temporary Internet Files\Content.IE5\4E8G52A9\MC90038940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3" y="217606"/>
            <a:ext cx="635278" cy="6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8845603" y="677541"/>
            <a:ext cx="317639" cy="24948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97274" y="967819"/>
            <a:ext cx="1654619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CUSTOMER SERVICE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611561" y="1008401"/>
            <a:ext cx="1008368" cy="238944"/>
          </a:xfrm>
          <a:prstGeom prst="roundRect">
            <a:avLst/>
          </a:prstGeom>
          <a:solidFill>
            <a:srgbClr val="FFC00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855-746-3361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00604" y="2784789"/>
            <a:ext cx="1529626" cy="233228"/>
          </a:xfrm>
          <a:prstGeom prst="roundRect">
            <a:avLst/>
          </a:prstGeom>
          <a:solidFill>
            <a:srgbClr val="54BC1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113304" y="3165789"/>
            <a:ext cx="1529626" cy="233228"/>
          </a:xfrm>
          <a:prstGeom prst="roundRect">
            <a:avLst/>
          </a:prstGeom>
          <a:solidFill>
            <a:srgbClr val="54BC1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113304" y="3534089"/>
            <a:ext cx="1529626" cy="233228"/>
          </a:xfrm>
          <a:prstGeom prst="roundRect">
            <a:avLst/>
          </a:prstGeom>
          <a:solidFill>
            <a:srgbClr val="54BC1C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View/Download</a:t>
            </a:r>
          </a:p>
        </p:txBody>
      </p:sp>
    </p:spTree>
    <p:extLst>
      <p:ext uri="{BB962C8B-B14F-4D97-AF65-F5344CB8AC3E}">
        <p14:creationId xmlns:p14="http://schemas.microsoft.com/office/powerpoint/2010/main" val="23696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" name="Picture 10" descr="C:\Users\Betsy\AppData\Local\Microsoft\Windows\Temporary Internet Files\Content.IE5\4E8G52A9\MC90038940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3" y="217606"/>
            <a:ext cx="635278" cy="6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8845603" y="677541"/>
            <a:ext cx="317639" cy="24948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60245" y="271394"/>
            <a:ext cx="147662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Welcome, Betsy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0230" y="534605"/>
            <a:ext cx="2989921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(Click triangle to reveal Settings and Logout)</a:t>
            </a:r>
          </a:p>
        </p:txBody>
      </p:sp>
      <p:sp>
        <p:nvSpPr>
          <p:cNvPr id="36" name="Isosceles Triangle 35"/>
          <p:cNvSpPr/>
          <p:nvPr/>
        </p:nvSpPr>
        <p:spPr>
          <a:xfrm flipH="1" flipV="1">
            <a:off x="8203738" y="429651"/>
            <a:ext cx="194199" cy="110681"/>
          </a:xfrm>
          <a:prstGeom prst="triangle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2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155575" y="-1790700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wgHBgkIBxMVFAkXFyEbGRMUDRsdGhscICcbIhwcJiMkJCwsLh4lHh8mLT0nJSktNDo6HB81ODgsNygtLjABCgoKBQUFDgUFDisZExkrKysrKysrKysrKysrKysrKysrKysrKysrKysrKysrKysrKysrKysrKysrKysrKysrK//AABEIAQsAvQMBIgACEQEDEQH/xAAcAAEBAQACAwEAAAAAAAAAAAAACAcFBgECAwT/xAA9EAACAQIDBQYDAwoHAAAAAAAAAQIDEQQFBgcSEyGRMUFRUmGBCCJxQoKiFBUzQ1NicpKhsTI0ssHCw/H/xAAUAQEAAAAAAAAAAAAAAAAAAAAA/8QAFBEBAAAAAAAAAAAAAAAAAAAAAP/aAAwDAQACEQMRAD8A3EAAAAAAAAAAAAAAAAAAAAAAAAAAAAAAAAAAAAAAAAAAAAAAAAAAAAAAAAAAAAAAAAAAAAAAAAAAAAAB4bUU2+w4LGa00vgqkqeKxuGjUXbH8pg2vqkwOeBxGU6oyHOa3AyrFUKta19yFeLlZdr3b3t7HLgAAAAAAAAAAAAAAAAAAAAAAAADO9o21TLdJOeAwKVfN7f4L/JT8N9rv/dXPx3bo87Y9dS0lk0MLlzX52rpqD/Zw+1U+vcr993z3WiYalSdWpKpVbc27tt3bb7W34gc9qbWeoNT1JPN8ROVJvlSi92mu9fKuXLxd36s6+AB9MPXrYWvTxGGlKFaLvGcZNSTXY01zTNNyLbjqbAU4UsyhSxMF9qUdyo/ePL8NzLgBT+i9ruQalr08Fik8Lj5clCpNOEm+6M+XP0aV7q1zRCHCldhescRqLIq2W5lJyx2Hst+T5zpu+634yjazf8AD2u7A04AAAAAAAAAAAAAAAAAAAD1nJQhKT7EgJM2rZ1PPNeZrXbfCpzdKC8I0/l5ejknL7x1E+letPEV6laq71JNtv1fNnzAAAAAABqvw5VZR1tjaafyvCy5X71OlZ/36mVGofDvJR15WT78NNfipv8A2ApMAAAAAAAAAAAAAAAAAAD4Y92wOJa8kv7M+588TDi4erT8YtdUBEAAAAAAAAB3HZHnX5j19ldaSvTqS4Mrdtqnyp+0rP6JnTjtWy3LJ5tr/JKEb7saqqN27FT+fn6Pdt7gVyAAAAAAAAAAAAAAAAAAAAAlrbLpB6W1RKth/wDIYlyqU/3Xf54fdbVvSS8GdBK/2gaUwur9OYjAV0vylJyoz741EuXs+xrwfikyQZRcZOMuUl3MDwAAAAAFCbANHVMty+rqTHxtXrx3aUWuapdrl99pW9Ip/aMR0llMs81NlmVxTkqlWMZJP7N7zftG79iy6cIU4Rp00lBKySXJJdiA9gAAAAAAAAAAAAAAAAAAAAAkjalkVXT+uMzw01ajObq033OE22rfR3j91lbk/wDxJ1cNPO8np02niY0pb6T5pNrcv+IDHAAAAAGxfDhk1PE51mecVVd0YKELr7VS939VGNvvsoEw34a8yoxedZXNpV3uVIq/NpXjLpeP8xuQAAAAAAAAAAAAAAAAAHpVq06NN1K0lGC7XJ2R1bN9pOj8pTWJxlKU/LRbqO/h8l7e9gO2HrOcacJTqNKCV227JLvZjOe7fcFTUoZDhZzl3TrzUV9d2N217xMs1Xr/AFHqrep5pWawt/0FNbtPoub5+ZsDQdqW1+tXrVcn0hU3cOuU8VF/NJ96pvuivOub7rJXljFSc6tSVSo25t3bbu232v6nqAAAAAAD9OXY/F5XjqONy+cqeKg7xnCVmv8A1crd92ijNkW0xaqp/mnOmlnMVdSSSVaK7Wl2Ka70vquSaU1H1wmJr4PE0sThJOFeDUozjKzTXY0/EC3gYPpnb1Wo0qVDUuHdRpWdehJKT9XB2V36SS9DVdN6503qXdjlWIg67/VTe5U/llZv6q6A7GAAAAAAAAAAOJ1VnlDTensdm+JV4UoXUb23pPlGN/WTSv6k455tg1hmspKjWjh6L+zQppP+Z3lf6NGg/Ehm7oZLleUU3zq1HUlZ/Zgkkn6Nzv8AdJ/A/Vj8yx+ZVOJmNapVqearVlJ9W2flAAAAAAAAAAAAAAAAAA7rpvalqzT+7TpV+Nhl+rxCc17O+8vopWNY0ptwyXNK1PDZ5TeFrPkqm9v0r+rsnH3Vl3tE5AC4adSFWnGpSalTaumndNPsafgexP8A8P2r8TQzd6YxcnLCVFKVFN33JxTlJL92UU3bxXL/ABO9AAAAAAPDaSbfYBM/xAZisZr6WGi+VGjCDXdd3m/6TXT0M1OV1Tm0891HmWaTbfFqykr90b/KvaNl7HFAAAAAAAAAAAAAAAAAAAAAAHPaFzqGntX5Vmtb9DTqLf5dkJXjN/VRbLEjKM4qUHeL5pp9pDpWOyHNJZts9yirUd6sIuk+f7NuMfwpdQO5AAAdf2gZj+atE53jE92aoSUX4Skt2P4mjsBmnxBY/wDJNAvDLtrVoQ9lef8AeC6gTOAAAAAAAAAAAAAAAAAAAAAAAAUL8N2NVTTWaYG/zQrqdr9inFJe14P+pPRsnw1YxQzrOsD3zpRnb+CTX/YBv4AAGI/EtXqulkGEhfcbqyat3rhpf6n1NuAEP8Kp5X0HCqeV9C4ABD/CqeV9BwqnlfQuAAQ/wqnlfQcKp5X0LgAEP8Kp5X0HCqeV9C4ABD/CqeV9BwqnlfQuAAQ/wqnlfQcKp5X0LgAEP8Kp5X0HCqeV9C4ABD/CqeV9BwqnlfQuAAQ/wqnlfQcKp5X0LgAEP8Kp5X0NG2B4l4TaFRpTTXFpVILl4JT/AOBTQ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2566230" y="-152265"/>
            <a:ext cx="2647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7660" y="2035489"/>
            <a:ext cx="2110706" cy="2332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Inbox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58837" y="2041132"/>
            <a:ext cx="2110706" cy="2332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1400" b="1" dirty="0" smtClean="0">
                <a:solidFill>
                  <a:srgbClr val="0065CC"/>
                </a:solidFill>
                <a:latin typeface="Arial" pitchFamily="34" charset="0"/>
                <a:cs typeface="Arial" pitchFamily="34" charset="0"/>
              </a:rPr>
              <a:t>Outbox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" y="2266244"/>
            <a:ext cx="6773060" cy="387491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7660" y="1304893"/>
            <a:ext cx="6797530" cy="501331"/>
          </a:xfrm>
          <a:prstGeom prst="round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Message Center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195708"/>
            <a:ext cx="9290054" cy="1346105"/>
          </a:xfrm>
        </p:spPr>
        <p:txBody>
          <a:bodyPr/>
          <a:lstStyle/>
          <a:p>
            <a:r>
              <a:rPr lang="en-US" sz="3600" b="0" dirty="0" smtClean="0">
                <a:solidFill>
                  <a:srgbClr val="78A71C"/>
                </a:solidFill>
              </a:rPr>
              <a:t>Email notifications</a:t>
            </a:r>
            <a:endParaRPr lang="en-US" sz="3600" b="0" dirty="0">
              <a:solidFill>
                <a:srgbClr val="78A71C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12427"/>
              </p:ext>
            </p:extLst>
          </p:nvPr>
        </p:nvGraphicFramePr>
        <p:xfrm>
          <a:off x="457199" y="2409567"/>
          <a:ext cx="6303045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024"/>
                <a:gridCol w="1835006"/>
                <a:gridCol w="21010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Subject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Message Type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Please</a:t>
                      </a:r>
                      <a:r>
                        <a:rPr lang="en-US" sz="1200" b="1" baseline="0" dirty="0" smtClean="0"/>
                        <a:t> provide property info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Document</a:t>
                      </a:r>
                      <a:r>
                        <a:rPr lang="en-US" sz="1200" b="1" baseline="0" dirty="0" smtClean="0"/>
                        <a:t> Request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11/15/13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Thank you for submitting</a:t>
                      </a:r>
                      <a:r>
                        <a:rPr lang="en-US" sz="1200" b="1" baseline="0" dirty="0" smtClean="0"/>
                        <a:t> your documents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Documents</a:t>
                      </a:r>
                      <a:r>
                        <a:rPr lang="en-US" sz="1200" b="1" baseline="0" dirty="0" smtClean="0"/>
                        <a:t> Received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11/15/13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Your credit has been pulled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 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11/13/2013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Detailed</a:t>
                      </a:r>
                      <a:r>
                        <a:rPr lang="en-US" sz="1200" baseline="0" dirty="0" smtClean="0"/>
                        <a:t> rate quote output we discussed today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Rate Quote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11/12/2013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Checklist</a:t>
                      </a:r>
                      <a:r>
                        <a:rPr lang="en-US" sz="1200" baseline="0" dirty="0" smtClean="0"/>
                        <a:t> for Documents and Disclosures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Borrower</a:t>
                      </a:r>
                      <a:r>
                        <a:rPr lang="en-US" sz="1200" baseline="0" dirty="0" smtClean="0"/>
                        <a:t> Checklist – Documents and Disclosures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11/12/2013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95078" y="2129447"/>
            <a:ext cx="1702634" cy="184375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Messages sent to borrower can be generated via Encompass, allowing advisor to select message type, add documents and add a message and label with a subject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91156" y="4092642"/>
            <a:ext cx="1702634" cy="110508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Messages will be sent to email address provided in account settings AND sent to message center</a:t>
            </a:r>
          </a:p>
        </p:txBody>
      </p:sp>
      <p:pic>
        <p:nvPicPr>
          <p:cNvPr id="13315" name="Picture 3" descr="C:\Users\Betsy\AppData\Local\Microsoft\Windows\Temporary Internet Files\Content.IE5\OAH01MJI\MC90044131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82" y="3971750"/>
            <a:ext cx="451414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Betsy\AppData\Local\Microsoft\Windows\Temporary Internet Files\Content.IE5\OAH01MJI\MC90044131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32" y="4482975"/>
            <a:ext cx="451414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591156" y="5350130"/>
            <a:ext cx="1702634" cy="735756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 we need outbox/send capabilities??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97274" y="967819"/>
            <a:ext cx="1654619" cy="35103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CUSTOMER SERVICE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11561" y="1008401"/>
            <a:ext cx="1008368" cy="238944"/>
          </a:xfrm>
          <a:prstGeom prst="roundRect">
            <a:avLst/>
          </a:prstGeom>
          <a:solidFill>
            <a:srgbClr val="FFC00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855-746-3361</a:t>
            </a:r>
          </a:p>
        </p:txBody>
      </p:sp>
      <p:pic>
        <p:nvPicPr>
          <p:cNvPr id="27" name="Picture 2" descr="C:\Users\Betsy\AppData\Local\Microsoft\Windows\Temporary Internet Files\Content.IE5\OAH01MJI\MC90038386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336" y="1318854"/>
            <a:ext cx="686751" cy="6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>
          <a:xfrm>
            <a:off x="8832763" y="1843904"/>
            <a:ext cx="317639" cy="24948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2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MyAccount</a:t>
            </a:r>
            <a:r>
              <a:rPr lang="en-US" b="0" dirty="0" smtClean="0"/>
              <a:t> Functionality Summary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270635"/>
            <a:ext cx="4508340" cy="45902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MyMortgage</a:t>
            </a:r>
            <a:endParaRPr lang="en-US" sz="2000" dirty="0"/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/>
              <a:t>Lender &amp; Product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/>
              <a:t>Loan </a:t>
            </a:r>
            <a:r>
              <a:rPr lang="en-US" dirty="0" err="1" smtClean="0"/>
              <a:t>Amt</a:t>
            </a:r>
            <a:endParaRPr lang="en-US" dirty="0"/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Interest Rate &amp; </a:t>
            </a:r>
          </a:p>
          <a:p>
            <a:pPr marL="704850" lvl="2" indent="-342900">
              <a:buFont typeface="Arial" panose="020B0604020202020204" pitchFamily="34" charset="0"/>
              <a:buChar char="‒"/>
            </a:pPr>
            <a:r>
              <a:rPr lang="en-US" dirty="0" smtClean="0"/>
              <a:t>Locked/Lock Date xx</a:t>
            </a:r>
            <a:endParaRPr lang="en-US" dirty="0"/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Property address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Target close date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MySindeo</a:t>
            </a:r>
            <a:r>
              <a:rPr lang="en-US" sz="2000" dirty="0" smtClean="0"/>
              <a:t> Contacts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Advisor contact info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Processor contact info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Expands to include realtor &amp; title/escrow contact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Progress tracker</a:t>
            </a:r>
            <a:endParaRPr lang="en-US" sz="2000" dirty="0"/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What is the status of my loan?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What are the outstanding to-do’s to achieve next milestone?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gray">
          <a:xfrm>
            <a:off x="4973374" y="1272560"/>
            <a:ext cx="4508340" cy="459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9CDC1D"/>
              </a:buClr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9CDC1D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9CDC1D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spcBef>
                <a:spcPct val="20000"/>
              </a:spcBef>
              <a:buClr>
                <a:srgbClr val="9CDC1D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1450" algn="l" defTabSz="914400" rtl="0" eaLnBrk="1" latinLnBrk="0" hangingPunct="1">
              <a:spcBef>
                <a:spcPct val="20000"/>
              </a:spcBef>
              <a:buClr>
                <a:srgbClr val="9CDC1D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Briefcase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Document requests &amp; storage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Document upload &amp; download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Classified by “To-do”, “Under Review” &amp; “Complete”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Message Center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/>
              <a:t>All emails and alerts go to borrower email and to message </a:t>
            </a:r>
            <a:r>
              <a:rPr lang="en-US" dirty="0" smtClean="0"/>
              <a:t>center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Account Settings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Account credentials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Borrower contact info</a:t>
            </a:r>
          </a:p>
          <a:p>
            <a:pPr marL="523875" lvl="1" indent="-342900">
              <a:buFont typeface="Arial" panose="020B0604020202020204" pitchFamily="34" charset="0"/>
              <a:buChar char="‒"/>
            </a:pPr>
            <a:r>
              <a:rPr lang="en-US" dirty="0" smtClean="0"/>
              <a:t>Contact preferences</a:t>
            </a:r>
          </a:p>
          <a:p>
            <a:pPr marL="523875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5"/>
  <p:tag name="THINKCELLPRESENTATIONDONOTDELETE" val="&lt;?xml version=&quot;1.0&quot; encoding=&quot;UTF-16&quot; standalone=&quot;yes&quot;?&gt;&#10;&lt;root reqver=&quot;17839&quot;&gt;&lt;version val=&quot;2114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95&quot; g=&quot;bc&quot; b=&quot;37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2147483647&quot;/&gt;&lt;m_chDecimalSymbol17909&gt;.&lt;/m_chDecimalSymbol17909&gt;&lt;m_nGroupingDigits17909 val=&quot;2147483647&quot;/&gt;&lt;/m_precDefault&gt;&lt;/CDefaultPrec&gt;&lt;/root&gt;"/>
  <p:tag name="THINKCELLUNDODONOTDELETE" val="1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6SmycUr00SffyHeLeZK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dV72yV7kukZVFLIqwg7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wOikM9ok6pEeIaZcfxC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mobTs1.02Ygka7vrhR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3N1KahWyE.MdBRsQMWx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UtSoWlmVUKOekTL6N2S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H2Q6ccOU6Kp6DVTurm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aekGFpeH0CtIEyUWHqb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XHguqDiUW0ns4Ch1J40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LbyP.ln0Oh46dtVrME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lMsOvnp0Gyved3x0Y.RQ"/>
</p:tagLst>
</file>

<file path=ppt/theme/theme1.xml><?xml version="1.0" encoding="utf-8"?>
<a:theme xmlns:a="http://schemas.openxmlformats.org/drawingml/2006/main" name="1_blank">
  <a:themeElements>
    <a:clrScheme name="Custom 3">
      <a:dk1>
        <a:srgbClr val="000000"/>
      </a:dk1>
      <a:lt1>
        <a:srgbClr val="FFFFFF"/>
      </a:lt1>
      <a:dk2>
        <a:srgbClr val="2B2F31"/>
      </a:dk2>
      <a:lt2>
        <a:srgbClr val="808080"/>
      </a:lt2>
      <a:accent1>
        <a:srgbClr val="9FDB29"/>
      </a:accent1>
      <a:accent2>
        <a:srgbClr val="B3C2CC"/>
      </a:accent2>
      <a:accent3>
        <a:srgbClr val="7DC3E0"/>
      </a:accent3>
      <a:accent4>
        <a:srgbClr val="0A5263"/>
      </a:accent4>
      <a:accent5>
        <a:srgbClr val="AE0044"/>
      </a:accent5>
      <a:accent6>
        <a:srgbClr val="EEA632"/>
      </a:accent6>
      <a:hlink>
        <a:srgbClr val="90CBDB"/>
      </a:hlink>
      <a:folHlink>
        <a:srgbClr val="808080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D2F14E-91D0-46BE-AF0B-03FA64177EC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4291</TotalTime>
  <Words>823</Words>
  <Application>Microsoft Office PowerPoint</Application>
  <PresentationFormat>A4 Paper (210x297 mm)</PresentationFormat>
  <Paragraphs>246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1_blank</vt:lpstr>
      <vt:lpstr>think-cell Slide</vt:lpstr>
      <vt:lpstr>Mortgage Profile Builder Results</vt:lpstr>
      <vt:lpstr>MyAccount Home</vt:lpstr>
      <vt:lpstr>Document Storage, Upload Download</vt:lpstr>
      <vt:lpstr>Document Storage, Upload Download</vt:lpstr>
      <vt:lpstr>Email notifications</vt:lpstr>
      <vt:lpstr>MyAccount Functionality Summary</vt:lpstr>
    </vt:vector>
  </TitlesOfParts>
  <Company>The Boston Consulting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Mrose Cecile</dc:creator>
  <cp:lastModifiedBy>Betsy Chapman</cp:lastModifiedBy>
  <cp:revision>688</cp:revision>
  <cp:lastPrinted>2013-11-19T00:03:39Z</cp:lastPrinted>
  <dcterms:created xsi:type="dcterms:W3CDTF">2012-06-12T11:50:10Z</dcterms:created>
  <dcterms:modified xsi:type="dcterms:W3CDTF">2013-11-26T19:14:14Z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