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62" r:id="rId2"/>
    <p:sldId id="266" r:id="rId3"/>
    <p:sldId id="280" r:id="rId4"/>
    <p:sldId id="294" r:id="rId5"/>
    <p:sldId id="295" r:id="rId6"/>
    <p:sldId id="298" r:id="rId7"/>
    <p:sldId id="297" r:id="rId8"/>
    <p:sldId id="303" r:id="rId9"/>
    <p:sldId id="302" r:id="rId10"/>
    <p:sldId id="300" r:id="rId11"/>
    <p:sldId id="304" r:id="rId12"/>
    <p:sldId id="301" r:id="rId13"/>
    <p:sldId id="263" r:id="rId14"/>
    <p:sldId id="284" r:id="rId15"/>
    <p:sldId id="299" r:id="rId16"/>
  </p:sldIdLst>
  <p:sldSz cx="9144000" cy="6858000" type="screen4x3"/>
  <p:notesSz cx="6805613" cy="99393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020">
          <p15:clr>
            <a:srgbClr val="A4A3A4"/>
          </p15:clr>
        </p15:guide>
        <p15:guide id="2" orient="horz" pos="1344">
          <p15:clr>
            <a:srgbClr val="A4A3A4"/>
          </p15:clr>
        </p15:guide>
        <p15:guide id="3" orient="horz" pos="1162">
          <p15:clr>
            <a:srgbClr val="A4A3A4"/>
          </p15:clr>
        </p15:guide>
        <p15:guide id="4" orient="horz" pos="845">
          <p15:clr>
            <a:srgbClr val="A4A3A4"/>
          </p15:clr>
        </p15:guide>
        <p15:guide id="5" pos="385">
          <p15:clr>
            <a:srgbClr val="A4A3A4"/>
          </p15:clr>
        </p15:guide>
        <p15:guide id="6" pos="5511">
          <p15:clr>
            <a:srgbClr val="A4A3A4"/>
          </p15:clr>
        </p15:guide>
        <p15:guide id="7" pos="2880">
          <p15:clr>
            <a:srgbClr val="A4A3A4"/>
          </p15:clr>
        </p15:guide>
        <p15:guide id="8" pos="40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 snapToObjects="1" showGuides="1">
      <p:cViewPr>
        <p:scale>
          <a:sx n="125" d="100"/>
          <a:sy n="125" d="100"/>
        </p:scale>
        <p:origin x="-408" y="150"/>
      </p:cViewPr>
      <p:guideLst>
        <p:guide orient="horz" pos="4020"/>
        <p:guide orient="horz" pos="1344"/>
        <p:guide orient="horz" pos="1162"/>
        <p:guide orient="horz" pos="845"/>
        <p:guide pos="385"/>
        <p:guide pos="5511"/>
        <p:guide pos="2880"/>
        <p:guide pos="40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7B81D-411D-452E-86E0-2E01F7682C0C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1A8F4-9290-41F7-ACAD-D26A2F879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7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1A8F4-9290-41F7-ACAD-D26A2F8791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76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 anchor="ctr">
            <a:noAutofit/>
          </a:bodyPr>
          <a:lstStyle>
            <a:lvl1pPr algn="ctr">
              <a:defRPr sz="2400" baseline="0">
                <a:latin typeface="Arial Black" pitchFamily="34" charset="0"/>
              </a:defRPr>
            </a:lvl1pPr>
          </a:lstStyle>
          <a:p>
            <a:r>
              <a:rPr lang="en-US" dirty="0" smtClean="0"/>
              <a:t>Title slide.</a:t>
            </a:r>
            <a:br>
              <a:rPr lang="en-US" dirty="0" smtClean="0"/>
            </a:br>
            <a:r>
              <a:rPr lang="en-US" dirty="0" smtClean="0"/>
              <a:t>No more than two lines.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014440"/>
            <a:ext cx="6400800" cy="605294"/>
          </a:xfrm>
        </p:spPr>
        <p:txBody>
          <a:bodyPr anchor="ctr">
            <a:spAutoFit/>
          </a:bodyPr>
          <a:lstStyle>
            <a:lvl1pPr marL="0" marR="0" indent="0" algn="ctr" defTabSz="91440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D10024"/>
              </a:buClr>
              <a:buSzTx/>
              <a:buFont typeface="Arial" pitchFamily="34" charset="0"/>
              <a:buNone/>
              <a:tabLst/>
              <a:defRPr sz="2000" b="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Sub-headline Line 1</a:t>
            </a:r>
            <a:br>
              <a:rPr lang="en-US" dirty="0" smtClean="0"/>
            </a:br>
            <a:r>
              <a:rPr lang="en-US" dirty="0" smtClean="0"/>
              <a:t>Sub-headline Line 2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367631" y="5301208"/>
            <a:ext cx="6408738" cy="576262"/>
          </a:xfr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 smtClean="0"/>
              <a:t>Place, Month DD, 20YY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 eaLnBrk="0" hangingPunct="0"/>
            <a:fld id="{33F4FB50-73EE-4324-A241-4106BDAD30E8}" type="slidenum">
              <a:rPr lang="de-DE" smtClean="0"/>
              <a:pPr algn="ctr" eaLnBrk="0" hangingPunct="0"/>
              <a:t>‹Nr.›</a:t>
            </a:fld>
            <a:endParaRPr lang="de-DE"/>
          </a:p>
        </p:txBody>
      </p:sp>
      <p:sp>
        <p:nvSpPr>
          <p:cNvPr id="8" name="Datumsplatzhalter 5"/>
          <p:cNvSpPr>
            <a:spLocks noGrp="1"/>
          </p:cNvSpPr>
          <p:nvPr>
            <p:ph type="dt" sz="half" idx="2"/>
          </p:nvPr>
        </p:nvSpPr>
        <p:spPr>
          <a:xfrm>
            <a:off x="7246438" y="6597250"/>
            <a:ext cx="63478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de-DE" sz="1000" smtClean="0"/>
            </a:lvl1pPr>
          </a:lstStyle>
          <a:p>
            <a:pPr algn="r">
              <a:buClr>
                <a:srgbClr val="C00000"/>
              </a:buClr>
              <a:buFont typeface="Arial" pitchFamily="34" charset="0"/>
              <a:buNone/>
            </a:pPr>
            <a:r>
              <a:rPr lang="en-US" smtClean="0"/>
              <a:t>24.08.2016</a:t>
            </a:r>
            <a:endParaRPr lang="de-DE" dirty="0"/>
          </a:p>
        </p:txBody>
      </p:sp>
      <p:sp>
        <p:nvSpPr>
          <p:cNvPr id="9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4607227" y="6597250"/>
            <a:ext cx="256159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de-DE" sz="1000"/>
            </a:lvl1pPr>
          </a:lstStyle>
          <a:p>
            <a:pPr algn="r">
              <a:buClr>
                <a:srgbClr val="C00000"/>
              </a:buClr>
              <a:buFont typeface="Arial" pitchFamily="34" charset="0"/>
              <a:buNone/>
            </a:pPr>
            <a:r>
              <a:rPr lang="en-US" smtClean="0"/>
              <a:t>Hilti Simualtion Platform | T. Jung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5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 eaLnBrk="0" hangingPunct="0"/>
            <a:fld id="{33F4FB50-73EE-4324-A241-4106BDAD30E8}" type="slidenum">
              <a:rPr lang="de-DE" smtClean="0"/>
              <a:pPr algn="ctr" eaLnBrk="0" hangingPunct="0"/>
              <a:t>‹Nr.›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597741" y="1543891"/>
            <a:ext cx="8137525" cy="45936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10" name="Datumsplatzhalter 5"/>
          <p:cNvSpPr>
            <a:spLocks noGrp="1"/>
          </p:cNvSpPr>
          <p:nvPr>
            <p:ph type="dt" sz="half" idx="2"/>
          </p:nvPr>
        </p:nvSpPr>
        <p:spPr>
          <a:xfrm>
            <a:off x="7246438" y="6597250"/>
            <a:ext cx="63478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de-DE" sz="1000" smtClean="0"/>
            </a:lvl1pPr>
          </a:lstStyle>
          <a:p>
            <a:pPr algn="r">
              <a:buClr>
                <a:srgbClr val="C00000"/>
              </a:buClr>
              <a:buFont typeface="Arial" pitchFamily="34" charset="0"/>
              <a:buNone/>
            </a:pPr>
            <a:r>
              <a:rPr lang="en-US" smtClean="0"/>
              <a:t>24.08.2016</a:t>
            </a:r>
            <a:endParaRPr lang="de-DE" dirty="0"/>
          </a:p>
        </p:txBody>
      </p:sp>
      <p:sp>
        <p:nvSpPr>
          <p:cNvPr id="11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4607227" y="6597250"/>
            <a:ext cx="256159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de-DE" sz="1000"/>
            </a:lvl1pPr>
          </a:lstStyle>
          <a:p>
            <a:pPr algn="r">
              <a:buClr>
                <a:srgbClr val="C00000"/>
              </a:buClr>
              <a:buFont typeface="Arial" pitchFamily="34" charset="0"/>
              <a:buNone/>
            </a:pPr>
            <a:r>
              <a:rPr lang="en-US" smtClean="0"/>
              <a:t>Hilti Simualtion Platform | T. Jung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32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597741" y="1543891"/>
            <a:ext cx="3960812" cy="4608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0"/>
          </p:nvPr>
        </p:nvSpPr>
        <p:spPr>
          <a:xfrm>
            <a:off x="4774453" y="1543891"/>
            <a:ext cx="3960812" cy="4608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r">
              <a:buClr>
                <a:srgbClr val="C00000"/>
              </a:buClr>
              <a:buFont typeface="Arial" pitchFamily="34" charset="0"/>
              <a:buNone/>
            </a:pPr>
            <a:r>
              <a:rPr lang="en-US" smtClean="0"/>
              <a:t>24.08.2016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r">
              <a:buClr>
                <a:srgbClr val="C00000"/>
              </a:buClr>
              <a:buFont typeface="Arial" pitchFamily="34" charset="0"/>
              <a:buNone/>
            </a:pPr>
            <a:r>
              <a:rPr lang="en-US" smtClean="0"/>
              <a:t>Hilti Simualtion Platform | T. Jung |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algn="ctr" eaLnBrk="0" hangingPunct="0"/>
            <a:fld id="{33F4FB50-73EE-4324-A241-4106BDAD30E8}" type="slidenum">
              <a:rPr lang="de-DE" smtClean="0"/>
              <a:pPr algn="ctr" eaLnBrk="0" hangingPunct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508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0" hangingPunct="0"/>
            <a:fld id="{33F4FB50-73EE-4324-A241-4106BDAD30E8}" type="slidenum">
              <a:rPr lang="de-DE" smtClean="0"/>
              <a:pPr algn="ctr" eaLnBrk="0" hangingPunct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7" name="Datumsplatzhalter 5"/>
          <p:cNvSpPr>
            <a:spLocks noGrp="1"/>
          </p:cNvSpPr>
          <p:nvPr>
            <p:ph type="dt" sz="half" idx="2"/>
          </p:nvPr>
        </p:nvSpPr>
        <p:spPr>
          <a:xfrm>
            <a:off x="7246438" y="6597250"/>
            <a:ext cx="63478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de-DE" sz="1000" smtClean="0"/>
            </a:lvl1pPr>
          </a:lstStyle>
          <a:p>
            <a:pPr algn="r">
              <a:buClr>
                <a:srgbClr val="C00000"/>
              </a:buClr>
              <a:buFont typeface="Arial" pitchFamily="34" charset="0"/>
              <a:buNone/>
            </a:pPr>
            <a:r>
              <a:rPr lang="en-US" smtClean="0"/>
              <a:t>24.08.2016</a:t>
            </a:r>
            <a:endParaRPr lang="de-DE" dirty="0"/>
          </a:p>
        </p:txBody>
      </p:sp>
      <p:sp>
        <p:nvSpPr>
          <p:cNvPr id="8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4607227" y="6597250"/>
            <a:ext cx="256159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de-DE" sz="1000"/>
            </a:lvl1pPr>
          </a:lstStyle>
          <a:p>
            <a:pPr algn="r">
              <a:buClr>
                <a:srgbClr val="C00000"/>
              </a:buClr>
              <a:buFont typeface="Arial" pitchFamily="34" charset="0"/>
              <a:buNone/>
            </a:pPr>
            <a:r>
              <a:rPr lang="en-US" smtClean="0"/>
              <a:t>Hilti Simualtion Platform | T. Jung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66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588216" y="1547813"/>
            <a:ext cx="8140700" cy="4608512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 eaLnBrk="0" hangingPunct="0"/>
            <a:fld id="{33F4FB50-73EE-4324-A241-4106BDAD30E8}" type="slidenum">
              <a:rPr lang="de-DE" smtClean="0"/>
              <a:pPr algn="ctr" eaLnBrk="0" hangingPunct="0"/>
              <a:t>‹Nr.›</a:t>
            </a:fld>
            <a:endParaRPr lang="de-D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8" name="Datumsplatzhalter 5"/>
          <p:cNvSpPr>
            <a:spLocks noGrp="1"/>
          </p:cNvSpPr>
          <p:nvPr>
            <p:ph type="dt" sz="half" idx="2"/>
          </p:nvPr>
        </p:nvSpPr>
        <p:spPr>
          <a:xfrm>
            <a:off x="7246438" y="6597250"/>
            <a:ext cx="63478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de-DE" sz="1000" smtClean="0"/>
            </a:lvl1pPr>
          </a:lstStyle>
          <a:p>
            <a:pPr algn="r">
              <a:buClr>
                <a:srgbClr val="C00000"/>
              </a:buClr>
              <a:buFont typeface="Arial" pitchFamily="34" charset="0"/>
              <a:buNone/>
            </a:pPr>
            <a:r>
              <a:rPr lang="en-US" smtClean="0"/>
              <a:t>24.08.2016</a:t>
            </a:r>
            <a:endParaRPr lang="de-DE" dirty="0"/>
          </a:p>
        </p:txBody>
      </p:sp>
      <p:sp>
        <p:nvSpPr>
          <p:cNvPr id="9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4607227" y="6597250"/>
            <a:ext cx="256159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de-DE" sz="1000"/>
            </a:lvl1pPr>
          </a:lstStyle>
          <a:p>
            <a:pPr algn="r">
              <a:buClr>
                <a:srgbClr val="C00000"/>
              </a:buClr>
              <a:buFont typeface="Arial" pitchFamily="34" charset="0"/>
              <a:buNone/>
            </a:pPr>
            <a:r>
              <a:rPr lang="en-US" smtClean="0"/>
              <a:t>Hilti Simualtion Platform | T. Jung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7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0" hangingPunct="0"/>
            <a:fld id="{33F4FB50-73EE-4324-A241-4106BDAD30E8}" type="slidenum">
              <a:rPr lang="de-DE" smtClean="0"/>
              <a:pPr algn="ctr" eaLnBrk="0" hangingPunct="0"/>
              <a:t>‹Nr.›</a:t>
            </a:fld>
            <a:endParaRPr lang="de-DE"/>
          </a:p>
        </p:txBody>
      </p:sp>
      <p:sp>
        <p:nvSpPr>
          <p:cNvPr id="5" name="Datumsplatzhalter 5"/>
          <p:cNvSpPr>
            <a:spLocks noGrp="1"/>
          </p:cNvSpPr>
          <p:nvPr>
            <p:ph type="dt" sz="half" idx="2"/>
          </p:nvPr>
        </p:nvSpPr>
        <p:spPr>
          <a:xfrm>
            <a:off x="7246438" y="6597250"/>
            <a:ext cx="63478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de-DE" sz="1000" smtClean="0"/>
            </a:lvl1pPr>
          </a:lstStyle>
          <a:p>
            <a:pPr algn="r">
              <a:buClr>
                <a:srgbClr val="C00000"/>
              </a:buClr>
              <a:buFont typeface="Arial" pitchFamily="34" charset="0"/>
              <a:buNone/>
            </a:pPr>
            <a:r>
              <a:rPr lang="en-US" smtClean="0"/>
              <a:t>24.08.2016</a:t>
            </a:r>
            <a:endParaRPr lang="de-DE" dirty="0"/>
          </a:p>
        </p:txBody>
      </p:sp>
      <p:sp>
        <p:nvSpPr>
          <p:cNvPr id="6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4607227" y="6597250"/>
            <a:ext cx="256159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de-DE" sz="1000"/>
            </a:lvl1pPr>
          </a:lstStyle>
          <a:p>
            <a:pPr algn="r">
              <a:buClr>
                <a:srgbClr val="C00000"/>
              </a:buClr>
              <a:buFont typeface="Arial" pitchFamily="34" charset="0"/>
              <a:buNone/>
            </a:pPr>
            <a:r>
              <a:rPr lang="en-US" smtClean="0"/>
              <a:t>Hilti Simualtion Platform | T. Jung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56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13" Type="http://schemas.openxmlformats.org/officeDocument/2006/relationships/tags" Target="../tags/tag5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tags" Target="../tags/tag4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7.xml"/><Relationship Id="rId10" Type="http://schemas.openxmlformats.org/officeDocument/2006/relationships/tags" Target="../tags/tag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IO_EK=976;MIO_UPDATE=True;MIO_VERSION=04.06.2014 17:04:07;MIO_DBID=84308ECE-53B2-4873-BBD1-EDD7EAAC1BB3;MIO_LASTDOWNLOADED=04.06.2014 17:04:07;MIO_OBJECTNAME=Hilti_en;MIO_LASTEDITORNAME=Farren Bennet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422662313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588217" y="1547814"/>
            <a:ext cx="8143200" cy="45918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 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 </a:t>
            </a:r>
          </a:p>
          <a:p>
            <a:pPr lvl="2"/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88217" y="735667"/>
            <a:ext cx="8143200" cy="59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</a:pPr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Line 12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V="1">
            <a:off x="0" y="6481382"/>
            <a:ext cx="9145588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13155" y="6620333"/>
            <a:ext cx="106599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 anchorCtr="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000" dirty="0" smtClean="0">
                <a:latin typeface="Arial Black" pitchFamily="34" charset="0"/>
                <a:cs typeface="Arial" charset="0"/>
              </a:rPr>
              <a:t>www.hilti.com </a:t>
            </a:r>
            <a:endParaRPr lang="en-US" sz="1000" dirty="0">
              <a:latin typeface="Arial Black" pitchFamily="34" charset="0"/>
              <a:cs typeface="Arial" charset="0"/>
            </a:endParaRPr>
          </a:p>
        </p:txBody>
      </p:sp>
      <p:pic>
        <p:nvPicPr>
          <p:cNvPr id="15" name="Picture 8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7"/>
            <a:ext cx="9144000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mpower - DO NOT DELETE!!!" hidden="1"/>
          <p:cNvSpPr/>
          <p:nvPr>
            <p:custDataLst>
              <p:tags r:id="rId15"/>
            </p:custDataLst>
          </p:nvPr>
        </p:nvSpPr>
        <p:spPr>
          <a:xfrm>
            <a:off x="-1270000" y="-1270000"/>
            <a:ext cx="0" cy="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182563" indent="-182563" algn="ctr">
              <a:buClr>
                <a:schemeClr val="accent5"/>
              </a:buClr>
              <a:buFont typeface="Arial" pitchFamily="34" charset="0"/>
              <a:buChar char="•"/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7246438" y="6597250"/>
            <a:ext cx="63478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de-DE" sz="1000" smtClean="0"/>
            </a:lvl1pPr>
          </a:lstStyle>
          <a:p>
            <a:pPr algn="r">
              <a:buClr>
                <a:srgbClr val="C00000"/>
              </a:buClr>
              <a:buFont typeface="Arial" pitchFamily="34" charset="0"/>
              <a:buNone/>
            </a:pPr>
            <a:r>
              <a:rPr lang="en-US" smtClean="0"/>
              <a:t>24.08.2016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4607227" y="6597250"/>
            <a:ext cx="256159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de-DE" sz="1000"/>
            </a:lvl1pPr>
          </a:lstStyle>
          <a:p>
            <a:pPr algn="r">
              <a:buClr>
                <a:srgbClr val="C00000"/>
              </a:buClr>
              <a:buFont typeface="Arial" pitchFamily="34" charset="0"/>
              <a:buNone/>
            </a:pPr>
            <a:r>
              <a:rPr lang="en-US" smtClean="0"/>
              <a:t>Hilti Simualtion Platform | T. Jung |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410494" y="6551084"/>
            <a:ext cx="47961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lang="de-DE" sz="1000" smtClean="0">
                <a:latin typeface="Arial Black" pitchFamily="34" charset="0"/>
                <a:cs typeface="Arial" charset="0"/>
              </a:defRPr>
            </a:lvl1pPr>
          </a:lstStyle>
          <a:p>
            <a:pPr algn="ctr" eaLnBrk="0" hangingPunct="0"/>
            <a:fld id="{33F4FB50-73EE-4324-A241-4106BDAD30E8}" type="slidenum">
              <a:rPr lang="de-DE" smtClean="0"/>
              <a:pPr algn="ctr" eaLnBrk="0" hangingPunct="0"/>
              <a:t>‹Nr.›</a:t>
            </a:fld>
            <a:endParaRPr lang="de-DE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651" y="6513069"/>
            <a:ext cx="234901" cy="32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487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2400" b="0" kern="1200" dirty="0">
          <a:solidFill>
            <a:schemeClr val="tx2"/>
          </a:solidFill>
          <a:latin typeface="Arial Black" pitchFamily="34" charset="0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100000"/>
        </a:lnSpc>
        <a:spcBef>
          <a:spcPts val="0"/>
        </a:spcBef>
        <a:buClr>
          <a:schemeClr val="accent6"/>
        </a:buClr>
        <a:buFont typeface="Arial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3038" algn="l" defTabSz="914400" rtl="0" eaLnBrk="1" latinLnBrk="0" hangingPunct="1">
        <a:lnSpc>
          <a:spcPct val="100000"/>
        </a:lnSpc>
        <a:spcBef>
          <a:spcPts val="0"/>
        </a:spcBef>
        <a:buClr>
          <a:schemeClr val="accent6"/>
        </a:buClr>
        <a:buFont typeface="Arial" pitchFamily="34" charset="0"/>
        <a:buChar char="‒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31813" indent="-176213" algn="l" defTabSz="914400" rtl="0" eaLnBrk="1" latinLnBrk="0" hangingPunct="1">
        <a:lnSpc>
          <a:spcPct val="100000"/>
        </a:lnSpc>
        <a:spcBef>
          <a:spcPts val="0"/>
        </a:spcBef>
        <a:buClr>
          <a:schemeClr val="accent6"/>
        </a:buClr>
        <a:buFont typeface="Arial" pitchFamily="34" charset="0"/>
        <a:buChar char="»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74625" algn="l" defTabSz="914400" rtl="0" eaLnBrk="1" latinLnBrk="0" hangingPunct="1">
        <a:spcBef>
          <a:spcPct val="20000"/>
        </a:spcBef>
        <a:buClr>
          <a:srgbClr val="D10024"/>
        </a:buClr>
        <a:buSzPct val="80000"/>
        <a:buFont typeface="Arial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eclipse.org/etric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eclipse.org/etric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8007" y="1086485"/>
            <a:ext cx="6713220" cy="1085215"/>
          </a:xfrm>
        </p:spPr>
        <p:txBody>
          <a:bodyPr/>
          <a:lstStyle/>
          <a:p>
            <a:r>
              <a:rPr lang="de-DE" dirty="0" smtClean="0"/>
              <a:t>Hilti Simulation </a:t>
            </a:r>
            <a:r>
              <a:rPr lang="de-DE" dirty="0" err="1" smtClean="0"/>
              <a:t>Platform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7246438" y="6597250"/>
            <a:ext cx="634789" cy="153888"/>
          </a:xfrm>
        </p:spPr>
        <p:txBody>
          <a:bodyPr/>
          <a:lstStyle/>
          <a:p>
            <a:pPr algn="r">
              <a:buClr>
                <a:srgbClr val="C00000"/>
              </a:buClr>
              <a:buFont typeface="Arial" pitchFamily="34" charset="0"/>
              <a:buNone/>
            </a:pPr>
            <a:r>
              <a:rPr lang="en-US" smtClean="0"/>
              <a:t>24.08.2016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607227" y="6597250"/>
            <a:ext cx="2561599" cy="153888"/>
          </a:xfrm>
        </p:spPr>
        <p:txBody>
          <a:bodyPr/>
          <a:lstStyle/>
          <a:p>
            <a:pPr algn="r">
              <a:buClr>
                <a:srgbClr val="C00000"/>
              </a:buClr>
              <a:buFont typeface="Arial" pitchFamily="34" charset="0"/>
              <a:buNone/>
            </a:pPr>
            <a:r>
              <a:rPr lang="en-US" smtClean="0"/>
              <a:t>Hilti Simualtion Platform | T. Jung |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 eaLnBrk="0" hangingPunct="0"/>
            <a:fld id="{33F4FB50-73EE-4324-A241-4106BDAD30E8}" type="slidenum">
              <a:rPr lang="de-DE" smtClean="0"/>
              <a:pPr algn="ctr" eaLnBrk="0" hangingPunct="0"/>
              <a:t>1</a:t>
            </a:fld>
            <a:endParaRPr lang="de-D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143" y="4558543"/>
            <a:ext cx="2474777" cy="159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80" y="4665025"/>
            <a:ext cx="2660767" cy="1351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589" y="2300285"/>
            <a:ext cx="3267892" cy="1760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455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246438" y="6597250"/>
            <a:ext cx="634789" cy="153888"/>
          </a:xfrm>
        </p:spPr>
        <p:txBody>
          <a:bodyPr/>
          <a:lstStyle/>
          <a:p>
            <a:pPr algn="r">
              <a:buClr>
                <a:srgbClr val="C00000"/>
              </a:buClr>
              <a:buFont typeface="Arial" pitchFamily="34" charset="0"/>
              <a:buNone/>
            </a:pPr>
            <a:r>
              <a:rPr lang="en-US" smtClean="0"/>
              <a:t>24.08.2016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07227" y="6597250"/>
            <a:ext cx="2561599" cy="153888"/>
          </a:xfrm>
        </p:spPr>
        <p:txBody>
          <a:bodyPr/>
          <a:lstStyle/>
          <a:p>
            <a:pPr algn="r">
              <a:buClr>
                <a:srgbClr val="C00000"/>
              </a:buClr>
              <a:buFont typeface="Arial" pitchFamily="34" charset="0"/>
              <a:buNone/>
            </a:pPr>
            <a:r>
              <a:rPr lang="en-US" smtClean="0"/>
              <a:t>Hilti Simualtion Platform | T. Jung |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 eaLnBrk="0" hangingPunct="0"/>
            <a:fld id="{33F4FB50-73EE-4324-A241-4106BDAD30E8}" type="slidenum">
              <a:rPr lang="de-DE" smtClean="0"/>
              <a:pPr algn="ctr" eaLnBrk="0" hangingPunct="0"/>
              <a:t>10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88217" y="735667"/>
            <a:ext cx="8143200" cy="597600"/>
          </a:xfrm>
        </p:spPr>
        <p:txBody>
          <a:bodyPr/>
          <a:lstStyle/>
          <a:p>
            <a:r>
              <a:rPr lang="en-US" dirty="0" smtClean="0"/>
              <a:t>SW-Architecture </a:t>
            </a:r>
            <a:r>
              <a:rPr lang="en-US" sz="1600" dirty="0" smtClean="0"/>
              <a:t>(simulator usage)</a:t>
            </a:r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538464" y="1330298"/>
            <a:ext cx="8137525" cy="506121"/>
          </a:xfrm>
        </p:spPr>
        <p:txBody>
          <a:bodyPr/>
          <a:lstStyle/>
          <a:p>
            <a:r>
              <a:rPr lang="en-US" dirty="0" smtClean="0"/>
              <a:t>SW-Components can be designed as hierarchical FSM </a:t>
            </a:r>
            <a:br>
              <a:rPr lang="en-US" dirty="0" smtClean="0"/>
            </a:br>
            <a:r>
              <a:rPr lang="en-US" dirty="0" smtClean="0"/>
              <a:t>e.g. </a:t>
            </a:r>
            <a:r>
              <a:rPr lang="en-US" dirty="0" smtClean="0"/>
              <a:t>Motor-Simulation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8353"/>
            <a:ext cx="7466013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6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246438" y="6597250"/>
            <a:ext cx="634789" cy="153888"/>
          </a:xfrm>
        </p:spPr>
        <p:txBody>
          <a:bodyPr/>
          <a:lstStyle/>
          <a:p>
            <a:pPr algn="r">
              <a:buClr>
                <a:srgbClr val="C00000"/>
              </a:buClr>
              <a:buFont typeface="Arial" pitchFamily="34" charset="0"/>
              <a:buNone/>
            </a:pPr>
            <a:r>
              <a:rPr lang="en-US" smtClean="0"/>
              <a:t>24.08.2016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07227" y="6597250"/>
            <a:ext cx="2561599" cy="153888"/>
          </a:xfrm>
        </p:spPr>
        <p:txBody>
          <a:bodyPr/>
          <a:lstStyle/>
          <a:p>
            <a:pPr algn="r">
              <a:buClr>
                <a:srgbClr val="C00000"/>
              </a:buClr>
              <a:buFont typeface="Arial" pitchFamily="34" charset="0"/>
              <a:buNone/>
            </a:pPr>
            <a:r>
              <a:rPr lang="en-US" smtClean="0"/>
              <a:t>Hilti Simualtion Platform | T. Jung |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 eaLnBrk="0" hangingPunct="0"/>
            <a:fld id="{33F4FB50-73EE-4324-A241-4106BDAD30E8}" type="slidenum">
              <a:rPr lang="de-DE" smtClean="0"/>
              <a:pPr algn="ctr" eaLnBrk="0" hangingPunct="0"/>
              <a:t>11</a:t>
            </a:fld>
            <a:endParaRPr lang="de-D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82198" y="4763973"/>
            <a:ext cx="3039062" cy="96520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hlinkClick r:id="rId2"/>
              </a:rPr>
              <a:t>www.eclipse.org/etrice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4083862" y="1835675"/>
            <a:ext cx="4035735" cy="408386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endParaRPr lang="en-US" sz="1600" dirty="0" err="1" smtClean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81" y="3973931"/>
            <a:ext cx="27336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4"/>
          <p:cNvSpPr txBox="1">
            <a:spLocks/>
          </p:cNvSpPr>
          <p:nvPr/>
        </p:nvSpPr>
        <p:spPr>
          <a:xfrm>
            <a:off x="3546185" y="2556377"/>
            <a:ext cx="1635415" cy="6364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Arial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Arial" pitchFamily="34" charset="0"/>
              <a:buChar char="‒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1813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Arial" pitchFamily="34" charset="0"/>
              <a:buChar char="»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2788" indent="-174625" algn="l" defTabSz="914400" rtl="0" eaLnBrk="1" latinLnBrk="0" hangingPunct="1">
              <a:spcBef>
                <a:spcPct val="20000"/>
              </a:spcBef>
              <a:buClr>
                <a:srgbClr val="D10024"/>
              </a:buClr>
              <a:buSzPct val="80000"/>
              <a:buFont typeface="Arial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3600" b="1" dirty="0" smtClean="0"/>
              <a:t>DEMO</a:t>
            </a:r>
            <a:endParaRPr lang="de-DE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64342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246438" y="6597250"/>
            <a:ext cx="634789" cy="153888"/>
          </a:xfrm>
        </p:spPr>
        <p:txBody>
          <a:bodyPr/>
          <a:lstStyle/>
          <a:p>
            <a:pPr algn="r">
              <a:buClr>
                <a:srgbClr val="C00000"/>
              </a:buClr>
              <a:buFont typeface="Arial" pitchFamily="34" charset="0"/>
              <a:buNone/>
            </a:pPr>
            <a:r>
              <a:rPr lang="en-US" smtClean="0"/>
              <a:t>24.08.2016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07227" y="6597250"/>
            <a:ext cx="2561599" cy="153888"/>
          </a:xfrm>
        </p:spPr>
        <p:txBody>
          <a:bodyPr/>
          <a:lstStyle/>
          <a:p>
            <a:pPr algn="r">
              <a:buClr>
                <a:srgbClr val="C00000"/>
              </a:buClr>
              <a:buFont typeface="Arial" pitchFamily="34" charset="0"/>
              <a:buNone/>
            </a:pPr>
            <a:r>
              <a:rPr lang="en-US" smtClean="0"/>
              <a:t>Hilti Simualtion Platform | T. Jung |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 eaLnBrk="0" hangingPunct="0"/>
            <a:fld id="{33F4FB50-73EE-4324-A241-4106BDAD30E8}" type="slidenum">
              <a:rPr lang="de-DE" smtClean="0"/>
              <a:pPr algn="ctr" eaLnBrk="0" hangingPunct="0"/>
              <a:t>12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</a:t>
            </a:r>
            <a:r>
              <a:rPr lang="en-US" dirty="0" smtClean="0"/>
              <a:t>Status (29.01.2017)</a:t>
            </a:r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597741" y="1543891"/>
            <a:ext cx="8137525" cy="4765469"/>
          </a:xfrm>
        </p:spPr>
        <p:txBody>
          <a:bodyPr/>
          <a:lstStyle/>
          <a:p>
            <a:r>
              <a:rPr lang="en-US" dirty="0" smtClean="0"/>
              <a:t>Two </a:t>
            </a:r>
            <a:r>
              <a:rPr lang="en-US" dirty="0" smtClean="0"/>
              <a:t>hand </a:t>
            </a:r>
            <a:r>
              <a:rPr lang="en-US" dirty="0" err="1" smtClean="0"/>
              <a:t>mande</a:t>
            </a:r>
            <a:r>
              <a:rPr lang="en-US" dirty="0" smtClean="0"/>
              <a:t> boards and two </a:t>
            </a:r>
            <a:r>
              <a:rPr lang="en-US" dirty="0" err="1" smtClean="0"/>
              <a:t>layouted</a:t>
            </a:r>
            <a:r>
              <a:rPr lang="en-US" dirty="0" smtClean="0"/>
              <a:t> boards </a:t>
            </a:r>
            <a:r>
              <a:rPr lang="en-US" dirty="0" smtClean="0"/>
              <a:t>available (</a:t>
            </a:r>
            <a:r>
              <a:rPr lang="en-US" dirty="0" err="1" smtClean="0"/>
              <a:t>Dgate</a:t>
            </a:r>
            <a:r>
              <a:rPr lang="en-US" dirty="0" smtClean="0"/>
              <a:t> small, </a:t>
            </a:r>
            <a:r>
              <a:rPr lang="en-US" dirty="0" smtClean="0"/>
              <a:t>SF6, SF4)</a:t>
            </a:r>
            <a:endParaRPr lang="en-US" dirty="0" smtClean="0"/>
          </a:p>
          <a:p>
            <a:endParaRPr lang="en-US" dirty="0" smtClean="0"/>
          </a:p>
          <a:p>
            <a:r>
              <a:rPr lang="de-DE" dirty="0" err="1" smtClean="0"/>
              <a:t>Allready</a:t>
            </a:r>
            <a:r>
              <a:rPr lang="de-DE" dirty="0" smtClean="0"/>
              <a:t> </a:t>
            </a:r>
            <a:r>
              <a:rPr lang="de-DE" dirty="0" err="1" smtClean="0"/>
              <a:t>supported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r>
              <a:rPr lang="de-DE" dirty="0" smtClean="0"/>
              <a:t>:</a:t>
            </a:r>
            <a:endParaRPr lang="de-DE" dirty="0" smtClean="0"/>
          </a:p>
          <a:p>
            <a:pPr lvl="1"/>
            <a:r>
              <a:rPr lang="de-DE" dirty="0" smtClean="0"/>
              <a:t>Support </a:t>
            </a:r>
            <a:r>
              <a:rPr lang="de-DE" dirty="0" err="1" smtClean="0"/>
              <a:t>for</a:t>
            </a:r>
            <a:r>
              <a:rPr lang="de-DE" dirty="0" smtClean="0"/>
              <a:t> SF6 </a:t>
            </a:r>
            <a:r>
              <a:rPr lang="de-DE" dirty="0" err="1" smtClean="0"/>
              <a:t>performance</a:t>
            </a:r>
            <a:r>
              <a:rPr lang="de-DE" dirty="0" smtClean="0"/>
              <a:t> </a:t>
            </a:r>
            <a:r>
              <a:rPr lang="de-DE" dirty="0" err="1" smtClean="0"/>
              <a:t>measurement</a:t>
            </a:r>
            <a:endParaRPr lang="de-DE" dirty="0" smtClean="0"/>
          </a:p>
          <a:p>
            <a:pPr lvl="1"/>
            <a:r>
              <a:rPr lang="de-DE" dirty="0" smtClean="0"/>
              <a:t>SW </a:t>
            </a:r>
            <a:r>
              <a:rPr lang="de-DE" dirty="0" err="1" smtClean="0"/>
              <a:t>verifcation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SF6 </a:t>
            </a:r>
            <a:r>
              <a:rPr lang="de-DE" dirty="0" smtClean="0"/>
              <a:t>EOL-Test </a:t>
            </a:r>
            <a:r>
              <a:rPr lang="de-DE" dirty="0" err="1" smtClean="0"/>
              <a:t>commands</a:t>
            </a:r>
            <a:r>
              <a:rPr lang="de-DE" dirty="0" smtClean="0"/>
              <a:t> (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testadapter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Bugreport </a:t>
            </a:r>
            <a:r>
              <a:rPr lang="de-DE" dirty="0" err="1" smtClean="0"/>
              <a:t>verification</a:t>
            </a:r>
            <a:r>
              <a:rPr lang="de-DE" dirty="0" smtClean="0"/>
              <a:t> (SF6 </a:t>
            </a:r>
            <a:r>
              <a:rPr lang="de-DE" dirty="0" err="1" smtClean="0"/>
              <a:t>overcurrent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Akku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Dgate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Automated</a:t>
            </a:r>
            <a:r>
              <a:rPr lang="de-DE" dirty="0" smtClean="0"/>
              <a:t> </a:t>
            </a:r>
            <a:r>
              <a:rPr lang="de-DE" dirty="0" err="1" smtClean="0"/>
              <a:t>DGate</a:t>
            </a:r>
            <a:r>
              <a:rPr lang="de-DE" dirty="0" smtClean="0"/>
              <a:t> SW </a:t>
            </a:r>
            <a:r>
              <a:rPr lang="de-DE" dirty="0" err="1" smtClean="0"/>
              <a:t>Verification</a:t>
            </a:r>
            <a:r>
              <a:rPr lang="de-DE" dirty="0" smtClean="0"/>
              <a:t> (stand </a:t>
            </a:r>
            <a:r>
              <a:rPr lang="de-DE" dirty="0" err="1" smtClean="0"/>
              <a:t>alone</a:t>
            </a:r>
            <a:r>
              <a:rPr lang="de-DE" dirty="0" smtClean="0"/>
              <a:t> Version)</a:t>
            </a:r>
          </a:p>
          <a:p>
            <a:pPr lvl="1"/>
            <a:r>
              <a:rPr lang="de-DE" dirty="0" err="1" smtClean="0"/>
              <a:t>Semi</a:t>
            </a:r>
            <a:r>
              <a:rPr lang="de-DE" dirty="0" smtClean="0"/>
              <a:t> </a:t>
            </a:r>
            <a:r>
              <a:rPr lang="de-DE" dirty="0" err="1" smtClean="0"/>
              <a:t>Automated</a:t>
            </a:r>
            <a:r>
              <a:rPr lang="de-DE" dirty="0" smtClean="0"/>
              <a:t> </a:t>
            </a:r>
            <a:r>
              <a:rPr lang="de-DE" dirty="0" err="1" smtClean="0"/>
              <a:t>DGate</a:t>
            </a:r>
            <a:r>
              <a:rPr lang="de-DE" dirty="0" smtClean="0"/>
              <a:t> SW </a:t>
            </a:r>
            <a:r>
              <a:rPr lang="de-DE" dirty="0" err="1" smtClean="0"/>
              <a:t>Verification</a:t>
            </a:r>
            <a:r>
              <a:rPr lang="de-DE" dirty="0" smtClean="0"/>
              <a:t> (ODA-Version)</a:t>
            </a:r>
          </a:p>
          <a:p>
            <a:pPr lvl="1"/>
            <a:r>
              <a:rPr lang="de-DE" dirty="0" smtClean="0"/>
              <a:t>SF4 Support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porting</a:t>
            </a:r>
            <a:r>
              <a:rPr lang="de-DE" dirty="0" smtClean="0"/>
              <a:t> SF6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SF4 Cortex M0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Basic </a:t>
            </a:r>
            <a:r>
              <a:rPr lang="de-DE" dirty="0" err="1" smtClean="0"/>
              <a:t>platform</a:t>
            </a:r>
            <a:r>
              <a:rPr lang="de-DE" dirty="0" smtClean="0"/>
              <a:t> SW </a:t>
            </a:r>
            <a:r>
              <a:rPr lang="de-DE" dirty="0" err="1" smtClean="0"/>
              <a:t>available</a:t>
            </a:r>
            <a:endParaRPr lang="de-DE" dirty="0" smtClean="0"/>
          </a:p>
          <a:p>
            <a:pPr lvl="1"/>
            <a:r>
              <a:rPr lang="de-DE" dirty="0" smtClean="0"/>
              <a:t>NUCLEO </a:t>
            </a:r>
            <a:r>
              <a:rPr lang="de-DE" dirty="0" smtClean="0"/>
              <a:t>F767 </a:t>
            </a:r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drivers</a:t>
            </a:r>
            <a:endParaRPr lang="de-DE" dirty="0" smtClean="0"/>
          </a:p>
          <a:p>
            <a:pPr lvl="1"/>
            <a:r>
              <a:rPr lang="de-DE" dirty="0" smtClean="0"/>
              <a:t>PWM </a:t>
            </a:r>
            <a:r>
              <a:rPr lang="de-DE" dirty="0" err="1" smtClean="0"/>
              <a:t>Duty</a:t>
            </a:r>
            <a:r>
              <a:rPr lang="de-DE" dirty="0" smtClean="0"/>
              <a:t> </a:t>
            </a:r>
            <a:r>
              <a:rPr lang="de-DE" dirty="0" err="1" smtClean="0"/>
              <a:t>measurement</a:t>
            </a:r>
            <a:endParaRPr lang="de-DE" dirty="0"/>
          </a:p>
          <a:p>
            <a:pPr lvl="1"/>
            <a:r>
              <a:rPr lang="de-DE" dirty="0" smtClean="0"/>
              <a:t>HALL </a:t>
            </a:r>
            <a:r>
              <a:rPr lang="de-DE" dirty="0" err="1" smtClean="0"/>
              <a:t>generation</a:t>
            </a:r>
            <a:r>
              <a:rPr lang="de-DE" dirty="0" smtClean="0"/>
              <a:t> variable </a:t>
            </a:r>
            <a:r>
              <a:rPr lang="de-DE" dirty="0" err="1" smtClean="0"/>
              <a:t>speed</a:t>
            </a:r>
            <a:endParaRPr lang="de-DE" dirty="0" smtClean="0"/>
          </a:p>
          <a:p>
            <a:pPr lvl="1"/>
            <a:r>
              <a:rPr lang="de-DE" dirty="0" smtClean="0"/>
              <a:t>Simple Motorsimulation (PWM </a:t>
            </a:r>
            <a:r>
              <a:rPr lang="de-DE" dirty="0" err="1" smtClean="0"/>
              <a:t>Duty</a:t>
            </a:r>
            <a:r>
              <a:rPr lang="de-DE" dirty="0" smtClean="0"/>
              <a:t> * X =&gt; HAL </a:t>
            </a:r>
            <a:r>
              <a:rPr lang="de-DE" dirty="0" err="1" smtClean="0"/>
              <a:t>speed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Akku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Dgate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endParaRPr lang="de-DE" dirty="0" smtClean="0"/>
          </a:p>
          <a:p>
            <a:pPr lvl="1"/>
            <a:r>
              <a:rPr lang="de-DE" dirty="0" smtClean="0"/>
              <a:t>Simulation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smtClean="0"/>
              <a:t>Testadapter</a:t>
            </a:r>
          </a:p>
          <a:p>
            <a:pPr lvl="1"/>
            <a:r>
              <a:rPr lang="de-DE" dirty="0" err="1" smtClean="0"/>
              <a:t>Poti</a:t>
            </a:r>
            <a:r>
              <a:rPr lang="de-DE" dirty="0" smtClean="0"/>
              <a:t> Switch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52258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246438" y="6597250"/>
            <a:ext cx="634789" cy="153888"/>
          </a:xfrm>
        </p:spPr>
        <p:txBody>
          <a:bodyPr/>
          <a:lstStyle/>
          <a:p>
            <a:pPr algn="r">
              <a:buClr>
                <a:srgbClr val="C00000"/>
              </a:buClr>
              <a:buFont typeface="Arial" pitchFamily="34" charset="0"/>
              <a:buNone/>
            </a:pPr>
            <a:r>
              <a:rPr lang="en-US" smtClean="0"/>
              <a:t>24.08.2016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07227" y="6597250"/>
            <a:ext cx="2561599" cy="153888"/>
          </a:xfrm>
        </p:spPr>
        <p:txBody>
          <a:bodyPr/>
          <a:lstStyle/>
          <a:p>
            <a:pPr algn="r">
              <a:buClr>
                <a:srgbClr val="C00000"/>
              </a:buClr>
              <a:buFont typeface="Arial" pitchFamily="34" charset="0"/>
              <a:buNone/>
            </a:pPr>
            <a:r>
              <a:rPr lang="en-US" smtClean="0"/>
              <a:t>Hilti Simualtion Platform | T. Jung |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 eaLnBrk="0" hangingPunct="0"/>
            <a:fld id="{33F4FB50-73EE-4324-A241-4106BDAD30E8}" type="slidenum">
              <a:rPr lang="de-DE" smtClean="0"/>
              <a:pPr algn="ctr" eaLnBrk="0" hangingPunct="0"/>
              <a:t>13</a:t>
            </a:fld>
            <a:endParaRPr lang="de-D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575098" y="1543891"/>
            <a:ext cx="5160168" cy="1587929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de-DE" dirty="0" smtClean="0"/>
              <a:t>Hilti Simulation </a:t>
            </a:r>
            <a:r>
              <a:rPr lang="de-DE" dirty="0" err="1" smtClean="0"/>
              <a:t>Platform</a:t>
            </a:r>
            <a:r>
              <a:rPr lang="de-DE" dirty="0"/>
              <a:t> </a:t>
            </a:r>
            <a:r>
              <a:rPr lang="de-DE" dirty="0" err="1" smtClean="0"/>
              <a:t>powered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eTrice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hlinkClick r:id="rId2"/>
              </a:rPr>
              <a:t>www.eclipse.org/etrice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eTrice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4083862" y="1835675"/>
            <a:ext cx="4035735" cy="408386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endParaRPr lang="en-US" sz="1600" dirty="0" err="1" smtClean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43" y="1835675"/>
            <a:ext cx="27336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64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246438" y="6597250"/>
            <a:ext cx="634789" cy="153888"/>
          </a:xfrm>
        </p:spPr>
        <p:txBody>
          <a:bodyPr/>
          <a:lstStyle/>
          <a:p>
            <a:pPr algn="r">
              <a:buClr>
                <a:srgbClr val="C00000"/>
              </a:buClr>
              <a:buFont typeface="Arial" pitchFamily="34" charset="0"/>
              <a:buNone/>
            </a:pPr>
            <a:r>
              <a:rPr lang="en-US" smtClean="0"/>
              <a:t>24.08.2016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07227" y="6597250"/>
            <a:ext cx="2561599" cy="153888"/>
          </a:xfrm>
        </p:spPr>
        <p:txBody>
          <a:bodyPr/>
          <a:lstStyle/>
          <a:p>
            <a:pPr algn="r">
              <a:buClr>
                <a:srgbClr val="C00000"/>
              </a:buClr>
              <a:buFont typeface="Arial" pitchFamily="34" charset="0"/>
              <a:buNone/>
            </a:pPr>
            <a:r>
              <a:rPr lang="en-US" smtClean="0"/>
              <a:t>Hilti Simualtion Platform | T. Jung |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 eaLnBrk="0" hangingPunct="0"/>
            <a:fld id="{33F4FB50-73EE-4324-A241-4106BDAD30E8}" type="slidenum">
              <a:rPr lang="de-DE" smtClean="0"/>
              <a:pPr algn="ctr" eaLnBrk="0" hangingPunct="0"/>
              <a:t>14</a:t>
            </a:fld>
            <a:endParaRPr lang="de-D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Thank you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5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934" y="5789251"/>
            <a:ext cx="2750712" cy="62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246438" y="6597250"/>
            <a:ext cx="634789" cy="153888"/>
          </a:xfrm>
        </p:spPr>
        <p:txBody>
          <a:bodyPr/>
          <a:lstStyle/>
          <a:p>
            <a:pPr algn="r">
              <a:buClr>
                <a:srgbClr val="C00000"/>
              </a:buClr>
              <a:buFont typeface="Arial" pitchFamily="34" charset="0"/>
              <a:buNone/>
            </a:pPr>
            <a:r>
              <a:rPr lang="en-US" smtClean="0"/>
              <a:t>24.08.2016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07227" y="6597250"/>
            <a:ext cx="2561599" cy="153888"/>
          </a:xfrm>
        </p:spPr>
        <p:txBody>
          <a:bodyPr/>
          <a:lstStyle/>
          <a:p>
            <a:pPr algn="r">
              <a:buClr>
                <a:srgbClr val="C00000"/>
              </a:buClr>
              <a:buFont typeface="Arial" pitchFamily="34" charset="0"/>
              <a:buNone/>
            </a:pPr>
            <a:r>
              <a:rPr lang="en-US" smtClean="0"/>
              <a:t>Hilti Simualtion Platform | T. Jung |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 eaLnBrk="0" hangingPunct="0"/>
            <a:fld id="{33F4FB50-73EE-4324-A241-4106BDAD30E8}" type="slidenum">
              <a:rPr lang="de-DE" smtClean="0"/>
              <a:pPr algn="ctr" eaLnBrk="0" hangingPunct="0"/>
              <a:t>15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88217" y="735667"/>
            <a:ext cx="8143200" cy="597600"/>
          </a:xfrm>
        </p:spPr>
        <p:txBody>
          <a:bodyPr/>
          <a:lstStyle/>
          <a:p>
            <a:r>
              <a:rPr lang="en-US" dirty="0" smtClean="0"/>
              <a:t>SW-Architecture </a:t>
            </a:r>
            <a:r>
              <a:rPr lang="en-US" sz="1600" dirty="0" smtClean="0"/>
              <a:t>(simulator usage)</a:t>
            </a:r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538464" y="1330299"/>
            <a:ext cx="8137525" cy="376582"/>
          </a:xfrm>
        </p:spPr>
        <p:txBody>
          <a:bodyPr/>
          <a:lstStyle/>
          <a:p>
            <a:r>
              <a:rPr lang="en-US" dirty="0" smtClean="0"/>
              <a:t>To make access as easy as possible a basic SW layer will be provided. 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40" y="1706881"/>
            <a:ext cx="8018921" cy="3950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Gerade Verbindung mit Pfeil 6"/>
          <p:cNvCxnSpPr/>
          <p:nvPr/>
        </p:nvCxnSpPr>
        <p:spPr>
          <a:xfrm flipV="1">
            <a:off x="1051560" y="5288280"/>
            <a:ext cx="434340" cy="594360"/>
          </a:xfrm>
          <a:prstGeom prst="straightConnector1">
            <a:avLst/>
          </a:prstGeom>
          <a:ln w="127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0" y="5543053"/>
            <a:ext cx="4023360" cy="27211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r>
              <a:rPr lang="de-DE" sz="1200" dirty="0" smtClean="0"/>
              <a:t>SW-</a:t>
            </a:r>
            <a:r>
              <a:rPr lang="de-DE" sz="1200" dirty="0" err="1" smtClean="0"/>
              <a:t>Component</a:t>
            </a:r>
            <a:r>
              <a:rPr lang="de-DE" sz="1200" dirty="0" smtClean="0"/>
              <a:t> </a:t>
            </a:r>
            <a:r>
              <a:rPr lang="de-DE" sz="1200" dirty="0" err="1" smtClean="0"/>
              <a:t>representing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simulation</a:t>
            </a:r>
            <a:r>
              <a:rPr lang="de-DE" sz="1200" dirty="0" smtClean="0"/>
              <a:t> HW </a:t>
            </a:r>
            <a:r>
              <a:rPr lang="de-DE" sz="1200" dirty="0" err="1" smtClean="0"/>
              <a:t>platform</a:t>
            </a:r>
            <a:endParaRPr lang="en-US" sz="1200" dirty="0" err="1" smtClean="0"/>
          </a:p>
        </p:txBody>
      </p:sp>
      <p:cxnSp>
        <p:nvCxnSpPr>
          <p:cNvPr id="33" name="Gerade Verbindung mit Pfeil 32"/>
          <p:cNvCxnSpPr>
            <a:stCxn id="46" idx="1"/>
          </p:cNvCxnSpPr>
          <p:nvPr/>
        </p:nvCxnSpPr>
        <p:spPr>
          <a:xfrm flipH="1" flipV="1">
            <a:off x="4484370" y="5052062"/>
            <a:ext cx="346710" cy="750258"/>
          </a:xfrm>
          <a:prstGeom prst="straightConnector1">
            <a:avLst/>
          </a:prstGeom>
          <a:ln w="127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4831080" y="5566053"/>
            <a:ext cx="4023360" cy="47253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r>
              <a:rPr lang="de-DE" sz="1200" dirty="0" smtClean="0"/>
              <a:t>Port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associates</a:t>
            </a:r>
            <a:r>
              <a:rPr lang="de-DE" sz="1200" dirty="0" smtClean="0"/>
              <a:t> Protocol </a:t>
            </a:r>
          </a:p>
          <a:p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provide</a:t>
            </a:r>
            <a:r>
              <a:rPr lang="de-DE" sz="1200" dirty="0" smtClean="0"/>
              <a:t> high </a:t>
            </a:r>
            <a:r>
              <a:rPr lang="de-DE" sz="1200" dirty="0" err="1" smtClean="0"/>
              <a:t>level</a:t>
            </a:r>
            <a:r>
              <a:rPr lang="de-DE" sz="1200" dirty="0" smtClean="0"/>
              <a:t> </a:t>
            </a:r>
            <a:r>
              <a:rPr lang="de-DE" sz="1200" dirty="0" err="1" smtClean="0"/>
              <a:t>access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HW </a:t>
            </a:r>
            <a:r>
              <a:rPr lang="de-DE" sz="1200" dirty="0" err="1" smtClean="0"/>
              <a:t>functionality</a:t>
            </a:r>
            <a:endParaRPr lang="en-US" sz="1200" dirty="0" err="1" smtClean="0"/>
          </a:p>
        </p:txBody>
      </p:sp>
      <p:cxnSp>
        <p:nvCxnSpPr>
          <p:cNvPr id="47" name="Gerade Verbindung mit Pfeil 46"/>
          <p:cNvCxnSpPr/>
          <p:nvPr/>
        </p:nvCxnSpPr>
        <p:spPr>
          <a:xfrm flipV="1">
            <a:off x="4023360" y="5052062"/>
            <a:ext cx="399498" cy="830578"/>
          </a:xfrm>
          <a:prstGeom prst="straightConnector1">
            <a:avLst/>
          </a:prstGeom>
          <a:ln w="127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114300" y="4526280"/>
            <a:ext cx="8617117" cy="0"/>
          </a:xfrm>
          <a:prstGeom prst="line">
            <a:avLst/>
          </a:prstGeom>
          <a:ln w="127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 rot="5400000">
            <a:off x="7520291" y="3311055"/>
            <a:ext cx="1861707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r>
              <a:rPr lang="de-DE" sz="1600" dirty="0" smtClean="0"/>
              <a:t>User </a:t>
            </a:r>
            <a:r>
              <a:rPr lang="de-DE" sz="1600" dirty="0" err="1" smtClean="0"/>
              <a:t>responsibility</a:t>
            </a:r>
            <a:endParaRPr lang="en-US" sz="1600" dirty="0" err="1" smtClean="0"/>
          </a:p>
        </p:txBody>
      </p:sp>
      <p:cxnSp>
        <p:nvCxnSpPr>
          <p:cNvPr id="48" name="Gerade Verbindung mit Pfeil 47"/>
          <p:cNvCxnSpPr/>
          <p:nvPr/>
        </p:nvCxnSpPr>
        <p:spPr>
          <a:xfrm>
            <a:off x="2278380" y="2430780"/>
            <a:ext cx="609600" cy="178021"/>
          </a:xfrm>
          <a:prstGeom prst="straightConnector1">
            <a:avLst/>
          </a:prstGeom>
          <a:ln w="127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1051560" y="2257469"/>
            <a:ext cx="1558290" cy="23626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r>
              <a:rPr lang="de-DE" sz="1200" dirty="0" smtClean="0"/>
              <a:t>User Testscenario</a:t>
            </a:r>
            <a:endParaRPr lang="en-US" sz="1200" dirty="0" err="1" smtClean="0"/>
          </a:p>
        </p:txBody>
      </p:sp>
      <p:sp>
        <p:nvSpPr>
          <p:cNvPr id="59" name="Textfeld 58"/>
          <p:cNvSpPr txBox="1"/>
          <p:nvPr/>
        </p:nvSpPr>
        <p:spPr>
          <a:xfrm>
            <a:off x="5972396" y="3292140"/>
            <a:ext cx="2250148" cy="23626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r>
              <a:rPr lang="de-DE" sz="1200" dirty="0" smtClean="0"/>
              <a:t>Additional </a:t>
            </a:r>
            <a:r>
              <a:rPr lang="de-DE" sz="1200" dirty="0" err="1" smtClean="0"/>
              <a:t>reusable</a:t>
            </a:r>
            <a:r>
              <a:rPr lang="de-DE" sz="1200" dirty="0" smtClean="0"/>
              <a:t> </a:t>
            </a:r>
            <a:r>
              <a:rPr lang="de-DE" sz="1200" dirty="0" err="1" smtClean="0"/>
              <a:t>components</a:t>
            </a:r>
            <a:endParaRPr lang="en-US" sz="1200" dirty="0" err="1" smtClean="0"/>
          </a:p>
        </p:txBody>
      </p:sp>
      <p:cxnSp>
        <p:nvCxnSpPr>
          <p:cNvPr id="60" name="Gerade Verbindung mit Pfeil 59"/>
          <p:cNvCxnSpPr/>
          <p:nvPr/>
        </p:nvCxnSpPr>
        <p:spPr>
          <a:xfrm flipH="1">
            <a:off x="5745480" y="3528407"/>
            <a:ext cx="396240" cy="441613"/>
          </a:xfrm>
          <a:prstGeom prst="straightConnector1">
            <a:avLst/>
          </a:prstGeom>
          <a:ln w="127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36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410492" y="5899158"/>
            <a:ext cx="479619" cy="246221"/>
          </a:xfrm>
        </p:spPr>
        <p:txBody>
          <a:bodyPr/>
          <a:lstStyle/>
          <a:p>
            <a:pPr algn="ctr" eaLnBrk="0" hangingPunct="0"/>
            <a:fld id="{33F4FB50-73EE-4324-A241-4106BDAD30E8}" type="slidenum">
              <a:rPr lang="de-DE" smtClean="0"/>
              <a:pPr algn="ctr" eaLnBrk="0" hangingPunct="0"/>
              <a:t>2</a:t>
            </a:fld>
            <a:endParaRPr lang="de-DE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588217" y="537547"/>
            <a:ext cx="8143200" cy="5976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246433" y="5745944"/>
            <a:ext cx="634789" cy="153888"/>
          </a:xfrm>
        </p:spPr>
        <p:txBody>
          <a:bodyPr/>
          <a:lstStyle/>
          <a:p>
            <a:pPr algn="r">
              <a:buClr>
                <a:srgbClr val="C00000"/>
              </a:buClr>
              <a:buFont typeface="Arial" pitchFamily="34" charset="0"/>
              <a:buNone/>
            </a:pPr>
            <a:r>
              <a:rPr lang="en-US" smtClean="0"/>
              <a:t>24.08.2016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07222" y="5745944"/>
            <a:ext cx="2561599" cy="153888"/>
          </a:xfrm>
        </p:spPr>
        <p:txBody>
          <a:bodyPr/>
          <a:lstStyle/>
          <a:p>
            <a:pPr algn="r">
              <a:buClr>
                <a:srgbClr val="C00000"/>
              </a:buClr>
              <a:buFont typeface="Arial" pitchFamily="34" charset="0"/>
              <a:buNone/>
            </a:pPr>
            <a:r>
              <a:rPr lang="en-US" smtClean="0"/>
              <a:t>Hilti Simualtion Platform | T. Jung |</a:t>
            </a:r>
            <a:endParaRPr lang="de-DE" dirty="0"/>
          </a:p>
        </p:txBody>
      </p:sp>
      <p:sp>
        <p:nvSpPr>
          <p:cNvPr id="6" name="Rechteck 5"/>
          <p:cNvSpPr/>
          <p:nvPr>
            <p:custDataLst>
              <p:tags r:id="rId1"/>
            </p:custDataLst>
          </p:nvPr>
        </p:nvSpPr>
        <p:spPr>
          <a:xfrm>
            <a:off x="971884" y="1135147"/>
            <a:ext cx="7711237" cy="360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060000" rtlCol="0" anchor="ctr">
            <a:norm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Idea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7" name="Rechteck 4"/>
          <p:cNvSpPr/>
          <p:nvPr>
            <p:custDataLst>
              <p:tags r:id="rId2"/>
            </p:custDataLst>
          </p:nvPr>
        </p:nvSpPr>
        <p:spPr>
          <a:xfrm>
            <a:off x="542991" y="1135147"/>
            <a:ext cx="360128" cy="360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/>
              </a:rPr>
              <a:t>1</a:t>
            </a:r>
          </a:p>
        </p:txBody>
      </p:sp>
      <p:sp>
        <p:nvSpPr>
          <p:cNvPr id="12" name="Rechteck 7"/>
          <p:cNvSpPr/>
          <p:nvPr>
            <p:custDataLst>
              <p:tags r:id="rId3"/>
            </p:custDataLst>
          </p:nvPr>
        </p:nvSpPr>
        <p:spPr>
          <a:xfrm>
            <a:off x="1400737" y="3109737"/>
            <a:ext cx="7282385" cy="360000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HW Architecture</a:t>
            </a:r>
          </a:p>
        </p:txBody>
      </p:sp>
      <p:sp>
        <p:nvSpPr>
          <p:cNvPr id="13" name="Rechteck 6"/>
          <p:cNvSpPr/>
          <p:nvPr>
            <p:custDataLst>
              <p:tags r:id="rId4"/>
            </p:custDataLst>
          </p:nvPr>
        </p:nvSpPr>
        <p:spPr>
          <a:xfrm>
            <a:off x="984716" y="3109737"/>
            <a:ext cx="360160" cy="360000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</a:rPr>
              <a:t>2.1</a:t>
            </a:r>
          </a:p>
        </p:txBody>
      </p:sp>
      <p:sp>
        <p:nvSpPr>
          <p:cNvPr id="14" name="Rechteck 7"/>
          <p:cNvSpPr/>
          <p:nvPr>
            <p:custDataLst>
              <p:tags r:id="rId5"/>
            </p:custDataLst>
          </p:nvPr>
        </p:nvSpPr>
        <p:spPr>
          <a:xfrm>
            <a:off x="1400736" y="1609916"/>
            <a:ext cx="7282385" cy="360000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Initial Position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5" name="Rechteck 6"/>
          <p:cNvSpPr/>
          <p:nvPr>
            <p:custDataLst>
              <p:tags r:id="rId6"/>
            </p:custDataLst>
          </p:nvPr>
        </p:nvSpPr>
        <p:spPr>
          <a:xfrm>
            <a:off x="971885" y="1609916"/>
            <a:ext cx="360160" cy="360000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</a:rPr>
              <a:t>1.1</a:t>
            </a:r>
          </a:p>
        </p:txBody>
      </p:sp>
      <p:sp>
        <p:nvSpPr>
          <p:cNvPr id="17" name="Rechteck 7"/>
          <p:cNvSpPr/>
          <p:nvPr>
            <p:custDataLst>
              <p:tags r:id="rId7"/>
            </p:custDataLst>
          </p:nvPr>
        </p:nvSpPr>
        <p:spPr>
          <a:xfrm>
            <a:off x="1400736" y="2064824"/>
            <a:ext cx="7282385" cy="360000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Basic Idea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Rechteck 6"/>
          <p:cNvSpPr/>
          <p:nvPr>
            <p:custDataLst>
              <p:tags r:id="rId8"/>
            </p:custDataLst>
          </p:nvPr>
        </p:nvSpPr>
        <p:spPr>
          <a:xfrm>
            <a:off x="971885" y="2064824"/>
            <a:ext cx="360160" cy="360000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</a:rPr>
              <a:t>1.2</a:t>
            </a:r>
          </a:p>
        </p:txBody>
      </p:sp>
      <p:sp>
        <p:nvSpPr>
          <p:cNvPr id="21" name="Rechteck 20"/>
          <p:cNvSpPr/>
          <p:nvPr>
            <p:custDataLst>
              <p:tags r:id="rId9"/>
            </p:custDataLst>
          </p:nvPr>
        </p:nvSpPr>
        <p:spPr>
          <a:xfrm>
            <a:off x="971880" y="2577592"/>
            <a:ext cx="7711237" cy="360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060000" rtlCol="0" anchor="ctr">
            <a:norm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Archtiecture</a:t>
            </a:r>
            <a:r>
              <a:rPr lang="en-US" sz="1600" dirty="0" smtClean="0">
                <a:solidFill>
                  <a:schemeClr val="bg1"/>
                </a:solidFill>
              </a:rPr>
              <a:t>/Features</a:t>
            </a:r>
          </a:p>
        </p:txBody>
      </p:sp>
      <p:sp>
        <p:nvSpPr>
          <p:cNvPr id="22" name="Rechteck 4"/>
          <p:cNvSpPr/>
          <p:nvPr>
            <p:custDataLst>
              <p:tags r:id="rId10"/>
            </p:custDataLst>
          </p:nvPr>
        </p:nvSpPr>
        <p:spPr>
          <a:xfrm>
            <a:off x="556893" y="2577592"/>
            <a:ext cx="360128" cy="360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/>
              </a:rPr>
              <a:t>2</a:t>
            </a:r>
          </a:p>
        </p:txBody>
      </p:sp>
      <p:sp>
        <p:nvSpPr>
          <p:cNvPr id="23" name="Rechteck 7"/>
          <p:cNvSpPr/>
          <p:nvPr>
            <p:custDataLst>
              <p:tags r:id="rId11"/>
            </p:custDataLst>
          </p:nvPr>
        </p:nvSpPr>
        <p:spPr>
          <a:xfrm>
            <a:off x="1400732" y="3623100"/>
            <a:ext cx="7282385" cy="360000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Development Environment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4" name="Rechteck 6"/>
          <p:cNvSpPr/>
          <p:nvPr>
            <p:custDataLst>
              <p:tags r:id="rId12"/>
            </p:custDataLst>
          </p:nvPr>
        </p:nvSpPr>
        <p:spPr>
          <a:xfrm>
            <a:off x="984716" y="3623100"/>
            <a:ext cx="360160" cy="360000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</a:rPr>
              <a:t>2.2</a:t>
            </a:r>
          </a:p>
        </p:txBody>
      </p:sp>
      <p:sp>
        <p:nvSpPr>
          <p:cNvPr id="25" name="Rechteck 7"/>
          <p:cNvSpPr/>
          <p:nvPr>
            <p:custDataLst>
              <p:tags r:id="rId13"/>
            </p:custDataLst>
          </p:nvPr>
        </p:nvSpPr>
        <p:spPr>
          <a:xfrm>
            <a:off x="1400737" y="4130702"/>
            <a:ext cx="7282385" cy="360000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de-DE" sz="1400" dirty="0" smtClean="0">
                <a:solidFill>
                  <a:schemeClr val="tx1"/>
                </a:solidFill>
              </a:rPr>
              <a:t>SW-</a:t>
            </a:r>
            <a:r>
              <a:rPr lang="de-DE" sz="1400" dirty="0" err="1" smtClean="0">
                <a:solidFill>
                  <a:schemeClr val="tx1"/>
                </a:solidFill>
              </a:rPr>
              <a:t>Architechture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6" name="Rechteck 6"/>
          <p:cNvSpPr/>
          <p:nvPr>
            <p:custDataLst>
              <p:tags r:id="rId14"/>
            </p:custDataLst>
          </p:nvPr>
        </p:nvSpPr>
        <p:spPr>
          <a:xfrm>
            <a:off x="970816" y="4130702"/>
            <a:ext cx="360160" cy="360000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</a:rPr>
              <a:t>2.3</a:t>
            </a:r>
          </a:p>
        </p:txBody>
      </p:sp>
      <p:sp>
        <p:nvSpPr>
          <p:cNvPr id="27" name="Rechteck 7"/>
          <p:cNvSpPr/>
          <p:nvPr>
            <p:custDataLst>
              <p:tags r:id="rId15"/>
            </p:custDataLst>
          </p:nvPr>
        </p:nvSpPr>
        <p:spPr>
          <a:xfrm>
            <a:off x="1400731" y="4583470"/>
            <a:ext cx="7282385" cy="360000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Live Demo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/>
          <p:nvPr>
            <p:custDataLst>
              <p:tags r:id="rId16"/>
            </p:custDataLst>
          </p:nvPr>
        </p:nvSpPr>
        <p:spPr>
          <a:xfrm>
            <a:off x="971881" y="5106135"/>
            <a:ext cx="7711237" cy="360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060000" rtlCol="0" anchor="ctr">
            <a:normAutofit/>
          </a:bodyPr>
          <a:lstStyle/>
          <a:p>
            <a:r>
              <a:rPr lang="de-DE" sz="1600" dirty="0" err="1" smtClean="0">
                <a:solidFill>
                  <a:schemeClr val="bg1"/>
                </a:solidFill>
              </a:rPr>
              <a:t>Actual</a:t>
            </a:r>
            <a:r>
              <a:rPr lang="de-DE" sz="1600" dirty="0" smtClean="0">
                <a:solidFill>
                  <a:schemeClr val="bg1"/>
                </a:solidFill>
              </a:rPr>
              <a:t> Status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30" name="Rechteck 4"/>
          <p:cNvSpPr/>
          <p:nvPr>
            <p:custDataLst>
              <p:tags r:id="rId17"/>
            </p:custDataLst>
          </p:nvPr>
        </p:nvSpPr>
        <p:spPr>
          <a:xfrm>
            <a:off x="542991" y="5106135"/>
            <a:ext cx="360128" cy="360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/>
              </a:rPr>
              <a:t>3</a:t>
            </a:r>
          </a:p>
        </p:txBody>
      </p:sp>
      <p:sp>
        <p:nvSpPr>
          <p:cNvPr id="35" name="Rechteck 6"/>
          <p:cNvSpPr/>
          <p:nvPr>
            <p:custDataLst>
              <p:tags r:id="rId18"/>
            </p:custDataLst>
          </p:nvPr>
        </p:nvSpPr>
        <p:spPr>
          <a:xfrm>
            <a:off x="984716" y="4583470"/>
            <a:ext cx="360160" cy="360000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</a:rPr>
              <a:t>2.4</a:t>
            </a:r>
            <a:endParaRPr lang="en-US" sz="1400" dirty="0" smtClean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283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246438" y="6597250"/>
            <a:ext cx="634789" cy="153888"/>
          </a:xfrm>
        </p:spPr>
        <p:txBody>
          <a:bodyPr/>
          <a:lstStyle/>
          <a:p>
            <a:pPr algn="r">
              <a:buClr>
                <a:srgbClr val="C00000"/>
              </a:buClr>
              <a:buFont typeface="Arial" pitchFamily="34" charset="0"/>
              <a:buNone/>
            </a:pPr>
            <a:r>
              <a:rPr lang="en-US" smtClean="0"/>
              <a:t>24.08.2016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07227" y="6597250"/>
            <a:ext cx="2561599" cy="153888"/>
          </a:xfrm>
        </p:spPr>
        <p:txBody>
          <a:bodyPr/>
          <a:lstStyle/>
          <a:p>
            <a:pPr algn="r">
              <a:buClr>
                <a:srgbClr val="C00000"/>
              </a:buClr>
              <a:buFont typeface="Arial" pitchFamily="34" charset="0"/>
              <a:buNone/>
            </a:pPr>
            <a:r>
              <a:rPr lang="en-US" smtClean="0"/>
              <a:t>Hilti Simualtion Platform | T. Jung |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 eaLnBrk="0" hangingPunct="0"/>
            <a:fld id="{33F4FB50-73EE-4324-A241-4106BDAD30E8}" type="slidenum">
              <a:rPr lang="de-DE" smtClean="0"/>
              <a:pPr algn="ctr" eaLnBrk="0" hangingPunct="0"/>
              <a:t>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Position</a:t>
            </a:r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Currently the development support concerning test- and simulation- utilities is almost zero. Each project spends a non negligible effort to develop utilities to test the target SW during the development phase.</a:t>
            </a:r>
          </a:p>
          <a:p>
            <a:endParaRPr lang="en-US" dirty="0" smtClean="0"/>
          </a:p>
          <a:p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proprietary</a:t>
            </a:r>
            <a:r>
              <a:rPr lang="de-DE" dirty="0" smtClean="0"/>
              <a:t> non </a:t>
            </a:r>
            <a:r>
              <a:rPr lang="de-DE" dirty="0" err="1" smtClean="0"/>
              <a:t>coupled</a:t>
            </a:r>
            <a:r>
              <a:rPr lang="de-DE" dirty="0" smtClean="0"/>
              <a:t> </a:t>
            </a:r>
            <a:r>
              <a:rPr lang="de-DE" dirty="0" err="1" smtClean="0"/>
              <a:t>tools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provide</a:t>
            </a:r>
            <a:r>
              <a:rPr lang="de-DE" dirty="0" smtClean="0"/>
              <a:t> simple utilities </a:t>
            </a:r>
            <a:r>
              <a:rPr lang="de-DE" dirty="0" err="1" smtClean="0"/>
              <a:t>like</a:t>
            </a:r>
            <a:r>
              <a:rPr lang="de-DE" dirty="0" smtClean="0"/>
              <a:t> UART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smtClean="0"/>
              <a:t>HALL </a:t>
            </a:r>
            <a:r>
              <a:rPr lang="de-DE" dirty="0" err="1" smtClean="0"/>
              <a:t>generation</a:t>
            </a:r>
            <a:r>
              <a:rPr lang="de-DE" dirty="0" smtClean="0"/>
              <a:t>. </a:t>
            </a:r>
          </a:p>
          <a:p>
            <a:endParaRPr lang="de-DE" dirty="0"/>
          </a:p>
          <a:p>
            <a:r>
              <a:rPr lang="de-DE" dirty="0" smtClean="0"/>
              <a:t>All </a:t>
            </a:r>
            <a:r>
              <a:rPr lang="de-DE" dirty="0" err="1" smtClean="0"/>
              <a:t>the</a:t>
            </a:r>
            <a:r>
              <a:rPr lang="de-DE" dirty="0" smtClean="0"/>
              <a:t> utilities </a:t>
            </a:r>
            <a:r>
              <a:rPr lang="de-DE" dirty="0" err="1" smtClean="0"/>
              <a:t>need</a:t>
            </a:r>
            <a:r>
              <a:rPr lang="de-DE" dirty="0" smtClean="0"/>
              <a:t> an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eval</a:t>
            </a:r>
            <a:r>
              <a:rPr lang="de-DE" dirty="0" smtClean="0"/>
              <a:t> </a:t>
            </a:r>
            <a:r>
              <a:rPr lang="de-DE" dirty="0" err="1" smtClean="0"/>
              <a:t>board</a:t>
            </a:r>
            <a:r>
              <a:rPr lang="de-DE" dirty="0" smtClean="0"/>
              <a:t>,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possility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coordinate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actions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 smtClean="0"/>
              <a:t>Hard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reproduce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maintain</a:t>
            </a:r>
            <a:endParaRPr lang="de-DE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1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246438" y="6597250"/>
            <a:ext cx="634789" cy="153888"/>
          </a:xfrm>
        </p:spPr>
        <p:txBody>
          <a:bodyPr/>
          <a:lstStyle/>
          <a:p>
            <a:pPr algn="r">
              <a:buClr>
                <a:srgbClr val="C00000"/>
              </a:buClr>
              <a:buFont typeface="Arial" pitchFamily="34" charset="0"/>
              <a:buNone/>
            </a:pPr>
            <a:r>
              <a:rPr lang="en-US" smtClean="0"/>
              <a:t>24.08.2016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07227" y="6597250"/>
            <a:ext cx="2561599" cy="153888"/>
          </a:xfrm>
        </p:spPr>
        <p:txBody>
          <a:bodyPr/>
          <a:lstStyle/>
          <a:p>
            <a:pPr algn="r">
              <a:buClr>
                <a:srgbClr val="C00000"/>
              </a:buClr>
              <a:buFont typeface="Arial" pitchFamily="34" charset="0"/>
              <a:buNone/>
            </a:pPr>
            <a:r>
              <a:rPr lang="en-US" smtClean="0"/>
              <a:t>Hilti Simualtion Platform | T. Jung |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 eaLnBrk="0" hangingPunct="0"/>
            <a:fld id="{33F4FB50-73EE-4324-A241-4106BDAD30E8}" type="slidenum">
              <a:rPr lang="de-DE" smtClean="0"/>
              <a:pPr algn="ctr" eaLnBrk="0" hangingPunct="0"/>
              <a:t>4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Provide a simple simulation platform for all typical JDS projects to reduce development effort and increase SW quality by </a:t>
            </a:r>
            <a:r>
              <a:rPr lang="en-US" dirty="0" smtClean="0"/>
              <a:t>continuously </a:t>
            </a:r>
            <a:r>
              <a:rPr lang="en-US" dirty="0" smtClean="0"/>
              <a:t>developing </a:t>
            </a:r>
            <a:r>
              <a:rPr lang="en-US" dirty="0" smtClean="0"/>
              <a:t>stimuli </a:t>
            </a:r>
            <a:r>
              <a:rPr lang="en-US" dirty="0" smtClean="0"/>
              <a:t>scenarios beside the appropriate target SW.</a:t>
            </a:r>
          </a:p>
          <a:p>
            <a:endParaRPr lang="en-US" dirty="0" smtClean="0"/>
          </a:p>
          <a:p>
            <a:r>
              <a:rPr lang="de-DE" dirty="0" smtClean="0"/>
              <a:t>Test Utilities/Components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reusable</a:t>
            </a:r>
            <a:r>
              <a:rPr lang="de-DE" dirty="0" smtClean="0"/>
              <a:t> </a:t>
            </a:r>
            <a:r>
              <a:rPr lang="de-DE" dirty="0" err="1" smtClean="0"/>
              <a:t>accross</a:t>
            </a:r>
            <a:r>
              <a:rPr lang="de-DE" dirty="0" smtClean="0"/>
              <a:t> </a:t>
            </a:r>
            <a:r>
              <a:rPr lang="de-DE" dirty="0" err="1" smtClean="0"/>
              <a:t>projects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teststages</a:t>
            </a:r>
            <a:r>
              <a:rPr lang="de-DE" dirty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further</a:t>
            </a:r>
            <a:r>
              <a:rPr lang="de-DE" dirty="0" smtClean="0"/>
              <a:t> </a:t>
            </a:r>
            <a:r>
              <a:rPr lang="de-DE" dirty="0" err="1" smtClean="0"/>
              <a:t>reduce</a:t>
            </a:r>
            <a:r>
              <a:rPr lang="de-DE" dirty="0" smtClean="0"/>
              <a:t> </a:t>
            </a:r>
            <a:r>
              <a:rPr lang="de-DE" dirty="0" err="1" smtClean="0"/>
              <a:t>effort</a:t>
            </a:r>
            <a:r>
              <a:rPr lang="de-DE" dirty="0"/>
              <a:t>.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The </a:t>
            </a:r>
            <a:r>
              <a:rPr lang="de-DE" dirty="0" err="1" smtClean="0"/>
              <a:t>usage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platform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simple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2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786155" y="2687955"/>
            <a:ext cx="7694905" cy="2857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indent="0" algn="ctr">
              <a:buClr>
                <a:schemeClr val="accent5"/>
              </a:buClr>
              <a:buFont typeface="Arial" pitchFamily="34" charset="0"/>
              <a:buNone/>
            </a:pPr>
            <a:endParaRPr 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246438" y="6597250"/>
            <a:ext cx="634789" cy="153888"/>
          </a:xfrm>
        </p:spPr>
        <p:txBody>
          <a:bodyPr/>
          <a:lstStyle/>
          <a:p>
            <a:pPr algn="r">
              <a:buClr>
                <a:srgbClr val="C00000"/>
              </a:buClr>
              <a:buFont typeface="Arial" pitchFamily="34" charset="0"/>
              <a:buNone/>
            </a:pPr>
            <a:r>
              <a:rPr lang="en-US" smtClean="0"/>
              <a:t>24.08.2016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07227" y="6597250"/>
            <a:ext cx="2561599" cy="153888"/>
          </a:xfrm>
        </p:spPr>
        <p:txBody>
          <a:bodyPr/>
          <a:lstStyle/>
          <a:p>
            <a:pPr algn="r">
              <a:buClr>
                <a:srgbClr val="C00000"/>
              </a:buClr>
              <a:buFont typeface="Arial" pitchFamily="34" charset="0"/>
              <a:buNone/>
            </a:pPr>
            <a:r>
              <a:rPr lang="en-US" smtClean="0"/>
              <a:t>Hilti Simualtion Platform | T. Jung |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 eaLnBrk="0" hangingPunct="0"/>
            <a:fld id="{33F4FB50-73EE-4324-A241-4106BDAD30E8}" type="slidenum">
              <a:rPr lang="de-DE" smtClean="0"/>
              <a:pPr algn="ctr" eaLnBrk="0" hangingPunct="0"/>
              <a:t>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HW-Architecture</a:t>
            </a:r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597741" y="1543891"/>
            <a:ext cx="8137525" cy="917369"/>
          </a:xfrm>
        </p:spPr>
        <p:txBody>
          <a:bodyPr/>
          <a:lstStyle/>
          <a:p>
            <a:r>
              <a:rPr lang="en-US" dirty="0" smtClean="0"/>
              <a:t>The basic HW-Architecture is to connect two </a:t>
            </a:r>
            <a:r>
              <a:rPr lang="en-US" dirty="0" err="1" smtClean="0"/>
              <a:t>Evalboards</a:t>
            </a:r>
            <a:r>
              <a:rPr lang="en-US" dirty="0" smtClean="0"/>
              <a:t> on the </a:t>
            </a:r>
            <a:r>
              <a:rPr lang="en-US" dirty="0" err="1" smtClean="0"/>
              <a:t>uC</a:t>
            </a:r>
            <a:r>
              <a:rPr lang="en-US" dirty="0" smtClean="0"/>
              <a:t>-Pin level. One </a:t>
            </a:r>
            <a:r>
              <a:rPr lang="en-US" dirty="0" err="1" smtClean="0"/>
              <a:t>Eval</a:t>
            </a:r>
            <a:r>
              <a:rPr lang="en-US" dirty="0" smtClean="0"/>
              <a:t> Board to provide all necessaries signals to stimulate the target SW.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2811780" y="2821305"/>
            <a:ext cx="1851382" cy="258318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indent="0" algn="ctr">
              <a:buClr>
                <a:schemeClr val="accent5"/>
              </a:buClr>
              <a:buFont typeface="Arial" pitchFamily="34" charset="0"/>
              <a:buNone/>
            </a:pPr>
            <a:r>
              <a:rPr lang="de-DE" sz="1600" dirty="0" err="1" smtClean="0">
                <a:solidFill>
                  <a:schemeClr val="tx1"/>
                </a:solidFill>
              </a:rPr>
              <a:t>Simulationplatform</a:t>
            </a:r>
            <a:r>
              <a:rPr lang="de-DE" sz="1600" dirty="0" smtClean="0">
                <a:solidFill>
                  <a:schemeClr val="tx1"/>
                </a:solidFill>
              </a:rPr>
              <a:t> NUCLEO-144F7xx</a:t>
            </a:r>
          </a:p>
          <a:p>
            <a:pPr marL="0" indent="0" algn="ctr">
              <a:buClr>
                <a:schemeClr val="accent5"/>
              </a:buClr>
              <a:buFont typeface="Arial" pitchFamily="34" charset="0"/>
              <a:buNone/>
            </a:pPr>
            <a:r>
              <a:rPr lang="de-DE" sz="1200" dirty="0" smtClean="0">
                <a:solidFill>
                  <a:schemeClr val="tx1"/>
                </a:solidFill>
              </a:rPr>
              <a:t>(STM32 Cortex M7)</a:t>
            </a:r>
            <a:endParaRPr 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132042" y="3190875"/>
            <a:ext cx="1211858" cy="185928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indent="0" algn="ctr">
              <a:buClr>
                <a:schemeClr val="accent5"/>
              </a:buClr>
              <a:buFont typeface="Arial" pitchFamily="34" charset="0"/>
              <a:buNone/>
            </a:pPr>
            <a:r>
              <a:rPr lang="de-DE" sz="1600" dirty="0" smtClean="0">
                <a:solidFill>
                  <a:schemeClr val="tx1"/>
                </a:solidFill>
              </a:rPr>
              <a:t>Target SW </a:t>
            </a:r>
            <a:r>
              <a:rPr lang="de-DE" sz="1600" dirty="0" err="1" smtClean="0">
                <a:solidFill>
                  <a:schemeClr val="tx1"/>
                </a:solidFill>
              </a:rPr>
              <a:t>running</a:t>
            </a:r>
            <a:r>
              <a:rPr lang="de-DE" sz="1600" dirty="0" smtClean="0">
                <a:solidFill>
                  <a:schemeClr val="tx1"/>
                </a:solidFill>
              </a:rPr>
              <a:t> on </a:t>
            </a:r>
            <a:r>
              <a:rPr lang="de-DE" sz="1600" dirty="0" err="1" smtClean="0">
                <a:solidFill>
                  <a:schemeClr val="tx1"/>
                </a:solidFill>
              </a:rPr>
              <a:t>Eval</a:t>
            </a:r>
            <a:r>
              <a:rPr lang="de-DE" sz="1600" dirty="0" smtClean="0">
                <a:solidFill>
                  <a:schemeClr val="tx1"/>
                </a:solidFill>
              </a:rPr>
              <a:t> XY </a:t>
            </a:r>
          </a:p>
          <a:p>
            <a:pPr marL="0" indent="0" algn="ctr">
              <a:buClr>
                <a:schemeClr val="accent5"/>
              </a:buClr>
              <a:buFont typeface="Arial" pitchFamily="34" charset="0"/>
              <a:buNone/>
            </a:pPr>
            <a:r>
              <a:rPr lang="de-DE" sz="1200" dirty="0" smtClean="0">
                <a:solidFill>
                  <a:schemeClr val="tx1"/>
                </a:solidFill>
              </a:rPr>
              <a:t>(</a:t>
            </a:r>
            <a:r>
              <a:rPr lang="de-DE" sz="1200" dirty="0" err="1" smtClean="0">
                <a:solidFill>
                  <a:schemeClr val="tx1"/>
                </a:solidFill>
              </a:rPr>
              <a:t>no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instrumentation</a:t>
            </a:r>
            <a:r>
              <a:rPr lang="de-DE" sz="1200" dirty="0" smtClean="0">
                <a:solidFill>
                  <a:schemeClr val="tx1"/>
                </a:solidFill>
              </a:rPr>
              <a:t>)</a:t>
            </a:r>
            <a:endParaRPr 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387618" y="2821305"/>
            <a:ext cx="1188164" cy="258318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indent="0" algn="ctr">
              <a:buClr>
                <a:schemeClr val="accent5"/>
              </a:buClr>
              <a:buFont typeface="Arial" pitchFamily="34" charset="0"/>
              <a:buNone/>
            </a:pPr>
            <a:r>
              <a:rPr lang="de-DE" sz="1600" dirty="0" smtClean="0">
                <a:solidFill>
                  <a:schemeClr val="tx1"/>
                </a:solidFill>
              </a:rPr>
              <a:t>Connection Matrix </a:t>
            </a:r>
            <a:r>
              <a:rPr lang="de-DE" sz="1200" dirty="0" smtClean="0">
                <a:solidFill>
                  <a:schemeClr val="tx1"/>
                </a:solidFill>
              </a:rPr>
              <a:t>(</a:t>
            </a:r>
            <a:r>
              <a:rPr lang="de-DE" sz="1200" dirty="0" err="1" smtClean="0">
                <a:solidFill>
                  <a:schemeClr val="tx1"/>
                </a:solidFill>
              </a:rPr>
              <a:t>possibility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to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connect</a:t>
            </a:r>
            <a:r>
              <a:rPr lang="de-DE" sz="1200" dirty="0" smtClean="0">
                <a:solidFill>
                  <a:schemeClr val="tx1"/>
                </a:solidFill>
              </a:rPr>
              <a:t> SALEA/</a:t>
            </a:r>
            <a:r>
              <a:rPr lang="de-DE" sz="1200" dirty="0" err="1" smtClean="0">
                <a:solidFill>
                  <a:schemeClr val="tx1"/>
                </a:solidFill>
              </a:rPr>
              <a:t>Oszi</a:t>
            </a:r>
            <a:r>
              <a:rPr lang="de-DE" sz="1200" dirty="0" smtClean="0">
                <a:solidFill>
                  <a:schemeClr val="tx1"/>
                </a:solidFill>
              </a:rPr>
              <a:t>/Multimeter)</a:t>
            </a:r>
            <a:endParaRPr lang="en-US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>
          <a:xfrm>
            <a:off x="4663162" y="3244215"/>
            <a:ext cx="724456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4663162" y="3556635"/>
            <a:ext cx="724456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4663162" y="3830955"/>
            <a:ext cx="724456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4663162" y="4120515"/>
            <a:ext cx="724456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702613" y="3044190"/>
            <a:ext cx="645553" cy="27813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de-DE" sz="1200" dirty="0" smtClean="0"/>
              <a:t>analog</a:t>
            </a:r>
            <a:endParaRPr lang="en-US" sz="1200" dirty="0" err="1" smtClean="0"/>
          </a:p>
        </p:txBody>
      </p:sp>
      <p:sp>
        <p:nvSpPr>
          <p:cNvPr id="17" name="Textfeld 16"/>
          <p:cNvSpPr txBox="1"/>
          <p:nvPr/>
        </p:nvSpPr>
        <p:spPr>
          <a:xfrm>
            <a:off x="4564488" y="3331845"/>
            <a:ext cx="1193081" cy="27813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de-DE" sz="1200" dirty="0"/>
              <a:t>d</a:t>
            </a:r>
            <a:r>
              <a:rPr lang="de-DE" sz="1200" dirty="0" smtClean="0"/>
              <a:t>igital IOs</a:t>
            </a:r>
            <a:endParaRPr lang="en-US" sz="1200" dirty="0" err="1" smtClean="0"/>
          </a:p>
        </p:txBody>
      </p:sp>
      <p:sp>
        <p:nvSpPr>
          <p:cNvPr id="18" name="Textfeld 17"/>
          <p:cNvSpPr txBox="1"/>
          <p:nvPr/>
        </p:nvSpPr>
        <p:spPr>
          <a:xfrm>
            <a:off x="4695549" y="3609975"/>
            <a:ext cx="652617" cy="27813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de-DE" sz="1200" dirty="0" smtClean="0"/>
              <a:t>PWM</a:t>
            </a:r>
            <a:endParaRPr lang="en-US" sz="1200" dirty="0" err="1" smtClean="0"/>
          </a:p>
        </p:txBody>
      </p:sp>
      <p:sp>
        <p:nvSpPr>
          <p:cNvPr id="19" name="Textfeld 18"/>
          <p:cNvSpPr txBox="1"/>
          <p:nvPr/>
        </p:nvSpPr>
        <p:spPr>
          <a:xfrm>
            <a:off x="4591725" y="3895725"/>
            <a:ext cx="948015" cy="25527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de-DE" sz="1200" dirty="0" smtClean="0"/>
              <a:t>HALL-Gen</a:t>
            </a:r>
            <a:endParaRPr lang="en-US" sz="1200" dirty="0" err="1" smtClean="0"/>
          </a:p>
        </p:txBody>
      </p:sp>
      <p:sp>
        <p:nvSpPr>
          <p:cNvPr id="21" name="Textfeld 20"/>
          <p:cNvSpPr txBox="1"/>
          <p:nvPr/>
        </p:nvSpPr>
        <p:spPr>
          <a:xfrm>
            <a:off x="786155" y="2756535"/>
            <a:ext cx="2147267" cy="170307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285750" indent="-285750">
              <a:buFontTx/>
              <a:buChar char="-"/>
            </a:pPr>
            <a:r>
              <a:rPr lang="de-DE" sz="1200" dirty="0" smtClean="0"/>
              <a:t>Power </a:t>
            </a:r>
            <a:r>
              <a:rPr lang="de-DE" sz="1200" dirty="0" err="1" smtClean="0"/>
              <a:t>supply</a:t>
            </a:r>
            <a:endParaRPr lang="de-DE" sz="1200" dirty="0" smtClean="0"/>
          </a:p>
          <a:p>
            <a:pPr marL="285750" indent="-285750">
              <a:buFontTx/>
              <a:buChar char="-"/>
            </a:pPr>
            <a:r>
              <a:rPr lang="de-DE" sz="1200" dirty="0" smtClean="0"/>
              <a:t>Signal </a:t>
            </a:r>
            <a:r>
              <a:rPr lang="de-DE" sz="1200" dirty="0" err="1" smtClean="0"/>
              <a:t>conditioning</a:t>
            </a:r>
            <a:endParaRPr lang="de-DE" sz="1200" dirty="0" smtClean="0"/>
          </a:p>
          <a:p>
            <a:pPr marL="285750" indent="-285750">
              <a:buFontTx/>
              <a:buChar char="-"/>
            </a:pPr>
            <a:r>
              <a:rPr lang="de-DE" sz="1200" dirty="0" err="1" smtClean="0"/>
              <a:t>Debug</a:t>
            </a:r>
            <a:r>
              <a:rPr lang="de-DE" sz="1200" dirty="0" smtClean="0"/>
              <a:t> </a:t>
            </a:r>
            <a:r>
              <a:rPr lang="de-DE" sz="1200" dirty="0" err="1" smtClean="0"/>
              <a:t>output</a:t>
            </a:r>
            <a:endParaRPr lang="de-DE" sz="1200" dirty="0" smtClean="0"/>
          </a:p>
          <a:p>
            <a:pPr marL="285750" indent="-285750">
              <a:buFontTx/>
              <a:buChar char="-"/>
            </a:pPr>
            <a:r>
              <a:rPr lang="de-DE" sz="1200" dirty="0" smtClean="0"/>
              <a:t>Manual </a:t>
            </a:r>
            <a:r>
              <a:rPr lang="de-DE" sz="1200" dirty="0" err="1" smtClean="0"/>
              <a:t>control</a:t>
            </a:r>
            <a:r>
              <a:rPr lang="de-DE" sz="1200" dirty="0" smtClean="0"/>
              <a:t>/</a:t>
            </a:r>
            <a:r>
              <a:rPr lang="de-DE" sz="1200" dirty="0" err="1" smtClean="0"/>
              <a:t>debug</a:t>
            </a:r>
            <a:endParaRPr lang="de-DE" sz="1200" dirty="0" smtClean="0"/>
          </a:p>
          <a:p>
            <a:pPr marL="285750" indent="-285750">
              <a:buFontTx/>
              <a:buChar char="-"/>
            </a:pPr>
            <a:endParaRPr lang="en-US" sz="1200" dirty="0" err="1" smtClean="0"/>
          </a:p>
        </p:txBody>
      </p:sp>
      <p:cxnSp>
        <p:nvCxnSpPr>
          <p:cNvPr id="22" name="Gerade Verbindung 21"/>
          <p:cNvCxnSpPr/>
          <p:nvPr/>
        </p:nvCxnSpPr>
        <p:spPr>
          <a:xfrm>
            <a:off x="6575782" y="3470910"/>
            <a:ext cx="556260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6575782" y="3749040"/>
            <a:ext cx="556260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6575782" y="3990975"/>
            <a:ext cx="556260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6575782" y="4288155"/>
            <a:ext cx="556260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4659629" y="4459605"/>
            <a:ext cx="724456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4594013" y="4204335"/>
            <a:ext cx="867329" cy="25527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de-DE" sz="1200" dirty="0" smtClean="0"/>
              <a:t>SPI/I2C/</a:t>
            </a:r>
          </a:p>
          <a:p>
            <a:r>
              <a:rPr lang="de-DE" sz="1200" dirty="0" smtClean="0"/>
              <a:t>UART</a:t>
            </a:r>
            <a:endParaRPr lang="en-US" sz="1200" dirty="0" err="1" smtClean="0"/>
          </a:p>
        </p:txBody>
      </p:sp>
    </p:spTree>
    <p:extLst>
      <p:ext uri="{BB962C8B-B14F-4D97-AF65-F5344CB8AC3E}">
        <p14:creationId xmlns:p14="http://schemas.microsoft.com/office/powerpoint/2010/main" val="3904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246438" y="6597250"/>
            <a:ext cx="634789" cy="153888"/>
          </a:xfrm>
        </p:spPr>
        <p:txBody>
          <a:bodyPr/>
          <a:lstStyle/>
          <a:p>
            <a:pPr algn="r">
              <a:buClr>
                <a:srgbClr val="C00000"/>
              </a:buClr>
              <a:buFont typeface="Arial" pitchFamily="34" charset="0"/>
              <a:buNone/>
            </a:pPr>
            <a:r>
              <a:rPr lang="en-US" smtClean="0"/>
              <a:t>24.08.2016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07227" y="6597250"/>
            <a:ext cx="2561599" cy="153888"/>
          </a:xfrm>
        </p:spPr>
        <p:txBody>
          <a:bodyPr/>
          <a:lstStyle/>
          <a:p>
            <a:pPr algn="r">
              <a:buClr>
                <a:srgbClr val="C00000"/>
              </a:buClr>
              <a:buFont typeface="Arial" pitchFamily="34" charset="0"/>
              <a:buNone/>
            </a:pPr>
            <a:r>
              <a:rPr lang="en-US" smtClean="0"/>
              <a:t>Hilti Simualtion Platform | T. Jung |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 eaLnBrk="0" hangingPunct="0"/>
            <a:fld id="{33F4FB50-73EE-4324-A241-4106BDAD30E8}" type="slidenum">
              <a:rPr lang="de-DE" smtClean="0"/>
              <a:pPr algn="ctr" eaLnBrk="0" hangingPunct="0"/>
              <a:t>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HW-Architecture </a:t>
            </a:r>
            <a:r>
              <a:rPr lang="en-US" sz="1600" dirty="0" smtClean="0"/>
              <a:t>(detailed features)</a:t>
            </a:r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597741" y="1543891"/>
            <a:ext cx="8137525" cy="4765469"/>
          </a:xfrm>
        </p:spPr>
        <p:txBody>
          <a:bodyPr/>
          <a:lstStyle/>
          <a:p>
            <a:r>
              <a:rPr lang="en-US" dirty="0" smtClean="0"/>
              <a:t>Power Supply 5V 1A / 3,3V 500mA</a:t>
            </a:r>
          </a:p>
          <a:p>
            <a:r>
              <a:rPr lang="de-DE" dirty="0" smtClean="0"/>
              <a:t>Optional </a:t>
            </a:r>
            <a:r>
              <a:rPr lang="de-DE" dirty="0" err="1" smtClean="0"/>
              <a:t>Supply</a:t>
            </a:r>
            <a:r>
              <a:rPr lang="de-DE" dirty="0" smtClean="0"/>
              <a:t> 40V</a:t>
            </a:r>
            <a:endParaRPr lang="en-US" dirty="0" smtClean="0"/>
          </a:p>
          <a:p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18 analog </a:t>
            </a:r>
            <a:r>
              <a:rPr lang="de-DE" dirty="0" err="1" smtClean="0"/>
              <a:t>outpts</a:t>
            </a:r>
            <a:r>
              <a:rPr lang="de-DE" dirty="0" smtClean="0"/>
              <a:t> (0..</a:t>
            </a:r>
            <a:r>
              <a:rPr lang="de-DE" dirty="0" smtClean="0"/>
              <a:t>3,3V, 2*</a:t>
            </a:r>
            <a:r>
              <a:rPr lang="de-DE" dirty="0" err="1" smtClean="0"/>
              <a:t>internal</a:t>
            </a:r>
            <a:r>
              <a:rPr lang="de-DE" dirty="0" smtClean="0"/>
              <a:t> DAC</a:t>
            </a:r>
            <a:r>
              <a:rPr lang="de-DE" dirty="0" smtClean="0"/>
              <a:t>; 16*</a:t>
            </a:r>
            <a:r>
              <a:rPr lang="de-DE" dirty="0" err="1" smtClean="0"/>
              <a:t>external</a:t>
            </a:r>
            <a:r>
              <a:rPr lang="de-DE" dirty="0" smtClean="0"/>
              <a:t> DAC</a:t>
            </a:r>
            <a:r>
              <a:rPr lang="de-DE" dirty="0" smtClean="0"/>
              <a:t>)</a:t>
            </a:r>
            <a:endParaRPr lang="de-DE" dirty="0" smtClean="0"/>
          </a:p>
          <a:p>
            <a:r>
              <a:rPr lang="de-DE" dirty="0" smtClean="0"/>
              <a:t>2*SPI / 2*I2c / 2*UART</a:t>
            </a:r>
          </a:p>
          <a:p>
            <a:r>
              <a:rPr lang="de-DE" dirty="0" smtClean="0"/>
              <a:t>10 Digital </a:t>
            </a:r>
            <a:r>
              <a:rPr lang="de-DE" dirty="0" smtClean="0"/>
              <a:t>I/Os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8*OPV Channels </a:t>
            </a:r>
            <a:r>
              <a:rPr lang="de-DE" dirty="0" err="1" smtClean="0"/>
              <a:t>for</a:t>
            </a:r>
            <a:r>
              <a:rPr lang="de-DE" dirty="0" smtClean="0"/>
              <a:t> analog </a:t>
            </a:r>
            <a:r>
              <a:rPr lang="de-DE" dirty="0" err="1" smtClean="0"/>
              <a:t>signal</a:t>
            </a:r>
            <a:r>
              <a:rPr lang="de-DE" dirty="0" smtClean="0"/>
              <a:t> </a:t>
            </a:r>
            <a:r>
              <a:rPr lang="de-DE" dirty="0" err="1" smtClean="0"/>
              <a:t>conditioning</a:t>
            </a:r>
            <a:endParaRPr lang="de-DE" dirty="0" smtClean="0"/>
          </a:p>
          <a:p>
            <a:r>
              <a:rPr lang="de-DE" dirty="0"/>
              <a:t>4</a:t>
            </a:r>
            <a:r>
              <a:rPr lang="de-DE" dirty="0" smtClean="0"/>
              <a:t>*3,3V=&gt;5V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shifter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UART </a:t>
            </a:r>
            <a:r>
              <a:rPr lang="de-DE" dirty="0" err="1" smtClean="0"/>
              <a:t>adaption</a:t>
            </a:r>
            <a:endParaRPr lang="de-DE" dirty="0" smtClean="0"/>
          </a:p>
          <a:p>
            <a:r>
              <a:rPr lang="de-DE" dirty="0" smtClean="0"/>
              <a:t>4*5v=&gt;3,3V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shifter</a:t>
            </a:r>
            <a:endParaRPr lang="de-DE" dirty="0" smtClean="0"/>
          </a:p>
          <a:p>
            <a:r>
              <a:rPr lang="de-DE" dirty="0" smtClean="0"/>
              <a:t>4*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shifter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40V (</a:t>
            </a:r>
            <a:r>
              <a:rPr lang="de-DE" dirty="0" err="1" smtClean="0"/>
              <a:t>controlled</a:t>
            </a:r>
            <a:r>
              <a:rPr lang="de-DE" dirty="0" smtClean="0"/>
              <a:t> via analog </a:t>
            </a:r>
            <a:r>
              <a:rPr lang="de-DE" dirty="0" err="1" smtClean="0"/>
              <a:t>output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r>
              <a:rPr lang="de-DE" dirty="0" smtClean="0"/>
              <a:t>1* 3 </a:t>
            </a:r>
            <a:r>
              <a:rPr lang="de-DE" dirty="0" err="1" smtClean="0"/>
              <a:t>phase</a:t>
            </a:r>
            <a:r>
              <a:rPr lang="de-DE" dirty="0" smtClean="0"/>
              <a:t> PWM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PWM </a:t>
            </a:r>
            <a:r>
              <a:rPr lang="de-DE" dirty="0" err="1" smtClean="0"/>
              <a:t>Duty</a:t>
            </a:r>
            <a:endParaRPr lang="de-DE" dirty="0" smtClean="0"/>
          </a:p>
          <a:p>
            <a:r>
              <a:rPr lang="de-DE" dirty="0" smtClean="0"/>
              <a:t>1* 3 </a:t>
            </a:r>
            <a:r>
              <a:rPr lang="de-DE" dirty="0" err="1" smtClean="0"/>
              <a:t>phase</a:t>
            </a:r>
            <a:r>
              <a:rPr lang="de-DE" dirty="0" smtClean="0"/>
              <a:t> </a:t>
            </a:r>
            <a:r>
              <a:rPr lang="de-DE" dirty="0" smtClean="0"/>
              <a:t>HALL </a:t>
            </a:r>
            <a:r>
              <a:rPr lang="de-DE" dirty="0" err="1" smtClean="0"/>
              <a:t>generation</a:t>
            </a:r>
            <a:endParaRPr lang="de-DE" dirty="0" smtClean="0"/>
          </a:p>
          <a:p>
            <a:r>
              <a:rPr lang="de-DE" dirty="0" smtClean="0"/>
              <a:t>1* </a:t>
            </a:r>
            <a:r>
              <a:rPr lang="de-DE" dirty="0" err="1" smtClean="0"/>
              <a:t>dedicated</a:t>
            </a:r>
            <a:r>
              <a:rPr lang="de-DE" dirty="0" smtClean="0"/>
              <a:t> UART </a:t>
            </a:r>
            <a:r>
              <a:rPr lang="de-DE" dirty="0" err="1" smtClean="0"/>
              <a:t>for</a:t>
            </a:r>
            <a:r>
              <a:rPr lang="de-DE" dirty="0" smtClean="0"/>
              <a:t> Akku </a:t>
            </a:r>
            <a:r>
              <a:rPr lang="de-DE" dirty="0" err="1" smtClean="0"/>
              <a:t>communication</a:t>
            </a:r>
            <a:endParaRPr lang="de-DE" dirty="0" smtClean="0"/>
          </a:p>
          <a:p>
            <a:endParaRPr lang="de-DE" dirty="0"/>
          </a:p>
          <a:p>
            <a:r>
              <a:rPr lang="de-DE" dirty="0"/>
              <a:t>4</a:t>
            </a:r>
            <a:r>
              <a:rPr lang="de-DE" dirty="0" smtClean="0"/>
              <a:t>* </a:t>
            </a:r>
            <a:r>
              <a:rPr lang="de-DE" dirty="0" err="1" smtClean="0"/>
              <a:t>poti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manual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endParaRPr lang="de-DE" dirty="0" smtClean="0"/>
          </a:p>
          <a:p>
            <a:r>
              <a:rPr lang="de-DE" dirty="0"/>
              <a:t>4</a:t>
            </a:r>
            <a:r>
              <a:rPr lang="de-DE" dirty="0" smtClean="0"/>
              <a:t>* </a:t>
            </a:r>
            <a:r>
              <a:rPr lang="de-DE" dirty="0" err="1" smtClean="0"/>
              <a:t>switch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manual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endParaRPr lang="de-DE" dirty="0" smtClean="0"/>
          </a:p>
          <a:p>
            <a:r>
              <a:rPr lang="de-DE" dirty="0" smtClean="0"/>
              <a:t>4* Jumper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manual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endParaRPr lang="de-DE" dirty="0" smtClean="0"/>
          </a:p>
          <a:p>
            <a:r>
              <a:rPr lang="de-DE" dirty="0"/>
              <a:t>4</a:t>
            </a:r>
            <a:r>
              <a:rPr lang="de-DE" dirty="0" smtClean="0"/>
              <a:t>* LED </a:t>
            </a:r>
            <a:r>
              <a:rPr lang="de-DE" dirty="0" err="1" smtClean="0"/>
              <a:t>status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246438" y="6597250"/>
            <a:ext cx="634789" cy="153888"/>
          </a:xfrm>
        </p:spPr>
        <p:txBody>
          <a:bodyPr/>
          <a:lstStyle/>
          <a:p>
            <a:pPr algn="r">
              <a:buClr>
                <a:srgbClr val="C00000"/>
              </a:buClr>
              <a:buFont typeface="Arial" pitchFamily="34" charset="0"/>
              <a:buNone/>
            </a:pPr>
            <a:r>
              <a:rPr lang="en-US" smtClean="0"/>
              <a:t>24.08.2016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07227" y="6597250"/>
            <a:ext cx="2561599" cy="153888"/>
          </a:xfrm>
        </p:spPr>
        <p:txBody>
          <a:bodyPr/>
          <a:lstStyle/>
          <a:p>
            <a:pPr algn="r">
              <a:buClr>
                <a:srgbClr val="C00000"/>
              </a:buClr>
              <a:buFont typeface="Arial" pitchFamily="34" charset="0"/>
              <a:buNone/>
            </a:pPr>
            <a:r>
              <a:rPr lang="en-US" smtClean="0"/>
              <a:t>Hilti Simualtion Platform | T. Jung |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 eaLnBrk="0" hangingPunct="0"/>
            <a:fld id="{33F4FB50-73EE-4324-A241-4106BDAD30E8}" type="slidenum">
              <a:rPr lang="de-DE" smtClean="0"/>
              <a:pPr algn="ctr" eaLnBrk="0" hangingPunct="0"/>
              <a:t>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88217" y="735667"/>
            <a:ext cx="8143200" cy="597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Development Environment </a:t>
            </a:r>
            <a:r>
              <a:rPr lang="en-US" sz="1600" dirty="0" smtClean="0"/>
              <a:t>(simulator </a:t>
            </a:r>
            <a:r>
              <a:rPr lang="en-US" sz="1600" dirty="0" smtClean="0"/>
              <a:t>development)</a:t>
            </a:r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538464" y="1330298"/>
            <a:ext cx="8137525" cy="917369"/>
          </a:xfrm>
        </p:spPr>
        <p:txBody>
          <a:bodyPr/>
          <a:lstStyle/>
          <a:p>
            <a:r>
              <a:rPr lang="en-US" dirty="0" smtClean="0"/>
              <a:t>To provide a high level SW interface the modeling tool </a:t>
            </a:r>
            <a:r>
              <a:rPr lang="en-US" dirty="0" err="1" smtClean="0"/>
              <a:t>eTrice</a:t>
            </a:r>
            <a:r>
              <a:rPr lang="en-US" dirty="0" smtClean="0"/>
              <a:t> will be used to generate the simulation code.</a:t>
            </a:r>
          </a:p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driver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Cube Tool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minimize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r>
              <a:rPr lang="de-DE" dirty="0" smtClean="0"/>
              <a:t> </a:t>
            </a:r>
            <a:r>
              <a:rPr lang="de-DE" dirty="0" err="1" smtClean="0"/>
              <a:t>effort</a:t>
            </a:r>
            <a:r>
              <a:rPr lang="de-DE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45" name="Gruppieren 44"/>
          <p:cNvGrpSpPr/>
          <p:nvPr/>
        </p:nvGrpSpPr>
        <p:grpSpPr>
          <a:xfrm>
            <a:off x="580809" y="2249434"/>
            <a:ext cx="7982379" cy="4035532"/>
            <a:chOff x="580810" y="2325052"/>
            <a:chExt cx="7982379" cy="4035532"/>
          </a:xfrm>
        </p:grpSpPr>
        <p:sp>
          <p:nvSpPr>
            <p:cNvPr id="41" name="Rechteck 40"/>
            <p:cNvSpPr/>
            <p:nvPr/>
          </p:nvSpPr>
          <p:spPr>
            <a:xfrm>
              <a:off x="580810" y="2354580"/>
              <a:ext cx="7982379" cy="400600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0" indent="0" algn="ctr">
                <a:buClr>
                  <a:schemeClr val="accent5"/>
                </a:buClr>
                <a:buFont typeface="Arial" pitchFamily="34" charset="0"/>
                <a:buNone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2604349" y="2354580"/>
              <a:ext cx="1950720" cy="10439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0" indent="0" algn="ctr">
                <a:buClr>
                  <a:schemeClr val="accent5"/>
                </a:buClr>
                <a:buFont typeface="Arial" pitchFamily="34" charset="0"/>
                <a:buNone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859369" y="2552700"/>
              <a:ext cx="1524000" cy="762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0" indent="0" algn="ctr">
                <a:buClr>
                  <a:schemeClr val="accent5"/>
                </a:buClr>
                <a:buFont typeface="Arial" pitchFamily="34" charset="0"/>
                <a:buNone/>
              </a:pPr>
              <a:r>
                <a:rPr lang="de-DE" sz="1600" dirty="0" err="1" smtClean="0">
                  <a:solidFill>
                    <a:schemeClr val="tx1"/>
                  </a:solidFill>
                </a:rPr>
                <a:t>eTrice</a:t>
              </a: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2817709" y="2552700"/>
              <a:ext cx="1524000" cy="762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0" indent="0" algn="ctr">
                <a:buClr>
                  <a:schemeClr val="accent5"/>
                </a:buClr>
                <a:buFont typeface="Arial" pitchFamily="34" charset="0"/>
                <a:buNone/>
              </a:pPr>
              <a:r>
                <a:rPr lang="de-DE" sz="1600" dirty="0" smtClean="0">
                  <a:solidFill>
                    <a:schemeClr val="tx1"/>
                  </a:solidFill>
                </a:rPr>
                <a:t>Cube</a:t>
              </a: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4796036" y="2545080"/>
              <a:ext cx="1524000" cy="762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0" indent="0" algn="ctr">
                <a:buClr>
                  <a:schemeClr val="accent5"/>
                </a:buClr>
                <a:buFont typeface="Arial" pitchFamily="34" charset="0"/>
                <a:buNone/>
              </a:pPr>
              <a:r>
                <a:rPr lang="de-DE" sz="1600" dirty="0" smtClean="0">
                  <a:solidFill>
                    <a:schemeClr val="tx1"/>
                  </a:solidFill>
                </a:rPr>
                <a:t>Manual Code</a:t>
              </a: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6670556" y="2545080"/>
              <a:ext cx="1524000" cy="762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0" indent="0" algn="ctr">
                <a:buClr>
                  <a:schemeClr val="accent5"/>
                </a:buClr>
                <a:buFont typeface="Arial" pitchFamily="34" charset="0"/>
                <a:buNone/>
              </a:pPr>
              <a:r>
                <a:rPr lang="de-DE" sz="1600" dirty="0" smtClean="0">
                  <a:solidFill>
                    <a:schemeClr val="tx1"/>
                  </a:solidFill>
                </a:rPr>
                <a:t>ST-Libraries</a:t>
              </a: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1" name="Rechteck 30"/>
            <p:cNvSpPr/>
            <p:nvPr/>
          </p:nvSpPr>
          <p:spPr>
            <a:xfrm>
              <a:off x="894596" y="5173980"/>
              <a:ext cx="73914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0" indent="0" algn="ctr">
                <a:buClr>
                  <a:schemeClr val="accent5"/>
                </a:buClr>
                <a:buFont typeface="Arial" pitchFamily="34" charset="0"/>
                <a:buNone/>
              </a:pPr>
              <a:r>
                <a:rPr lang="de-DE" sz="1600" dirty="0" smtClean="0">
                  <a:solidFill>
                    <a:schemeClr val="tx1"/>
                  </a:solidFill>
                </a:rPr>
                <a:t>GNU Compiler/Linker</a:t>
              </a: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2" name="Rechteck 31"/>
            <p:cNvSpPr/>
            <p:nvPr/>
          </p:nvSpPr>
          <p:spPr>
            <a:xfrm>
              <a:off x="859369" y="5654040"/>
              <a:ext cx="7391400" cy="4343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0" indent="0" algn="ctr">
                <a:buClr>
                  <a:schemeClr val="accent5"/>
                </a:buClr>
                <a:buFont typeface="Arial" pitchFamily="34" charset="0"/>
                <a:buNone/>
              </a:pPr>
              <a:r>
                <a:rPr lang="de-DE" sz="1600" dirty="0" smtClean="0">
                  <a:solidFill>
                    <a:schemeClr val="tx1"/>
                  </a:solidFill>
                </a:rPr>
                <a:t>ST-Link2 Debugger</a:t>
              </a: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3" name="Gleichschenkliges Dreieck 22"/>
            <p:cNvSpPr/>
            <p:nvPr/>
          </p:nvSpPr>
          <p:spPr>
            <a:xfrm>
              <a:off x="1091017" y="3810000"/>
              <a:ext cx="1060704" cy="914400"/>
            </a:xfrm>
            <a:prstGeom prst="triangl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0" indent="0" algn="ctr">
                <a:buClr>
                  <a:schemeClr val="accent5"/>
                </a:buClr>
                <a:buFont typeface="Arial" pitchFamily="34" charset="0"/>
                <a:buNone/>
              </a:pPr>
              <a:r>
                <a:rPr lang="de-DE" sz="1200" dirty="0" smtClean="0">
                  <a:solidFill>
                    <a:schemeClr val="tx1"/>
                  </a:solidFill>
                </a:rPr>
                <a:t>C-Code Gen</a:t>
              </a:r>
            </a:p>
            <a:p>
              <a:pPr marL="0" indent="0" algn="ctr">
                <a:buClr>
                  <a:schemeClr val="accent5"/>
                </a:buClr>
                <a:buFont typeface="Arial" pitchFamily="34" charset="0"/>
                <a:buNone/>
              </a:pPr>
              <a:endParaRPr lang="en-US" sz="12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4" name="Gleichschenkliges Dreieck 33"/>
            <p:cNvSpPr/>
            <p:nvPr/>
          </p:nvSpPr>
          <p:spPr>
            <a:xfrm>
              <a:off x="3049357" y="3810000"/>
              <a:ext cx="1060704" cy="914400"/>
            </a:xfrm>
            <a:prstGeom prst="triangl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0" indent="0" algn="ctr">
                <a:buClr>
                  <a:schemeClr val="accent5"/>
                </a:buClr>
                <a:buFont typeface="Arial" pitchFamily="34" charset="0"/>
                <a:buNone/>
              </a:pPr>
              <a:r>
                <a:rPr lang="de-DE" sz="1200" dirty="0" smtClean="0">
                  <a:solidFill>
                    <a:schemeClr val="tx1"/>
                  </a:solidFill>
                </a:rPr>
                <a:t>C-Code Gen</a:t>
              </a:r>
            </a:p>
            <a:p>
              <a:pPr marL="0" indent="0" algn="ctr">
                <a:buClr>
                  <a:schemeClr val="accent5"/>
                </a:buClr>
                <a:buFont typeface="Arial" pitchFamily="34" charset="0"/>
                <a:buNone/>
              </a:pPr>
              <a:endParaRPr lang="en-US" sz="12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5" name="Pfeil nach unten 34"/>
            <p:cNvSpPr/>
            <p:nvPr/>
          </p:nvSpPr>
          <p:spPr>
            <a:xfrm>
              <a:off x="1453729" y="3398520"/>
              <a:ext cx="335280" cy="320040"/>
            </a:xfrm>
            <a:prstGeom prst="downArrow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0" indent="0" algn="ctr">
                <a:buClr>
                  <a:schemeClr val="accent5"/>
                </a:buClr>
                <a:buFont typeface="Arial" pitchFamily="34" charset="0"/>
                <a:buNone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6" name="Pfeil nach unten 35"/>
            <p:cNvSpPr/>
            <p:nvPr/>
          </p:nvSpPr>
          <p:spPr>
            <a:xfrm>
              <a:off x="3412069" y="3398520"/>
              <a:ext cx="335280" cy="320040"/>
            </a:xfrm>
            <a:prstGeom prst="downArrow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0" indent="0" algn="ctr">
                <a:buClr>
                  <a:schemeClr val="accent5"/>
                </a:buClr>
                <a:buFont typeface="Arial" pitchFamily="34" charset="0"/>
                <a:buNone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7" name="Pfeil nach unten 36"/>
            <p:cNvSpPr/>
            <p:nvPr/>
          </p:nvSpPr>
          <p:spPr>
            <a:xfrm>
              <a:off x="3412069" y="4792980"/>
              <a:ext cx="335280" cy="320040"/>
            </a:xfrm>
            <a:prstGeom prst="downArrow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0" indent="0" algn="ctr">
                <a:buClr>
                  <a:schemeClr val="accent5"/>
                </a:buClr>
                <a:buFont typeface="Arial" pitchFamily="34" charset="0"/>
                <a:buNone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8" name="Pfeil nach unten 37"/>
            <p:cNvSpPr/>
            <p:nvPr/>
          </p:nvSpPr>
          <p:spPr>
            <a:xfrm>
              <a:off x="1446109" y="4792980"/>
              <a:ext cx="335280" cy="320040"/>
            </a:xfrm>
            <a:prstGeom prst="downArrow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0" indent="0" algn="ctr">
                <a:buClr>
                  <a:schemeClr val="accent5"/>
                </a:buClr>
                <a:buFont typeface="Arial" pitchFamily="34" charset="0"/>
                <a:buNone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9" name="Pfeil nach unten 38"/>
            <p:cNvSpPr/>
            <p:nvPr/>
          </p:nvSpPr>
          <p:spPr>
            <a:xfrm>
              <a:off x="5390396" y="3398520"/>
              <a:ext cx="335280" cy="1714500"/>
            </a:xfrm>
            <a:prstGeom prst="downArrow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0" indent="0" algn="ctr">
                <a:buClr>
                  <a:schemeClr val="accent5"/>
                </a:buClr>
                <a:buFont typeface="Arial" pitchFamily="34" charset="0"/>
                <a:buNone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40" name="Pfeil nach unten 39"/>
            <p:cNvSpPr/>
            <p:nvPr/>
          </p:nvSpPr>
          <p:spPr>
            <a:xfrm>
              <a:off x="7264916" y="3398520"/>
              <a:ext cx="335280" cy="1714500"/>
            </a:xfrm>
            <a:prstGeom prst="downArrow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0" indent="0" algn="ctr">
                <a:buClr>
                  <a:schemeClr val="accent5"/>
                </a:buClr>
                <a:buFont typeface="Arial" pitchFamily="34" charset="0"/>
                <a:buNone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09609" y="6095636"/>
              <a:ext cx="4948427" cy="264948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lang="de-DE" sz="1600" dirty="0" err="1" smtClean="0"/>
                <a:t>Eclipse</a:t>
              </a:r>
              <a:r>
                <a:rPr lang="de-DE" sz="1600" dirty="0" smtClean="0"/>
                <a:t> CDT + ST-Device Support + </a:t>
              </a:r>
              <a:r>
                <a:rPr lang="de-DE" sz="1600" dirty="0" err="1" smtClean="0"/>
                <a:t>eTrice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Plugin</a:t>
              </a:r>
              <a:endParaRPr lang="en-US" sz="1600" dirty="0" err="1" smtClean="0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2621280" y="2325052"/>
              <a:ext cx="1950719" cy="5905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0" indent="0" algn="ctr">
                <a:buClr>
                  <a:schemeClr val="accent5"/>
                </a:buClr>
                <a:buFont typeface="Arial" pitchFamily="34" charset="0"/>
                <a:buNone/>
              </a:pPr>
              <a:endParaRPr lang="en-US" sz="1600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81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40" y="1713091"/>
            <a:ext cx="7647873" cy="3754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246438" y="6597250"/>
            <a:ext cx="634789" cy="153888"/>
          </a:xfrm>
        </p:spPr>
        <p:txBody>
          <a:bodyPr/>
          <a:lstStyle/>
          <a:p>
            <a:pPr algn="r">
              <a:buClr>
                <a:srgbClr val="C00000"/>
              </a:buClr>
              <a:buFont typeface="Arial" pitchFamily="34" charset="0"/>
              <a:buNone/>
            </a:pPr>
            <a:r>
              <a:rPr lang="en-US" smtClean="0"/>
              <a:t>24.08.2016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07227" y="6597250"/>
            <a:ext cx="2561599" cy="153888"/>
          </a:xfrm>
        </p:spPr>
        <p:txBody>
          <a:bodyPr/>
          <a:lstStyle/>
          <a:p>
            <a:pPr algn="r">
              <a:buClr>
                <a:srgbClr val="C00000"/>
              </a:buClr>
              <a:buFont typeface="Arial" pitchFamily="34" charset="0"/>
              <a:buNone/>
            </a:pPr>
            <a:r>
              <a:rPr lang="en-US" smtClean="0"/>
              <a:t>Hilti Simualtion Platform | T. Jung |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 eaLnBrk="0" hangingPunct="0"/>
            <a:fld id="{33F4FB50-73EE-4324-A241-4106BDAD30E8}" type="slidenum">
              <a:rPr lang="de-DE" smtClean="0"/>
              <a:pPr algn="ctr" eaLnBrk="0" hangingPunct="0"/>
              <a:t>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88217" y="735667"/>
            <a:ext cx="8143200" cy="597600"/>
          </a:xfrm>
        </p:spPr>
        <p:txBody>
          <a:bodyPr/>
          <a:lstStyle/>
          <a:p>
            <a:r>
              <a:rPr lang="en-US" dirty="0" smtClean="0"/>
              <a:t>SW-Architecture </a:t>
            </a:r>
            <a:r>
              <a:rPr lang="en-US" sz="1600" dirty="0" smtClean="0"/>
              <a:t>(simulator usage)</a:t>
            </a:r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538464" y="1330299"/>
            <a:ext cx="8137525" cy="376582"/>
          </a:xfrm>
        </p:spPr>
        <p:txBody>
          <a:bodyPr/>
          <a:lstStyle/>
          <a:p>
            <a:r>
              <a:rPr lang="en-US" dirty="0" smtClean="0"/>
              <a:t>To make access as easy as possible a basic SW layer will be provided. 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Gerade Verbindung mit Pfeil 6"/>
          <p:cNvCxnSpPr/>
          <p:nvPr/>
        </p:nvCxnSpPr>
        <p:spPr>
          <a:xfrm flipV="1">
            <a:off x="1386840" y="4427221"/>
            <a:ext cx="335280" cy="472392"/>
          </a:xfrm>
          <a:prstGeom prst="straightConnector1">
            <a:avLst/>
          </a:prstGeom>
          <a:ln w="127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20013" y="4926312"/>
            <a:ext cx="2468934" cy="559592"/>
          </a:xfrm>
          <a:prstGeom prst="rect">
            <a:avLst/>
          </a:prstGeom>
          <a:solidFill>
            <a:srgbClr val="FFFF00"/>
          </a:solidFill>
        </p:spPr>
        <p:txBody>
          <a:bodyPr vert="horz" wrap="none" lIns="91440" tIns="45720" rIns="91440" bIns="45720" rtlCol="0">
            <a:noAutofit/>
          </a:bodyPr>
          <a:lstStyle/>
          <a:p>
            <a:r>
              <a:rPr lang="de-DE" sz="1200" dirty="0" smtClean="0"/>
              <a:t>SW-</a:t>
            </a:r>
            <a:r>
              <a:rPr lang="de-DE" sz="1200" dirty="0" err="1" smtClean="0"/>
              <a:t>Component</a:t>
            </a:r>
            <a:r>
              <a:rPr lang="de-DE" sz="1200" dirty="0" smtClean="0"/>
              <a:t> </a:t>
            </a:r>
            <a:r>
              <a:rPr lang="de-DE" sz="1200" dirty="0" err="1" smtClean="0"/>
              <a:t>representing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endParaRPr lang="de-DE" sz="1200" dirty="0" smtClean="0"/>
          </a:p>
          <a:p>
            <a:r>
              <a:rPr lang="de-DE" sz="1200" dirty="0" smtClean="0"/>
              <a:t> </a:t>
            </a:r>
            <a:r>
              <a:rPr lang="de-DE" sz="1200" dirty="0" err="1" smtClean="0"/>
              <a:t>simulation</a:t>
            </a:r>
            <a:r>
              <a:rPr lang="de-DE" sz="1200" dirty="0" smtClean="0"/>
              <a:t> HW </a:t>
            </a:r>
            <a:r>
              <a:rPr lang="de-DE" sz="1200" dirty="0" err="1" smtClean="0"/>
              <a:t>platform</a:t>
            </a:r>
            <a:endParaRPr lang="en-US" sz="1200" dirty="0" err="1" smtClean="0"/>
          </a:p>
        </p:txBody>
      </p:sp>
      <p:cxnSp>
        <p:nvCxnSpPr>
          <p:cNvPr id="33" name="Gerade Verbindung mit Pfeil 32"/>
          <p:cNvCxnSpPr/>
          <p:nvPr/>
        </p:nvCxnSpPr>
        <p:spPr>
          <a:xfrm flipH="1" flipV="1">
            <a:off x="5143500" y="4572002"/>
            <a:ext cx="224790" cy="327611"/>
          </a:xfrm>
          <a:prstGeom prst="straightConnector1">
            <a:avLst/>
          </a:prstGeom>
          <a:ln w="127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5132689" y="4899613"/>
            <a:ext cx="3543300" cy="472534"/>
          </a:xfrm>
          <a:prstGeom prst="rect">
            <a:avLst/>
          </a:prstGeom>
          <a:solidFill>
            <a:srgbClr val="FFFF00"/>
          </a:solidFill>
        </p:spPr>
        <p:txBody>
          <a:bodyPr vert="horz" wrap="none" lIns="91440" tIns="45720" rIns="91440" bIns="45720" rtlCol="0">
            <a:noAutofit/>
          </a:bodyPr>
          <a:lstStyle/>
          <a:p>
            <a:r>
              <a:rPr lang="de-DE" sz="1200" dirty="0" smtClean="0"/>
              <a:t>Port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associates</a:t>
            </a:r>
            <a:r>
              <a:rPr lang="de-DE" sz="1200" dirty="0" smtClean="0"/>
              <a:t> Protocol </a:t>
            </a:r>
          </a:p>
          <a:p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provide</a:t>
            </a:r>
            <a:r>
              <a:rPr lang="de-DE" sz="1200" dirty="0" smtClean="0"/>
              <a:t> high </a:t>
            </a:r>
            <a:r>
              <a:rPr lang="de-DE" sz="1200" dirty="0" err="1" smtClean="0"/>
              <a:t>level</a:t>
            </a:r>
            <a:r>
              <a:rPr lang="de-DE" sz="1200" dirty="0" smtClean="0"/>
              <a:t> </a:t>
            </a:r>
            <a:r>
              <a:rPr lang="de-DE" sz="1200" dirty="0" err="1" smtClean="0"/>
              <a:t>access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HW </a:t>
            </a:r>
            <a:r>
              <a:rPr lang="de-DE" sz="1200" dirty="0" err="1" smtClean="0"/>
              <a:t>functionality</a:t>
            </a:r>
            <a:endParaRPr lang="en-US" sz="1200" dirty="0" err="1" smtClean="0"/>
          </a:p>
        </p:txBody>
      </p:sp>
      <p:cxnSp>
        <p:nvCxnSpPr>
          <p:cNvPr id="47" name="Gerade Verbindung mit Pfeil 46"/>
          <p:cNvCxnSpPr/>
          <p:nvPr/>
        </p:nvCxnSpPr>
        <p:spPr>
          <a:xfrm flipV="1">
            <a:off x="4008120" y="4572002"/>
            <a:ext cx="1062438" cy="800145"/>
          </a:xfrm>
          <a:prstGeom prst="straightConnector1">
            <a:avLst/>
          </a:prstGeom>
          <a:ln w="127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231659" y="3873720"/>
            <a:ext cx="7817554" cy="0"/>
          </a:xfrm>
          <a:prstGeom prst="line">
            <a:avLst/>
          </a:prstGeom>
          <a:ln w="127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 rot="5400000">
            <a:off x="7346959" y="2709407"/>
            <a:ext cx="1861707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r>
              <a:rPr lang="de-DE" sz="1600" dirty="0" smtClean="0"/>
              <a:t>User </a:t>
            </a:r>
            <a:r>
              <a:rPr lang="de-DE" sz="1600" dirty="0" err="1" smtClean="0"/>
              <a:t>responsibility</a:t>
            </a:r>
            <a:endParaRPr lang="en-US" sz="1600" dirty="0" err="1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37" y="5356021"/>
            <a:ext cx="4405998" cy="100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07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76" y="1706881"/>
            <a:ext cx="8904901" cy="3838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246438" y="6597250"/>
            <a:ext cx="634789" cy="153888"/>
          </a:xfrm>
        </p:spPr>
        <p:txBody>
          <a:bodyPr/>
          <a:lstStyle/>
          <a:p>
            <a:pPr algn="r">
              <a:buClr>
                <a:srgbClr val="C00000"/>
              </a:buClr>
              <a:buFont typeface="Arial" pitchFamily="34" charset="0"/>
              <a:buNone/>
            </a:pPr>
            <a:r>
              <a:rPr lang="en-US" smtClean="0"/>
              <a:t>24.08.2016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07227" y="6597250"/>
            <a:ext cx="2561599" cy="153888"/>
          </a:xfrm>
        </p:spPr>
        <p:txBody>
          <a:bodyPr/>
          <a:lstStyle/>
          <a:p>
            <a:pPr algn="r">
              <a:buClr>
                <a:srgbClr val="C00000"/>
              </a:buClr>
              <a:buFont typeface="Arial" pitchFamily="34" charset="0"/>
              <a:buNone/>
            </a:pPr>
            <a:r>
              <a:rPr lang="en-US" smtClean="0"/>
              <a:t>Hilti Simualtion Platform | T. Jung |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 eaLnBrk="0" hangingPunct="0"/>
            <a:fld id="{33F4FB50-73EE-4324-A241-4106BDAD30E8}" type="slidenum">
              <a:rPr lang="de-DE" smtClean="0"/>
              <a:pPr algn="ctr" eaLnBrk="0" hangingPunct="0"/>
              <a:t>9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88217" y="735667"/>
            <a:ext cx="8143200" cy="597600"/>
          </a:xfrm>
        </p:spPr>
        <p:txBody>
          <a:bodyPr/>
          <a:lstStyle/>
          <a:p>
            <a:r>
              <a:rPr lang="en-US" dirty="0" smtClean="0"/>
              <a:t>SW-Architecture </a:t>
            </a:r>
            <a:r>
              <a:rPr lang="en-US" sz="1600" dirty="0" smtClean="0"/>
              <a:t>(simulator usage)</a:t>
            </a:r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538464" y="1330299"/>
            <a:ext cx="8137525" cy="376582"/>
          </a:xfrm>
        </p:spPr>
        <p:txBody>
          <a:bodyPr/>
          <a:lstStyle/>
          <a:p>
            <a:r>
              <a:rPr lang="en-US" dirty="0" smtClean="0"/>
              <a:t>To make access as easy as possible a basic SW layer will be provided. </a:t>
            </a:r>
            <a:endParaRPr lang="en-US" dirty="0"/>
          </a:p>
          <a:p>
            <a:endParaRPr lang="en-US" dirty="0"/>
          </a:p>
        </p:txBody>
      </p:sp>
      <p:cxnSp>
        <p:nvCxnSpPr>
          <p:cNvPr id="48" name="Gerade Verbindung mit Pfeil 47"/>
          <p:cNvCxnSpPr/>
          <p:nvPr/>
        </p:nvCxnSpPr>
        <p:spPr>
          <a:xfrm>
            <a:off x="2567940" y="2375602"/>
            <a:ext cx="518160" cy="740978"/>
          </a:xfrm>
          <a:prstGeom prst="straightConnector1">
            <a:avLst/>
          </a:prstGeom>
          <a:ln w="127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1394460" y="2139335"/>
            <a:ext cx="1558290" cy="236267"/>
          </a:xfrm>
          <a:prstGeom prst="rect">
            <a:avLst/>
          </a:prstGeom>
          <a:solidFill>
            <a:srgbClr val="FFFF00"/>
          </a:solidFill>
        </p:spPr>
        <p:txBody>
          <a:bodyPr vert="horz" wrap="none" lIns="91440" tIns="45720" rIns="91440" bIns="45720" rtlCol="0">
            <a:noAutofit/>
          </a:bodyPr>
          <a:lstStyle/>
          <a:p>
            <a:r>
              <a:rPr lang="de-DE" sz="1200" dirty="0" smtClean="0"/>
              <a:t>User Testscenario</a:t>
            </a:r>
            <a:endParaRPr lang="en-US" sz="1200" dirty="0" err="1" smtClean="0"/>
          </a:p>
        </p:txBody>
      </p:sp>
      <p:sp>
        <p:nvSpPr>
          <p:cNvPr id="59" name="Textfeld 58"/>
          <p:cNvSpPr txBox="1"/>
          <p:nvPr/>
        </p:nvSpPr>
        <p:spPr>
          <a:xfrm>
            <a:off x="4342276" y="5646720"/>
            <a:ext cx="2250148" cy="236267"/>
          </a:xfrm>
          <a:prstGeom prst="rect">
            <a:avLst/>
          </a:prstGeom>
          <a:solidFill>
            <a:srgbClr val="FFFF00"/>
          </a:solidFill>
        </p:spPr>
        <p:txBody>
          <a:bodyPr vert="horz" wrap="none" lIns="91440" tIns="45720" rIns="91440" bIns="45720" rtlCol="0">
            <a:noAutofit/>
          </a:bodyPr>
          <a:lstStyle/>
          <a:p>
            <a:r>
              <a:rPr lang="de-DE" sz="1200" dirty="0" smtClean="0"/>
              <a:t>Additional </a:t>
            </a:r>
            <a:r>
              <a:rPr lang="de-DE" sz="1200" dirty="0" err="1" smtClean="0"/>
              <a:t>reusable</a:t>
            </a:r>
            <a:r>
              <a:rPr lang="de-DE" sz="1200" dirty="0" smtClean="0"/>
              <a:t> </a:t>
            </a:r>
            <a:r>
              <a:rPr lang="de-DE" sz="1200" dirty="0" err="1" smtClean="0"/>
              <a:t>components</a:t>
            </a:r>
            <a:endParaRPr lang="en-US" sz="1200" dirty="0" err="1" smtClean="0"/>
          </a:p>
        </p:txBody>
      </p:sp>
      <p:cxnSp>
        <p:nvCxnSpPr>
          <p:cNvPr id="60" name="Gerade Verbindung mit Pfeil 59"/>
          <p:cNvCxnSpPr/>
          <p:nvPr/>
        </p:nvCxnSpPr>
        <p:spPr>
          <a:xfrm flipV="1">
            <a:off x="5036820" y="4427220"/>
            <a:ext cx="861060" cy="1196340"/>
          </a:xfrm>
          <a:prstGeom prst="straightConnector1">
            <a:avLst/>
          </a:prstGeom>
          <a:ln w="127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85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HIGHLIGH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HIGHLIGHT_NUMB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svt.US_XUyJQORLIlLxs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HIGHLIGH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HIGHLIGHT_NUMB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PV5I7RKE.eicBvUHQ2X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nbaL3a_lki.prELK0tbR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8m1VuWM9ESqDOwjG0hSB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PVRMRBeHUuL75nnVbuA6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ST_COLOR_1" val="0,0,0,Dark 1"/>
  <p:tag name="MIO_MST_COLOR_2" val="255,255,255,Light 1"/>
  <p:tag name="MIO_MST_COLOR_3" val="0,0,0,Dark 2"/>
  <p:tag name="MIO_MST_COLOR_4" val="128,128,128,Light 2"/>
  <p:tag name="MIO_MST_COLOR_5" val="234,234,234,Accent 1"/>
  <p:tag name="MIO_MST_COLOR_6" val="192,192,192,Accent 2"/>
  <p:tag name="MIO_MST_COLOR_7" val="150,150,150,Accent 3"/>
  <p:tag name="MIO_MST_COLOR_8" val="128,128,128,Accent 4"/>
  <p:tag name="MIO_MST_COLOR_9" val="0,0,0,Accent 5"/>
  <p:tag name="MIO_MST_COLOR_10" val="209,0,36,Accent 6"/>
  <p:tag name="MIO_MST_COLOR_11" val="192,192,192,"/>
  <p:tag name="MIO_MST_COLOR_12" val="209,0,36,"/>
  <p:tag name="MIO_HDS" val="True"/>
  <p:tag name="MIO_EK" val="976"/>
  <p:tag name="MIO_UPDATE" val="True"/>
  <p:tag name="MIO_VERSION" val="04.06.2014 17:04:07"/>
  <p:tag name="MIO_DBID" val="84308ECE-53B2-4873-BBD1-EDD7EAAC1BB3"/>
  <p:tag name="MIO_LASTDOWNLOADED" val="04.06.2014 17:04:07"/>
  <p:tag name="MIO_OBJECTNAME" val="Hilti_en"/>
  <p:tag name="MIO_LASTEDITORNAME" val="Farren Bennett"/>
  <p:tag name="MIO_PRESI_FIRST_SLIDENUMB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HIGHLIGH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HIGHLIGHT_NUMBER"/>
</p:tagLst>
</file>

<file path=ppt/theme/theme1.xml><?xml version="1.0" encoding="utf-8"?>
<a:theme xmlns:a="http://schemas.openxmlformats.org/drawingml/2006/main" name="Hilti Template EN v2">
  <a:themeElements>
    <a:clrScheme name="Hilti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EAEA"/>
      </a:accent1>
      <a:accent2>
        <a:srgbClr val="C0C0C0"/>
      </a:accent2>
      <a:accent3>
        <a:srgbClr val="969696"/>
      </a:accent3>
      <a:accent4>
        <a:srgbClr val="808080"/>
      </a:accent4>
      <a:accent5>
        <a:srgbClr val="000000"/>
      </a:accent5>
      <a:accent6>
        <a:srgbClr val="D10024"/>
      </a:accent6>
      <a:hlink>
        <a:srgbClr val="C0C0C0"/>
      </a:hlink>
      <a:folHlink>
        <a:srgbClr val="D10024"/>
      </a:folHlink>
    </a:clrScheme>
    <a:fontScheme name="Hilt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9525">
          <a:noFill/>
        </a:ln>
      </a:spPr>
      <a:bodyPr lIns="36000" tIns="36000" rIns="36000" bIns="36000" rtlCol="0" anchor="ctr"/>
      <a:lstStyle>
        <a:defPPr marL="0" indent="0" algn="ctr">
          <a:buClr>
            <a:schemeClr val="accent5"/>
          </a:buClr>
          <a:buFont typeface="Arial" pitchFamily="34" charset="0"/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>
        <a:noAutofit/>
      </a:bodyPr>
      <a:lstStyle>
        <a:defPPr>
          <a:defRPr sz="1600" dirty="0" err="1" smtClean="0"/>
        </a:defPPr>
      </a:lstStyle>
    </a:txDef>
  </a:objectDefaults>
  <a:extraClrSchemeLst/>
  <a:custClrLst>
    <a:custClr name="Hilti Red">
      <a:srgbClr val="D10024"/>
    </a:custClr>
    <a:custClr name="Hilti Light Yellow">
      <a:srgbClr val="FFFF99"/>
    </a:custClr>
    <a:custClr name="Hilti Light Green">
      <a:srgbClr val="CCFFCC"/>
    </a:custClr>
    <a:custClr name="Hilti Light Blue">
      <a:srgbClr val="CCCCFF"/>
    </a:custClr>
  </a:custClrLst>
  <a:extLst>
    <a:ext uri="{05A4C25C-085E-4340-85A3-A5531E510DB2}">
      <thm15:themeFamily xmlns="" xmlns:thm15="http://schemas.microsoft.com/office/thememl/2012/main" name="Hilti Template EN v2.pptx" id="{A51CD787-873E-4775-AE18-A0F730B49B28}" vid="{E96E6DDB-532C-4E38-BEA0-A60DF7B111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Hilti Template EN v2</Template>
  <TotalTime>0</TotalTime>
  <Words>819</Words>
  <Application>Microsoft Office PowerPoint</Application>
  <PresentationFormat>Bildschirmpräsentation (4:3)</PresentationFormat>
  <Paragraphs>197</Paragraphs>
  <Slides>15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7" baseType="lpstr">
      <vt:lpstr>Hilti Template EN v2</vt:lpstr>
      <vt:lpstr>think-cell Slide</vt:lpstr>
      <vt:lpstr>Hilti Simulation Platform</vt:lpstr>
      <vt:lpstr>Agenda</vt:lpstr>
      <vt:lpstr>Initial Position</vt:lpstr>
      <vt:lpstr>Basic Idea</vt:lpstr>
      <vt:lpstr>HW-Architecture</vt:lpstr>
      <vt:lpstr>HW-Architecture (detailed features)</vt:lpstr>
      <vt:lpstr>Development Environment (simulator development)</vt:lpstr>
      <vt:lpstr>SW-Architecture (simulator usage)</vt:lpstr>
      <vt:lpstr>SW-Architecture (simulator usage)</vt:lpstr>
      <vt:lpstr>SW-Architecture (simulator usage)</vt:lpstr>
      <vt:lpstr>Demo</vt:lpstr>
      <vt:lpstr>Actual Status (29.01.2017)</vt:lpstr>
      <vt:lpstr>eTrice</vt:lpstr>
      <vt:lpstr>PowerPoint-Präsentation</vt:lpstr>
      <vt:lpstr>SW-Architecture (simulator usage)</vt:lpstr>
    </vt:vector>
  </TitlesOfParts>
  <Company>Hilti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Jenkins and Bauhaus</dc:title>
  <dc:creator>Schmalholz, Thomas</dc:creator>
  <cp:lastModifiedBy>Jung, Thomas (DE - JDS)(DE - External)</cp:lastModifiedBy>
  <cp:revision>74</cp:revision>
  <cp:lastPrinted>2014-05-20T07:59:36Z</cp:lastPrinted>
  <dcterms:created xsi:type="dcterms:W3CDTF">2016-08-23T12:19:18Z</dcterms:created>
  <dcterms:modified xsi:type="dcterms:W3CDTF">2017-01-29T14:48:03Z</dcterms:modified>
</cp:coreProperties>
</file>