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9" r:id="rId5"/>
    <p:sldId id="270" r:id="rId6"/>
    <p:sldId id="271" r:id="rId7"/>
    <p:sldId id="266" r:id="rId8"/>
    <p:sldId id="256" r:id="rId9"/>
    <p:sldId id="258" r:id="rId10"/>
    <p:sldId id="260" r:id="rId11"/>
    <p:sldId id="261" r:id="rId12"/>
    <p:sldId id="262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motedProjects\CourseWork\measure%20course%20w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2000" b="0" dirty="0"/>
              <a:t>Сравнение </a:t>
            </a:r>
            <a:r>
              <a:rPr lang="en-US" sz="2000" b="0" dirty="0"/>
              <a:t>Node.js </a:t>
            </a:r>
            <a:r>
              <a:rPr lang="ru-RU" sz="2000" b="0" dirty="0"/>
              <a:t>и </a:t>
            </a:r>
            <a:r>
              <a:rPr lang="en-US" sz="2000" b="0" dirty="0"/>
              <a:t>.NET TCP-</a:t>
            </a:r>
            <a:r>
              <a:rPr lang="ru-RU" sz="2000" b="0" dirty="0"/>
              <a:t>серверов при размере сообщения </a:t>
            </a:r>
            <a:r>
              <a:rPr lang="en-US" sz="2000" b="0" dirty="0"/>
              <a:t>32768 </a:t>
            </a:r>
            <a:r>
              <a:rPr lang="ru-RU" sz="2000" b="0" dirty="0"/>
              <a:t>байт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1825693609800937"/>
          <c:y val="0.1749541269608037"/>
          <c:w val="0.72314162733147702"/>
          <c:h val="0.68892390092857114"/>
        </c:manualLayout>
      </c:layout>
      <c:lineChart>
        <c:grouping val="standard"/>
        <c:ser>
          <c:idx val="0"/>
          <c:order val="0"/>
          <c:tx>
            <c:strRef>
              <c:f>Лист2!$B$1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Лист2!$A$2:$A$9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Лист2!$B$2:$B$9</c:f>
              <c:numCache>
                <c:formatCode>General</c:formatCode>
                <c:ptCount val="8"/>
                <c:pt idx="0">
                  <c:v>40</c:v>
                </c:pt>
                <c:pt idx="1">
                  <c:v>77</c:v>
                </c:pt>
                <c:pt idx="2">
                  <c:v>144</c:v>
                </c:pt>
                <c:pt idx="3">
                  <c:v>297</c:v>
                </c:pt>
                <c:pt idx="4">
                  <c:v>604</c:v>
                </c:pt>
                <c:pt idx="5">
                  <c:v>1215</c:v>
                </c:pt>
                <c:pt idx="6">
                  <c:v>2410</c:v>
                </c:pt>
                <c:pt idx="7">
                  <c:v>4853</c:v>
                </c:pt>
              </c:numCache>
            </c:numRef>
          </c:val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Лист2!$A$2:$A$9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Лист2!$D$2:$D$9</c:f>
              <c:numCache>
                <c:formatCode>General</c:formatCode>
                <c:ptCount val="8"/>
                <c:pt idx="0">
                  <c:v>60</c:v>
                </c:pt>
                <c:pt idx="1">
                  <c:v>81</c:v>
                </c:pt>
                <c:pt idx="2">
                  <c:v>158</c:v>
                </c:pt>
                <c:pt idx="3">
                  <c:v>310</c:v>
                </c:pt>
                <c:pt idx="4">
                  <c:v>592</c:v>
                </c:pt>
                <c:pt idx="5">
                  <c:v>1172</c:v>
                </c:pt>
                <c:pt idx="6">
                  <c:v>2191</c:v>
                </c:pt>
                <c:pt idx="7">
                  <c:v>4353</c:v>
                </c:pt>
              </c:numCache>
            </c:numRef>
          </c:val>
        </c:ser>
        <c:marker val="1"/>
        <c:axId val="57599488"/>
        <c:axId val="57769984"/>
      </c:lineChart>
      <c:catAx>
        <c:axId val="5759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ru-RU" sz="1800" b="0"/>
                  <a:t>Количество итераций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7769984"/>
        <c:crosses val="autoZero"/>
        <c:auto val="1"/>
        <c:lblAlgn val="ctr"/>
        <c:lblOffset val="100"/>
      </c:catAx>
      <c:valAx>
        <c:axId val="577699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800" b="0" dirty="0"/>
                  <a:t>Время </a:t>
                </a:r>
                <a:r>
                  <a:rPr lang="ru-RU" sz="1800" b="0" dirty="0">
                    <a:latin typeface="Times New Roman" pitchFamily="18" charset="0"/>
                    <a:cs typeface="Times New Roman" pitchFamily="18" charset="0"/>
                  </a:rPr>
                  <a:t>ответа</a:t>
                </a:r>
                <a:r>
                  <a:rPr lang="ru-RU" sz="1800" b="0" dirty="0"/>
                  <a:t> мс</a:t>
                </a:r>
                <a:r>
                  <a:rPr lang="en-US" sz="1800" b="0" dirty="0"/>
                  <a:t>.</a:t>
                </a:r>
                <a:endParaRPr lang="ru-RU" sz="1800" b="0" dirty="0"/>
              </a:p>
            </c:rich>
          </c:tx>
          <c:layout>
            <c:manualLayout>
              <c:xMode val="edge"/>
              <c:yMode val="edge"/>
              <c:x val="8.1298937799181726E-3"/>
              <c:y val="0.3164063119970799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75994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ru-RU"/>
        </a:p>
      </c:txPr>
    </c:legend>
    <c:plotVisOnly val="1"/>
  </c:chart>
  <c:txPr>
    <a:bodyPr/>
    <a:lstStyle/>
    <a:p>
      <a:pPr>
        <a:defRPr sz="1200" baseline="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sz="2400" b="0" baseline="0" dirty="0" smtClean="0">
                <a:latin typeface="Times New Roman" pitchFamily="18" charset="0"/>
                <a:cs typeface="Times New Roman" pitchFamily="18" charset="0"/>
              </a:rPr>
              <a:t>UDP-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сервера при размере сообщения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32768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байт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Лист1!$E$1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Лист1!$B$2:$B$9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27</c:v>
                </c:pt>
                <c:pt idx="1">
                  <c:v>42</c:v>
                </c:pt>
                <c:pt idx="2">
                  <c:v>74</c:v>
                </c:pt>
                <c:pt idx="3">
                  <c:v>132</c:v>
                </c:pt>
                <c:pt idx="4">
                  <c:v>236</c:v>
                </c:pt>
                <c:pt idx="5">
                  <c:v>465</c:v>
                </c:pt>
                <c:pt idx="6">
                  <c:v>897</c:v>
                </c:pt>
                <c:pt idx="7">
                  <c:v>1795</c:v>
                </c:pt>
              </c:numCache>
            </c:numRef>
          </c:val>
        </c:ser>
        <c:ser>
          <c:idx val="1"/>
          <c:order val="1"/>
          <c:tx>
            <c:strRef>
              <c:f>Лист1!$F$1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Лист1!$B$2:$B$9</c:f>
              <c:numCache>
                <c:formatCode>General</c:formatCode>
                <c:ptCount val="8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2048</c:v>
                </c:pt>
                <c:pt idx="6">
                  <c:v>4096</c:v>
                </c:pt>
                <c:pt idx="7">
                  <c:v>8192</c:v>
                </c:pt>
              </c:numCache>
            </c:numRef>
          </c:cat>
          <c:val>
            <c:numRef>
              <c:f>Лист1!$F$2:$F$9</c:f>
              <c:numCache>
                <c:formatCode>General</c:formatCode>
                <c:ptCount val="8"/>
                <c:pt idx="0">
                  <c:v>31</c:v>
                </c:pt>
                <c:pt idx="1">
                  <c:v>45</c:v>
                </c:pt>
                <c:pt idx="2">
                  <c:v>69</c:v>
                </c:pt>
                <c:pt idx="3">
                  <c:v>116</c:v>
                </c:pt>
                <c:pt idx="4">
                  <c:v>185</c:v>
                </c:pt>
                <c:pt idx="5">
                  <c:v>395</c:v>
                </c:pt>
                <c:pt idx="6">
                  <c:v>805</c:v>
                </c:pt>
                <c:pt idx="7">
                  <c:v>1618</c:v>
                </c:pt>
              </c:numCache>
            </c:numRef>
          </c:val>
        </c:ser>
        <c:marker val="1"/>
        <c:axId val="54206464"/>
        <c:axId val="54208384"/>
      </c:lineChart>
      <c:catAx>
        <c:axId val="5420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итераций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08384"/>
        <c:crosses val="autoZero"/>
        <c:auto val="1"/>
        <c:lblAlgn val="ctr"/>
        <c:lblOffset val="100"/>
      </c:catAx>
      <c:valAx>
        <c:axId val="542083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ru-RU" sz="2000" b="0" dirty="0">
                    <a:latin typeface="Times New Roman" pitchFamily="18" charset="0"/>
                    <a:cs typeface="Times New Roman" pitchFamily="18" charset="0"/>
                  </a:rPr>
                  <a:t>Время</a:t>
                </a:r>
                <a:r>
                  <a:rPr lang="ru-RU" sz="2000" b="0" baseline="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b="0" baseline="0" dirty="0" smtClean="0">
                    <a:latin typeface="Times New Roman" pitchFamily="18" charset="0"/>
                    <a:cs typeface="Times New Roman" pitchFamily="18" charset="0"/>
                  </a:rPr>
                  <a:t>отклика мс.</a:t>
                </a:r>
                <a:endParaRPr lang="ru-RU" sz="20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716869217087973E-2"/>
              <c:y val="0.3184799319683435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064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1800"/>
            </a:pPr>
            <a:r>
              <a:rPr lang="ru-RU" sz="2400" b="0" i="0" baseline="0" dirty="0">
                <a:latin typeface="Times New Roman" pitchFamily="18" charset="0"/>
                <a:cs typeface="Times New Roman" pitchFamily="18" charset="0"/>
              </a:rPr>
              <a:t>Сравнение многопоточного и однопоточного режимов </a:t>
            </a:r>
            <a:r>
              <a:rPr lang="en-US" sz="2400" b="0" i="0" baseline="0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i="0" baseline="0" dirty="0">
                <a:latin typeface="Times New Roman" pitchFamily="18" charset="0"/>
                <a:cs typeface="Times New Roman" pitchFamily="18" charset="0"/>
              </a:rPr>
              <a:t>сервера на </a:t>
            </a:r>
            <a:r>
              <a:rPr lang="en-US" sz="2400" b="0" i="0" baseline="0" dirty="0">
                <a:latin typeface="Times New Roman" pitchFamily="18" charset="0"/>
                <a:cs typeface="Times New Roman" pitchFamily="18" charset="0"/>
              </a:rPr>
              <a:t>Node.js</a:t>
            </a:r>
            <a:endParaRPr lang="ru-RU" sz="2400" b="0" i="0" baseline="0" dirty="0">
              <a:latin typeface="Times New Roman" pitchFamily="18" charset="0"/>
              <a:cs typeface="Times New Roman" pitchFamily="18" charset="0"/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Лист3!$C$1</c:f>
              <c:strCache>
                <c:ptCount val="1"/>
                <c:pt idx="0">
                  <c:v>Многопоточный</c:v>
                </c:pt>
              </c:strCache>
            </c:strRef>
          </c:tx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Лист3!$C$2:$C$6</c:f>
              <c:numCache>
                <c:formatCode>General</c:formatCode>
                <c:ptCount val="5"/>
                <c:pt idx="0">
                  <c:v>2035</c:v>
                </c:pt>
                <c:pt idx="1">
                  <c:v>3376</c:v>
                </c:pt>
                <c:pt idx="2">
                  <c:v>5110</c:v>
                </c:pt>
                <c:pt idx="3">
                  <c:v>7102</c:v>
                </c:pt>
                <c:pt idx="4">
                  <c:v>9844</c:v>
                </c:pt>
              </c:numCache>
            </c:numRef>
          </c:val>
        </c:ser>
        <c:ser>
          <c:idx val="1"/>
          <c:order val="1"/>
          <c:tx>
            <c:strRef>
              <c:f>Лист3!$D$1</c:f>
              <c:strCache>
                <c:ptCount val="1"/>
                <c:pt idx="0">
                  <c:v>Однопоточный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Лист3!$D$2:$D$6</c:f>
              <c:numCache>
                <c:formatCode>General</c:formatCode>
                <c:ptCount val="5"/>
                <c:pt idx="0">
                  <c:v>6347</c:v>
                </c:pt>
                <c:pt idx="1">
                  <c:v>12227</c:v>
                </c:pt>
                <c:pt idx="2">
                  <c:v>18430</c:v>
                </c:pt>
                <c:pt idx="3">
                  <c:v>24501</c:v>
                </c:pt>
                <c:pt idx="4">
                  <c:v>29786</c:v>
                </c:pt>
              </c:numCache>
            </c:numRef>
          </c:val>
        </c:ser>
        <c:marker val="1"/>
        <c:axId val="54250496"/>
        <c:axId val="54256768"/>
      </c:lineChart>
      <c:catAx>
        <c:axId val="54250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запросов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56768"/>
        <c:crosses val="autoZero"/>
        <c:auto val="1"/>
        <c:lblAlgn val="ctr"/>
        <c:lblOffset val="100"/>
      </c:catAx>
      <c:valAx>
        <c:axId val="542567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layout>
            <c:manualLayout>
              <c:xMode val="edge"/>
              <c:yMode val="edge"/>
              <c:x val="1.4172532417033029E-2"/>
              <c:y val="0.3281964572242430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2504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ru-RU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000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 </a:t>
            </a:r>
            <a:r>
              <a:rPr lang="en-US" sz="2400" b="0" baseline="0" dirty="0" smtClean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серверов запущенных в многопоточных режимах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'[measure course work.xlsx]Лист3'!$C$1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'[measure course work.xlsx]Лист3'!$A$2:$A$6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'[measure course work.xlsx]Лист3'!$C$2:$C$6</c:f>
              <c:numCache>
                <c:formatCode>General</c:formatCode>
                <c:ptCount val="5"/>
                <c:pt idx="0">
                  <c:v>2035</c:v>
                </c:pt>
                <c:pt idx="1">
                  <c:v>3376</c:v>
                </c:pt>
                <c:pt idx="2">
                  <c:v>5110</c:v>
                </c:pt>
                <c:pt idx="3">
                  <c:v>7102</c:v>
                </c:pt>
                <c:pt idx="4">
                  <c:v>9844</c:v>
                </c:pt>
              </c:numCache>
            </c:numRef>
          </c:val>
        </c:ser>
        <c:ser>
          <c:idx val="1"/>
          <c:order val="1"/>
          <c:tx>
            <c:strRef>
              <c:f>'[measure course work.xlsx]Лист3'!$F$1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'[measure course work.xlsx]Лист3'!$A$2:$A$6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'[measure course work.xlsx]Лист3'!$F$2:$F$6</c:f>
              <c:numCache>
                <c:formatCode>General</c:formatCode>
                <c:ptCount val="5"/>
                <c:pt idx="0">
                  <c:v>4653</c:v>
                </c:pt>
                <c:pt idx="1">
                  <c:v>9155</c:v>
                </c:pt>
                <c:pt idx="2">
                  <c:v>13771</c:v>
                </c:pt>
                <c:pt idx="3">
                  <c:v>18584</c:v>
                </c:pt>
                <c:pt idx="4">
                  <c:v>23554</c:v>
                </c:pt>
              </c:numCache>
            </c:numRef>
          </c:val>
        </c:ser>
        <c:marker val="1"/>
        <c:axId val="58792192"/>
        <c:axId val="58802560"/>
      </c:lineChart>
      <c:catAx>
        <c:axId val="58792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 запросов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02560"/>
        <c:crosses val="autoZero"/>
        <c:auto val="1"/>
        <c:lblAlgn val="ctr"/>
        <c:lblOffset val="100"/>
      </c:catAx>
      <c:valAx>
        <c:axId val="588025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layout>
            <c:manualLayout>
              <c:xMode val="edge"/>
              <c:yMode val="edge"/>
              <c:x val="9.3647411841162251E-3"/>
              <c:y val="0.34475315346387719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7921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ru-RU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000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Сравнение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.js 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http-</a:t>
            </a:r>
            <a:r>
              <a:rPr lang="ru-RU" sz="2400" b="0" baseline="0" dirty="0">
                <a:latin typeface="Times New Roman" pitchFamily="18" charset="0"/>
                <a:cs typeface="Times New Roman" pitchFamily="18" charset="0"/>
              </a:rPr>
              <a:t>серверов запущенных под</a:t>
            </a:r>
            <a:r>
              <a:rPr lang="en-US" sz="2400" b="0" baseline="0" dirty="0">
                <a:latin typeface="Times New Roman" pitchFamily="18" charset="0"/>
                <a:cs typeface="Times New Roman" pitchFamily="18" charset="0"/>
              </a:rPr>
              <a:t> IIS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Лист3!$B$1</c:f>
              <c:strCache>
                <c:ptCount val="1"/>
                <c:pt idx="0">
                  <c:v>.NET</c:v>
                </c:pt>
              </c:strCache>
            </c:strRef>
          </c:tx>
          <c:spPr>
            <a:ln w="31750">
              <a:prstDash val="lgDash"/>
            </a:ln>
          </c:spPr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Лист3!$B$2:$B$6</c:f>
              <c:numCache>
                <c:formatCode>General</c:formatCode>
                <c:ptCount val="5"/>
                <c:pt idx="0">
                  <c:v>4695</c:v>
                </c:pt>
                <c:pt idx="1">
                  <c:v>8725</c:v>
                </c:pt>
                <c:pt idx="2">
                  <c:v>12834</c:v>
                </c:pt>
                <c:pt idx="3">
                  <c:v>17069</c:v>
                </c:pt>
                <c:pt idx="4">
                  <c:v>21537</c:v>
                </c:pt>
              </c:numCache>
            </c:numRef>
          </c:val>
        </c:ser>
        <c:ser>
          <c:idx val="0"/>
          <c:order val="1"/>
          <c:tx>
            <c:strRef>
              <c:f>Лист3!$E$1</c:f>
              <c:strCache>
                <c:ptCount val="1"/>
                <c:pt idx="0">
                  <c:v>Node.js</c:v>
                </c:pt>
              </c:strCache>
            </c:strRef>
          </c:tx>
          <c:marker>
            <c:symbol val="none"/>
          </c:marker>
          <c:cat>
            <c:numRef>
              <c:f>Лист3!$A$2:$A$6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cat>
          <c:val>
            <c:numRef>
              <c:f>Лист3!$E$2:$E$6</c:f>
              <c:numCache>
                <c:formatCode>General</c:formatCode>
                <c:ptCount val="5"/>
                <c:pt idx="0">
                  <c:v>2812</c:v>
                </c:pt>
                <c:pt idx="1">
                  <c:v>3706</c:v>
                </c:pt>
                <c:pt idx="2">
                  <c:v>5548</c:v>
                </c:pt>
                <c:pt idx="3">
                  <c:v>7305</c:v>
                </c:pt>
                <c:pt idx="4">
                  <c:v>9204</c:v>
                </c:pt>
              </c:numCache>
            </c:numRef>
          </c:val>
        </c:ser>
        <c:marker val="1"/>
        <c:axId val="58848768"/>
        <c:axId val="58850688"/>
      </c:lineChart>
      <c:catAx>
        <c:axId val="58848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Количество</a:t>
                </a:r>
                <a:r>
                  <a:rPr lang="ru-RU" sz="1800" b="0" baseline="0">
                    <a:latin typeface="Times New Roman" pitchFamily="18" charset="0"/>
                    <a:cs typeface="Times New Roman" pitchFamily="18" charset="0"/>
                  </a:rPr>
                  <a:t> запросов</a:t>
                </a:r>
                <a:endParaRPr lang="ru-RU" sz="1800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50688"/>
        <c:crosses val="autoZero"/>
        <c:auto val="1"/>
        <c:lblAlgn val="ctr"/>
        <c:lblOffset val="100"/>
      </c:catAx>
      <c:valAx>
        <c:axId val="58850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ru-RU" sz="1800" b="0">
                    <a:latin typeface="Times New Roman" pitchFamily="18" charset="0"/>
                    <a:cs typeface="Times New Roman" pitchFamily="18" charset="0"/>
                  </a:rPr>
                  <a:t>Время ответа мс.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884876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800"/>
          </a:pPr>
          <a:endParaRPr lang="ru-RU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476672"/>
            <a:ext cx="74523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/>
              <a:t>Курсовая работа</a:t>
            </a:r>
          </a:p>
          <a:p>
            <a:r>
              <a:rPr lang="ru-RU" sz="2800" dirty="0" smtClean="0"/>
              <a:t> </a:t>
            </a:r>
          </a:p>
          <a:p>
            <a:pPr algn="ctr"/>
            <a:r>
              <a:rPr lang="ru-RU" sz="2800" dirty="0" smtClean="0"/>
              <a:t>Сравнение производительности web-серверов, написанных на платформах </a:t>
            </a:r>
            <a:r>
              <a:rPr lang="ru-RU" sz="2800" dirty="0" err="1" smtClean="0"/>
              <a:t>Node.js</a:t>
            </a:r>
            <a:r>
              <a:rPr lang="ru-RU" sz="2800" dirty="0" smtClean="0"/>
              <a:t> и .NET</a:t>
            </a:r>
            <a:endParaRPr lang="ru-RU" sz="28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95536" y="6165304"/>
            <a:ext cx="8229600" cy="350912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Ярославль 2016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743200" y="3140968"/>
            <a:ext cx="6400800" cy="144016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д. ф.-м. н., старший преподаватель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О.В.Власова</a:t>
            </a: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КБ-41 С.А.Попов</a:t>
            </a:r>
          </a:p>
          <a:p>
            <a:pPr algn="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80728"/>
          <a:ext cx="8352928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80728"/>
          <a:ext cx="828092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395536" y="908720"/>
          <a:ext cx="8424936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задачи: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Изучить принцип работы протоколов транспортного и прикладного уровней и особенности их реализации на платформах .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ru-RU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Ознакомиться с асинхронными моделями платформ .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ru-RU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Реализовать серверную часть программы для протоколов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как на платформе .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(на языке C#), так и на платформе </a:t>
            </a:r>
            <a:r>
              <a:rPr lang="ru-RU" sz="3800" dirty="0" err="1" smtClean="0">
                <a:latin typeface="Times New Roman" pitchFamily="18" charset="0"/>
                <a:cs typeface="Times New Roman" pitchFamily="18" charset="0"/>
              </a:rPr>
              <a:t>Nod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(на языке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Написать клиентскую часть программы для отправки запросов на сервера на платформах .NET и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ru-RU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Выполнить сравнительный анализ производительности с разными настройками серверов на платформах .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NET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 и на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ru-RU" sz="3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ru-RU" sz="3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HTTP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1"/>
            <a:ext cx="4176464" cy="5112568"/>
          </a:xfrm>
        </p:spPr>
        <p:txBody>
          <a:bodyPr>
            <a:normAutofit fontScale="85000" lnSpcReduction="10000"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/>
              <a:t>TCP </a:t>
            </a:r>
            <a:r>
              <a:rPr lang="ru-RU" dirty="0" smtClean="0"/>
              <a:t>(</a:t>
            </a:r>
            <a:r>
              <a:rPr lang="en-US" dirty="0" smtClean="0"/>
              <a:t>Transmission Control Protocol</a:t>
            </a:r>
            <a:r>
              <a:rPr lang="ru-RU" dirty="0" smtClean="0"/>
              <a:t>) - это ориентированный на соединение протокол, что означает необходимость «рукопожатия» для установки соединения между двумя хостами. Как только соединение установлено, пользователи могут отправлять данные в обоих направлениях.</a:t>
            </a:r>
          </a:p>
          <a:p>
            <a:endParaRPr lang="ru-RU" dirty="0"/>
          </a:p>
        </p:txBody>
      </p:sp>
      <p:pic>
        <p:nvPicPr>
          <p:cNvPr id="1026" name="Picture 2" descr="http://portal.euro-vip.eu/sites/default/files/img/TCP%20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00808"/>
            <a:ext cx="3852935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4114800" cy="5400600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700" dirty="0" smtClean="0"/>
              <a:t>UDP(</a:t>
            </a:r>
            <a:r>
              <a:rPr lang="ru-RU" sz="2700" dirty="0" err="1" smtClean="0"/>
              <a:t>User</a:t>
            </a:r>
            <a:r>
              <a:rPr lang="ru-RU" sz="2700" dirty="0" smtClean="0"/>
              <a:t> </a:t>
            </a:r>
            <a:r>
              <a:rPr lang="ru-RU" sz="2700" dirty="0" err="1" smtClean="0"/>
              <a:t>Datagram</a:t>
            </a:r>
            <a:r>
              <a:rPr lang="ru-RU" sz="2700" dirty="0" smtClean="0"/>
              <a:t> </a:t>
            </a:r>
            <a:r>
              <a:rPr lang="ru-RU" sz="2700" dirty="0" err="1" smtClean="0"/>
              <a:t>Protocol</a:t>
            </a:r>
            <a:r>
              <a:rPr lang="ru-RU" sz="2700" dirty="0" smtClean="0"/>
              <a:t>) - это более простой, основанный на сообщениях протокол без установления соединения.</a:t>
            </a:r>
            <a:r>
              <a:rPr lang="en-US" sz="2700" dirty="0" smtClean="0"/>
              <a:t> </a:t>
            </a:r>
            <a:r>
              <a:rPr lang="ru-RU" sz="2700" dirty="0" smtClean="0"/>
              <a:t>Связь достигается путём передачи информации в одном направлении от источника к получателю без проверки готовности или состояния получателя</a:t>
            </a:r>
            <a:r>
              <a:rPr lang="ru-RU" sz="2700" dirty="0" smtClean="0"/>
              <a:t>.</a:t>
            </a:r>
            <a:endParaRPr lang="ru-RU" sz="2700" dirty="0"/>
          </a:p>
        </p:txBody>
      </p:sp>
      <p:pic>
        <p:nvPicPr>
          <p:cNvPr id="27650" name="Picture 2" descr="http://freefeast.info/wp-content/uploads/2015/05/TCP-Vs.-UDP-346x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556792"/>
            <a:ext cx="4048648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4042792" cy="4824536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700" dirty="0" smtClean="0"/>
              <a:t>HTTP</a:t>
            </a:r>
            <a:r>
              <a:rPr lang="en-US" sz="2700" dirty="0" smtClean="0"/>
              <a:t> </a:t>
            </a:r>
            <a:r>
              <a:rPr lang="ru-RU" sz="2700" dirty="0" smtClean="0"/>
              <a:t>- протокол</a:t>
            </a:r>
            <a:r>
              <a:rPr lang="en-US" sz="2700" dirty="0" smtClean="0"/>
              <a:t> </a:t>
            </a:r>
            <a:r>
              <a:rPr lang="ru-RU" sz="2700" dirty="0" smtClean="0"/>
              <a:t>прикладного уровня</a:t>
            </a:r>
            <a:r>
              <a:rPr lang="en-US" sz="2700" dirty="0" smtClean="0"/>
              <a:t> </a:t>
            </a:r>
            <a:r>
              <a:rPr lang="ru-RU" sz="2700" dirty="0" smtClean="0"/>
              <a:t>передачи данных</a:t>
            </a:r>
            <a:r>
              <a:rPr lang="en-US" sz="2700" dirty="0" smtClean="0"/>
              <a:t> </a:t>
            </a:r>
            <a:r>
              <a:rPr lang="ru-RU" sz="2700" dirty="0" smtClean="0"/>
              <a:t>работающий поверх</a:t>
            </a:r>
            <a:r>
              <a:rPr lang="en-US" sz="2700" dirty="0" smtClean="0"/>
              <a:t> </a:t>
            </a:r>
            <a:r>
              <a:rPr lang="ru-RU" sz="2700" dirty="0" smtClean="0"/>
              <a:t>транспортного протокола</a:t>
            </a:r>
            <a:r>
              <a:rPr lang="en-US" sz="2700" dirty="0" smtClean="0"/>
              <a:t> </a:t>
            </a:r>
            <a:r>
              <a:rPr lang="ru-RU" sz="2700" dirty="0" smtClean="0"/>
              <a:t>TCP</a:t>
            </a:r>
            <a:r>
              <a:rPr lang="ru-RU" sz="2700" dirty="0" smtClean="0"/>
              <a:t>. Таким образом </a:t>
            </a:r>
            <a:r>
              <a:rPr lang="ru-RU" sz="2700" dirty="0" smtClean="0"/>
              <a:t>для</a:t>
            </a:r>
            <a:r>
              <a:rPr lang="en-US" sz="2700" dirty="0" smtClean="0"/>
              <a:t> </a:t>
            </a:r>
            <a:r>
              <a:rPr lang="ru-RU" sz="2700" dirty="0" smtClean="0"/>
              <a:t>передачи сообщения</a:t>
            </a:r>
            <a:r>
              <a:rPr lang="en-US" sz="2700" dirty="0" smtClean="0"/>
              <a:t> </a:t>
            </a:r>
            <a:r>
              <a:rPr lang="ru-RU" sz="2700" dirty="0" smtClean="0"/>
              <a:t>между </a:t>
            </a:r>
            <a:r>
              <a:rPr lang="ru-RU" sz="2700" dirty="0" smtClean="0"/>
              <a:t>клиентом </a:t>
            </a:r>
            <a:r>
              <a:rPr lang="ru-RU" sz="2700" dirty="0" smtClean="0"/>
              <a:t>и</a:t>
            </a:r>
            <a:r>
              <a:rPr lang="en-US" sz="2700" dirty="0" smtClean="0"/>
              <a:t> </a:t>
            </a:r>
            <a:r>
              <a:rPr lang="ru-RU" sz="2700" dirty="0" smtClean="0"/>
              <a:t>сервером</a:t>
            </a:r>
            <a:r>
              <a:rPr lang="ru-RU" sz="2700" dirty="0" smtClean="0"/>
              <a:t>, </a:t>
            </a:r>
            <a:r>
              <a:rPr lang="ru-RU" sz="2700" dirty="0" smtClean="0"/>
              <a:t>также</a:t>
            </a:r>
            <a:r>
              <a:rPr lang="en-US" sz="2700" dirty="0" smtClean="0"/>
              <a:t> </a:t>
            </a:r>
            <a:r>
              <a:rPr lang="ru-RU" sz="2700" dirty="0" smtClean="0"/>
              <a:t>необходимо сначала</a:t>
            </a:r>
            <a:r>
              <a:rPr lang="en-US" sz="2700" dirty="0" smtClean="0"/>
              <a:t> </a:t>
            </a:r>
            <a:r>
              <a:rPr lang="ru-RU" sz="2700" dirty="0" smtClean="0"/>
              <a:t>установить </a:t>
            </a:r>
            <a:r>
              <a:rPr lang="ru-RU" sz="2700" dirty="0" smtClean="0"/>
              <a:t>соединение. </a:t>
            </a:r>
            <a:endParaRPr lang="ru-RU" sz="2700" dirty="0"/>
          </a:p>
        </p:txBody>
      </p:sp>
      <p:pic>
        <p:nvPicPr>
          <p:cNvPr id="28674" name="Picture 2" descr="https://upload.wikimedia.org/wikipedia/commons/7/75/Interne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556792"/>
            <a:ext cx="4078813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Сервер для протокола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 нагружающий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сервер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Сервер для протокола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UDP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.NET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 нагружающий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сервер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Сервер для протокола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 нагружающий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сервер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86409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467544" y="1268760"/>
          <a:ext cx="828092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/>
        </p:nvGraphicFramePr>
        <p:xfrm>
          <a:off x="395536" y="980728"/>
          <a:ext cx="8424936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295</Words>
  <Application>Microsoft Office PowerPoint</Application>
  <PresentationFormat>Экран (4:3)</PresentationFormat>
  <Paragraphs>50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Ярославль 2016</vt:lpstr>
      <vt:lpstr>Цели и задачи: </vt:lpstr>
      <vt:lpstr>Протоколы</vt:lpstr>
      <vt:lpstr>TCP</vt:lpstr>
      <vt:lpstr>UDP</vt:lpstr>
      <vt:lpstr>HTTP</vt:lpstr>
      <vt:lpstr>Разработано:</vt:lpstr>
      <vt:lpstr>Результаты</vt:lpstr>
      <vt:lpstr>Слайд 9</vt:lpstr>
      <vt:lpstr>Слайд 10</vt:lpstr>
      <vt:lpstr>Слайд 11</vt:lpstr>
      <vt:lpstr>Слайд 12</vt:lpstr>
      <vt:lpstr>Выводы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Сергей Попов</cp:lastModifiedBy>
  <cp:revision>11</cp:revision>
  <dcterms:created xsi:type="dcterms:W3CDTF">2016-06-05T20:27:09Z</dcterms:created>
  <dcterms:modified xsi:type="dcterms:W3CDTF">2016-06-06T19:33:19Z</dcterms:modified>
</cp:coreProperties>
</file>