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63" r:id="rId2"/>
    <p:sldId id="274" r:id="rId3"/>
    <p:sldId id="264" r:id="rId4"/>
    <p:sldId id="265" r:id="rId5"/>
    <p:sldId id="269" r:id="rId6"/>
    <p:sldId id="270" r:id="rId7"/>
    <p:sldId id="271" r:id="rId8"/>
    <p:sldId id="266" r:id="rId9"/>
    <p:sldId id="283" r:id="rId10"/>
    <p:sldId id="273" r:id="rId11"/>
    <p:sldId id="256" r:id="rId12"/>
    <p:sldId id="258" r:id="rId13"/>
    <p:sldId id="260" r:id="rId14"/>
    <p:sldId id="261" r:id="rId15"/>
    <p:sldId id="262" r:id="rId16"/>
    <p:sldId id="275" r:id="rId17"/>
    <p:sldId id="284" r:id="rId18"/>
    <p:sldId id="277" r:id="rId19"/>
    <p:sldId id="278" r:id="rId20"/>
    <p:sldId id="279" r:id="rId21"/>
    <p:sldId id="280" r:id="rId22"/>
    <p:sldId id="281" r:id="rId23"/>
    <p:sldId id="282" r:id="rId24"/>
    <p:sldId id="267" r:id="rId25"/>
    <p:sldId id="268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RemotedProjects\security-policy\measure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RemotedProjects\security-policy\measure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repositories\security-policy\measure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RemotedProjects\security-policy\measur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Лист1!$A$2</c:f>
              <c:strCache>
                <c:ptCount val="1"/>
                <c:pt idx="0">
                  <c:v>10000</c:v>
                </c:pt>
              </c:strCache>
            </c:strRef>
          </c:tx>
          <c:invertIfNegative val="0"/>
          <c:cat>
            <c:strRef>
              <c:f>Лист1!$B$1:$I$1</c:f>
              <c:strCache>
                <c:ptCount val="8"/>
                <c:pt idx="0">
                  <c:v>bit</c:v>
                </c:pt>
                <c:pt idx="1">
                  <c:v>nvarchar</c:v>
                </c:pt>
                <c:pt idx="2">
                  <c:v>int</c:v>
                </c:pt>
                <c:pt idx="3">
                  <c:v>datetime</c:v>
                </c:pt>
                <c:pt idx="4">
                  <c:v>time</c:v>
                </c:pt>
                <c:pt idx="5">
                  <c:v>datetimeoffset</c:v>
                </c:pt>
                <c:pt idx="6">
                  <c:v>uniqueidentifier</c:v>
                </c:pt>
                <c:pt idx="7">
                  <c:v>без предикатов</c:v>
                </c:pt>
              </c:strCache>
            </c:strRef>
          </c:cat>
          <c:val>
            <c:numRef>
              <c:f>Лист1!$B$2:$I$2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11-4F93-8BC4-F0BCDAC0C5CB}"/>
            </c:ext>
          </c:extLst>
        </c:ser>
        <c:ser>
          <c:idx val="1"/>
          <c:order val="1"/>
          <c:tx>
            <c:strRef>
              <c:f>Лист1!$A$3</c:f>
              <c:strCache>
                <c:ptCount val="1"/>
                <c:pt idx="0">
                  <c:v>100000</c:v>
                </c:pt>
              </c:strCache>
            </c:strRef>
          </c:tx>
          <c:invertIfNegative val="0"/>
          <c:cat>
            <c:strRef>
              <c:f>Лист1!$B$1:$I$1</c:f>
              <c:strCache>
                <c:ptCount val="8"/>
                <c:pt idx="0">
                  <c:v>bit</c:v>
                </c:pt>
                <c:pt idx="1">
                  <c:v>nvarchar</c:v>
                </c:pt>
                <c:pt idx="2">
                  <c:v>int</c:v>
                </c:pt>
                <c:pt idx="3">
                  <c:v>datetime</c:v>
                </c:pt>
                <c:pt idx="4">
                  <c:v>time</c:v>
                </c:pt>
                <c:pt idx="5">
                  <c:v>datetimeoffset</c:v>
                </c:pt>
                <c:pt idx="6">
                  <c:v>uniqueidentifier</c:v>
                </c:pt>
                <c:pt idx="7">
                  <c:v>без предикатов</c:v>
                </c:pt>
              </c:strCache>
            </c:strRef>
          </c:cat>
          <c:val>
            <c:numRef>
              <c:f>Лист1!$B$3:$I$3</c:f>
              <c:numCache>
                <c:formatCode>General</c:formatCode>
                <c:ptCount val="8"/>
                <c:pt idx="0">
                  <c:v>15</c:v>
                </c:pt>
                <c:pt idx="1">
                  <c:v>14</c:v>
                </c:pt>
                <c:pt idx="2">
                  <c:v>14</c:v>
                </c:pt>
                <c:pt idx="3">
                  <c:v>15</c:v>
                </c:pt>
                <c:pt idx="4">
                  <c:v>15</c:v>
                </c:pt>
                <c:pt idx="5">
                  <c:v>15</c:v>
                </c:pt>
                <c:pt idx="6">
                  <c:v>15</c:v>
                </c:pt>
                <c:pt idx="7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D11-4F93-8BC4-F0BCDAC0C5CB}"/>
            </c:ext>
          </c:extLst>
        </c:ser>
        <c:ser>
          <c:idx val="2"/>
          <c:order val="2"/>
          <c:tx>
            <c:strRef>
              <c:f>Лист1!$A$4</c:f>
              <c:strCache>
                <c:ptCount val="1"/>
                <c:pt idx="0">
                  <c:v>500000</c:v>
                </c:pt>
              </c:strCache>
            </c:strRef>
          </c:tx>
          <c:invertIfNegative val="0"/>
          <c:cat>
            <c:strRef>
              <c:f>Лист1!$B$1:$I$1</c:f>
              <c:strCache>
                <c:ptCount val="8"/>
                <c:pt idx="0">
                  <c:v>bit</c:v>
                </c:pt>
                <c:pt idx="1">
                  <c:v>nvarchar</c:v>
                </c:pt>
                <c:pt idx="2">
                  <c:v>int</c:v>
                </c:pt>
                <c:pt idx="3">
                  <c:v>datetime</c:v>
                </c:pt>
                <c:pt idx="4">
                  <c:v>time</c:v>
                </c:pt>
                <c:pt idx="5">
                  <c:v>datetimeoffset</c:v>
                </c:pt>
                <c:pt idx="6">
                  <c:v>uniqueidentifier</c:v>
                </c:pt>
                <c:pt idx="7">
                  <c:v>без предикатов</c:v>
                </c:pt>
              </c:strCache>
            </c:strRef>
          </c:cat>
          <c:val>
            <c:numRef>
              <c:f>Лист1!$B$4:$I$4</c:f>
              <c:numCache>
                <c:formatCode>General</c:formatCode>
                <c:ptCount val="8"/>
                <c:pt idx="0">
                  <c:v>75</c:v>
                </c:pt>
                <c:pt idx="1">
                  <c:v>75</c:v>
                </c:pt>
                <c:pt idx="2">
                  <c:v>74</c:v>
                </c:pt>
                <c:pt idx="3">
                  <c:v>75</c:v>
                </c:pt>
                <c:pt idx="4">
                  <c:v>75</c:v>
                </c:pt>
                <c:pt idx="5">
                  <c:v>75</c:v>
                </c:pt>
                <c:pt idx="6">
                  <c:v>75</c:v>
                </c:pt>
                <c:pt idx="7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D11-4F93-8BC4-F0BCDAC0C5CB}"/>
            </c:ext>
          </c:extLst>
        </c:ser>
        <c:ser>
          <c:idx val="3"/>
          <c:order val="3"/>
          <c:tx>
            <c:strRef>
              <c:f>Лист1!$A$5</c:f>
              <c:strCache>
                <c:ptCount val="1"/>
                <c:pt idx="0">
                  <c:v>1000000</c:v>
                </c:pt>
              </c:strCache>
            </c:strRef>
          </c:tx>
          <c:invertIfNegative val="0"/>
          <c:cat>
            <c:strRef>
              <c:f>Лист1!$B$1:$I$1</c:f>
              <c:strCache>
                <c:ptCount val="8"/>
                <c:pt idx="0">
                  <c:v>bit</c:v>
                </c:pt>
                <c:pt idx="1">
                  <c:v>nvarchar</c:v>
                </c:pt>
                <c:pt idx="2">
                  <c:v>int</c:v>
                </c:pt>
                <c:pt idx="3">
                  <c:v>datetime</c:v>
                </c:pt>
                <c:pt idx="4">
                  <c:v>time</c:v>
                </c:pt>
                <c:pt idx="5">
                  <c:v>datetimeoffset</c:v>
                </c:pt>
                <c:pt idx="6">
                  <c:v>uniqueidentifier</c:v>
                </c:pt>
                <c:pt idx="7">
                  <c:v>без предикатов</c:v>
                </c:pt>
              </c:strCache>
            </c:strRef>
          </c:cat>
          <c:val>
            <c:numRef>
              <c:f>Лист1!$B$5:$I$5</c:f>
              <c:numCache>
                <c:formatCode>General</c:formatCode>
                <c:ptCount val="8"/>
                <c:pt idx="0">
                  <c:v>144</c:v>
                </c:pt>
                <c:pt idx="1">
                  <c:v>144</c:v>
                </c:pt>
                <c:pt idx="2">
                  <c:v>144</c:v>
                </c:pt>
                <c:pt idx="3">
                  <c:v>144</c:v>
                </c:pt>
                <c:pt idx="4">
                  <c:v>144</c:v>
                </c:pt>
                <c:pt idx="5">
                  <c:v>144</c:v>
                </c:pt>
                <c:pt idx="6">
                  <c:v>144</c:v>
                </c:pt>
                <c:pt idx="7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D11-4F93-8BC4-F0BCDAC0C5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2328576"/>
        <c:axId val="86558976"/>
      </c:barChart>
      <c:catAx>
        <c:axId val="823285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ru-RU" sz="1800" b="0" dirty="0">
                    <a:latin typeface="Times New Roman" pitchFamily="18" charset="0"/>
                    <a:cs typeface="Times New Roman" pitchFamily="18" charset="0"/>
                  </a:rPr>
                  <a:t>тип</a:t>
                </a:r>
                <a:r>
                  <a:rPr lang="ru-RU" sz="1800" b="0" baseline="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sz="1600" b="0" baseline="0" dirty="0">
                    <a:latin typeface="Times New Roman" pitchFamily="18" charset="0"/>
                    <a:cs typeface="Times New Roman" pitchFamily="18" charset="0"/>
                  </a:rPr>
                  <a:t>данных</a:t>
                </a:r>
                <a:endParaRPr lang="ru-RU" sz="1600" b="0" dirty="0">
                  <a:latin typeface="Times New Roman" pitchFamily="18" charset="0"/>
                  <a:cs typeface="Times New Roman" pitchFamily="18" charset="0"/>
                </a:endParaRP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ru-RU"/>
          </a:p>
        </c:txPr>
        <c:crossAx val="86558976"/>
        <c:crosses val="autoZero"/>
        <c:auto val="1"/>
        <c:lblAlgn val="ctr"/>
        <c:lblOffset val="100"/>
        <c:noMultiLvlLbl val="0"/>
      </c:catAx>
      <c:valAx>
        <c:axId val="8655897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ru-RU" sz="1600" b="0" dirty="0">
                    <a:latin typeface="Times New Roman" pitchFamily="18" charset="0"/>
                    <a:cs typeface="Times New Roman" pitchFamily="18" charset="0"/>
                  </a:rPr>
                  <a:t>время запроса, сек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ru-RU"/>
          </a:p>
        </c:txPr>
        <c:crossAx val="82328576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ru-RU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Лист1!$A$11</c:f>
              <c:strCache>
                <c:ptCount val="1"/>
                <c:pt idx="0">
                  <c:v>10000</c:v>
                </c:pt>
              </c:strCache>
            </c:strRef>
          </c:tx>
          <c:invertIfNegative val="0"/>
          <c:cat>
            <c:strRef>
              <c:f>Лист1!$B$10:$H$10</c:f>
              <c:strCache>
                <c:ptCount val="7"/>
                <c:pt idx="0">
                  <c:v>bool</c:v>
                </c:pt>
                <c:pt idx="1">
                  <c:v>string</c:v>
                </c:pt>
                <c:pt idx="2">
                  <c:v>number</c:v>
                </c:pt>
                <c:pt idx="3">
                  <c:v>datetime</c:v>
                </c:pt>
                <c:pt idx="4">
                  <c:v>timespan</c:v>
                </c:pt>
                <c:pt idx="5">
                  <c:v>datetimeoffset</c:v>
                </c:pt>
                <c:pt idx="6">
                  <c:v>guid</c:v>
                </c:pt>
              </c:strCache>
            </c:strRef>
          </c:cat>
          <c:val>
            <c:numRef>
              <c:f>Лист1!$B$11:$H$11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06-4470-AEE4-802FB0C02AC1}"/>
            </c:ext>
          </c:extLst>
        </c:ser>
        <c:ser>
          <c:idx val="1"/>
          <c:order val="1"/>
          <c:tx>
            <c:strRef>
              <c:f>Лист1!$A$12</c:f>
              <c:strCache>
                <c:ptCount val="1"/>
                <c:pt idx="0">
                  <c:v>100000</c:v>
                </c:pt>
              </c:strCache>
            </c:strRef>
          </c:tx>
          <c:invertIfNegative val="0"/>
          <c:cat>
            <c:strRef>
              <c:f>Лист1!$B$10:$H$10</c:f>
              <c:strCache>
                <c:ptCount val="7"/>
                <c:pt idx="0">
                  <c:v>bool</c:v>
                </c:pt>
                <c:pt idx="1">
                  <c:v>string</c:v>
                </c:pt>
                <c:pt idx="2">
                  <c:v>number</c:v>
                </c:pt>
                <c:pt idx="3">
                  <c:v>datetime</c:v>
                </c:pt>
                <c:pt idx="4">
                  <c:v>timespan</c:v>
                </c:pt>
                <c:pt idx="5">
                  <c:v>datetimeoffset</c:v>
                </c:pt>
                <c:pt idx="6">
                  <c:v>guid</c:v>
                </c:pt>
              </c:strCache>
            </c:strRef>
          </c:cat>
          <c:val>
            <c:numRef>
              <c:f>Лист1!$B$12:$H$12</c:f>
              <c:numCache>
                <c:formatCode>General</c:formatCode>
                <c:ptCount val="7"/>
                <c:pt idx="0">
                  <c:v>20</c:v>
                </c:pt>
                <c:pt idx="1">
                  <c:v>20</c:v>
                </c:pt>
                <c:pt idx="2">
                  <c:v>19</c:v>
                </c:pt>
                <c:pt idx="3">
                  <c:v>20</c:v>
                </c:pt>
                <c:pt idx="4">
                  <c:v>20</c:v>
                </c:pt>
                <c:pt idx="5">
                  <c:v>20</c:v>
                </c:pt>
                <c:pt idx="6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306-4470-AEE4-802FB0C02AC1}"/>
            </c:ext>
          </c:extLst>
        </c:ser>
        <c:ser>
          <c:idx val="2"/>
          <c:order val="2"/>
          <c:tx>
            <c:strRef>
              <c:f>Лист1!$A$13</c:f>
              <c:strCache>
                <c:ptCount val="1"/>
                <c:pt idx="0">
                  <c:v>500000</c:v>
                </c:pt>
              </c:strCache>
            </c:strRef>
          </c:tx>
          <c:invertIfNegative val="0"/>
          <c:cat>
            <c:strRef>
              <c:f>Лист1!$B$10:$H$10</c:f>
              <c:strCache>
                <c:ptCount val="7"/>
                <c:pt idx="0">
                  <c:v>bool</c:v>
                </c:pt>
                <c:pt idx="1">
                  <c:v>string</c:v>
                </c:pt>
                <c:pt idx="2">
                  <c:v>number</c:v>
                </c:pt>
                <c:pt idx="3">
                  <c:v>datetime</c:v>
                </c:pt>
                <c:pt idx="4">
                  <c:v>timespan</c:v>
                </c:pt>
                <c:pt idx="5">
                  <c:v>datetimeoffset</c:v>
                </c:pt>
                <c:pt idx="6">
                  <c:v>guid</c:v>
                </c:pt>
              </c:strCache>
            </c:strRef>
          </c:cat>
          <c:val>
            <c:numRef>
              <c:f>Лист1!$B$13:$H$13</c:f>
              <c:numCache>
                <c:formatCode>General</c:formatCode>
                <c:ptCount val="7"/>
                <c:pt idx="0">
                  <c:v>100</c:v>
                </c:pt>
                <c:pt idx="1">
                  <c:v>99</c:v>
                </c:pt>
                <c:pt idx="2">
                  <c:v>99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306-4470-AEE4-802FB0C02AC1}"/>
            </c:ext>
          </c:extLst>
        </c:ser>
        <c:ser>
          <c:idx val="3"/>
          <c:order val="3"/>
          <c:tx>
            <c:strRef>
              <c:f>Лист1!$A$14</c:f>
              <c:strCache>
                <c:ptCount val="1"/>
                <c:pt idx="0">
                  <c:v>1000000</c:v>
                </c:pt>
              </c:strCache>
            </c:strRef>
          </c:tx>
          <c:invertIfNegative val="0"/>
          <c:cat>
            <c:strRef>
              <c:f>Лист1!$B$10:$H$10</c:f>
              <c:strCache>
                <c:ptCount val="7"/>
                <c:pt idx="0">
                  <c:v>bool</c:v>
                </c:pt>
                <c:pt idx="1">
                  <c:v>string</c:v>
                </c:pt>
                <c:pt idx="2">
                  <c:v>number</c:v>
                </c:pt>
                <c:pt idx="3">
                  <c:v>datetime</c:v>
                </c:pt>
                <c:pt idx="4">
                  <c:v>timespan</c:v>
                </c:pt>
                <c:pt idx="5">
                  <c:v>datetimeoffset</c:v>
                </c:pt>
                <c:pt idx="6">
                  <c:v>guid</c:v>
                </c:pt>
              </c:strCache>
            </c:strRef>
          </c:cat>
          <c:val>
            <c:numRef>
              <c:f>Лист1!$B$14:$H$14</c:f>
              <c:numCache>
                <c:formatCode>General</c:formatCode>
                <c:ptCount val="7"/>
                <c:pt idx="0">
                  <c:v>201</c:v>
                </c:pt>
                <c:pt idx="1">
                  <c:v>200</c:v>
                </c:pt>
                <c:pt idx="2">
                  <c:v>200</c:v>
                </c:pt>
                <c:pt idx="3">
                  <c:v>201</c:v>
                </c:pt>
                <c:pt idx="4">
                  <c:v>201</c:v>
                </c:pt>
                <c:pt idx="5">
                  <c:v>201</c:v>
                </c:pt>
                <c:pt idx="6">
                  <c:v>201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306-4470-AEE4-802FB0C02A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0029696"/>
        <c:axId val="70031616"/>
      </c:barChart>
      <c:catAx>
        <c:axId val="7002969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ru-RU" sz="1600" b="0">
                    <a:latin typeface="Times New Roman" pitchFamily="18" charset="0"/>
                    <a:cs typeface="Times New Roman" pitchFamily="18" charset="0"/>
                  </a:rPr>
                  <a:t>тип данных</a:t>
                </a:r>
              </a:p>
            </c:rich>
          </c:tx>
          <c:layout>
            <c:manualLayout>
              <c:xMode val="edge"/>
              <c:yMode val="edge"/>
              <c:x val="0.39207584126611084"/>
              <c:y val="0.89245159572444666"/>
            </c:manualLayout>
          </c:layout>
          <c:overlay val="0"/>
        </c:title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ru-RU"/>
          </a:p>
        </c:txPr>
        <c:crossAx val="70031616"/>
        <c:crosses val="autoZero"/>
        <c:auto val="1"/>
        <c:lblAlgn val="ctr"/>
        <c:lblOffset val="100"/>
        <c:noMultiLvlLbl val="0"/>
      </c:catAx>
      <c:valAx>
        <c:axId val="7003161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ru-RU" sz="1600" b="0">
                    <a:latin typeface="Times New Roman" pitchFamily="18" charset="0"/>
                    <a:cs typeface="Times New Roman" pitchFamily="18" charset="0"/>
                  </a:rPr>
                  <a:t>время</a:t>
                </a:r>
                <a:r>
                  <a:rPr lang="ru-RU" sz="1600" b="0" baseline="0">
                    <a:latin typeface="Times New Roman" pitchFamily="18" charset="0"/>
                    <a:cs typeface="Times New Roman" pitchFamily="18" charset="0"/>
                  </a:rPr>
                  <a:t> запроса</a:t>
                </a:r>
                <a:r>
                  <a:rPr lang="en-US" sz="1600" b="0" baseline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ru-RU" sz="1600" b="0" baseline="0">
                    <a:latin typeface="Times New Roman" pitchFamily="18" charset="0"/>
                    <a:cs typeface="Times New Roman" pitchFamily="18" charset="0"/>
                  </a:rPr>
                  <a:t>сек</a:t>
                </a:r>
                <a:endParaRPr lang="ru-RU" sz="1600" b="0">
                  <a:latin typeface="Times New Roman" pitchFamily="18" charset="0"/>
                  <a:cs typeface="Times New Roman" pitchFamily="18" charset="0"/>
                </a:endParaRPr>
              </a:p>
            </c:rich>
          </c:tx>
          <c:layout>
            <c:manualLayout>
              <c:xMode val="edge"/>
              <c:yMode val="edge"/>
              <c:x val="1.3322364555176868E-2"/>
              <c:y val="0.21779045735225164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ru-RU"/>
          </a:p>
        </c:txPr>
        <c:crossAx val="70029696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ru-RU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Лист1!$A$21</c:f>
              <c:strCache>
                <c:ptCount val="1"/>
                <c:pt idx="0">
                  <c:v>10000</c:v>
                </c:pt>
              </c:strCache>
            </c:strRef>
          </c:tx>
          <c:invertIfNegative val="0"/>
          <c:cat>
            <c:numRef>
              <c:f>Лист1!$B$20:$E$20</c:f>
              <c:numCache>
                <c:formatCode>General</c:formatCode>
                <c:ptCount val="4"/>
                <c:pt idx="0">
                  <c:v>7</c:v>
                </c:pt>
                <c:pt idx="1">
                  <c:v>14</c:v>
                </c:pt>
                <c:pt idx="2">
                  <c:v>21</c:v>
                </c:pt>
                <c:pt idx="3">
                  <c:v>28</c:v>
                </c:pt>
              </c:numCache>
            </c:numRef>
          </c:cat>
          <c:val>
            <c:numRef>
              <c:f>Лист1!$B$21:$E$21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63-4E7E-BED9-B0ADACBB56CF}"/>
            </c:ext>
          </c:extLst>
        </c:ser>
        <c:ser>
          <c:idx val="1"/>
          <c:order val="1"/>
          <c:tx>
            <c:strRef>
              <c:f>Лист1!$A$22</c:f>
              <c:strCache>
                <c:ptCount val="1"/>
                <c:pt idx="0">
                  <c:v>100000</c:v>
                </c:pt>
              </c:strCache>
            </c:strRef>
          </c:tx>
          <c:invertIfNegative val="0"/>
          <c:cat>
            <c:numRef>
              <c:f>Лист1!$B$20:$E$20</c:f>
              <c:numCache>
                <c:formatCode>General</c:formatCode>
                <c:ptCount val="4"/>
                <c:pt idx="0">
                  <c:v>7</c:v>
                </c:pt>
                <c:pt idx="1">
                  <c:v>14</c:v>
                </c:pt>
                <c:pt idx="2">
                  <c:v>21</c:v>
                </c:pt>
                <c:pt idx="3">
                  <c:v>28</c:v>
                </c:pt>
              </c:numCache>
            </c:numRef>
          </c:cat>
          <c:val>
            <c:numRef>
              <c:f>Лист1!$B$22:$E$22</c:f>
              <c:numCache>
                <c:formatCode>General</c:formatCode>
                <c:ptCount val="4"/>
                <c:pt idx="0">
                  <c:v>24</c:v>
                </c:pt>
                <c:pt idx="1">
                  <c:v>27</c:v>
                </c:pt>
                <c:pt idx="2">
                  <c:v>29</c:v>
                </c:pt>
                <c:pt idx="3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963-4E7E-BED9-B0ADACBB56CF}"/>
            </c:ext>
          </c:extLst>
        </c:ser>
        <c:ser>
          <c:idx val="2"/>
          <c:order val="2"/>
          <c:tx>
            <c:strRef>
              <c:f>Лист1!$A$23</c:f>
              <c:strCache>
                <c:ptCount val="1"/>
                <c:pt idx="0">
                  <c:v>500000</c:v>
                </c:pt>
              </c:strCache>
            </c:strRef>
          </c:tx>
          <c:invertIfNegative val="0"/>
          <c:cat>
            <c:numRef>
              <c:f>Лист1!$B$20:$E$20</c:f>
              <c:numCache>
                <c:formatCode>General</c:formatCode>
                <c:ptCount val="4"/>
                <c:pt idx="0">
                  <c:v>7</c:v>
                </c:pt>
                <c:pt idx="1">
                  <c:v>14</c:v>
                </c:pt>
                <c:pt idx="2">
                  <c:v>21</c:v>
                </c:pt>
                <c:pt idx="3">
                  <c:v>28</c:v>
                </c:pt>
              </c:numCache>
            </c:numRef>
          </c:cat>
          <c:val>
            <c:numRef>
              <c:f>Лист1!$B$23:$E$23</c:f>
              <c:numCache>
                <c:formatCode>General</c:formatCode>
                <c:ptCount val="4"/>
                <c:pt idx="0">
                  <c:v>121</c:v>
                </c:pt>
                <c:pt idx="1">
                  <c:v>132</c:v>
                </c:pt>
                <c:pt idx="2">
                  <c:v>147</c:v>
                </c:pt>
                <c:pt idx="3">
                  <c:v>160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963-4E7E-BED9-B0ADACBB56CF}"/>
            </c:ext>
          </c:extLst>
        </c:ser>
        <c:ser>
          <c:idx val="3"/>
          <c:order val="3"/>
          <c:tx>
            <c:strRef>
              <c:f>Лист1!$A$24</c:f>
              <c:strCache>
                <c:ptCount val="1"/>
                <c:pt idx="0">
                  <c:v>1000000</c:v>
                </c:pt>
              </c:strCache>
            </c:strRef>
          </c:tx>
          <c:invertIfNegative val="0"/>
          <c:cat>
            <c:numRef>
              <c:f>Лист1!$B$20:$E$20</c:f>
              <c:numCache>
                <c:formatCode>General</c:formatCode>
                <c:ptCount val="4"/>
                <c:pt idx="0">
                  <c:v>7</c:v>
                </c:pt>
                <c:pt idx="1">
                  <c:v>14</c:v>
                </c:pt>
                <c:pt idx="2">
                  <c:v>21</c:v>
                </c:pt>
                <c:pt idx="3">
                  <c:v>28</c:v>
                </c:pt>
              </c:numCache>
            </c:numRef>
          </c:cat>
          <c:val>
            <c:numRef>
              <c:f>Лист1!$B$24:$E$24</c:f>
              <c:numCache>
                <c:formatCode>General</c:formatCode>
                <c:ptCount val="4"/>
                <c:pt idx="0">
                  <c:v>249</c:v>
                </c:pt>
                <c:pt idx="1">
                  <c:v>273</c:v>
                </c:pt>
                <c:pt idx="2">
                  <c:v>300</c:v>
                </c:pt>
                <c:pt idx="3">
                  <c:v>329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963-4E7E-BED9-B0ADACBB56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4006656"/>
        <c:axId val="94016640"/>
      </c:barChart>
      <c:catAx>
        <c:axId val="940066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ru-RU" sz="1600" b="0" i="0" u="none" strike="noStrike" kern="1200" baseline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</a:rPr>
                  <a:t>предикаты, шт</a:t>
                </a:r>
                <a:endParaRPr lang="en-US" sz="16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ru-RU"/>
          </a:p>
        </c:txPr>
        <c:crossAx val="94016640"/>
        <c:crosses val="autoZero"/>
        <c:auto val="1"/>
        <c:lblAlgn val="ctr"/>
        <c:lblOffset val="100"/>
        <c:noMultiLvlLbl val="0"/>
      </c:catAx>
      <c:valAx>
        <c:axId val="94016640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600" b="0"/>
                </a:pPr>
                <a:r>
                  <a:rPr lang="ru-RU" sz="1600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время</a:t>
                </a:r>
                <a:r>
                  <a:rPr lang="ru-RU" sz="1600" b="0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запроса, сек</a:t>
                </a:r>
                <a:endParaRPr lang="en-US" sz="1600" b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ru-RU"/>
          </a:p>
        </c:txPr>
        <c:crossAx val="94006656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ru-RU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Лист1!$A$33</c:f>
              <c:strCache>
                <c:ptCount val="1"/>
                <c:pt idx="0">
                  <c:v>время</c:v>
                </c:pt>
              </c:strCache>
            </c:strRef>
          </c:tx>
          <c:invertIfNegative val="0"/>
          <c:cat>
            <c:numRef>
              <c:f>Лист1!$B$32:$F$32</c:f>
              <c:numCache>
                <c:formatCode>General</c:formatCode>
                <c:ptCount val="5"/>
                <c:pt idx="0">
                  <c:v>1</c:v>
                </c:pt>
                <c:pt idx="1">
                  <c:v>7</c:v>
                </c:pt>
                <c:pt idx="2">
                  <c:v>14</c:v>
                </c:pt>
                <c:pt idx="3">
                  <c:v>21</c:v>
                </c:pt>
                <c:pt idx="4">
                  <c:v>28</c:v>
                </c:pt>
              </c:numCache>
            </c:numRef>
          </c:cat>
          <c:val>
            <c:numRef>
              <c:f>Лист1!$B$33:$F$33</c:f>
              <c:numCache>
                <c:formatCode>General</c:formatCode>
                <c:ptCount val="5"/>
                <c:pt idx="0">
                  <c:v>74</c:v>
                </c:pt>
                <c:pt idx="1">
                  <c:v>90</c:v>
                </c:pt>
                <c:pt idx="2">
                  <c:v>107</c:v>
                </c:pt>
                <c:pt idx="3">
                  <c:v>123</c:v>
                </c:pt>
                <c:pt idx="4">
                  <c:v>140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64-47D1-81F2-B12702AB8F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2314368"/>
        <c:axId val="82316288"/>
      </c:barChart>
      <c:catAx>
        <c:axId val="823143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ru-RU" sz="1600" b="0">
                    <a:latin typeface="Times New Roman" pitchFamily="18" charset="0"/>
                    <a:cs typeface="Times New Roman" pitchFamily="18" charset="0"/>
                  </a:rPr>
                  <a:t>предикаты, шт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ru-RU"/>
          </a:p>
        </c:txPr>
        <c:crossAx val="82316288"/>
        <c:crosses val="autoZero"/>
        <c:auto val="1"/>
        <c:lblAlgn val="ctr"/>
        <c:lblOffset val="100"/>
        <c:noMultiLvlLbl val="0"/>
      </c:catAx>
      <c:valAx>
        <c:axId val="8231628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ru-RU" sz="1600" b="0">
                    <a:latin typeface="Times New Roman" pitchFamily="18" charset="0"/>
                    <a:cs typeface="Times New Roman" pitchFamily="18" charset="0"/>
                  </a:rPr>
                  <a:t>время запроса,</a:t>
                </a:r>
                <a:r>
                  <a:rPr lang="ru-RU" sz="1600" b="0" baseline="0">
                    <a:latin typeface="Times New Roman" pitchFamily="18" charset="0"/>
                    <a:cs typeface="Times New Roman" pitchFamily="18" charset="0"/>
                  </a:rPr>
                  <a:t> сек</a:t>
                </a:r>
                <a:endParaRPr lang="ru-RU" sz="1600" b="0">
                  <a:latin typeface="Times New Roman" pitchFamily="18" charset="0"/>
                  <a:cs typeface="Times New Roman" pitchFamily="18" charset="0"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ru-RU"/>
          </a:p>
        </c:txPr>
        <c:crossAx val="82314368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ru-RU"/>
        </a:p>
      </c:txPr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E37F7-E0E7-4505-892E-1857864A9A37}" type="datetimeFigureOut">
              <a:rPr lang="ru-RU" smtClean="0"/>
              <a:pPr/>
              <a:t>22.01.2018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3B116B-A6DE-4D58-B6D7-79458A1821E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B116B-A6DE-4D58-B6D7-79458A1821EC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22.01.2018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899592" y="-59059"/>
            <a:ext cx="745232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defTabSz="457200"/>
            <a:r>
              <a:rPr lang="ru-RU" sz="2000" dirty="0">
                <a:solidFill>
                  <a:prstClr val="black"/>
                </a:solidFill>
              </a:rPr>
              <a:t>МИНОБРНАУКИ РОССИИ</a:t>
            </a:r>
          </a:p>
          <a:p>
            <a:pPr lvl="0" algn="ctr" defTabSz="457200"/>
            <a:r>
              <a:rPr lang="ru-RU" sz="2000" dirty="0">
                <a:solidFill>
                  <a:prstClr val="black"/>
                </a:solidFill>
              </a:rPr>
              <a:t>Федеральное государственное бюджетное образовательное</a:t>
            </a:r>
          </a:p>
          <a:p>
            <a:pPr lvl="0" algn="ctr" defTabSz="457200"/>
            <a:r>
              <a:rPr lang="ru-RU" sz="2000" dirty="0">
                <a:solidFill>
                  <a:prstClr val="black"/>
                </a:solidFill>
              </a:rPr>
              <a:t>учреждение высшего образования</a:t>
            </a:r>
          </a:p>
          <a:p>
            <a:pPr lvl="0" algn="ctr" defTabSz="457200"/>
            <a:r>
              <a:rPr lang="ru-RU" sz="2000" dirty="0">
                <a:solidFill>
                  <a:prstClr val="black"/>
                </a:solidFill>
              </a:rPr>
              <a:t>Ярославский государственный университет им. П.Г. Демидова</a:t>
            </a:r>
          </a:p>
          <a:p>
            <a:pPr lvl="0" algn="ctr" defTabSz="457200"/>
            <a:r>
              <a:rPr lang="ru-RU" sz="2000" dirty="0">
                <a:solidFill>
                  <a:prstClr val="black"/>
                </a:solidFill>
              </a:rPr>
              <a:t>Кафедра компьютерной безопасности и математических</a:t>
            </a:r>
          </a:p>
          <a:p>
            <a:pPr lvl="0" algn="ctr" defTabSz="457200"/>
            <a:r>
              <a:rPr lang="ru-RU" sz="2000" dirty="0">
                <a:solidFill>
                  <a:prstClr val="black"/>
                </a:solidFill>
              </a:rPr>
              <a:t>методов обработки информации</a:t>
            </a:r>
          </a:p>
          <a:p>
            <a:pPr algn="ctr"/>
            <a:endParaRPr lang="ru-RU" sz="2000" dirty="0" smtClean="0"/>
          </a:p>
          <a:p>
            <a:pPr algn="ctr"/>
            <a:r>
              <a:rPr lang="ru-RU" sz="2800" dirty="0">
                <a:cs typeface="Calibri Light" panose="020F0302020204030204" pitchFamily="34" charset="0"/>
              </a:rPr>
              <a:t>Реализация RLS (безопасность на уровне строк) в реляционных базах </a:t>
            </a:r>
            <a:r>
              <a:rPr lang="ru-RU" sz="2800" dirty="0" smtClean="0">
                <a:cs typeface="Calibri Light" panose="020F0302020204030204" pitchFamily="34" charset="0"/>
              </a:rPr>
              <a:t>данных</a:t>
            </a:r>
            <a:endParaRPr lang="ru-RU" sz="2800" dirty="0">
              <a:cs typeface="Calibri Light" panose="020F0302020204030204" pitchFamily="34" charset="0"/>
            </a:endParaRPr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510952" y="6165304"/>
            <a:ext cx="8229600" cy="350912"/>
          </a:xfrm>
        </p:spPr>
        <p:txBody>
          <a:bodyPr>
            <a:noAutofit/>
          </a:bodyPr>
          <a:lstStyle/>
          <a:p>
            <a:r>
              <a:rPr lang="ru-RU" sz="2400" dirty="0" smtClean="0">
                <a:latin typeface="+mn-lt"/>
                <a:cs typeface="Times New Roman" pitchFamily="18" charset="0"/>
              </a:rPr>
              <a:t>Ярославль 201</a:t>
            </a:r>
            <a:r>
              <a:rPr lang="en-US" sz="2400" dirty="0" smtClean="0">
                <a:latin typeface="+mn-lt"/>
                <a:cs typeface="Times New Roman" pitchFamily="18" charset="0"/>
              </a:rPr>
              <a:t>8</a:t>
            </a:r>
            <a:endParaRPr lang="ru-RU" sz="2400" dirty="0">
              <a:latin typeface="+mn-lt"/>
              <a:cs typeface="Times New Roman" pitchFamily="18" charset="0"/>
            </a:endParaRPr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4294967295"/>
          </p:nvPr>
        </p:nvSpPr>
        <p:spPr>
          <a:xfrm>
            <a:off x="2555776" y="3501008"/>
            <a:ext cx="6400800" cy="1728192"/>
          </a:xfrm>
        </p:spPr>
        <p:txBody>
          <a:bodyPr>
            <a:normAutofit fontScale="85000" lnSpcReduction="20000"/>
          </a:bodyPr>
          <a:lstStyle/>
          <a:p>
            <a:pPr algn="r">
              <a:buNone/>
            </a:pPr>
            <a:r>
              <a:rPr lang="ru-RU" sz="2600" dirty="0" smtClean="0">
                <a:solidFill>
                  <a:schemeClr val="tx1"/>
                </a:solidFill>
                <a:cs typeface="Times New Roman" pitchFamily="18" charset="0"/>
              </a:rPr>
              <a:t>Научный руководитель</a:t>
            </a:r>
            <a:endParaRPr lang="ru-RU" sz="2600" b="1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algn="r">
              <a:buNone/>
            </a:pPr>
            <a:r>
              <a:rPr lang="ru-RU" sz="2600" dirty="0" smtClean="0">
                <a:solidFill>
                  <a:schemeClr val="tx1"/>
                </a:solidFill>
                <a:cs typeface="Times New Roman" pitchFamily="18" charset="0"/>
              </a:rPr>
              <a:t>старший преподаватель</a:t>
            </a:r>
            <a:r>
              <a:rPr lang="en-US" sz="2600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</a:p>
          <a:p>
            <a:pPr algn="r">
              <a:buNone/>
            </a:pPr>
            <a:r>
              <a:rPr lang="ru-RU" sz="2600" dirty="0" smtClean="0">
                <a:cs typeface="Times New Roman" pitchFamily="18" charset="0"/>
              </a:rPr>
              <a:t>кафедры КБ </a:t>
            </a:r>
            <a:r>
              <a:rPr lang="ru-RU" sz="2600" dirty="0">
                <a:cs typeface="Times New Roman" pitchFamily="18" charset="0"/>
              </a:rPr>
              <a:t>и ММОИ., </a:t>
            </a:r>
            <a:endParaRPr lang="en-US" sz="2600" dirty="0" smtClean="0">
              <a:cs typeface="Times New Roman" pitchFamily="18" charset="0"/>
            </a:endParaRPr>
          </a:p>
          <a:p>
            <a:pPr algn="r">
              <a:buNone/>
            </a:pPr>
            <a:r>
              <a:rPr lang="ru-RU" sz="2600" dirty="0" smtClean="0">
                <a:cs typeface="Times New Roman" pitchFamily="18" charset="0"/>
              </a:rPr>
              <a:t>Власова </a:t>
            </a:r>
            <a:r>
              <a:rPr lang="ru-RU" sz="2600" dirty="0">
                <a:cs typeface="Times New Roman" pitchFamily="18" charset="0"/>
              </a:rPr>
              <a:t>О.В.</a:t>
            </a:r>
            <a:endParaRPr lang="ru-RU" sz="2600" b="1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algn="r">
              <a:buNone/>
            </a:pPr>
            <a:r>
              <a:rPr lang="ru-RU" sz="2600" dirty="0" smtClean="0">
                <a:solidFill>
                  <a:schemeClr val="tx1"/>
                </a:solidFill>
                <a:cs typeface="Times New Roman" pitchFamily="18" charset="0"/>
              </a:rPr>
              <a:t>Студент группы КБ-</a:t>
            </a:r>
            <a:r>
              <a:rPr lang="en-US" sz="2600" dirty="0" smtClean="0">
                <a:solidFill>
                  <a:schemeClr val="tx1"/>
                </a:solidFill>
                <a:cs typeface="Times New Roman" pitchFamily="18" charset="0"/>
              </a:rPr>
              <a:t>6</a:t>
            </a:r>
            <a:r>
              <a:rPr lang="ru-RU" sz="2600" dirty="0" smtClean="0">
                <a:solidFill>
                  <a:schemeClr val="tx1"/>
                </a:solidFill>
                <a:cs typeface="Times New Roman" pitchFamily="18" charset="0"/>
              </a:rPr>
              <a:t>1</a:t>
            </a:r>
            <a:r>
              <a:rPr lang="ru-RU" sz="2600" dirty="0" smtClean="0">
                <a:cs typeface="Times New Roman" pitchFamily="18" charset="0"/>
              </a:rPr>
              <a:t>СО</a:t>
            </a:r>
            <a:r>
              <a:rPr lang="ru-RU" sz="2600" dirty="0" smtClean="0">
                <a:solidFill>
                  <a:schemeClr val="tx1"/>
                </a:solidFill>
                <a:cs typeface="Times New Roman" pitchFamily="18" charset="0"/>
              </a:rPr>
              <a:t> Попов С.А.</a:t>
            </a:r>
          </a:p>
          <a:p>
            <a:pPr algn="r"/>
            <a:endParaRPr lang="ru-RU" sz="1800" dirty="0">
              <a:solidFill>
                <a:schemeClr val="tx1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864096"/>
          </a:xfrm>
        </p:spPr>
        <p:txBody>
          <a:bodyPr>
            <a:noAutofit/>
          </a:bodyPr>
          <a:lstStyle/>
          <a:p>
            <a:r>
              <a:rPr lang="ru-RU" sz="3600" dirty="0">
                <a:latin typeface="+mn-lt"/>
                <a:cs typeface="Times New Roman" panose="02020603050405020304" pitchFamily="18" charset="0"/>
              </a:rPr>
              <a:t>С</a:t>
            </a:r>
            <a:r>
              <a:rPr lang="ru-RU" sz="3600" dirty="0" smtClean="0">
                <a:latin typeface="+mn-lt"/>
                <a:cs typeface="Times New Roman" panose="02020603050405020304" pitchFamily="18" charset="0"/>
              </a:rPr>
              <a:t>хема базы данных</a:t>
            </a:r>
            <a:endParaRPr lang="ru-RU" sz="3600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940" y="980728"/>
            <a:ext cx="7272808" cy="54532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24744"/>
            <a:ext cx="8791161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764704"/>
            <a:ext cx="8784976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836712"/>
            <a:ext cx="8352928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764704"/>
            <a:ext cx="8820472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700808"/>
            <a:ext cx="8638816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работы приложения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94" y="908720"/>
            <a:ext cx="8405812" cy="571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83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Порядок вычисления доступа</a:t>
            </a:r>
            <a:endParaRPr lang="ru-R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68760"/>
            <a:ext cx="8064896" cy="538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57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54" y="188640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ru-RU" sz="4000" dirty="0" smtClean="0">
                <a:latin typeface="+mn-lt"/>
                <a:cs typeface="Times New Roman" panose="02020603050405020304" pitchFamily="18" charset="0"/>
              </a:rPr>
              <a:t>Грамматика языка предикатов</a:t>
            </a:r>
            <a:endParaRPr lang="ru-RU" sz="4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832648"/>
          </a:xfrm>
        </p:spPr>
        <p:txBody>
          <a:bodyPr>
            <a:noAutofit/>
          </a:bodyPr>
          <a:lstStyle/>
          <a:p>
            <a:r>
              <a:rPr lang="ru-RU" sz="2700" dirty="0">
                <a:cs typeface="Times New Roman" panose="02020603050405020304" pitchFamily="18" charset="0"/>
              </a:rPr>
              <a:t>выражение → литерал</a:t>
            </a:r>
          </a:p>
          <a:p>
            <a:pPr marL="0" indent="0">
              <a:buNone/>
            </a:pPr>
            <a:r>
              <a:rPr lang="ru-RU" sz="2700" dirty="0" smtClean="0">
                <a:cs typeface="Times New Roman" panose="02020603050405020304" pitchFamily="18" charset="0"/>
              </a:rPr>
              <a:t>           | </a:t>
            </a:r>
            <a:r>
              <a:rPr lang="ru-RU" sz="2700" dirty="0">
                <a:cs typeface="Times New Roman" panose="02020603050405020304" pitchFamily="18" charset="0"/>
              </a:rPr>
              <a:t>унарная операция</a:t>
            </a:r>
          </a:p>
          <a:p>
            <a:pPr marL="0" indent="0">
              <a:buNone/>
            </a:pPr>
            <a:r>
              <a:rPr lang="ru-RU" sz="2700" dirty="0">
                <a:cs typeface="Times New Roman" panose="02020603050405020304" pitchFamily="18" charset="0"/>
              </a:rPr>
              <a:t>           | бинарная операция</a:t>
            </a:r>
          </a:p>
          <a:p>
            <a:pPr marL="0" indent="0">
              <a:buNone/>
            </a:pPr>
            <a:r>
              <a:rPr lang="ru-RU" sz="2700" dirty="0">
                <a:cs typeface="Times New Roman" panose="02020603050405020304" pitchFamily="18" charset="0"/>
              </a:rPr>
              <a:t>           | </a:t>
            </a:r>
            <a:r>
              <a:rPr lang="ru-RU" sz="2700" dirty="0" smtClean="0">
                <a:cs typeface="Times New Roman" panose="02020603050405020304" pitchFamily="18" charset="0"/>
              </a:rPr>
              <a:t>группировка</a:t>
            </a:r>
            <a:endParaRPr lang="ru-RU" sz="2700" dirty="0">
              <a:cs typeface="Times New Roman" panose="02020603050405020304" pitchFamily="18" charset="0"/>
            </a:endParaRPr>
          </a:p>
          <a:p>
            <a:r>
              <a:rPr lang="ru-RU" sz="2700" dirty="0">
                <a:cs typeface="Times New Roman" panose="02020603050405020304" pitchFamily="18" charset="0"/>
              </a:rPr>
              <a:t>литерал → число | строка | "</a:t>
            </a:r>
            <a:r>
              <a:rPr lang="en-US" sz="2700" dirty="0">
                <a:cs typeface="Times New Roman" panose="02020603050405020304" pitchFamily="18" charset="0"/>
              </a:rPr>
              <a:t>true</a:t>
            </a:r>
            <a:r>
              <a:rPr lang="ru-RU" sz="2700" dirty="0">
                <a:cs typeface="Times New Roman" panose="02020603050405020304" pitchFamily="18" charset="0"/>
              </a:rPr>
              <a:t>" | "</a:t>
            </a:r>
            <a:r>
              <a:rPr lang="en-US" sz="2700" dirty="0">
                <a:cs typeface="Times New Roman" panose="02020603050405020304" pitchFamily="18" charset="0"/>
              </a:rPr>
              <a:t>false</a:t>
            </a:r>
            <a:r>
              <a:rPr lang="ru-RU" sz="2700" dirty="0">
                <a:cs typeface="Times New Roman" panose="02020603050405020304" pitchFamily="18" charset="0"/>
              </a:rPr>
              <a:t>" | "</a:t>
            </a:r>
            <a:r>
              <a:rPr lang="en-US" sz="2700" dirty="0">
                <a:cs typeface="Times New Roman" panose="02020603050405020304" pitchFamily="18" charset="0"/>
              </a:rPr>
              <a:t>nil</a:t>
            </a:r>
            <a:r>
              <a:rPr lang="ru-RU" sz="2700" dirty="0">
                <a:cs typeface="Times New Roman" panose="02020603050405020304" pitchFamily="18" charset="0"/>
              </a:rPr>
              <a:t>" </a:t>
            </a:r>
          </a:p>
          <a:p>
            <a:r>
              <a:rPr lang="ru-RU" sz="2700" dirty="0">
                <a:cs typeface="Times New Roman" panose="02020603050405020304" pitchFamily="18" charset="0"/>
              </a:rPr>
              <a:t>группировка → "("выражение")" </a:t>
            </a:r>
          </a:p>
          <a:p>
            <a:r>
              <a:rPr lang="ru-RU" sz="2700" dirty="0">
                <a:cs typeface="Times New Roman" panose="02020603050405020304" pitchFamily="18" charset="0"/>
              </a:rPr>
              <a:t>унарная операция → ( "-" | "!" ) </a:t>
            </a:r>
            <a:r>
              <a:rPr lang="ru-RU" sz="2700" dirty="0" smtClean="0">
                <a:cs typeface="Times New Roman" panose="02020603050405020304" pitchFamily="18" charset="0"/>
              </a:rPr>
              <a:t>выражение</a:t>
            </a:r>
            <a:endParaRPr lang="ru-RU" sz="2700" dirty="0">
              <a:cs typeface="Times New Roman" panose="02020603050405020304" pitchFamily="18" charset="0"/>
            </a:endParaRPr>
          </a:p>
          <a:p>
            <a:r>
              <a:rPr lang="ru-RU" sz="2700" dirty="0">
                <a:cs typeface="Times New Roman" panose="02020603050405020304" pitchFamily="18" charset="0"/>
              </a:rPr>
              <a:t>бинарная операция → выражение оператор </a:t>
            </a:r>
            <a:r>
              <a:rPr lang="ru-RU" sz="2700" dirty="0" smtClean="0">
                <a:cs typeface="Times New Roman" panose="02020603050405020304" pitchFamily="18" charset="0"/>
              </a:rPr>
              <a:t>выражение</a:t>
            </a:r>
            <a:endParaRPr lang="ru-RU" sz="2700" dirty="0">
              <a:cs typeface="Times New Roman" panose="02020603050405020304" pitchFamily="18" charset="0"/>
            </a:endParaRPr>
          </a:p>
          <a:p>
            <a:r>
              <a:rPr lang="ru-RU" sz="2700" dirty="0">
                <a:cs typeface="Times New Roman" panose="02020603050405020304" pitchFamily="18" charset="0"/>
              </a:rPr>
              <a:t>оператор → "=" | "!=" | "&lt;" | "&lt;=" | "&gt;" | "&gt;="</a:t>
            </a:r>
          </a:p>
          <a:p>
            <a:pPr marL="0" indent="0">
              <a:buNone/>
            </a:pPr>
            <a:r>
              <a:rPr lang="ru-RU" sz="2700" dirty="0">
                <a:cs typeface="Times New Roman" panose="02020603050405020304" pitchFamily="18" charset="0"/>
              </a:rPr>
              <a:t>           | "+"  | "-"  | "*" | "/" | "</a:t>
            </a:r>
            <a:r>
              <a:rPr lang="en-US" sz="2700" dirty="0">
                <a:cs typeface="Times New Roman" panose="02020603050405020304" pitchFamily="18" charset="0"/>
              </a:rPr>
              <a:t>as</a:t>
            </a:r>
            <a:r>
              <a:rPr lang="ru-RU" sz="2700" dirty="0">
                <a:cs typeface="Times New Roman" panose="02020603050405020304" pitchFamily="18" charset="0"/>
              </a:rPr>
              <a:t>" | "</a:t>
            </a:r>
            <a:r>
              <a:rPr lang="en-US" sz="2700" dirty="0">
                <a:cs typeface="Times New Roman" panose="02020603050405020304" pitchFamily="18" charset="0"/>
              </a:rPr>
              <a:t>like</a:t>
            </a:r>
            <a:r>
              <a:rPr lang="ru-RU" sz="2700" dirty="0" smtClean="0">
                <a:cs typeface="Times New Roman" panose="02020603050405020304" pitchFamily="18" charset="0"/>
              </a:rPr>
              <a:t>"</a:t>
            </a:r>
            <a:endParaRPr lang="ru-RU" sz="2700" dirty="0">
              <a:cs typeface="Times New Roman" panose="02020603050405020304" pitchFamily="18" charset="0"/>
            </a:endParaRPr>
          </a:p>
          <a:p>
            <a:r>
              <a:rPr lang="ru-RU" sz="2700" dirty="0">
                <a:cs typeface="Times New Roman" panose="02020603050405020304" pitchFamily="18" charset="0"/>
              </a:rPr>
              <a:t>число → </a:t>
            </a:r>
            <a:r>
              <a:rPr lang="en-US" sz="2700" dirty="0" err="1">
                <a:cs typeface="Times New Roman" panose="02020603050405020304" pitchFamily="18" charset="0"/>
              </a:rPr>
              <a:t>Int</a:t>
            </a:r>
            <a:r>
              <a:rPr lang="ru-RU" sz="2700" dirty="0">
                <a:cs typeface="Times New Roman" panose="02020603050405020304" pitchFamily="18" charset="0"/>
              </a:rPr>
              <a:t>16 | </a:t>
            </a:r>
            <a:r>
              <a:rPr lang="en-US" sz="2700" dirty="0" err="1">
                <a:cs typeface="Times New Roman" panose="02020603050405020304" pitchFamily="18" charset="0"/>
              </a:rPr>
              <a:t>Int</a:t>
            </a:r>
            <a:r>
              <a:rPr lang="ru-RU" sz="2700" dirty="0">
                <a:cs typeface="Times New Roman" panose="02020603050405020304" pitchFamily="18" charset="0"/>
              </a:rPr>
              <a:t>32 | </a:t>
            </a:r>
            <a:r>
              <a:rPr lang="en-US" sz="2700" dirty="0" err="1">
                <a:cs typeface="Times New Roman" panose="02020603050405020304" pitchFamily="18" charset="0"/>
              </a:rPr>
              <a:t>Int</a:t>
            </a:r>
            <a:r>
              <a:rPr lang="ru-RU" sz="2700" dirty="0">
                <a:cs typeface="Times New Roman" panose="02020603050405020304" pitchFamily="18" charset="0"/>
              </a:rPr>
              <a:t>64 | </a:t>
            </a:r>
            <a:r>
              <a:rPr lang="en-US" sz="2700" dirty="0" smtClean="0">
                <a:cs typeface="Times New Roman" panose="02020603050405020304" pitchFamily="18" charset="0"/>
              </a:rPr>
              <a:t>Double</a:t>
            </a:r>
            <a:endParaRPr lang="ru-RU" sz="27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036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r>
              <a:rPr lang="ru-RU" sz="2400" dirty="0">
                <a:solidFill>
                  <a:prstClr val="black"/>
                </a:solidFill>
                <a:latin typeface="+mn-lt"/>
                <a:cs typeface="Times New Roman" panose="02020603050405020304" pitchFamily="18" charset="0"/>
              </a:rPr>
              <a:t>Производительность системы для предикатов </a:t>
            </a:r>
            <a:r>
              <a:rPr lang="ru-RU" sz="2400" dirty="0" smtClean="0">
                <a:latin typeface="+mn-lt"/>
                <a:cs typeface="Times New Roman" panose="02020603050405020304" pitchFamily="18" charset="0"/>
              </a:rPr>
              <a:t>с </a:t>
            </a:r>
            <a:r>
              <a:rPr lang="ru-RU" sz="2400" dirty="0">
                <a:latin typeface="+mn-lt"/>
                <a:cs typeface="Times New Roman" panose="02020603050405020304" pitchFamily="18" charset="0"/>
              </a:rPr>
              <a:t>одним </a:t>
            </a:r>
            <a:r>
              <a:rPr lang="ru-RU" sz="2400" dirty="0" smtClean="0">
                <a:latin typeface="+mn-lt"/>
                <a:cs typeface="Times New Roman" panose="02020603050405020304" pitchFamily="18" charset="0"/>
              </a:rPr>
              <a:t>условием и получением данных только из текущей строки</a:t>
            </a:r>
            <a:endParaRPr lang="ru-RU" sz="2400" dirty="0">
              <a:latin typeface="+mn-lt"/>
              <a:cs typeface="Times New Roman" panose="02020603050405020304" pitchFamily="18" charset="0"/>
            </a:endParaRPr>
          </a:p>
        </p:txBody>
      </p:sp>
      <p:graphicFrame>
        <p:nvGraphicFramePr>
          <p:cNvPr id="4" name="Диаграмма 2"/>
          <p:cNvGraphicFramePr/>
          <p:nvPr>
            <p:extLst>
              <p:ext uri="{D42A27DB-BD31-4B8C-83A1-F6EECF244321}">
                <p14:modId xmlns:p14="http://schemas.microsoft.com/office/powerpoint/2010/main" val="3343915650"/>
              </p:ext>
            </p:extLst>
          </p:nvPr>
        </p:nvGraphicFramePr>
        <p:xfrm>
          <a:off x="457200" y="1124744"/>
          <a:ext cx="8147248" cy="5184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21688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>
                <a:latin typeface="+mn-lt"/>
              </a:rPr>
              <a:t>Цели</a:t>
            </a:r>
            <a:endParaRPr lang="ru-RU" sz="3600" dirty="0">
              <a:latin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indent="448310" algn="just">
              <a:lnSpc>
                <a:spcPct val="115000"/>
              </a:lnSpc>
              <a:spcAft>
                <a:spcPts val="1000"/>
              </a:spcAft>
            </a:pPr>
            <a:r>
              <a:rPr lang="ru-RU" u="sng" dirty="0">
                <a:ea typeface="Calibri" panose="020F0502020204030204" pitchFamily="34" charset="0"/>
                <a:cs typeface="Times New Roman" panose="02020603050405020304" pitchFamily="18" charset="0"/>
              </a:rPr>
              <a:t>Объект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исследования - гибкие политики безопасности на языке SQL в системах управления базами данных.</a:t>
            </a:r>
          </a:p>
          <a:p>
            <a:pPr indent="448310" algn="just">
              <a:lnSpc>
                <a:spcPct val="115000"/>
              </a:lnSpc>
              <a:spcAft>
                <a:spcPts val="1000"/>
              </a:spcAft>
            </a:pPr>
            <a:r>
              <a:rPr lang="ru-RU" u="sng" dirty="0">
                <a:ea typeface="Calibri" panose="020F0502020204030204" pitchFamily="34" charset="0"/>
                <a:cs typeface="Times New Roman" panose="02020603050405020304" pitchFamily="18" charset="0"/>
              </a:rPr>
              <a:t>Предмет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исследования </a:t>
            </a:r>
            <a:r>
              <a:rPr lang="ru-RU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– разработка механизма 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гибкого разграничения прав </a:t>
            </a:r>
            <a:r>
              <a:rPr lang="ru-RU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на доступ к </a:t>
            </a:r>
            <a:r>
              <a:rPr lang="ru-RU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записям</a:t>
            </a:r>
            <a:r>
              <a:rPr lang="ru-RU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базы данных 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на основе предикатов.</a:t>
            </a:r>
          </a:p>
          <a:p>
            <a:pPr indent="448310" algn="just">
              <a:lnSpc>
                <a:spcPct val="115000"/>
              </a:lnSpc>
              <a:spcAft>
                <a:spcPts val="1000"/>
              </a:spcAft>
            </a:pPr>
            <a:r>
              <a:rPr lang="ru-RU" u="sng" dirty="0">
                <a:ea typeface="Calibri" panose="020F0502020204030204" pitchFamily="34" charset="0"/>
                <a:cs typeface="Times New Roman" panose="02020603050405020304" pitchFamily="18" charset="0"/>
              </a:rPr>
              <a:t>Цель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данной работы </a:t>
            </a:r>
            <a:r>
              <a:rPr lang="ru-RU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– написание приложения, демонстрирующего возможности реализованного механизма разграничения доступа.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196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64096"/>
          </a:xfrm>
        </p:spPr>
        <p:txBody>
          <a:bodyPr>
            <a:noAutofit/>
          </a:bodyPr>
          <a:lstStyle/>
          <a:p>
            <a:r>
              <a:rPr lang="ru-RU" sz="2400" dirty="0">
                <a:solidFill>
                  <a:prstClr val="black"/>
                </a:solidFill>
                <a:latin typeface="+mn-lt"/>
                <a:cs typeface="Times New Roman" panose="02020603050405020304" pitchFamily="18" charset="0"/>
              </a:rPr>
              <a:t>Производительность системы для предикатов </a:t>
            </a:r>
            <a:r>
              <a:rPr lang="ru-RU" sz="2400" dirty="0" smtClean="0">
                <a:solidFill>
                  <a:prstClr val="black"/>
                </a:solidFill>
                <a:latin typeface="+mn-lt"/>
                <a:cs typeface="Times New Roman" panose="02020603050405020304" pitchFamily="18" charset="0"/>
              </a:rPr>
              <a:t>с </a:t>
            </a:r>
            <a:r>
              <a:rPr lang="ru-RU" sz="2400" dirty="0">
                <a:solidFill>
                  <a:prstClr val="black"/>
                </a:solidFill>
                <a:latin typeface="+mn-lt"/>
                <a:cs typeface="Times New Roman" panose="02020603050405020304" pitchFamily="18" charset="0"/>
              </a:rPr>
              <a:t>одним условием и получением данных </a:t>
            </a:r>
            <a:r>
              <a:rPr lang="ru-RU" sz="2400" dirty="0" smtClean="0">
                <a:solidFill>
                  <a:prstClr val="black"/>
                </a:solidFill>
                <a:latin typeface="+mn-lt"/>
                <a:cs typeface="Times New Roman" panose="02020603050405020304" pitchFamily="18" charset="0"/>
              </a:rPr>
              <a:t>из текущей строки и строки с данными пользователя</a:t>
            </a:r>
            <a:endParaRPr lang="ru-RU" sz="2400" dirty="0">
              <a:latin typeface="+mn-lt"/>
              <a:cs typeface="Times New Roman" panose="02020603050405020304" pitchFamily="18" charset="0"/>
            </a:endParaRPr>
          </a:p>
        </p:txBody>
      </p:sp>
      <p:graphicFrame>
        <p:nvGraphicFramePr>
          <p:cNvPr id="5" name="Диаграмма 1"/>
          <p:cNvGraphicFramePr/>
          <p:nvPr>
            <p:extLst>
              <p:ext uri="{D42A27DB-BD31-4B8C-83A1-F6EECF244321}">
                <p14:modId xmlns:p14="http://schemas.microsoft.com/office/powerpoint/2010/main" val="985431669"/>
              </p:ext>
            </p:extLst>
          </p:nvPr>
        </p:nvGraphicFramePr>
        <p:xfrm>
          <a:off x="457200" y="1340768"/>
          <a:ext cx="8229600" cy="4824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656753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Производительность системы для предикатов</a:t>
            </a:r>
            <a:r>
              <a:rPr lang="ru-RU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</a:t>
            </a:r>
            <a:r>
              <a:rPr lang="ru-RU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несколькими условиями </a:t>
            </a:r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получением данных из текущей строки и строки с данными пользователя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Диаграмма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3387101"/>
              </p:ext>
            </p:extLst>
          </p:nvPr>
        </p:nvGraphicFramePr>
        <p:xfrm>
          <a:off x="457200" y="1772816"/>
          <a:ext cx="8229600" cy="4608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927906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200" dirty="0" smtClean="0">
                <a:solidFill>
                  <a:prstClr val="black"/>
                </a:solidFill>
                <a:latin typeface="+mn-lt"/>
                <a:cs typeface="Times New Roman" panose="02020603050405020304" pitchFamily="18" charset="0"/>
              </a:rPr>
              <a:t>Производительность оптимизированной системы для предикатов с </a:t>
            </a:r>
            <a:r>
              <a:rPr lang="ru-RU" sz="2200" dirty="0">
                <a:solidFill>
                  <a:prstClr val="black"/>
                </a:solidFill>
                <a:latin typeface="+mn-lt"/>
                <a:cs typeface="Times New Roman" panose="02020603050405020304" pitchFamily="18" charset="0"/>
              </a:rPr>
              <a:t>несколькими условиями </a:t>
            </a:r>
            <a:r>
              <a:rPr lang="ru-RU" sz="2200" dirty="0" smtClean="0">
                <a:solidFill>
                  <a:prstClr val="black"/>
                </a:solidFill>
                <a:latin typeface="+mn-lt"/>
                <a:cs typeface="Times New Roman" panose="02020603050405020304" pitchFamily="18" charset="0"/>
              </a:rPr>
              <a:t>и</a:t>
            </a:r>
            <a:r>
              <a:rPr lang="en-US" sz="2200" dirty="0" smtClean="0">
                <a:solidFill>
                  <a:prstClr val="black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ru-RU" sz="2200" dirty="0" smtClean="0">
                <a:solidFill>
                  <a:prstClr val="black"/>
                </a:solidFill>
                <a:latin typeface="+mn-lt"/>
                <a:cs typeface="Times New Roman" panose="02020603050405020304" pitchFamily="18" charset="0"/>
              </a:rPr>
              <a:t>получением </a:t>
            </a:r>
            <a:r>
              <a:rPr lang="ru-RU" sz="2200" dirty="0">
                <a:solidFill>
                  <a:prstClr val="black"/>
                </a:solidFill>
                <a:latin typeface="+mn-lt"/>
                <a:cs typeface="Times New Roman" panose="02020603050405020304" pitchFamily="18" charset="0"/>
              </a:rPr>
              <a:t>данных из текущей строки и строки с данными </a:t>
            </a:r>
            <a:r>
              <a:rPr lang="ru-RU" sz="2200" dirty="0" smtClean="0">
                <a:solidFill>
                  <a:prstClr val="black"/>
                </a:solidFill>
                <a:latin typeface="+mn-lt"/>
                <a:cs typeface="Times New Roman" panose="02020603050405020304" pitchFamily="18" charset="0"/>
              </a:rPr>
              <a:t>пользователя на выборке из миллиона записей</a:t>
            </a:r>
            <a:endParaRPr lang="ru-RU" dirty="0">
              <a:latin typeface="+mn-lt"/>
              <a:cs typeface="Times New Roman" panose="02020603050405020304" pitchFamily="18" charset="0"/>
            </a:endParaRPr>
          </a:p>
        </p:txBody>
      </p:sp>
      <p:graphicFrame>
        <p:nvGraphicFramePr>
          <p:cNvPr id="5" name="Диаграмма 3"/>
          <p:cNvGraphicFramePr/>
          <p:nvPr>
            <p:extLst>
              <p:ext uri="{D42A27DB-BD31-4B8C-83A1-F6EECF244321}">
                <p14:modId xmlns:p14="http://schemas.microsoft.com/office/powerpoint/2010/main" val="3936272337"/>
              </p:ext>
            </p:extLst>
          </p:nvPr>
        </p:nvGraphicFramePr>
        <p:xfrm>
          <a:off x="485918" y="1628800"/>
          <a:ext cx="8200882" cy="4752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869257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Autofit/>
          </a:bodyPr>
          <a:lstStyle/>
          <a:p>
            <a:r>
              <a:rPr lang="ru-RU" sz="3200" dirty="0" smtClean="0">
                <a:latin typeface="+mn-lt"/>
                <a:cs typeface="Times New Roman" panose="02020603050405020304" pitchFamily="18" charset="0"/>
              </a:rPr>
              <a:t>Альтернативные варианты вычисления предикатов</a:t>
            </a:r>
            <a:endParaRPr lang="ru-RU" sz="32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cs typeface="Times New Roman" panose="02020603050405020304" pitchFamily="18" charset="0"/>
              </a:rPr>
              <a:t>Подождать функциональности, позволяющей создавать общие переменные, созданные перед обращением к строкам таблицы и доступные в контексте выполнения предиката</a:t>
            </a:r>
          </a:p>
          <a:p>
            <a:r>
              <a:rPr lang="ru-RU" dirty="0" smtClean="0">
                <a:cs typeface="Times New Roman" panose="02020603050405020304" pitchFamily="18" charset="0"/>
              </a:rPr>
              <a:t>Вынести исполнение предиката на уровень приложения и конвертировать дерево выражений в </a:t>
            </a:r>
            <a:r>
              <a:rPr lang="en-US" dirty="0" smtClean="0">
                <a:cs typeface="Times New Roman" panose="02020603050405020304" pitchFamily="18" charset="0"/>
              </a:rPr>
              <a:t>SQL </a:t>
            </a:r>
            <a:r>
              <a:rPr lang="ru-RU" dirty="0" smtClean="0">
                <a:cs typeface="Times New Roman" panose="02020603050405020304" pitchFamily="18" charset="0"/>
              </a:rPr>
              <a:t>код</a:t>
            </a:r>
            <a:endParaRPr lang="en-US" dirty="0" smtClean="0">
              <a:cs typeface="Times New Roman" panose="02020603050405020304" pitchFamily="18" charset="0"/>
            </a:endParaRPr>
          </a:p>
          <a:p>
            <a:r>
              <a:rPr lang="ru-RU" dirty="0" smtClean="0">
                <a:cs typeface="Times New Roman" panose="02020603050405020304" pitchFamily="18" charset="0"/>
              </a:rPr>
              <a:t>Каждый раз при изменении политики безопасности перекомпилировать процедуру, вычисляющую доступ к строчкам БД</a:t>
            </a:r>
            <a:endParaRPr lang="ru-RU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1652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</a:rPr>
              <a:t>Выводы</a:t>
            </a:r>
            <a:endParaRPr lang="ru-RU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ru-RU" dirty="0"/>
              <a:t>Изучены принципы создания политики безопасности в СУБД </a:t>
            </a:r>
            <a:r>
              <a:rPr lang="en-US" dirty="0"/>
              <a:t>SQL SERVER</a:t>
            </a:r>
            <a:r>
              <a:rPr lang="ru-RU" dirty="0"/>
              <a:t> 2016</a:t>
            </a:r>
          </a:p>
          <a:p>
            <a:pPr lvl="0"/>
            <a:r>
              <a:rPr lang="ru-RU" dirty="0"/>
              <a:t>Изучены способы создания политики безопасности как без использования встроенного механизма </a:t>
            </a:r>
            <a:r>
              <a:rPr lang="en-US" dirty="0"/>
              <a:t>RLS</a:t>
            </a:r>
            <a:r>
              <a:rPr lang="ru-RU" dirty="0"/>
              <a:t>, так и с ним</a:t>
            </a:r>
          </a:p>
          <a:p>
            <a:pPr lvl="0"/>
            <a:r>
              <a:rPr lang="ru-RU" dirty="0"/>
              <a:t>Спроектирована </a:t>
            </a:r>
            <a:r>
              <a:rPr lang="ru-RU" dirty="0" smtClean="0"/>
              <a:t>баз</a:t>
            </a:r>
            <a:r>
              <a:rPr lang="ru-RU" dirty="0"/>
              <a:t>а</a:t>
            </a:r>
            <a:r>
              <a:rPr lang="ru-RU" dirty="0" smtClean="0"/>
              <a:t> </a:t>
            </a:r>
            <a:r>
              <a:rPr lang="ru-RU" dirty="0"/>
              <a:t>данных, на которую </a:t>
            </a:r>
            <a:r>
              <a:rPr lang="ru-RU" dirty="0" smtClean="0"/>
              <a:t>будут </a:t>
            </a:r>
            <a:r>
              <a:rPr lang="ru-RU" dirty="0"/>
              <a:t>накладываться политики безопасности</a:t>
            </a:r>
          </a:p>
          <a:p>
            <a:pPr lvl="0"/>
            <a:r>
              <a:rPr lang="ru-RU" dirty="0"/>
              <a:t>Создано приложение для просмотра и изменения данных подготовленной базы данных</a:t>
            </a:r>
          </a:p>
          <a:p>
            <a:pPr lvl="0"/>
            <a:r>
              <a:rPr lang="ru-RU" dirty="0"/>
              <a:t>Реализован механизм гибкого разграничения прав на записи базы данных, на основе предикатов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2564904"/>
            <a:ext cx="8229600" cy="132474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5400" dirty="0" smtClean="0">
                <a:cs typeface="Times New Roman" pitchFamily="18" charset="0"/>
              </a:rPr>
              <a:t>Спасибо за внимание</a:t>
            </a:r>
            <a:endParaRPr lang="ru-RU" sz="5400" dirty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cs typeface="Times New Roman" pitchFamily="18" charset="0"/>
              </a:rPr>
              <a:t>Задачи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ru-RU" dirty="0"/>
              <a:t>Изучить принципы создания политики безопасности в СУБД </a:t>
            </a:r>
            <a:r>
              <a:rPr lang="en-US" dirty="0"/>
              <a:t>SQL </a:t>
            </a:r>
            <a:r>
              <a:rPr lang="en-US" dirty="0" smtClean="0"/>
              <a:t>SERVER</a:t>
            </a:r>
            <a:r>
              <a:rPr lang="ru-RU" dirty="0" smtClean="0"/>
              <a:t> </a:t>
            </a:r>
            <a:r>
              <a:rPr lang="ru-RU" dirty="0"/>
              <a:t>2016</a:t>
            </a:r>
          </a:p>
          <a:p>
            <a:pPr lvl="0"/>
            <a:r>
              <a:rPr lang="ru-RU" dirty="0"/>
              <a:t>Изучить способы создания политики безопасности как без использования встроенного механизма </a:t>
            </a:r>
            <a:r>
              <a:rPr lang="en-US" dirty="0"/>
              <a:t>RLS</a:t>
            </a:r>
            <a:r>
              <a:rPr lang="ru-RU" dirty="0"/>
              <a:t>, так и с ним</a:t>
            </a:r>
          </a:p>
          <a:p>
            <a:pPr lvl="0"/>
            <a:r>
              <a:rPr lang="ru-RU" dirty="0"/>
              <a:t>Спроектировать базу данных, на которую будет накладываться политики безопасности</a:t>
            </a:r>
          </a:p>
          <a:p>
            <a:pPr lvl="0"/>
            <a:r>
              <a:rPr lang="ru-RU" dirty="0"/>
              <a:t>Написать приложение для просмотра и изменения данных подготовленной базы данных</a:t>
            </a:r>
          </a:p>
          <a:p>
            <a:pPr lvl="0"/>
            <a:r>
              <a:rPr lang="ru-RU" dirty="0"/>
              <a:t>Реализовать механизм гибкого разграничения прав на записи базы </a:t>
            </a:r>
            <a:r>
              <a:rPr lang="ru-RU" dirty="0" smtClean="0"/>
              <a:t>данных </a:t>
            </a:r>
            <a:r>
              <a:rPr lang="ru-RU" dirty="0"/>
              <a:t>на основе </a:t>
            </a:r>
            <a:r>
              <a:rPr lang="ru-RU" dirty="0" smtClean="0"/>
              <a:t>предикатов</a:t>
            </a:r>
          </a:p>
          <a:p>
            <a:r>
              <a:rPr lang="ru-RU" dirty="0"/>
              <a:t>Измерить производительность и </a:t>
            </a:r>
            <a:r>
              <a:rPr lang="ru-RU" dirty="0" smtClean="0"/>
              <a:t>оценить практичность </a:t>
            </a:r>
            <a:r>
              <a:rPr lang="ru-RU" dirty="0"/>
              <a:t>данного механизма</a:t>
            </a:r>
          </a:p>
          <a:p>
            <a:pPr lvl="0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Способы разграничения прав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FLS – field level security</a:t>
            </a:r>
          </a:p>
          <a:p>
            <a:pPr marL="0" indent="0">
              <a:buNone/>
            </a:pPr>
            <a:r>
              <a:rPr lang="ru-RU" dirty="0" smtClean="0"/>
              <a:t>(безопасность на уровне полей)</a:t>
            </a:r>
            <a:endParaRPr lang="en-US" dirty="0" smtClean="0"/>
          </a:p>
          <a:p>
            <a:endParaRPr lang="ru-RU" dirty="0"/>
          </a:p>
          <a:p>
            <a:r>
              <a:rPr lang="en-US" dirty="0" smtClean="0"/>
              <a:t>RLS - row level security</a:t>
            </a:r>
          </a:p>
          <a:p>
            <a:pPr marL="0" indent="0">
              <a:buNone/>
            </a:pPr>
            <a:r>
              <a:rPr lang="ru-RU" dirty="0" smtClean="0"/>
              <a:t>(безопасность на уровне строк)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n-lt"/>
                <a:cs typeface="Times New Roman" panose="02020603050405020304" pitchFamily="18" charset="0"/>
              </a:rPr>
              <a:t>Безопасность на уровне строк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50000" algn="just">
              <a:spcBef>
                <a:spcPts val="0"/>
              </a:spcBef>
              <a:buNone/>
            </a:pPr>
            <a:r>
              <a:rPr lang="en-US" dirty="0" smtClean="0">
                <a:cs typeface="Times New Roman" panose="02020603050405020304" pitchFamily="18" charset="0"/>
              </a:rPr>
              <a:t>RLS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ru-RU" dirty="0" smtClean="0">
                <a:cs typeface="Times New Roman" panose="02020603050405020304" pitchFamily="18" charset="0"/>
              </a:rPr>
              <a:t>– технология, позволяющая ограничивать доступ пользователей к данным в базе данных на основе предикатов, выполняющихся в контексте каждой строки.</a:t>
            </a:r>
          </a:p>
          <a:p>
            <a:endParaRPr lang="ru-RU" dirty="0">
              <a:cs typeface="Times New Roman" panose="02020603050405020304" pitchFamily="18" charset="0"/>
            </a:endParaRPr>
          </a:p>
        </p:txBody>
      </p:sp>
      <p:pic>
        <p:nvPicPr>
          <p:cNvPr id="4" name="Picture 2" descr="https://i-msdn.sec.s-msft.com/dynimg/IC851773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005064"/>
            <a:ext cx="3826768" cy="209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Безопасность без </a:t>
            </a:r>
            <a:r>
              <a:rPr lang="en-US" dirty="0" smtClean="0"/>
              <a:t>RLS</a:t>
            </a:r>
            <a:r>
              <a:rPr lang="ru-RU" dirty="0"/>
              <a:t/>
            </a:r>
            <a:br>
              <a:rPr lang="ru-RU" dirty="0"/>
            </a:br>
            <a:r>
              <a:rPr lang="ru-RU" sz="3600" dirty="0"/>
              <a:t>С помощью триггеров  и </a:t>
            </a:r>
            <a:r>
              <a:rPr lang="ru-RU" sz="3600" dirty="0" smtClean="0"/>
              <a:t>представлений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endParaRPr lang="ru-RU" sz="2800" dirty="0" smtClean="0"/>
          </a:p>
          <a:p>
            <a:pPr algn="just">
              <a:spcBef>
                <a:spcPts val="0"/>
              </a:spcBef>
            </a:pPr>
            <a:r>
              <a:rPr lang="ru-RU" sz="2800" b="1" dirty="0" smtClean="0"/>
              <a:t>Достоинства</a:t>
            </a:r>
            <a:r>
              <a:rPr lang="en-US" sz="2800" dirty="0" smtClean="0"/>
              <a:t>: </a:t>
            </a:r>
            <a:endParaRPr lang="ru-RU" sz="2800" dirty="0" smtClean="0"/>
          </a:p>
          <a:p>
            <a:pPr lvl="1" algn="just">
              <a:spcBef>
                <a:spcPts val="0"/>
              </a:spcBef>
            </a:pPr>
            <a:r>
              <a:rPr lang="ru-RU" sz="2400" dirty="0" smtClean="0"/>
              <a:t>Максимальная оптимизация своими силами</a:t>
            </a:r>
          </a:p>
          <a:p>
            <a:pPr lvl="1" algn="just">
              <a:spcBef>
                <a:spcPts val="0"/>
              </a:spcBef>
            </a:pPr>
            <a:r>
              <a:rPr lang="ru-RU" sz="2400" dirty="0" smtClean="0"/>
              <a:t>Гибкость предикатов, так как используются триггеры</a:t>
            </a:r>
          </a:p>
          <a:p>
            <a:pPr lvl="1" algn="just">
              <a:spcBef>
                <a:spcPts val="0"/>
              </a:spcBef>
            </a:pPr>
            <a:endParaRPr lang="ru-RU" sz="2400" dirty="0"/>
          </a:p>
          <a:p>
            <a:pPr algn="just">
              <a:spcBef>
                <a:spcPts val="0"/>
              </a:spcBef>
            </a:pPr>
            <a:r>
              <a:rPr lang="ru-RU" sz="2800" b="1" dirty="0" smtClean="0"/>
              <a:t>Недостатки</a:t>
            </a:r>
            <a:r>
              <a:rPr lang="en-US" sz="2800" dirty="0" smtClean="0"/>
              <a:t>:</a:t>
            </a:r>
            <a:endParaRPr lang="ru-RU" sz="2800" dirty="0" smtClean="0"/>
          </a:p>
          <a:p>
            <a:pPr lvl="1" algn="just">
              <a:spcBef>
                <a:spcPts val="0"/>
              </a:spcBef>
            </a:pPr>
            <a:r>
              <a:rPr lang="ru-RU" sz="2400" dirty="0" smtClean="0"/>
              <a:t>Сложно поддерживать</a:t>
            </a:r>
          </a:p>
          <a:p>
            <a:pPr lvl="1" algn="just">
              <a:spcBef>
                <a:spcPts val="0"/>
              </a:spcBef>
            </a:pPr>
            <a:r>
              <a:rPr lang="ru-RU" sz="2400" dirty="0" smtClean="0"/>
              <a:t>На каждую таблицу необходимо создать по триггеру и несколько представлений, в зависимости от задачи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+mn-lt"/>
                <a:cs typeface="Times New Roman" panose="02020603050405020304" pitchFamily="18" charset="0"/>
              </a:rPr>
              <a:t>Реализация политики с </a:t>
            </a:r>
            <a:r>
              <a:rPr lang="en-US" dirty="0" smtClean="0">
                <a:latin typeface="+mn-lt"/>
                <a:cs typeface="Times New Roman" panose="02020603050405020304" pitchFamily="18" charset="0"/>
              </a:rPr>
              <a:t>RLS</a:t>
            </a:r>
            <a:endParaRPr lang="ru-RU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ru-RU" sz="2800" b="1" dirty="0" smtClean="0">
                <a:cs typeface="Times New Roman" panose="02020603050405020304" pitchFamily="18" charset="0"/>
              </a:rPr>
              <a:t>Достоинства</a:t>
            </a:r>
            <a:endParaRPr lang="en-US" sz="2800" dirty="0" smtClean="0">
              <a:cs typeface="Times New Roman" panose="02020603050405020304" pitchFamily="18" charset="0"/>
            </a:endParaRPr>
          </a:p>
          <a:p>
            <a:pPr lvl="1" algn="just">
              <a:spcBef>
                <a:spcPts val="0"/>
              </a:spcBef>
            </a:pPr>
            <a:r>
              <a:rPr lang="ru-RU" sz="2400" dirty="0" smtClean="0">
                <a:cs typeface="Times New Roman" panose="02020603050405020304" pitchFamily="18" charset="0"/>
              </a:rPr>
              <a:t>Легко поддерживать</a:t>
            </a:r>
          </a:p>
          <a:p>
            <a:pPr lvl="1" algn="just">
              <a:spcBef>
                <a:spcPts val="0"/>
              </a:spcBef>
            </a:pPr>
            <a:r>
              <a:rPr lang="ru-RU" sz="2400" dirty="0" smtClean="0">
                <a:cs typeface="Times New Roman" panose="02020603050405020304" pitchFamily="18" charset="0"/>
              </a:rPr>
              <a:t>Нет необходимости создавать лишние представления и триггеры, за исключением случаев оптимизации</a:t>
            </a:r>
          </a:p>
          <a:p>
            <a:pPr lvl="1" algn="just">
              <a:spcBef>
                <a:spcPts val="0"/>
              </a:spcBef>
            </a:pPr>
            <a:r>
              <a:rPr lang="ru-RU" sz="2400" dirty="0" smtClean="0">
                <a:cs typeface="Times New Roman" panose="02020603050405020304" pitchFamily="18" charset="0"/>
              </a:rPr>
              <a:t>Привязка к схеме</a:t>
            </a:r>
          </a:p>
          <a:p>
            <a:pPr algn="just">
              <a:spcBef>
                <a:spcPts val="0"/>
              </a:spcBef>
            </a:pPr>
            <a:endParaRPr lang="ru-RU" sz="2800" dirty="0" smtClean="0"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2800" b="1" dirty="0" smtClean="0">
                <a:cs typeface="Times New Roman" panose="02020603050405020304" pitchFamily="18" charset="0"/>
              </a:rPr>
              <a:t>Недостатки</a:t>
            </a:r>
            <a:endParaRPr lang="en-US" sz="2800" dirty="0" smtClean="0">
              <a:cs typeface="Times New Roman" panose="02020603050405020304" pitchFamily="18" charset="0"/>
            </a:endParaRPr>
          </a:p>
          <a:p>
            <a:pPr lvl="1" algn="just">
              <a:spcBef>
                <a:spcPts val="0"/>
              </a:spcBef>
            </a:pPr>
            <a:r>
              <a:rPr lang="ru-RU" sz="2400" dirty="0" smtClean="0">
                <a:cs typeface="Times New Roman" panose="02020603050405020304" pitchFamily="18" charset="0"/>
              </a:rPr>
              <a:t>При сложном предикате, лучше ограничить пользователя на работу с представлением, нежели непосредственно с таблицей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3416" y="188640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+mn-lt"/>
                <a:cs typeface="Times New Roman" panose="02020603050405020304" pitchFamily="18" charset="0"/>
              </a:rPr>
              <a:t>Результаты</a:t>
            </a:r>
            <a:endParaRPr lang="ru-RU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3416" y="908720"/>
            <a:ext cx="8229600" cy="492514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ru-RU" dirty="0" smtClean="0"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cs typeface="Times New Roman" panose="02020603050405020304" pitchFamily="18" charset="0"/>
              </a:rPr>
              <a:t>Создана тестовая база данных для применения политики безопасности</a:t>
            </a:r>
          </a:p>
          <a:p>
            <a:pPr marL="514350" indent="-514350">
              <a:buFont typeface="+mj-lt"/>
              <a:buAutoNum type="arabicPeriod"/>
            </a:pPr>
            <a:endParaRPr lang="ru-RU" dirty="0"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cs typeface="Times New Roman" panose="02020603050405020304" pitchFamily="18" charset="0"/>
              </a:rPr>
              <a:t>Разработано </a:t>
            </a:r>
            <a:r>
              <a:rPr lang="en-US" dirty="0" smtClean="0">
                <a:cs typeface="Times New Roman" panose="02020603050405020304" pitchFamily="18" charset="0"/>
              </a:rPr>
              <a:t>web</a:t>
            </a:r>
            <a:r>
              <a:rPr lang="ru-RU" dirty="0" smtClean="0">
                <a:cs typeface="Times New Roman" panose="02020603050405020304" pitchFamily="18" charset="0"/>
              </a:rPr>
              <a:t>-приложение для управления сущностями тестовой БД и настройки политики безопасности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+mn-lt"/>
              </a:rPr>
              <a:t>Результаты</a:t>
            </a:r>
            <a:endParaRPr lang="ru-RU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ru-RU" dirty="0">
                <a:cs typeface="Times New Roman" panose="02020603050405020304" pitchFamily="18" charset="0"/>
              </a:rPr>
              <a:t>Написана библиотека для осуществления гибкой настройки политики безопасности на уровне сервера базы </a:t>
            </a:r>
            <a:r>
              <a:rPr lang="ru-RU" dirty="0" smtClean="0">
                <a:cs typeface="Times New Roman" panose="02020603050405020304" pitchFamily="18" charset="0"/>
              </a:rPr>
              <a:t>данных</a:t>
            </a:r>
          </a:p>
          <a:p>
            <a:pPr marL="514350" indent="-514350">
              <a:buFont typeface="+mj-lt"/>
              <a:buAutoNum type="arabicPeriod" startAt="3"/>
            </a:pPr>
            <a:endParaRPr lang="ru-RU" dirty="0"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 startAt="3"/>
            </a:pPr>
            <a:r>
              <a:rPr lang="ru-RU" dirty="0">
                <a:cs typeface="Times New Roman" panose="02020603050405020304" pitchFamily="18" charset="0"/>
              </a:rPr>
              <a:t>Измерена производительность системы с включённой политикой безопасности при большом количестве </a:t>
            </a:r>
            <a:r>
              <a:rPr lang="ru-RU" dirty="0" smtClean="0">
                <a:cs typeface="Times New Roman" panose="02020603050405020304" pitchFamily="18" charset="0"/>
              </a:rPr>
              <a:t>данных</a:t>
            </a:r>
          </a:p>
          <a:p>
            <a:pPr marL="514350" indent="-514350">
              <a:buFont typeface="+mj-lt"/>
              <a:buAutoNum type="arabicPeriod" startAt="3"/>
            </a:pPr>
            <a:endParaRPr lang="ru-RU" dirty="0"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 startAt="3"/>
            </a:pPr>
            <a:r>
              <a:rPr lang="ru-RU" dirty="0">
                <a:cs typeface="Times New Roman" panose="02020603050405020304" pitchFamily="18" charset="0"/>
              </a:rPr>
              <a:t>Исследован альтернативный вариант настройки динамической политики безопасности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324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</TotalTime>
  <Words>673</Words>
  <Application>Microsoft Office PowerPoint</Application>
  <PresentationFormat>On-screen Show (4:3)</PresentationFormat>
  <Paragraphs>100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Тема Office</vt:lpstr>
      <vt:lpstr>Ярославль 2018</vt:lpstr>
      <vt:lpstr>Цели</vt:lpstr>
      <vt:lpstr>Задачи</vt:lpstr>
      <vt:lpstr>Способы разграничения прав</vt:lpstr>
      <vt:lpstr>Безопасность на уровне строк</vt:lpstr>
      <vt:lpstr>Безопасность без RLS С помощью триггеров  и представлений</vt:lpstr>
      <vt:lpstr>Реализация политики с RLS</vt:lpstr>
      <vt:lpstr>Результаты</vt:lpstr>
      <vt:lpstr>Результаты</vt:lpstr>
      <vt:lpstr>Схема базы данных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Схема работы приложения</vt:lpstr>
      <vt:lpstr>Порядок вычисления доступа</vt:lpstr>
      <vt:lpstr>Грамматика языка предикатов</vt:lpstr>
      <vt:lpstr>Производительность системы для предикатов с одним условием и получением данных только из текущей строки</vt:lpstr>
      <vt:lpstr>Производительность системы для предикатов с одним условием и получением данных из текущей строки и строки с данными пользователя</vt:lpstr>
      <vt:lpstr>Производительность системы для предикатов с несколькими условиями и получением данных из текущей строки и строки с данными пользователя</vt:lpstr>
      <vt:lpstr>Производительность оптимизированной системы для предикатов с несколькими условиями и получением данных из текущей строки и строки с данными пользователя на выборке из миллиона записей</vt:lpstr>
      <vt:lpstr>Альтернативные варианты вычисления предикатов</vt:lpstr>
      <vt:lpstr>Выводы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и .NET TCP сервера</dc:title>
  <dc:creator>Сергей Попов</dc:creator>
  <cp:lastModifiedBy>Sergey Popov</cp:lastModifiedBy>
  <cp:revision>51</cp:revision>
  <dcterms:created xsi:type="dcterms:W3CDTF">2016-06-05T20:27:09Z</dcterms:created>
  <dcterms:modified xsi:type="dcterms:W3CDTF">2018-01-22T19:29:13Z</dcterms:modified>
</cp:coreProperties>
</file>