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74" r:id="rId3"/>
    <p:sldId id="264" r:id="rId4"/>
    <p:sldId id="265" r:id="rId5"/>
    <p:sldId id="269" r:id="rId6"/>
    <p:sldId id="270" r:id="rId7"/>
    <p:sldId id="271" r:id="rId8"/>
    <p:sldId id="266" r:id="rId9"/>
    <p:sldId id="283" r:id="rId10"/>
    <p:sldId id="273" r:id="rId11"/>
    <p:sldId id="256" r:id="rId12"/>
    <p:sldId id="258" r:id="rId13"/>
    <p:sldId id="260" r:id="rId14"/>
    <p:sldId id="261" r:id="rId15"/>
    <p:sldId id="262" r:id="rId16"/>
    <p:sldId id="275" r:id="rId17"/>
    <p:sldId id="284" r:id="rId18"/>
    <p:sldId id="277" r:id="rId19"/>
    <p:sldId id="285" r:id="rId20"/>
    <p:sldId id="278" r:id="rId21"/>
    <p:sldId id="279" r:id="rId22"/>
    <p:sldId id="280" r:id="rId23"/>
    <p:sldId id="281" r:id="rId24"/>
    <p:sldId id="282" r:id="rId25"/>
    <p:sldId id="267" r:id="rId26"/>
    <p:sldId id="26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positories\security-policy\meas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Лист1!$A$2</c:f>
              <c:strCache>
                <c:ptCount val="1"/>
                <c:pt idx="0">
                  <c:v>10000</c:v>
                </c:pt>
              </c:strCache>
            </c:strRef>
          </c:tx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11-4F93-8BC4-F0BCDAC0C5C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100000</c:v>
                </c:pt>
              </c:strCache>
            </c:strRef>
          </c:tx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Лист1!$B$3:$I$3</c:f>
              <c:numCache>
                <c:formatCode>General</c:formatCode>
                <c:ptCount val="8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D11-4F93-8BC4-F0BCDAC0C5C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500000</c:v>
                </c:pt>
              </c:strCache>
            </c:strRef>
          </c:tx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Лист1!$B$4:$I$4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74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D11-4F93-8BC4-F0BCDAC0C5C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1000000</c:v>
                </c:pt>
              </c:strCache>
            </c:strRef>
          </c:tx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Лист1!$B$5:$I$5</c:f>
              <c:numCache>
                <c:formatCode>General</c:formatCode>
                <c:ptCount val="8"/>
                <c:pt idx="0">
                  <c:v>144</c:v>
                </c:pt>
                <c:pt idx="1">
                  <c:v>144</c:v>
                </c:pt>
                <c:pt idx="2">
                  <c:v>144</c:v>
                </c:pt>
                <c:pt idx="3">
                  <c:v>144</c:v>
                </c:pt>
                <c:pt idx="4">
                  <c:v>144</c:v>
                </c:pt>
                <c:pt idx="5">
                  <c:v>144</c:v>
                </c:pt>
                <c:pt idx="6">
                  <c:v>144</c:v>
                </c:pt>
                <c:pt idx="7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D11-4F93-8BC4-F0BCDAC0C5CB}"/>
            </c:ext>
          </c:extLst>
        </c:ser>
        <c:dLbls/>
        <c:axId val="74980736"/>
        <c:axId val="74995200"/>
      </c:barChart>
      <c:catAx>
        <c:axId val="749807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 dirty="0">
                    <a:latin typeface="Times New Roman" pitchFamily="18" charset="0"/>
                    <a:cs typeface="Times New Roman" pitchFamily="18" charset="0"/>
                  </a:rPr>
                  <a:t>тип</a:t>
                </a:r>
                <a:r>
                  <a:rPr lang="ru-RU" sz="1800" b="0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600" b="0" baseline="0" dirty="0">
                    <a:latin typeface="Times New Roman" pitchFamily="18" charset="0"/>
                    <a:cs typeface="Times New Roman" pitchFamily="18" charset="0"/>
                  </a:rPr>
                  <a:t>данных</a:t>
                </a:r>
                <a:endParaRPr lang="ru-RU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0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4995200"/>
        <c:crosses val="autoZero"/>
        <c:auto val="1"/>
        <c:lblAlgn val="ctr"/>
        <c:lblOffset val="100"/>
      </c:catAx>
      <c:valAx>
        <c:axId val="749952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dirty="0">
                    <a:latin typeface="Times New Roman" pitchFamily="18" charset="0"/>
                    <a:cs typeface="Times New Roman" pitchFamily="18" charset="0"/>
                  </a:rPr>
                  <a:t>время запроса, сек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49807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Лист1!$A$11</c:f>
              <c:strCache>
                <c:ptCount val="1"/>
                <c:pt idx="0">
                  <c:v>10000</c:v>
                </c:pt>
              </c:strCache>
            </c:strRef>
          </c:tx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Лист1!$B$11:$H$11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06-4470-AEE4-802FB0C02AC1}"/>
            </c:ext>
          </c:extLst>
        </c:ser>
        <c:ser>
          <c:idx val="1"/>
          <c:order val="1"/>
          <c:tx>
            <c:strRef>
              <c:f>Лист1!$A$12</c:f>
              <c:strCache>
                <c:ptCount val="1"/>
                <c:pt idx="0">
                  <c:v>100000</c:v>
                </c:pt>
              </c:strCache>
            </c:strRef>
          </c:tx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Лист1!$B$12:$H$12</c:f>
              <c:numCache>
                <c:formatCode>General</c:formatCode>
                <c:ptCount val="7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306-4470-AEE4-802FB0C02AC1}"/>
            </c:ext>
          </c:extLst>
        </c:ser>
        <c:ser>
          <c:idx val="2"/>
          <c:order val="2"/>
          <c:tx>
            <c:strRef>
              <c:f>Лист1!$A$13</c:f>
              <c:strCache>
                <c:ptCount val="1"/>
                <c:pt idx="0">
                  <c:v>500000</c:v>
                </c:pt>
              </c:strCache>
            </c:strRef>
          </c:tx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Лист1!$B$13:$H$13</c:f>
              <c:numCache>
                <c:formatCode>General</c:formatCode>
                <c:ptCount val="7"/>
                <c:pt idx="0">
                  <c:v>100</c:v>
                </c:pt>
                <c:pt idx="1">
                  <c:v>99</c:v>
                </c:pt>
                <c:pt idx="2">
                  <c:v>99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306-4470-AEE4-802FB0C02AC1}"/>
            </c:ext>
          </c:extLst>
        </c:ser>
        <c:ser>
          <c:idx val="3"/>
          <c:order val="3"/>
          <c:tx>
            <c:strRef>
              <c:f>Лист1!$A$14</c:f>
              <c:strCache>
                <c:ptCount val="1"/>
                <c:pt idx="0">
                  <c:v>1000000</c:v>
                </c:pt>
              </c:strCache>
            </c:strRef>
          </c:tx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Лист1!$B$14:$H$14</c:f>
              <c:numCache>
                <c:formatCode>General</c:formatCode>
                <c:ptCount val="7"/>
                <c:pt idx="0">
                  <c:v>201</c:v>
                </c:pt>
                <c:pt idx="1">
                  <c:v>200</c:v>
                </c:pt>
                <c:pt idx="2">
                  <c:v>200</c:v>
                </c:pt>
                <c:pt idx="3">
                  <c:v>201</c:v>
                </c:pt>
                <c:pt idx="4">
                  <c:v>201</c:v>
                </c:pt>
                <c:pt idx="5">
                  <c:v>201</c:v>
                </c:pt>
                <c:pt idx="6">
                  <c:v>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306-4470-AEE4-802FB0C02AC1}"/>
            </c:ext>
          </c:extLst>
        </c:ser>
        <c:dLbls/>
        <c:axId val="75639808"/>
        <c:axId val="75654272"/>
      </c:barChart>
      <c:catAx>
        <c:axId val="75639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тип данных</a:t>
                </a:r>
              </a:p>
            </c:rich>
          </c:tx>
          <c:layout>
            <c:manualLayout>
              <c:xMode val="edge"/>
              <c:yMode val="edge"/>
              <c:x val="0.39207584126611089"/>
              <c:y val="0.89245159572444654"/>
            </c:manualLayout>
          </c:layout>
        </c:title>
        <c:numFmt formatCode="General" sourceLinked="0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654272"/>
        <c:crosses val="autoZero"/>
        <c:auto val="1"/>
        <c:lblAlgn val="ctr"/>
        <c:lblOffset val="100"/>
      </c:catAx>
      <c:valAx>
        <c:axId val="756542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запроса</a:t>
                </a:r>
                <a:r>
                  <a:rPr lang="en-US" sz="1600" b="0" baseline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3322364555176868E-2"/>
              <c:y val="0.2177904573522516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6398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Лист1!$A$21</c:f>
              <c:strCache>
                <c:ptCount val="1"/>
                <c:pt idx="0">
                  <c:v>10000</c:v>
                </c:pt>
              </c:strCache>
            </c:strRef>
          </c:tx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63-4E7E-BED9-B0ADACBB56CF}"/>
            </c:ext>
          </c:extLst>
        </c:ser>
        <c:ser>
          <c:idx val="1"/>
          <c:order val="1"/>
          <c:tx>
            <c:strRef>
              <c:f>Лист1!$A$22</c:f>
              <c:strCache>
                <c:ptCount val="1"/>
                <c:pt idx="0">
                  <c:v>100000</c:v>
                </c:pt>
              </c:strCache>
            </c:strRef>
          </c:tx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24</c:v>
                </c:pt>
                <c:pt idx="1">
                  <c:v>27</c:v>
                </c:pt>
                <c:pt idx="2">
                  <c:v>29</c:v>
                </c:pt>
                <c:pt idx="3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63-4E7E-BED9-B0ADACBB56CF}"/>
            </c:ext>
          </c:extLst>
        </c:ser>
        <c:ser>
          <c:idx val="2"/>
          <c:order val="2"/>
          <c:tx>
            <c:strRef>
              <c:f>Лист1!$A$23</c:f>
              <c:strCache>
                <c:ptCount val="1"/>
                <c:pt idx="0">
                  <c:v>500000</c:v>
                </c:pt>
              </c:strCache>
            </c:strRef>
          </c:tx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121</c:v>
                </c:pt>
                <c:pt idx="1">
                  <c:v>132</c:v>
                </c:pt>
                <c:pt idx="2">
                  <c:v>147</c:v>
                </c:pt>
                <c:pt idx="3">
                  <c:v>160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63-4E7E-BED9-B0ADACBB56CF}"/>
            </c:ext>
          </c:extLst>
        </c:ser>
        <c:ser>
          <c:idx val="3"/>
          <c:order val="3"/>
          <c:tx>
            <c:strRef>
              <c:f>Лист1!$A$24</c:f>
              <c:strCache>
                <c:ptCount val="1"/>
                <c:pt idx="0">
                  <c:v>1000000</c:v>
                </c:pt>
              </c:strCache>
            </c:strRef>
          </c:tx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249</c:v>
                </c:pt>
                <c:pt idx="1">
                  <c:v>273</c:v>
                </c:pt>
                <c:pt idx="2">
                  <c:v>300</c:v>
                </c:pt>
                <c:pt idx="3">
                  <c:v>329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963-4E7E-BED9-B0ADACBB56CF}"/>
            </c:ext>
          </c:extLst>
        </c:ser>
        <c:dLbls/>
        <c:axId val="75704960"/>
        <c:axId val="75711232"/>
      </c:barChart>
      <c:catAx>
        <c:axId val="75704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предикаты, шт</a:t>
                </a:r>
                <a:endParaRPr lang="en-US" sz="16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11232"/>
        <c:crosses val="autoZero"/>
        <c:auto val="1"/>
        <c:lblAlgn val="ctr"/>
        <c:lblOffset val="100"/>
      </c:catAx>
      <c:valAx>
        <c:axId val="757112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sz="16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запроса, сек</a:t>
                </a:r>
                <a:endParaRPr lang="en-US" sz="16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049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Лист1!$A$33</c:f>
              <c:strCache>
                <c:ptCount val="1"/>
                <c:pt idx="0">
                  <c:v>время</c:v>
                </c:pt>
              </c:strCache>
            </c:strRef>
          </c:tx>
          <c:cat>
            <c:numRef>
              <c:f>Лист1!$B$32:$F$32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28</c:v>
                </c:pt>
              </c:numCache>
            </c:numRef>
          </c:cat>
          <c:val>
            <c:numRef>
              <c:f>Лист1!$B$33:$F$33</c:f>
              <c:numCache>
                <c:formatCode>General</c:formatCode>
                <c:ptCount val="5"/>
                <c:pt idx="0">
                  <c:v>74</c:v>
                </c:pt>
                <c:pt idx="1">
                  <c:v>90</c:v>
                </c:pt>
                <c:pt idx="2">
                  <c:v>107</c:v>
                </c:pt>
                <c:pt idx="3">
                  <c:v>123</c:v>
                </c:pt>
                <c:pt idx="4">
                  <c:v>140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64-47D1-81F2-B12702AB8FFD}"/>
            </c:ext>
          </c:extLst>
        </c:ser>
        <c:dLbls/>
        <c:axId val="75748864"/>
        <c:axId val="75750784"/>
      </c:barChart>
      <c:catAx>
        <c:axId val="75748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предикаты, шт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50784"/>
        <c:crosses val="autoZero"/>
        <c:auto val="1"/>
        <c:lblAlgn val="ctr"/>
        <c:lblOffset val="100"/>
      </c:catAx>
      <c:valAx>
        <c:axId val="75750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 запроса,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488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-59059"/>
            <a:ext cx="745232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МИНОБРНАУКИ РОССИИ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Федеральное государственное бюджетное образовательное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учреждение высшего образования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Ярославский государственный университет им. П.Г. Демидова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Кафедра компьютерной безопасности и математических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методов обработки информации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800" dirty="0">
                <a:cs typeface="Calibri Light" panose="020F0302020204030204" pitchFamily="34" charset="0"/>
              </a:rPr>
              <a:t>Реализация RLS (безопасность на уровне строк) в реляционных базах </a:t>
            </a:r>
            <a:r>
              <a:rPr lang="ru-RU" sz="2800" dirty="0" smtClean="0">
                <a:cs typeface="Calibri Light" panose="020F0302020204030204" pitchFamily="34" charset="0"/>
              </a:rPr>
              <a:t>данных</a:t>
            </a:r>
            <a:endParaRPr lang="ru-RU" sz="2800" dirty="0">
              <a:cs typeface="Calibri Light" panose="020F0302020204030204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0952" y="6165304"/>
            <a:ext cx="8229600" cy="35091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n-lt"/>
                <a:cs typeface="Times New Roman" pitchFamily="18" charset="0"/>
              </a:rPr>
              <a:t>Ярославль 201</a:t>
            </a:r>
            <a:r>
              <a:rPr lang="en-US" sz="2400" dirty="0" smtClean="0">
                <a:latin typeface="+mn-lt"/>
                <a:cs typeface="Times New Roman" pitchFamily="18" charset="0"/>
              </a:rPr>
              <a:t>8</a:t>
            </a:r>
            <a:endParaRPr lang="ru-RU" sz="2400" dirty="0">
              <a:latin typeface="+mn-lt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555776" y="3501008"/>
            <a:ext cx="6400800" cy="1728192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Научный руководитель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старший преподаватель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кафедры КБ </a:t>
            </a:r>
            <a:r>
              <a:rPr lang="ru-RU" sz="2600" dirty="0">
                <a:cs typeface="Times New Roman" pitchFamily="18" charset="0"/>
              </a:rPr>
              <a:t>и ММОИ., </a:t>
            </a:r>
            <a:endParaRPr lang="en-US" sz="2600" dirty="0" smtClean="0"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Власова </a:t>
            </a:r>
            <a:r>
              <a:rPr lang="ru-RU" sz="2600" dirty="0">
                <a:cs typeface="Times New Roman" pitchFamily="18" charset="0"/>
              </a:rPr>
              <a:t>О.В.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Студент группы КБ-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ru-RU" sz="2600" dirty="0" smtClean="0">
                <a:cs typeface="Times New Roman" pitchFamily="18" charset="0"/>
              </a:rPr>
              <a:t>СО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 Попов С.А.</a:t>
            </a:r>
          </a:p>
          <a:p>
            <a:pPr algn="r"/>
            <a:endParaRPr lang="ru-RU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+mn-lt"/>
                <a:cs typeface="Times New Roman" panose="02020603050405020304" pitchFamily="18" charset="0"/>
              </a:rPr>
              <a:t>хема базы данных</a:t>
            </a:r>
            <a:endParaRPr lang="ru-RU" sz="3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940" y="980728"/>
            <a:ext cx="7272808" cy="545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791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3529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204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38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094" y="908720"/>
            <a:ext cx="8405812" cy="57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0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Порядок вычисления доступа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68760"/>
            <a:ext cx="8064896" cy="53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25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5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+mn-lt"/>
                <a:cs typeface="Times New Roman" panose="02020603050405020304" pitchFamily="18" charset="0"/>
              </a:rPr>
              <a:t>Грамматика языка предикатов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ru-RU" sz="2700" dirty="0">
                <a:cs typeface="Times New Roman" panose="02020603050405020304" pitchFamily="18" charset="0"/>
              </a:rPr>
              <a:t>выражение → литерал</a:t>
            </a:r>
          </a:p>
          <a:p>
            <a:pPr marL="0" indent="0">
              <a:buNone/>
            </a:pPr>
            <a:r>
              <a:rPr lang="ru-RU" sz="2700" dirty="0" smtClean="0">
                <a:cs typeface="Times New Roman" panose="02020603050405020304" pitchFamily="18" charset="0"/>
              </a:rPr>
              <a:t>           | </a:t>
            </a:r>
            <a:r>
              <a:rPr lang="ru-RU" sz="2700" dirty="0">
                <a:cs typeface="Times New Roman" panose="02020603050405020304" pitchFamily="18" charset="0"/>
              </a:rPr>
              <a:t>унарная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бинарная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</a:t>
            </a:r>
            <a:r>
              <a:rPr lang="ru-RU" sz="2700" dirty="0" smtClean="0">
                <a:cs typeface="Times New Roman" panose="02020603050405020304" pitchFamily="18" charset="0"/>
              </a:rPr>
              <a:t>группировка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литерал → число | строка | "</a:t>
            </a:r>
            <a:r>
              <a:rPr lang="en-US" sz="2700" dirty="0">
                <a:cs typeface="Times New Roman" panose="02020603050405020304" pitchFamily="18" charset="0"/>
              </a:rPr>
              <a:t>true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false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nil</a:t>
            </a:r>
            <a:r>
              <a:rPr lang="ru-RU" sz="2700" dirty="0">
                <a:cs typeface="Times New Roman" panose="02020603050405020304" pitchFamily="18" charset="0"/>
              </a:rPr>
              <a:t>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группировка → "("выражение")"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унарная операция → ( "-" | "!" )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бинарная операция → выражение оператор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оператор → "=" | "!=" | "&lt;" | "&lt;=" | "&gt;" | "&gt;="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"+"  | "-"  | "*" | "/" | "</a:t>
            </a:r>
            <a:r>
              <a:rPr lang="en-US" sz="2700" dirty="0">
                <a:cs typeface="Times New Roman" panose="02020603050405020304" pitchFamily="18" charset="0"/>
              </a:rPr>
              <a:t>as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like</a:t>
            </a:r>
            <a:r>
              <a:rPr lang="ru-RU" sz="2700" dirty="0" smtClean="0">
                <a:cs typeface="Times New Roman" panose="02020603050405020304" pitchFamily="18" charset="0"/>
              </a:rPr>
              <a:t>"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число →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16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32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64 | </a:t>
            </a:r>
            <a:r>
              <a:rPr lang="en-US" sz="2700" dirty="0" smtClean="0">
                <a:cs typeface="Times New Roman" panose="02020603050405020304" pitchFamily="18" charset="0"/>
              </a:rPr>
              <a:t>Double</a:t>
            </a:r>
            <a:endParaRPr lang="ru-RU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03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предикатов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“R.[</a:t>
            </a:r>
            <a:r>
              <a:rPr lang="ru-RU" dirty="0" smtClean="0"/>
              <a:t>Город продаж</a:t>
            </a:r>
            <a:r>
              <a:rPr lang="en-US" dirty="0" smtClean="0"/>
              <a:t>]</a:t>
            </a:r>
            <a:r>
              <a:rPr lang="ru-RU" dirty="0" smtClean="0"/>
              <a:t> = С</a:t>
            </a:r>
            <a:r>
              <a:rPr lang="en-US" dirty="0" smtClean="0"/>
              <a:t>.[</a:t>
            </a:r>
            <a:r>
              <a:rPr lang="ru-RU" dirty="0" smtClean="0"/>
              <a:t>Город пользователя</a:t>
            </a:r>
            <a:r>
              <a:rPr lang="en-US" dirty="0" smtClean="0"/>
              <a:t>]”</a:t>
            </a:r>
            <a:endParaRPr lang="ru-RU" dirty="0" smtClean="0"/>
          </a:p>
          <a:p>
            <a:r>
              <a:rPr lang="en-US" dirty="0" smtClean="0"/>
              <a:t>“R.[</a:t>
            </a:r>
            <a:r>
              <a:rPr lang="ru-RU" dirty="0" smtClean="0"/>
              <a:t>дата запуска</a:t>
            </a:r>
            <a:r>
              <a:rPr lang="en-US" dirty="0" smtClean="0"/>
              <a:t>] &gt; </a:t>
            </a:r>
            <a:r>
              <a:rPr lang="ru-RU" dirty="0" smtClean="0"/>
              <a:t>С</a:t>
            </a:r>
            <a:r>
              <a:rPr lang="en-US" dirty="0" smtClean="0"/>
              <a:t>.[</a:t>
            </a:r>
            <a:r>
              <a:rPr lang="ru-RU" dirty="0" smtClean="0"/>
              <a:t>Дата регистрации</a:t>
            </a:r>
            <a:r>
              <a:rPr lang="en-US" dirty="0" smtClean="0"/>
              <a:t>]”</a:t>
            </a:r>
            <a:endParaRPr lang="ru-RU" dirty="0" smtClean="0"/>
          </a:p>
          <a:p>
            <a:r>
              <a:rPr lang="en-US" dirty="0" smtClean="0"/>
              <a:t>“R.[</a:t>
            </a:r>
            <a:r>
              <a:rPr lang="ru-RU" dirty="0" smtClean="0"/>
              <a:t>дата выдачи</a:t>
            </a:r>
            <a:r>
              <a:rPr lang="en-US" dirty="0" smtClean="0"/>
              <a:t>]</a:t>
            </a:r>
            <a:r>
              <a:rPr lang="ru-RU" dirty="0" smtClean="0"/>
              <a:t> + </a:t>
            </a:r>
            <a:r>
              <a:rPr lang="en-US" dirty="0" smtClean="0"/>
              <a:t>“5.0.0.0”</a:t>
            </a:r>
            <a:r>
              <a:rPr lang="ru-RU" dirty="0" smtClean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timespan</a:t>
            </a:r>
            <a:r>
              <a:rPr lang="en-US" dirty="0" smtClean="0"/>
              <a:t> &gt; </a:t>
            </a:r>
            <a:r>
              <a:rPr lang="en-US" dirty="0" err="1" smtClean="0"/>
              <a:t>CurrentDate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dirty="0" smtClean="0"/>
              <a:t>“</a:t>
            </a:r>
            <a:r>
              <a:rPr lang="ru-RU" dirty="0" smtClean="0"/>
              <a:t>(</a:t>
            </a:r>
            <a:r>
              <a:rPr lang="en-US" dirty="0" smtClean="0"/>
              <a:t>C.[</a:t>
            </a:r>
            <a:r>
              <a:rPr lang="ru-RU" dirty="0" smtClean="0"/>
              <a:t>Значение</a:t>
            </a:r>
            <a:r>
              <a:rPr lang="en-US" dirty="0" smtClean="0"/>
              <a:t>] </a:t>
            </a:r>
            <a:r>
              <a:rPr lang="ru-RU" dirty="0" smtClean="0"/>
              <a:t>+ 5) / 2 – 12.32 </a:t>
            </a:r>
            <a:r>
              <a:rPr lang="en-US" dirty="0" smtClean="0"/>
              <a:t>&gt; 0 and C.[</a:t>
            </a:r>
            <a:r>
              <a:rPr lang="ru-RU" dirty="0" smtClean="0"/>
              <a:t>включено</a:t>
            </a:r>
            <a:r>
              <a:rPr lang="en-US" dirty="0" smtClean="0"/>
              <a:t>]</a:t>
            </a:r>
            <a:r>
              <a:rPr lang="ru-RU" dirty="0" smtClean="0"/>
              <a:t> = </a:t>
            </a:r>
            <a:r>
              <a:rPr lang="en-US" smtClean="0"/>
              <a:t>true”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Цели</a:t>
            </a:r>
            <a:endParaRPr lang="ru-RU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- гибкие политики безопасности на языке SQL в системах управления базами данных.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Предмет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разработка механизма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гибкого разграничения прав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 доступ к записям базы данных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 основе предикатов.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данной работы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написание приложения, демонстрирующего возможности реализованного механизма разграничения доступа.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01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одним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условием и получением данных только из текущей строки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2"/>
          <p:cNvGraphicFramePr/>
          <p:nvPr>
            <p:extLst>
              <p:ext uri="{D42A27DB-BD31-4B8C-83A1-F6EECF244321}">
                <p14:modId xmlns:p14="http://schemas.microsoft.com/office/powerpoint/2010/main" xmlns="" val="3343915650"/>
              </p:ext>
            </p:extLst>
          </p:nvPr>
        </p:nvGraphicFramePr>
        <p:xfrm>
          <a:off x="457200" y="1124744"/>
          <a:ext cx="814724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2168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одним условием и получением данных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из текущей строки и строки с данными пользователя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1"/>
          <p:cNvGraphicFramePr/>
          <p:nvPr>
            <p:extLst>
              <p:ext uri="{D42A27DB-BD31-4B8C-83A1-F6EECF244321}">
                <p14:modId xmlns:p14="http://schemas.microsoft.com/office/powerpoint/2010/main" xmlns="" val="985431669"/>
              </p:ext>
            </p:extLst>
          </p:nvPr>
        </p:nvGraphicFramePr>
        <p:xfrm>
          <a:off x="457200" y="1340768"/>
          <a:ext cx="82296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6567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системы для предикатов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получением данных из текущей строки и строки с данными 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73387101"/>
              </p:ext>
            </p:extLst>
          </p:nvPr>
        </p:nvGraphicFramePr>
        <p:xfrm>
          <a:off x="457200" y="1772816"/>
          <a:ext cx="822960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927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оптимизированной системы для предикатов с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получением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данных из текущей строки и строки с данными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пользователя на выборке из миллиона записей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3"/>
          <p:cNvGraphicFramePr/>
          <p:nvPr>
            <p:extLst>
              <p:ext uri="{D42A27DB-BD31-4B8C-83A1-F6EECF244321}">
                <p14:modId xmlns:p14="http://schemas.microsoft.com/office/powerpoint/2010/main" xmlns="" val="3936272337"/>
              </p:ext>
            </p:extLst>
          </p:nvPr>
        </p:nvGraphicFramePr>
        <p:xfrm>
          <a:off x="485918" y="1628800"/>
          <a:ext cx="820088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8692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cs typeface="Times New Roman" panose="02020603050405020304" pitchFamily="18" charset="0"/>
              </a:rPr>
              <a:t>Альтернативные варианты вычисления предикатов</a:t>
            </a:r>
            <a:endParaRPr lang="ru-RU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Подождать функциональности, позволяющей создавать общие переменные, созданные перед обращением к строкам таблицы и доступные в контексте выполнения предиката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Вынести исполнение предиката на уровень приложения и конвертировать дерево выражений в </a:t>
            </a:r>
            <a:r>
              <a:rPr lang="en-US" dirty="0" smtClean="0">
                <a:cs typeface="Times New Roman" panose="02020603050405020304" pitchFamily="18" charset="0"/>
              </a:rPr>
              <a:t>SQL </a:t>
            </a:r>
            <a:r>
              <a:rPr lang="ru-RU" dirty="0" smtClean="0">
                <a:cs typeface="Times New Roman" panose="02020603050405020304" pitchFamily="18" charset="0"/>
              </a:rPr>
              <a:t>код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Каждый раз при изменении политики безопасности перекомпилировать процедуру, вычисляющую доступ к строчкам БД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16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Выводы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Изучены принципы создания политики безопасности в СУБД </a:t>
            </a:r>
            <a:r>
              <a:rPr lang="en-US" dirty="0"/>
              <a:t>SQL SERVER</a:t>
            </a:r>
            <a:r>
              <a:rPr lang="ru-RU" dirty="0"/>
              <a:t> 2016</a:t>
            </a:r>
          </a:p>
          <a:p>
            <a:pPr lvl="0"/>
            <a:r>
              <a:rPr lang="ru-RU" dirty="0"/>
              <a:t>Изучены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Спроектирована </a:t>
            </a:r>
            <a:r>
              <a:rPr lang="ru-RU" dirty="0" smtClean="0"/>
              <a:t>баз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данных, на которую </a:t>
            </a:r>
            <a:r>
              <a:rPr lang="ru-RU" dirty="0" smtClean="0"/>
              <a:t>будут </a:t>
            </a:r>
            <a:r>
              <a:rPr lang="ru-RU" dirty="0"/>
              <a:t>накладываться политики безопасности</a:t>
            </a:r>
          </a:p>
          <a:p>
            <a:pPr lvl="0"/>
            <a:r>
              <a:rPr lang="ru-RU" dirty="0"/>
              <a:t>Создано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Реализован механизм гибкого разграничения прав на записи базы данных, на основе предикатов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cs typeface="Times New Roman" pitchFamily="18" charset="0"/>
              </a:rPr>
              <a:t>Спасибо за внимание</a:t>
            </a:r>
            <a:endParaRPr lang="ru-RU" sz="5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itchFamily="18" charset="0"/>
              </a:rPr>
              <a:t>Задачи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Изучить принципы создания политики безопасности в СУБД </a:t>
            </a:r>
            <a:r>
              <a:rPr lang="en-US" dirty="0"/>
              <a:t>SQL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ru-RU" dirty="0"/>
              <a:t>2016</a:t>
            </a:r>
          </a:p>
          <a:p>
            <a:pPr lvl="0"/>
            <a:r>
              <a:rPr lang="ru-RU" dirty="0"/>
              <a:t>Изучить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Спроектировать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Написать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Реализовать механизм гибкого разграничения прав на записи базы </a:t>
            </a:r>
            <a:r>
              <a:rPr lang="ru-RU" dirty="0" smtClean="0"/>
              <a:t>данных </a:t>
            </a:r>
            <a:r>
              <a:rPr lang="ru-RU" dirty="0"/>
              <a:t>на основе </a:t>
            </a:r>
            <a:r>
              <a:rPr lang="ru-RU" dirty="0" smtClean="0"/>
              <a:t>предикатов</a:t>
            </a:r>
          </a:p>
          <a:p>
            <a:r>
              <a:rPr lang="ru-RU" dirty="0"/>
              <a:t>Измерить производительность и </a:t>
            </a:r>
            <a:r>
              <a:rPr lang="ru-RU" dirty="0" smtClean="0"/>
              <a:t>оценить практичность </a:t>
            </a:r>
            <a:r>
              <a:rPr lang="ru-RU" dirty="0"/>
              <a:t>данного механизма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разграничения прав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FLS – field level 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полей)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RLS - row level 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строк)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Безопасность на уровне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RLS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– технология, позволяющая ограничивать доступ пользователей к данным в базе данных на основе предикатов, выполняющихся в контексте каждой строки.</a:t>
            </a:r>
          </a:p>
          <a:p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-msdn.sec.s-msft.com/dynimg/IC85177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826768" cy="2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Безопасность без </a:t>
            </a:r>
            <a:r>
              <a:rPr lang="en-US" dirty="0" smtClean="0"/>
              <a:t>RLS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/>
              <a:t>С помощью триггеров  и </a:t>
            </a:r>
            <a:r>
              <a:rPr lang="ru-RU" sz="3600" dirty="0" smtClean="0"/>
              <a:t>представлений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2800" dirty="0" smtClean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Достоинства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Максимальная оптимизация своими силами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Гибкость предикатов, так как используются триггеры</a:t>
            </a:r>
          </a:p>
          <a:p>
            <a:pPr lvl="1" algn="just">
              <a:spcBef>
                <a:spcPts val="0"/>
              </a:spcBef>
            </a:pPr>
            <a:endParaRPr lang="ru-RU" sz="2400" dirty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Недостатки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Сложно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На каждую таблицу необходимо создать по триггеру и несколько представлений, в зависимости от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Реализация политики с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RLS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Достоинства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Легко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Нет необходимости создавать лишние представления и триггеры, за исключением случаев оптимизации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Привязка к схеме</a:t>
            </a:r>
          </a:p>
          <a:p>
            <a:pPr algn="just">
              <a:spcBef>
                <a:spcPts val="0"/>
              </a:spcBef>
            </a:pPr>
            <a:endParaRPr lang="ru-RU" sz="2800" dirty="0" smtClean="0"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Недостатки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 сложном предикате, лучше ограничить пользователя на работу с представлением, нежели непосредственно с таблицей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41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3416" y="908720"/>
            <a:ext cx="8229600" cy="4925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Разработано </a:t>
            </a:r>
            <a:r>
              <a:rPr lang="en-US" dirty="0" smtClean="0">
                <a:cs typeface="Times New Roman" panose="02020603050405020304" pitchFamily="18" charset="0"/>
              </a:rPr>
              <a:t>web</a:t>
            </a:r>
            <a:r>
              <a:rPr lang="ru-RU" dirty="0" smtClean="0">
                <a:cs typeface="Times New Roman" panose="02020603050405020304" pitchFamily="18" charset="0"/>
              </a:rPr>
              <a:t>-приложение для управления сущностями тестовой БД и настройки политики </a:t>
            </a:r>
            <a:r>
              <a:rPr lang="ru-RU" dirty="0" smtClean="0">
                <a:cs typeface="Times New Roman" panose="02020603050405020304" pitchFamily="18" charset="0"/>
              </a:rPr>
              <a:t>безопасности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Написана </a:t>
            </a:r>
            <a:r>
              <a:rPr lang="ru-RU" dirty="0" smtClean="0">
                <a:cs typeface="Times New Roman" panose="02020603050405020304" pitchFamily="18" charset="0"/>
              </a:rPr>
              <a:t>библиотека на языке </a:t>
            </a:r>
            <a:r>
              <a:rPr lang="en-US" dirty="0" smtClean="0">
                <a:cs typeface="Times New Roman" panose="02020603050405020304" pitchFamily="18" charset="0"/>
              </a:rPr>
              <a:t>C#</a:t>
            </a:r>
            <a:r>
              <a:rPr lang="ru-RU" dirty="0" smtClean="0">
                <a:cs typeface="Times New Roman" panose="02020603050405020304" pitchFamily="18" charset="0"/>
              </a:rPr>
              <a:t> для вычисления доступа к строкам таблиц базы данных</a:t>
            </a: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Результаты</a:t>
            </a:r>
            <a:endParaRPr lang="ru-R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cs typeface="Times New Roman" panose="02020603050405020304" pitchFamily="18" charset="0"/>
              </a:rPr>
              <a:t>Измерена </a:t>
            </a:r>
            <a:r>
              <a:rPr lang="ru-RU" dirty="0">
                <a:cs typeface="Times New Roman" panose="02020603050405020304" pitchFamily="18" charset="0"/>
              </a:rPr>
              <a:t>производительность системы с включённой политикой безопасности при большом количестве </a:t>
            </a:r>
            <a:r>
              <a:rPr lang="ru-RU" dirty="0" smtClean="0">
                <a:cs typeface="Times New Roman" panose="02020603050405020304" pitchFamily="18" charset="0"/>
              </a:rPr>
              <a:t>данных</a:t>
            </a: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cs typeface="Times New Roman" panose="02020603050405020304" pitchFamily="18" charset="0"/>
              </a:rPr>
              <a:t>Исследованы некоторые альтернативные варианты </a:t>
            </a:r>
            <a:r>
              <a:rPr lang="ru-RU" dirty="0">
                <a:cs typeface="Times New Roman" panose="02020603050405020304" pitchFamily="18" charset="0"/>
              </a:rPr>
              <a:t>настройки динамической политики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832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731</Words>
  <Application>Microsoft Office PowerPoint</Application>
  <PresentationFormat>Экран (4:3)</PresentationFormat>
  <Paragraphs>103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Ярославль 2018</vt:lpstr>
      <vt:lpstr>Цели</vt:lpstr>
      <vt:lpstr>Задачи</vt:lpstr>
      <vt:lpstr>Способы разграничения прав</vt:lpstr>
      <vt:lpstr>Безопасность на уровне строк</vt:lpstr>
      <vt:lpstr>Безопасность без RLS С помощью триггеров  и представлений</vt:lpstr>
      <vt:lpstr>Реализация политики с RLS</vt:lpstr>
      <vt:lpstr>Результаты</vt:lpstr>
      <vt:lpstr>Результаты</vt:lpstr>
      <vt:lpstr>Схема базы данных</vt:lpstr>
      <vt:lpstr>Слайд 11</vt:lpstr>
      <vt:lpstr>Слайд 12</vt:lpstr>
      <vt:lpstr>Слайд 13</vt:lpstr>
      <vt:lpstr>Слайд 14</vt:lpstr>
      <vt:lpstr>Слайд 15</vt:lpstr>
      <vt:lpstr>Схема работы приложения</vt:lpstr>
      <vt:lpstr>Порядок вычисления доступа</vt:lpstr>
      <vt:lpstr>Грамматика языка предикатов</vt:lpstr>
      <vt:lpstr>Примеры предикатов</vt:lpstr>
      <vt:lpstr>Производительность системы для предикатов с одним условием и получением данных только из текущей строки</vt:lpstr>
      <vt:lpstr>Производительность системы для предикатов с одним условием и получением данных из текущей строки и строки с данными пользователя</vt:lpstr>
      <vt:lpstr>Производительность системы для предикатов с несколькими условиями и получением данных из текущей строки и строки с данными пользователя</vt:lpstr>
      <vt:lpstr>Производительность оптимизированной системы для предикатов с несколькими условиями и получением данных из текущей строки и строки с данными пользователя на выборке из миллиона записей</vt:lpstr>
      <vt:lpstr>Альтернативные варианты вычисления предикатов</vt:lpstr>
      <vt:lpstr>Выводы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Сергей Попов</cp:lastModifiedBy>
  <cp:revision>54</cp:revision>
  <dcterms:created xsi:type="dcterms:W3CDTF">2016-06-05T20:27:09Z</dcterms:created>
  <dcterms:modified xsi:type="dcterms:W3CDTF">2018-01-22T21:34:20Z</dcterms:modified>
</cp:coreProperties>
</file>