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274" r:id="rId3"/>
    <p:sldId id="264" r:id="rId4"/>
    <p:sldId id="265" r:id="rId5"/>
    <p:sldId id="269" r:id="rId6"/>
    <p:sldId id="270" r:id="rId7"/>
    <p:sldId id="271" r:id="rId8"/>
    <p:sldId id="266" r:id="rId9"/>
    <p:sldId id="283" r:id="rId10"/>
    <p:sldId id="273" r:id="rId11"/>
    <p:sldId id="272" r:id="rId12"/>
    <p:sldId id="256" r:id="rId13"/>
    <p:sldId id="258" r:id="rId14"/>
    <p:sldId id="260" r:id="rId15"/>
    <p:sldId id="261" r:id="rId16"/>
    <p:sldId id="262" r:id="rId17"/>
    <p:sldId id="275" r:id="rId18"/>
    <p:sldId id="284" r:id="rId19"/>
    <p:sldId id="277" r:id="rId20"/>
    <p:sldId id="278" r:id="rId21"/>
    <p:sldId id="279" r:id="rId22"/>
    <p:sldId id="280" r:id="rId23"/>
    <p:sldId id="281" r:id="rId24"/>
    <p:sldId id="282" r:id="rId25"/>
    <p:sldId id="267" r:id="rId26"/>
    <p:sldId id="26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positories\security-policy\meas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1-4F93-8BC4-F0BCDAC0C5CB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Лист1!$B$3:$I$3</c:f>
              <c:numCache>
                <c:formatCode>General</c:formatCode>
                <c:ptCount val="8"/>
                <c:pt idx="0">
                  <c:v>15</c:v>
                </c:pt>
                <c:pt idx="1">
                  <c:v>14</c:v>
                </c:pt>
                <c:pt idx="2">
                  <c:v>14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11-4F93-8BC4-F0BCDAC0C5CB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500000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Лист1!$B$4:$I$4</c:f>
              <c:numCache>
                <c:formatCode>General</c:formatCode>
                <c:ptCount val="8"/>
                <c:pt idx="0">
                  <c:v>75</c:v>
                </c:pt>
                <c:pt idx="1">
                  <c:v>75</c:v>
                </c:pt>
                <c:pt idx="2">
                  <c:v>74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11-4F93-8BC4-F0BCDAC0C5CB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Лист1!$B$5:$I$5</c:f>
              <c:numCache>
                <c:formatCode>General</c:formatCode>
                <c:ptCount val="8"/>
                <c:pt idx="0">
                  <c:v>144</c:v>
                </c:pt>
                <c:pt idx="1">
                  <c:v>144</c:v>
                </c:pt>
                <c:pt idx="2">
                  <c:v>144</c:v>
                </c:pt>
                <c:pt idx="3">
                  <c:v>144</c:v>
                </c:pt>
                <c:pt idx="4">
                  <c:v>144</c:v>
                </c:pt>
                <c:pt idx="5">
                  <c:v>144</c:v>
                </c:pt>
                <c:pt idx="6">
                  <c:v>144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11-4F93-8BC4-F0BCDAC0C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328576"/>
        <c:axId val="86558976"/>
      </c:barChart>
      <c:catAx>
        <c:axId val="82328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 dirty="0">
                    <a:latin typeface="Times New Roman" pitchFamily="18" charset="0"/>
                    <a:cs typeface="Times New Roman" pitchFamily="18" charset="0"/>
                  </a:rPr>
                  <a:t>тип</a:t>
                </a:r>
                <a:r>
                  <a:rPr lang="ru-RU" sz="1800" b="0" baseline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600" b="0" baseline="0" dirty="0">
                    <a:latin typeface="Times New Roman" pitchFamily="18" charset="0"/>
                    <a:cs typeface="Times New Roman" pitchFamily="18" charset="0"/>
                  </a:rPr>
                  <a:t>данных</a:t>
                </a:r>
                <a:endParaRPr lang="ru-RU" sz="16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86558976"/>
        <c:crosses val="autoZero"/>
        <c:auto val="1"/>
        <c:lblAlgn val="ctr"/>
        <c:lblOffset val="100"/>
        <c:noMultiLvlLbl val="0"/>
      </c:catAx>
      <c:valAx>
        <c:axId val="86558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dirty="0">
                    <a:latin typeface="Times New Roman" pitchFamily="18" charset="0"/>
                    <a:cs typeface="Times New Roman" pitchFamily="18" charset="0"/>
                  </a:rPr>
                  <a:t>время запроса, сек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823285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Лист1!$A$11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Лист1!$B$11:$H$11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6-4470-AEE4-802FB0C02AC1}"/>
            </c:ext>
          </c:extLst>
        </c:ser>
        <c:ser>
          <c:idx val="1"/>
          <c:order val="1"/>
          <c:tx>
            <c:strRef>
              <c:f>Лист1!$A$12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Лист1!$B$12:$H$12</c:f>
              <c:numCache>
                <c:formatCode>General</c:formatCode>
                <c:ptCount val="7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6-4470-AEE4-802FB0C02AC1}"/>
            </c:ext>
          </c:extLst>
        </c:ser>
        <c:ser>
          <c:idx val="2"/>
          <c:order val="2"/>
          <c:tx>
            <c:strRef>
              <c:f>Лист1!$A$13</c:f>
              <c:strCache>
                <c:ptCount val="1"/>
                <c:pt idx="0">
                  <c:v>500000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Лист1!$B$13:$H$13</c:f>
              <c:numCache>
                <c:formatCode>General</c:formatCode>
                <c:ptCount val="7"/>
                <c:pt idx="0">
                  <c:v>100</c:v>
                </c:pt>
                <c:pt idx="1">
                  <c:v>99</c:v>
                </c:pt>
                <c:pt idx="2">
                  <c:v>99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06-4470-AEE4-802FB0C02AC1}"/>
            </c:ext>
          </c:extLst>
        </c:ser>
        <c:ser>
          <c:idx val="3"/>
          <c:order val="3"/>
          <c:tx>
            <c:strRef>
              <c:f>Лист1!$A$14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Лист1!$B$14:$H$14</c:f>
              <c:numCache>
                <c:formatCode>General</c:formatCode>
                <c:ptCount val="7"/>
                <c:pt idx="0">
                  <c:v>201</c:v>
                </c:pt>
                <c:pt idx="1">
                  <c:v>200</c:v>
                </c:pt>
                <c:pt idx="2">
                  <c:v>200</c:v>
                </c:pt>
                <c:pt idx="3">
                  <c:v>201</c:v>
                </c:pt>
                <c:pt idx="4">
                  <c:v>201</c:v>
                </c:pt>
                <c:pt idx="5">
                  <c:v>201</c:v>
                </c:pt>
                <c:pt idx="6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06-4470-AEE4-802FB0C02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029696"/>
        <c:axId val="70031616"/>
      </c:barChart>
      <c:catAx>
        <c:axId val="70029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тип данных</a:t>
                </a:r>
              </a:p>
            </c:rich>
          </c:tx>
          <c:layout>
            <c:manualLayout>
              <c:xMode val="edge"/>
              <c:yMode val="edge"/>
              <c:x val="0.39207584126611084"/>
              <c:y val="0.89245159572444666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0031616"/>
        <c:crosses val="autoZero"/>
        <c:auto val="1"/>
        <c:lblAlgn val="ctr"/>
        <c:lblOffset val="100"/>
        <c:noMultiLvlLbl val="0"/>
      </c:catAx>
      <c:valAx>
        <c:axId val="70031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время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 запроса</a:t>
                </a:r>
                <a:r>
                  <a:rPr lang="en-US" sz="1600" b="0" baseline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сек</a:t>
                </a:r>
                <a:endParaRPr lang="ru-RU" sz="16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1.3322364555176868E-2"/>
              <c:y val="0.217790457352251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00296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Лист1!$A$21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3-4E7E-BED9-B0ADACBB56CF}"/>
            </c:ext>
          </c:extLst>
        </c:ser>
        <c:ser>
          <c:idx val="1"/>
          <c:order val="1"/>
          <c:tx>
            <c:strRef>
              <c:f>Лист1!$A$22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24</c:v>
                </c:pt>
                <c:pt idx="1">
                  <c:v>27</c:v>
                </c:pt>
                <c:pt idx="2">
                  <c:v>29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3-4E7E-BED9-B0ADACBB56CF}"/>
            </c:ext>
          </c:extLst>
        </c:ser>
        <c:ser>
          <c:idx val="2"/>
          <c:order val="2"/>
          <c:tx>
            <c:strRef>
              <c:f>Лист1!$A$23</c:f>
              <c:strCache>
                <c:ptCount val="1"/>
                <c:pt idx="0">
                  <c:v>500000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121</c:v>
                </c:pt>
                <c:pt idx="1">
                  <c:v>132</c:v>
                </c:pt>
                <c:pt idx="2">
                  <c:v>147</c:v>
                </c:pt>
                <c:pt idx="3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3-4E7E-BED9-B0ADACBB56CF}"/>
            </c:ext>
          </c:extLst>
        </c:ser>
        <c:ser>
          <c:idx val="3"/>
          <c:order val="3"/>
          <c:tx>
            <c:strRef>
              <c:f>Лист1!$A$24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249</c:v>
                </c:pt>
                <c:pt idx="1">
                  <c:v>273</c:v>
                </c:pt>
                <c:pt idx="2">
                  <c:v>300</c:v>
                </c:pt>
                <c:pt idx="3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63-4E7E-BED9-B0ADACBB5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006656"/>
        <c:axId val="94016640"/>
      </c:barChart>
      <c:catAx>
        <c:axId val="94006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предикаты, шт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94016640"/>
        <c:crosses val="autoZero"/>
        <c:auto val="1"/>
        <c:lblAlgn val="ctr"/>
        <c:lblOffset val="100"/>
        <c:noMultiLvlLbl val="0"/>
      </c:catAx>
      <c:valAx>
        <c:axId val="940166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</a:t>
                </a:r>
                <a:r>
                  <a:rPr lang="ru-RU" sz="16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запроса, сек</a:t>
                </a:r>
                <a:endParaRPr lang="en-US" sz="16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94006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Лист1!$A$33</c:f>
              <c:strCache>
                <c:ptCount val="1"/>
                <c:pt idx="0">
                  <c:v>время</c:v>
                </c:pt>
              </c:strCache>
            </c:strRef>
          </c:tx>
          <c:invertIfNegative val="0"/>
          <c:cat>
            <c:numRef>
              <c:f>Лист1!$B$32:$F$32</c:f>
              <c:numCache>
                <c:formatCode>General</c:formatCode>
                <c:ptCount val="5"/>
                <c:pt idx="0">
                  <c:v>1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  <c:pt idx="4">
                  <c:v>28</c:v>
                </c:pt>
              </c:numCache>
            </c:numRef>
          </c:cat>
          <c:val>
            <c:numRef>
              <c:f>Лист1!$B$33:$F$33</c:f>
              <c:numCache>
                <c:formatCode>General</c:formatCode>
                <c:ptCount val="5"/>
                <c:pt idx="0">
                  <c:v>74</c:v>
                </c:pt>
                <c:pt idx="1">
                  <c:v>90</c:v>
                </c:pt>
                <c:pt idx="2">
                  <c:v>107</c:v>
                </c:pt>
                <c:pt idx="3">
                  <c:v>123</c:v>
                </c:pt>
                <c:pt idx="4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4-47D1-81F2-B12702AB8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314368"/>
        <c:axId val="82316288"/>
      </c:barChart>
      <c:catAx>
        <c:axId val="82314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предикаты, шт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82316288"/>
        <c:crosses val="autoZero"/>
        <c:auto val="1"/>
        <c:lblAlgn val="ctr"/>
        <c:lblOffset val="100"/>
        <c:noMultiLvlLbl val="0"/>
      </c:catAx>
      <c:valAx>
        <c:axId val="82316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время запроса,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 сек</a:t>
                </a:r>
                <a:endParaRPr lang="ru-RU" sz="16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823143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37F7-E0E7-4505-892E-1857864A9A37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116B-A6DE-4D58-B6D7-79458A182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116B-A6DE-4D58-B6D7-79458A1821E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99592" y="-59059"/>
            <a:ext cx="745232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МИНОБРНАУКИ РОССИИ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Федеральное государственное бюджетное образовательное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учреждение высшего образования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Ярославский государственный университет им. П.Г. Демидова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Кафедра компьютерной безопасности и математических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методов обработки информации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800" dirty="0">
                <a:cs typeface="Calibri Light" panose="020F0302020204030204" pitchFamily="34" charset="0"/>
              </a:rPr>
              <a:t>Реализация RLS (безопасность на уровне строк) в реляционных базах </a:t>
            </a:r>
            <a:r>
              <a:rPr lang="ru-RU" sz="2800" dirty="0" smtClean="0">
                <a:cs typeface="Calibri Light" panose="020F0302020204030204" pitchFamily="34" charset="0"/>
              </a:rPr>
              <a:t>данных</a:t>
            </a:r>
            <a:endParaRPr lang="ru-RU" sz="2800" dirty="0">
              <a:cs typeface="Calibri Light" panose="020F0302020204030204" pitchFamily="34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10952" y="6165304"/>
            <a:ext cx="8229600" cy="350912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n-lt"/>
                <a:cs typeface="Times New Roman" pitchFamily="18" charset="0"/>
              </a:rPr>
              <a:t>Ярославль 201</a:t>
            </a:r>
            <a:r>
              <a:rPr lang="en-US" sz="2400" dirty="0" smtClean="0">
                <a:latin typeface="+mn-lt"/>
                <a:cs typeface="Times New Roman" pitchFamily="18" charset="0"/>
              </a:rPr>
              <a:t>8</a:t>
            </a:r>
            <a:endParaRPr lang="ru-RU" sz="2400" dirty="0">
              <a:latin typeface="+mn-lt"/>
              <a:cs typeface="Times New Roman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2555776" y="3501008"/>
            <a:ext cx="6400800" cy="1728192"/>
          </a:xfrm>
        </p:spPr>
        <p:txBody>
          <a:bodyPr>
            <a:normAutofit fontScale="85000" lnSpcReduction="20000"/>
          </a:bodyPr>
          <a:lstStyle/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Научный </a:t>
            </a: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endParaRPr lang="ru-RU" sz="26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старший преподаватель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r">
              <a:buNone/>
            </a:pPr>
            <a:r>
              <a:rPr lang="ru-RU" sz="2600" dirty="0" smtClean="0">
                <a:cs typeface="Times New Roman" pitchFamily="18" charset="0"/>
              </a:rPr>
              <a:t>кафедры КБ </a:t>
            </a:r>
            <a:r>
              <a:rPr lang="ru-RU" sz="2600" dirty="0">
                <a:cs typeface="Times New Roman" pitchFamily="18" charset="0"/>
              </a:rPr>
              <a:t>и ММОИ., </a:t>
            </a:r>
            <a:endParaRPr lang="en-US" sz="2600" dirty="0" smtClean="0"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cs typeface="Times New Roman" pitchFamily="18" charset="0"/>
              </a:rPr>
              <a:t>Власова </a:t>
            </a:r>
            <a:r>
              <a:rPr lang="ru-RU" sz="2600" dirty="0">
                <a:cs typeface="Times New Roman" pitchFamily="18" charset="0"/>
              </a:rPr>
              <a:t>О.В.</a:t>
            </a:r>
            <a:endParaRPr lang="ru-RU" sz="26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Студент группы КБ-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6</a:t>
            </a: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ru-RU" sz="2600" dirty="0" smtClean="0">
                <a:cs typeface="Times New Roman" pitchFamily="18" charset="0"/>
              </a:rPr>
              <a:t>СО</a:t>
            </a: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 Попов С.А.</a:t>
            </a:r>
          </a:p>
          <a:p>
            <a:pPr algn="r"/>
            <a:endParaRPr lang="ru-RU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+mn-lt"/>
                <a:cs typeface="Times New Roman" panose="02020603050405020304" pitchFamily="18" charset="0"/>
              </a:rPr>
              <a:t>хема базы данных</a:t>
            </a:r>
            <a:endParaRPr lang="ru-RU" sz="3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40" y="980728"/>
            <a:ext cx="7272808" cy="545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20"/>
            <a:ext cx="7812360" cy="684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791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8497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835292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204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388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4" y="908720"/>
            <a:ext cx="8405812" cy="57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Порядок вычисления доступа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064896" cy="53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5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+mn-lt"/>
                <a:cs typeface="Times New Roman" panose="02020603050405020304" pitchFamily="18" charset="0"/>
              </a:rPr>
              <a:t>Грамматика языка предикатов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r>
              <a:rPr lang="ru-RU" sz="2700" dirty="0">
                <a:cs typeface="Times New Roman" panose="02020603050405020304" pitchFamily="18" charset="0"/>
              </a:rPr>
              <a:t>выражение → литерал</a:t>
            </a:r>
          </a:p>
          <a:p>
            <a:pPr marL="0" indent="0">
              <a:buNone/>
            </a:pPr>
            <a:r>
              <a:rPr lang="ru-RU" sz="2700" dirty="0" smtClean="0">
                <a:cs typeface="Times New Roman" panose="02020603050405020304" pitchFamily="18" charset="0"/>
              </a:rPr>
              <a:t>           | </a:t>
            </a:r>
            <a:r>
              <a:rPr lang="ru-RU" sz="2700" dirty="0">
                <a:cs typeface="Times New Roman" panose="02020603050405020304" pitchFamily="18" charset="0"/>
              </a:rPr>
              <a:t>унарная операция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бинарная операция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</a:t>
            </a:r>
            <a:r>
              <a:rPr lang="ru-RU" sz="2700" dirty="0" smtClean="0">
                <a:cs typeface="Times New Roman" panose="02020603050405020304" pitchFamily="18" charset="0"/>
              </a:rPr>
              <a:t>группировка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литерал → число | строка | "</a:t>
            </a:r>
            <a:r>
              <a:rPr lang="en-US" sz="2700" dirty="0">
                <a:cs typeface="Times New Roman" panose="02020603050405020304" pitchFamily="18" charset="0"/>
              </a:rPr>
              <a:t>true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false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nil</a:t>
            </a:r>
            <a:r>
              <a:rPr lang="ru-RU" sz="2700" dirty="0">
                <a:cs typeface="Times New Roman" panose="02020603050405020304" pitchFamily="18" charset="0"/>
              </a:rPr>
              <a:t>" </a:t>
            </a:r>
          </a:p>
          <a:p>
            <a:r>
              <a:rPr lang="ru-RU" sz="2700" dirty="0">
                <a:cs typeface="Times New Roman" panose="02020603050405020304" pitchFamily="18" charset="0"/>
              </a:rPr>
              <a:t>группировка → "("выражение")" </a:t>
            </a:r>
          </a:p>
          <a:p>
            <a:r>
              <a:rPr lang="ru-RU" sz="2700" dirty="0">
                <a:cs typeface="Times New Roman" panose="02020603050405020304" pitchFamily="18" charset="0"/>
              </a:rPr>
              <a:t>унарная операция → ( "-" | "!" ) </a:t>
            </a:r>
            <a:r>
              <a:rPr lang="ru-RU" sz="2700" dirty="0" smtClean="0">
                <a:cs typeface="Times New Roman" panose="02020603050405020304" pitchFamily="18" charset="0"/>
              </a:rPr>
              <a:t>выражение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бинарная операция → выражение оператор </a:t>
            </a:r>
            <a:r>
              <a:rPr lang="ru-RU" sz="2700" dirty="0" smtClean="0">
                <a:cs typeface="Times New Roman" panose="02020603050405020304" pitchFamily="18" charset="0"/>
              </a:rPr>
              <a:t>выражение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оператор → "=" | "!=" | "&lt;" | "&lt;=" | "&gt;" | "&gt;="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"+"  | "-"  | "*" | "/" | "</a:t>
            </a:r>
            <a:r>
              <a:rPr lang="en-US" sz="2700" dirty="0">
                <a:cs typeface="Times New Roman" panose="02020603050405020304" pitchFamily="18" charset="0"/>
              </a:rPr>
              <a:t>as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like</a:t>
            </a:r>
            <a:r>
              <a:rPr lang="ru-RU" sz="2700" dirty="0" smtClean="0">
                <a:cs typeface="Times New Roman" panose="02020603050405020304" pitchFamily="18" charset="0"/>
              </a:rPr>
              <a:t>"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число →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16 |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32 |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64 | </a:t>
            </a:r>
            <a:r>
              <a:rPr lang="en-US" sz="2700" dirty="0" smtClean="0">
                <a:cs typeface="Times New Roman" panose="02020603050405020304" pitchFamily="18" charset="0"/>
              </a:rPr>
              <a:t>Double</a:t>
            </a:r>
            <a:endParaRPr lang="ru-RU" sz="2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3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Цели</a:t>
            </a:r>
            <a:endParaRPr lang="ru-RU" sz="36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- гибкие политики безопасности на языке SQL в системах управления базами данных.</a:t>
            </a:r>
          </a:p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Предмет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- возможность реализации механизма гибкого разграничения прав на записи базы данных, на основе предикатов.</a:t>
            </a:r>
          </a:p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данной работы - разработка приложения для просмотра и изменения данных на основе механизма гибкого разграничения прав на записи базы данных, на основе предикатов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системы для предикатов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одним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условием и получением данных только из текущей строки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2"/>
          <p:cNvGraphicFramePr/>
          <p:nvPr>
            <p:extLst>
              <p:ext uri="{D42A27DB-BD31-4B8C-83A1-F6EECF244321}">
                <p14:modId xmlns:p14="http://schemas.microsoft.com/office/powerpoint/2010/main" val="3343915650"/>
              </p:ext>
            </p:extLst>
          </p:nvPr>
        </p:nvGraphicFramePr>
        <p:xfrm>
          <a:off x="457200" y="1124744"/>
          <a:ext cx="814724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168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системы для предикатов </a:t>
            </a:r>
            <a:r>
              <a:rPr lang="ru-RU" sz="24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с </a:t>
            </a:r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одним условием и получением данных </a:t>
            </a:r>
            <a:r>
              <a:rPr lang="ru-RU" sz="24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из текущей строки и строки с данными пользователя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1"/>
          <p:cNvGraphicFramePr/>
          <p:nvPr>
            <p:extLst>
              <p:ext uri="{D42A27DB-BD31-4B8C-83A1-F6EECF244321}">
                <p14:modId xmlns:p14="http://schemas.microsoft.com/office/powerpoint/2010/main" val="985431669"/>
              </p:ext>
            </p:extLst>
          </p:nvPr>
        </p:nvGraphicFramePr>
        <p:xfrm>
          <a:off x="457200" y="1340768"/>
          <a:ext cx="822960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67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системы для предикатов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несколькими условиями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получением данных из текущей строки и строки с данными пользователя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387101"/>
              </p:ext>
            </p:extLst>
          </p:nvPr>
        </p:nvGraphicFramePr>
        <p:xfrm>
          <a:off x="457200" y="1772816"/>
          <a:ext cx="822960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79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оптимизированной системы для предикатов с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несколькими условиями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и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получением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данных из текущей строки и строки с данными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пользователя на выборке из миллиона записей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3"/>
          <p:cNvGraphicFramePr/>
          <p:nvPr>
            <p:extLst>
              <p:ext uri="{D42A27DB-BD31-4B8C-83A1-F6EECF244321}">
                <p14:modId xmlns:p14="http://schemas.microsoft.com/office/powerpoint/2010/main" val="3936272337"/>
              </p:ext>
            </p:extLst>
          </p:nvPr>
        </p:nvGraphicFramePr>
        <p:xfrm>
          <a:off x="485918" y="1628800"/>
          <a:ext cx="820088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6925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+mn-lt"/>
                <a:cs typeface="Times New Roman" panose="02020603050405020304" pitchFamily="18" charset="0"/>
              </a:rPr>
              <a:t>Альтернативные варианты вычисления предикатов</a:t>
            </a:r>
            <a:endParaRPr lang="ru-RU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Подождать функциональности, позволяющей создавать общие переменные, созданные перед обращением к строкам таблицы и доступные в контексте выполнения предиката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Вынести исполнение предиката на уровень приложения и конвертировать дерево выражений в </a:t>
            </a:r>
            <a:r>
              <a:rPr lang="en-US" dirty="0" smtClean="0">
                <a:cs typeface="Times New Roman" panose="02020603050405020304" pitchFamily="18" charset="0"/>
              </a:rPr>
              <a:t>SQL </a:t>
            </a:r>
            <a:r>
              <a:rPr lang="ru-RU" dirty="0" smtClean="0">
                <a:cs typeface="Times New Roman" panose="02020603050405020304" pitchFamily="18" charset="0"/>
              </a:rPr>
              <a:t>код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Каждый раз при изменении политики безопасности перекомпилировать процедуру, вычисляющую доступ к строчкам БД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6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Выводы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Изучены принципы создания политики безопасности в СУБД </a:t>
            </a:r>
            <a:r>
              <a:rPr lang="en-US" dirty="0"/>
              <a:t>SQL SERVER</a:t>
            </a:r>
            <a:r>
              <a:rPr lang="ru-RU" dirty="0"/>
              <a:t> 2016</a:t>
            </a:r>
          </a:p>
          <a:p>
            <a:pPr lvl="0"/>
            <a:r>
              <a:rPr lang="ru-RU" dirty="0"/>
              <a:t>Изучены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Спроектирована </a:t>
            </a:r>
            <a:r>
              <a:rPr lang="ru-RU" dirty="0" smtClean="0"/>
              <a:t>баз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/>
              <a:t>данных, на которую </a:t>
            </a:r>
            <a:r>
              <a:rPr lang="ru-RU" dirty="0" smtClean="0"/>
              <a:t>будут </a:t>
            </a:r>
            <a:r>
              <a:rPr lang="ru-RU" dirty="0"/>
              <a:t>накладываться политики безопасности</a:t>
            </a:r>
          </a:p>
          <a:p>
            <a:pPr lvl="0"/>
            <a:r>
              <a:rPr lang="ru-RU" dirty="0"/>
              <a:t>Создано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Реализован механизм гибкого разграничения прав на записи базы данных, на основе предикатов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3247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cs typeface="Times New Roman" pitchFamily="18" charset="0"/>
              </a:rPr>
              <a:t>Спасибо за внимание</a:t>
            </a:r>
            <a:endParaRPr lang="ru-RU" sz="5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Times New Roman" pitchFamily="18" charset="0"/>
              </a:rPr>
              <a:t>Задачи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Изучить принципы создания политики безопасности в СУБД </a:t>
            </a:r>
            <a:r>
              <a:rPr lang="en-US" dirty="0"/>
              <a:t>SQL </a:t>
            </a:r>
            <a:r>
              <a:rPr lang="en-US" dirty="0" smtClean="0"/>
              <a:t>SERVER</a:t>
            </a:r>
            <a:r>
              <a:rPr lang="ru-RU" dirty="0" smtClean="0"/>
              <a:t> </a:t>
            </a:r>
            <a:r>
              <a:rPr lang="ru-RU" dirty="0"/>
              <a:t>2016</a:t>
            </a:r>
          </a:p>
          <a:p>
            <a:pPr lvl="0"/>
            <a:r>
              <a:rPr lang="ru-RU" dirty="0"/>
              <a:t>Изучить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Спроектировать базу данных, на которую будет накладываться политики безопасности</a:t>
            </a:r>
          </a:p>
          <a:p>
            <a:pPr lvl="0"/>
            <a:r>
              <a:rPr lang="ru-RU" dirty="0"/>
              <a:t>Написать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Реализовать механизм гибкого разграничения прав на записи базы данных, на основе </a:t>
            </a:r>
            <a:r>
              <a:rPr lang="ru-RU" dirty="0" smtClean="0"/>
              <a:t>предикатов</a:t>
            </a:r>
          </a:p>
          <a:p>
            <a:r>
              <a:rPr lang="ru-RU" dirty="0"/>
              <a:t>Измерить производительность и практичность данного механизма</a:t>
            </a:r>
          </a:p>
          <a:p>
            <a:pPr lvl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Способы разграничения </a:t>
            </a:r>
            <a:r>
              <a:rPr lang="ru-RU" dirty="0" smtClean="0"/>
              <a:t>прав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FLS – field level </a:t>
            </a:r>
            <a:r>
              <a:rPr lang="en-US" dirty="0" smtClean="0"/>
              <a:t>security</a:t>
            </a:r>
          </a:p>
          <a:p>
            <a:pPr marL="0" indent="0">
              <a:buNone/>
            </a:pPr>
            <a:r>
              <a:rPr lang="ru-RU" dirty="0" smtClean="0"/>
              <a:t>(безопасность на уровне полей)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RLS </a:t>
            </a:r>
            <a:r>
              <a:rPr lang="en-US" dirty="0" smtClean="0"/>
              <a:t>- row level </a:t>
            </a:r>
            <a:r>
              <a:rPr lang="en-US" dirty="0" smtClean="0"/>
              <a:t>security</a:t>
            </a:r>
          </a:p>
          <a:p>
            <a:pPr marL="0" indent="0">
              <a:buNone/>
            </a:pPr>
            <a:r>
              <a:rPr lang="ru-RU" dirty="0" smtClean="0"/>
              <a:t>(безопасность на уровне строк)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Безопасность на уровне строк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en-US" dirty="0" smtClean="0">
                <a:cs typeface="Times New Roman" panose="02020603050405020304" pitchFamily="18" charset="0"/>
              </a:rPr>
              <a:t>RLS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– </a:t>
            </a:r>
            <a:r>
              <a:rPr lang="ru-RU" dirty="0" smtClean="0">
                <a:cs typeface="Times New Roman" panose="02020603050405020304" pitchFamily="18" charset="0"/>
              </a:rPr>
              <a:t>технология, позволяющая ограничивать доступ пользователей к данным в базе данных на основе предикатов, выполняющихся в контексте каждой строки.</a:t>
            </a:r>
          </a:p>
          <a:p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i-msdn.sec.s-msft.com/dynimg/IC85177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3826768" cy="2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Безопасность без </a:t>
            </a:r>
            <a:r>
              <a:rPr lang="en-US" dirty="0" smtClean="0"/>
              <a:t>RLS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/>
              <a:t>С помощью триггеров  и </a:t>
            </a:r>
            <a:r>
              <a:rPr lang="ru-RU" sz="3600" dirty="0" smtClean="0"/>
              <a:t>представлений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2800" dirty="0" smtClean="0"/>
          </a:p>
          <a:p>
            <a:pPr algn="just">
              <a:spcBef>
                <a:spcPts val="0"/>
              </a:spcBef>
            </a:pPr>
            <a:r>
              <a:rPr lang="ru-RU" sz="2800" b="1" dirty="0" smtClean="0"/>
              <a:t>Достоинства</a:t>
            </a:r>
            <a:r>
              <a:rPr lang="en-US" sz="2800" dirty="0" smtClean="0"/>
              <a:t>: </a:t>
            </a:r>
            <a:endParaRPr lang="ru-RU" sz="2800" dirty="0" smtClean="0"/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Максимальная оптимизация своими силами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Гибкость предикатов, так как используются </a:t>
            </a:r>
            <a:r>
              <a:rPr lang="ru-RU" sz="2400" dirty="0" smtClean="0"/>
              <a:t>триггеры</a:t>
            </a:r>
          </a:p>
          <a:p>
            <a:pPr lvl="1" algn="just">
              <a:spcBef>
                <a:spcPts val="0"/>
              </a:spcBef>
            </a:pPr>
            <a:endParaRPr lang="ru-RU" sz="2400" dirty="0"/>
          </a:p>
          <a:p>
            <a:pPr algn="just">
              <a:spcBef>
                <a:spcPts val="0"/>
              </a:spcBef>
            </a:pPr>
            <a:r>
              <a:rPr lang="ru-RU" sz="2800" b="1" dirty="0" smtClean="0"/>
              <a:t>Недостатки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Сложно поддерживать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На каждую таблицу необходимо создать по триггеру и несколько представлений, в зависимости от </a:t>
            </a:r>
            <a:r>
              <a:rPr lang="ru-RU" sz="2400" dirty="0" smtClean="0"/>
              <a:t>задачи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Реализация политики с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RLS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b="1" dirty="0" smtClean="0">
                <a:cs typeface="Times New Roman" panose="02020603050405020304" pitchFamily="18" charset="0"/>
              </a:rPr>
              <a:t>Достоинства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Легко поддерживать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Нет необходимости создавать лишние представления и триггеры, за исключением случаев оптимизации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Привязка к </a:t>
            </a:r>
            <a:r>
              <a:rPr lang="ru-RU" sz="2400" dirty="0" smtClean="0">
                <a:cs typeface="Times New Roman" panose="02020603050405020304" pitchFamily="18" charset="0"/>
              </a:rPr>
              <a:t>схеме</a:t>
            </a:r>
          </a:p>
          <a:p>
            <a:pPr algn="just">
              <a:spcBef>
                <a:spcPts val="0"/>
              </a:spcBef>
            </a:pPr>
            <a:endParaRPr lang="ru-RU" sz="2800" dirty="0" smtClean="0"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800" b="1" dirty="0" smtClean="0">
                <a:cs typeface="Times New Roman" panose="02020603050405020304" pitchFamily="18" charset="0"/>
              </a:rPr>
              <a:t>Недостатки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При сложном предикате, лучше ограничить пользователя на работу с представлением, нежели непосредственно с </a:t>
            </a:r>
            <a:r>
              <a:rPr lang="ru-RU" sz="2400" dirty="0" smtClean="0">
                <a:cs typeface="Times New Roman" panose="02020603050405020304" pitchFamily="18" charset="0"/>
              </a:rPr>
              <a:t>таблицей</a:t>
            </a:r>
            <a:endParaRPr lang="ru-RU" sz="24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416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Результаты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3416" y="908720"/>
            <a:ext cx="8229600" cy="49251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Создана тестовая </a:t>
            </a:r>
            <a:r>
              <a:rPr lang="ru-RU" dirty="0" smtClean="0">
                <a:cs typeface="Times New Roman" panose="02020603050405020304" pitchFamily="18" charset="0"/>
              </a:rPr>
              <a:t>база данных для применения политики безопасности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Разработано </a:t>
            </a:r>
            <a:r>
              <a:rPr lang="en-US" dirty="0" smtClean="0">
                <a:cs typeface="Times New Roman" panose="02020603050405020304" pitchFamily="18" charset="0"/>
              </a:rPr>
              <a:t>web</a:t>
            </a:r>
            <a:r>
              <a:rPr lang="ru-RU" dirty="0" smtClean="0">
                <a:cs typeface="Times New Roman" panose="02020603050405020304" pitchFamily="18" charset="0"/>
              </a:rPr>
              <a:t>-приложение </a:t>
            </a:r>
            <a:r>
              <a:rPr lang="ru-RU" dirty="0" smtClean="0">
                <a:cs typeface="Times New Roman" panose="02020603050405020304" pitchFamily="18" charset="0"/>
              </a:rPr>
              <a:t>для управления сущностями </a:t>
            </a:r>
            <a:r>
              <a:rPr lang="ru-RU" dirty="0" smtClean="0">
                <a:cs typeface="Times New Roman" panose="02020603050405020304" pitchFamily="18" charset="0"/>
              </a:rPr>
              <a:t>тестовой БД и настройки политики безопасности</a:t>
            </a:r>
            <a:endParaRPr lang="ru-RU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Результаты</a:t>
            </a:r>
            <a:endParaRPr lang="ru-RU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>
                <a:cs typeface="Times New Roman" panose="02020603050405020304" pitchFamily="18" charset="0"/>
              </a:rPr>
              <a:t>Написана библиотека для осуществления гибкой настройки политики безопасности на уровне сервера базы </a:t>
            </a:r>
            <a:r>
              <a:rPr lang="ru-RU" dirty="0" smtClean="0">
                <a:cs typeface="Times New Roman" panose="02020603050405020304" pitchFamily="18" charset="0"/>
              </a:rPr>
              <a:t>данных</a:t>
            </a:r>
          </a:p>
          <a:p>
            <a:pPr marL="514350" indent="-514350">
              <a:buFont typeface="+mj-lt"/>
              <a:buAutoNum type="arabicPeriod" startAt="3"/>
            </a:pPr>
            <a:endParaRPr lang="ru-RU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ru-RU" dirty="0">
                <a:cs typeface="Times New Roman" panose="02020603050405020304" pitchFamily="18" charset="0"/>
              </a:rPr>
              <a:t>Измерена производительность системы с включённой политикой безопасности при большом количестве </a:t>
            </a:r>
            <a:r>
              <a:rPr lang="ru-RU" dirty="0" smtClean="0">
                <a:cs typeface="Times New Roman" panose="02020603050405020304" pitchFamily="18" charset="0"/>
              </a:rPr>
              <a:t>данных</a:t>
            </a:r>
          </a:p>
          <a:p>
            <a:pPr marL="514350" indent="-514350">
              <a:buFont typeface="+mj-lt"/>
              <a:buAutoNum type="arabicPeriod" startAt="3"/>
            </a:pPr>
            <a:endParaRPr lang="ru-RU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ru-RU" dirty="0">
                <a:cs typeface="Times New Roman" panose="02020603050405020304" pitchFamily="18" charset="0"/>
              </a:rPr>
              <a:t>Исследован альтернативный вариант настройки динамической политики безопасности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2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685</Words>
  <Application>Microsoft Office PowerPoint</Application>
  <PresentationFormat>On-screen Show (4:3)</PresentationFormat>
  <Paragraphs>100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Ярославль 2018</vt:lpstr>
      <vt:lpstr>Цели</vt:lpstr>
      <vt:lpstr>Задачи</vt:lpstr>
      <vt:lpstr>Способы разграничения прав</vt:lpstr>
      <vt:lpstr>Безопасность на уровне строк</vt:lpstr>
      <vt:lpstr>Безопасность без RLS С помощью триггеров  и представлений</vt:lpstr>
      <vt:lpstr>Реализация политики с RLS</vt:lpstr>
      <vt:lpstr>Результаты</vt:lpstr>
      <vt:lpstr>Результаты</vt:lpstr>
      <vt:lpstr>Схема базы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Схема работы приложения</vt:lpstr>
      <vt:lpstr>Порядок вычисления доступа</vt:lpstr>
      <vt:lpstr>Грамматика языка предикатов</vt:lpstr>
      <vt:lpstr>Производительность системы для предикатов с одним условием и получением данных только из текущей строки</vt:lpstr>
      <vt:lpstr>Производительность системы для предикатов с одним условием и получением данных из текущей строки и строки с данными пользователя</vt:lpstr>
      <vt:lpstr>Производительность системы для предикатов с несколькими условиями и получением данных из текущей строки и строки с данными пользователя</vt:lpstr>
      <vt:lpstr>Производительность оптимизированной системы для предикатов с несколькими условиями и получением данных из текущей строки и строки с данными пользователя на выборке из миллиона записей</vt:lpstr>
      <vt:lpstr>Альтернативные варианты вычисления предикатов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и .NET TCP сервера</dc:title>
  <dc:creator>Сергей Попов</dc:creator>
  <cp:lastModifiedBy>Sergey Popov</cp:lastModifiedBy>
  <cp:revision>45</cp:revision>
  <dcterms:created xsi:type="dcterms:W3CDTF">2016-06-05T20:27:09Z</dcterms:created>
  <dcterms:modified xsi:type="dcterms:W3CDTF">2018-01-22T18:37:45Z</dcterms:modified>
</cp:coreProperties>
</file>