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4" r:id="rId3"/>
    <p:sldId id="265" r:id="rId4"/>
    <p:sldId id="269" r:id="rId5"/>
    <p:sldId id="270" r:id="rId6"/>
    <p:sldId id="271" r:id="rId7"/>
    <p:sldId id="266" r:id="rId8"/>
    <p:sldId id="256" r:id="rId9"/>
    <p:sldId id="258" r:id="rId10"/>
    <p:sldId id="260" r:id="rId11"/>
    <p:sldId id="261" r:id="rId12"/>
    <p:sldId id="262" r:id="rId13"/>
    <p:sldId id="267" r:id="rId14"/>
    <p:sldId id="26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motedProjects\CourseWork\measure%20course%20wor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motedProjects\CourseWork\measure%20course%20wor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motedProjects\CourseWork\measure%20course%20wor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motedProjects\CourseWork\measure%20course%20wor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Сравнение</a:t>
            </a:r>
            <a:r>
              <a:rPr lang="ru-RU" sz="2400" b="0" baseline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baseline="0" dirty="0">
                <a:latin typeface="Times New Roman" pitchFamily="18" charset="0"/>
                <a:cs typeface="Times New Roman" pitchFamily="18" charset="0"/>
              </a:rPr>
              <a:t>Node.js </a:t>
            </a:r>
            <a:r>
              <a:rPr lang="ru-RU" sz="2400" b="0" baseline="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0" baseline="0" dirty="0">
                <a:latin typeface="Times New Roman" pitchFamily="18" charset="0"/>
                <a:cs typeface="Times New Roman" pitchFamily="18" charset="0"/>
              </a:rPr>
              <a:t>.NET </a:t>
            </a:r>
            <a:r>
              <a:rPr lang="en-US" sz="2400" b="0" baseline="0" dirty="0" smtClean="0">
                <a:latin typeface="Times New Roman" pitchFamily="18" charset="0"/>
                <a:cs typeface="Times New Roman" pitchFamily="18" charset="0"/>
              </a:rPr>
              <a:t>UDP-</a:t>
            </a:r>
            <a:r>
              <a:rPr lang="ru-RU" sz="2400" b="0" baseline="0" dirty="0">
                <a:latin typeface="Times New Roman" pitchFamily="18" charset="0"/>
                <a:cs typeface="Times New Roman" pitchFamily="18" charset="0"/>
              </a:rPr>
              <a:t>сервера при размере сообщения </a:t>
            </a:r>
            <a:r>
              <a:rPr lang="en-US" sz="2400" b="0" baseline="0" dirty="0">
                <a:latin typeface="Times New Roman" pitchFamily="18" charset="0"/>
                <a:cs typeface="Times New Roman" pitchFamily="18" charset="0"/>
              </a:rPr>
              <a:t>32768 </a:t>
            </a:r>
            <a:r>
              <a:rPr lang="ru-RU" sz="2400" b="0" baseline="0" dirty="0">
                <a:latin typeface="Times New Roman" pitchFamily="18" charset="0"/>
                <a:cs typeface="Times New Roman" pitchFamily="18" charset="0"/>
              </a:rPr>
              <a:t>байт</a:t>
            </a:r>
            <a:endParaRPr lang="ru-RU" sz="2400" b="0" dirty="0">
              <a:latin typeface="Times New Roman" pitchFamily="18" charset="0"/>
              <a:cs typeface="Times New Roman" pitchFamily="18" charset="0"/>
            </a:endParaRP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Лист1!$E$1</c:f>
              <c:strCache>
                <c:ptCount val="1"/>
                <c:pt idx="0">
                  <c:v>Node.js</c:v>
                </c:pt>
              </c:strCache>
            </c:strRef>
          </c:tx>
          <c:marker>
            <c:symbol val="none"/>
          </c:marker>
          <c:cat>
            <c:numRef>
              <c:f>Лист1!$B$2:$B$9</c:f>
              <c:numCache>
                <c:formatCode>General</c:formatCode>
                <c:ptCount val="8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8192</c:v>
                </c:pt>
              </c:numCache>
            </c:numRef>
          </c:cat>
          <c:val>
            <c:numRef>
              <c:f>Лист1!$E$2:$E$9</c:f>
              <c:numCache>
                <c:formatCode>General</c:formatCode>
                <c:ptCount val="8"/>
                <c:pt idx="0">
                  <c:v>27</c:v>
                </c:pt>
                <c:pt idx="1">
                  <c:v>42</c:v>
                </c:pt>
                <c:pt idx="2">
                  <c:v>74</c:v>
                </c:pt>
                <c:pt idx="3">
                  <c:v>132</c:v>
                </c:pt>
                <c:pt idx="4">
                  <c:v>236</c:v>
                </c:pt>
                <c:pt idx="5">
                  <c:v>465</c:v>
                </c:pt>
                <c:pt idx="6">
                  <c:v>897</c:v>
                </c:pt>
                <c:pt idx="7">
                  <c:v>1795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73-457F-91EF-60C772679414}"/>
            </c:ext>
          </c:extLst>
        </c:ser>
        <c:ser>
          <c:idx val="1"/>
          <c:order val="1"/>
          <c:tx>
            <c:strRef>
              <c:f>Лист1!$F$1</c:f>
              <c:strCache>
                <c:ptCount val="1"/>
                <c:pt idx="0">
                  <c:v>.NET</c:v>
                </c:pt>
              </c:strCache>
            </c:strRef>
          </c:tx>
          <c:spPr>
            <a:ln w="31750">
              <a:prstDash val="lgDash"/>
            </a:ln>
          </c:spPr>
          <c:marker>
            <c:symbol val="none"/>
          </c:marker>
          <c:cat>
            <c:numRef>
              <c:f>Лист1!$B$2:$B$9</c:f>
              <c:numCache>
                <c:formatCode>General</c:formatCode>
                <c:ptCount val="8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8192</c:v>
                </c:pt>
              </c:numCache>
            </c:numRef>
          </c:cat>
          <c:val>
            <c:numRef>
              <c:f>Лист1!$F$2:$F$9</c:f>
              <c:numCache>
                <c:formatCode>General</c:formatCode>
                <c:ptCount val="8"/>
                <c:pt idx="0">
                  <c:v>31</c:v>
                </c:pt>
                <c:pt idx="1">
                  <c:v>45</c:v>
                </c:pt>
                <c:pt idx="2">
                  <c:v>69</c:v>
                </c:pt>
                <c:pt idx="3">
                  <c:v>116</c:v>
                </c:pt>
                <c:pt idx="4">
                  <c:v>185</c:v>
                </c:pt>
                <c:pt idx="5">
                  <c:v>395</c:v>
                </c:pt>
                <c:pt idx="6">
                  <c:v>805</c:v>
                </c:pt>
                <c:pt idx="7">
                  <c:v>1618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73-457F-91EF-60C7726794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206464"/>
        <c:axId val="54208384"/>
      </c:lineChart>
      <c:catAx>
        <c:axId val="54206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ru-RU" sz="1800" b="0">
                    <a:latin typeface="Times New Roman" pitchFamily="18" charset="0"/>
                    <a:cs typeface="Times New Roman" pitchFamily="18" charset="0"/>
                  </a:rPr>
                  <a:t>Количество</a:t>
                </a:r>
                <a:r>
                  <a:rPr lang="ru-RU" sz="1800" b="0" baseline="0">
                    <a:latin typeface="Times New Roman" pitchFamily="18" charset="0"/>
                    <a:cs typeface="Times New Roman" pitchFamily="18" charset="0"/>
                  </a:rPr>
                  <a:t> итераций</a:t>
                </a:r>
                <a:endParaRPr lang="ru-RU" sz="1800" b="0">
                  <a:latin typeface="Times New Roman" pitchFamily="18" charset="0"/>
                  <a:cs typeface="Times New Roman" pitchFamily="18" charset="0"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54208384"/>
        <c:crosses val="autoZero"/>
        <c:auto val="1"/>
        <c:lblAlgn val="ctr"/>
        <c:lblOffset val="100"/>
        <c:noMultiLvlLbl val="0"/>
      </c:catAx>
      <c:valAx>
        <c:axId val="542083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ru-RU" sz="2000" b="0" dirty="0">
                    <a:latin typeface="Times New Roman" pitchFamily="18" charset="0"/>
                    <a:cs typeface="Times New Roman" pitchFamily="18" charset="0"/>
                  </a:rPr>
                  <a:t>Время</a:t>
                </a:r>
                <a:r>
                  <a:rPr lang="ru-RU" sz="2000" b="0" baseline="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b="0" baseline="0" dirty="0" smtClean="0">
                    <a:latin typeface="Times New Roman" pitchFamily="18" charset="0"/>
                    <a:cs typeface="Times New Roman" pitchFamily="18" charset="0"/>
                  </a:rPr>
                  <a:t>отклика мс.</a:t>
                </a:r>
                <a:endParaRPr lang="ru-RU" sz="2000" b="0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>
            <c:manualLayout>
              <c:xMode val="edge"/>
              <c:yMode val="edge"/>
              <c:x val="1.716869217087973E-2"/>
              <c:y val="0.3184799319683435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542064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800"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ru-RU" sz="2400" b="0" i="0" baseline="0" dirty="0">
                <a:latin typeface="Times New Roman" pitchFamily="18" charset="0"/>
                <a:cs typeface="Times New Roman" pitchFamily="18" charset="0"/>
              </a:rPr>
              <a:t>Сравнение многопоточного и однопоточного режимов </a:t>
            </a:r>
            <a:r>
              <a:rPr lang="en-US" sz="2400" b="0" i="0" baseline="0" dirty="0" smtClean="0">
                <a:latin typeface="Times New Roman" pitchFamily="18" charset="0"/>
                <a:cs typeface="Times New Roman" pitchFamily="18" charset="0"/>
              </a:rPr>
              <a:t>HTTP-</a:t>
            </a:r>
            <a:r>
              <a:rPr lang="ru-RU" sz="2400" b="0" i="0" baseline="0" dirty="0">
                <a:latin typeface="Times New Roman" pitchFamily="18" charset="0"/>
                <a:cs typeface="Times New Roman" pitchFamily="18" charset="0"/>
              </a:rPr>
              <a:t>сервера на </a:t>
            </a:r>
            <a:r>
              <a:rPr lang="en-US" sz="2400" b="0" i="0" baseline="0" dirty="0">
                <a:latin typeface="Times New Roman" pitchFamily="18" charset="0"/>
                <a:cs typeface="Times New Roman" pitchFamily="18" charset="0"/>
              </a:rPr>
              <a:t>Node.js</a:t>
            </a:r>
            <a:endParaRPr lang="ru-RU" sz="2400" b="0" i="0" baseline="0" dirty="0">
              <a:latin typeface="Times New Roman" pitchFamily="18" charset="0"/>
              <a:cs typeface="Times New Roman" pitchFamily="18" charset="0"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Лист3!$C$1</c:f>
              <c:strCache>
                <c:ptCount val="1"/>
                <c:pt idx="0">
                  <c:v>Многопоточный</c:v>
                </c:pt>
              </c:strCache>
            </c:strRef>
          </c:tx>
          <c:marker>
            <c:symbol val="none"/>
          </c:marker>
          <c:cat>
            <c:numRef>
              <c:f>Лист3!$A$2:$A$6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Лист3!$C$2:$C$6</c:f>
              <c:numCache>
                <c:formatCode>General</c:formatCode>
                <c:ptCount val="5"/>
                <c:pt idx="0">
                  <c:v>2035</c:v>
                </c:pt>
                <c:pt idx="1">
                  <c:v>3376</c:v>
                </c:pt>
                <c:pt idx="2">
                  <c:v>5110</c:v>
                </c:pt>
                <c:pt idx="3">
                  <c:v>7102</c:v>
                </c:pt>
                <c:pt idx="4">
                  <c:v>9844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54-45C3-B442-7E2C1DEDCE5F}"/>
            </c:ext>
          </c:extLst>
        </c:ser>
        <c:ser>
          <c:idx val="1"/>
          <c:order val="1"/>
          <c:tx>
            <c:strRef>
              <c:f>Лист3!$D$1</c:f>
              <c:strCache>
                <c:ptCount val="1"/>
                <c:pt idx="0">
                  <c:v>Однопоточный</c:v>
                </c:pt>
              </c:strCache>
            </c:strRef>
          </c:tx>
          <c:spPr>
            <a:ln w="31750">
              <a:prstDash val="lgDash"/>
            </a:ln>
          </c:spPr>
          <c:marker>
            <c:symbol val="none"/>
          </c:marker>
          <c:cat>
            <c:numRef>
              <c:f>Лист3!$A$2:$A$6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Лист3!$D$2:$D$6</c:f>
              <c:numCache>
                <c:formatCode>General</c:formatCode>
                <c:ptCount val="5"/>
                <c:pt idx="0">
                  <c:v>6347</c:v>
                </c:pt>
                <c:pt idx="1">
                  <c:v>12227</c:v>
                </c:pt>
                <c:pt idx="2">
                  <c:v>18430</c:v>
                </c:pt>
                <c:pt idx="3">
                  <c:v>24501</c:v>
                </c:pt>
                <c:pt idx="4">
                  <c:v>29786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54-45C3-B442-7E2C1DEDCE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250496"/>
        <c:axId val="54256768"/>
      </c:lineChart>
      <c:catAx>
        <c:axId val="54250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ru-RU" sz="1800" b="0">
                    <a:latin typeface="Times New Roman" pitchFamily="18" charset="0"/>
                    <a:cs typeface="Times New Roman" pitchFamily="18" charset="0"/>
                  </a:rPr>
                  <a:t>Количество</a:t>
                </a:r>
                <a:r>
                  <a:rPr lang="ru-RU" sz="1800" b="0" baseline="0">
                    <a:latin typeface="Times New Roman" pitchFamily="18" charset="0"/>
                    <a:cs typeface="Times New Roman" pitchFamily="18" charset="0"/>
                  </a:rPr>
                  <a:t> запросов</a:t>
                </a:r>
                <a:endParaRPr lang="ru-RU" sz="1800" b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54256768"/>
        <c:crosses val="autoZero"/>
        <c:auto val="1"/>
        <c:lblAlgn val="ctr"/>
        <c:lblOffset val="100"/>
        <c:noMultiLvlLbl val="0"/>
      </c:catAx>
      <c:valAx>
        <c:axId val="542567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ru-RU" sz="1800" b="0">
                    <a:latin typeface="Times New Roman" pitchFamily="18" charset="0"/>
                    <a:cs typeface="Times New Roman" pitchFamily="18" charset="0"/>
                  </a:rPr>
                  <a:t>Время ответа мс.</a:t>
                </a:r>
              </a:p>
            </c:rich>
          </c:tx>
          <c:layout>
            <c:manualLayout>
              <c:xMode val="edge"/>
              <c:yMode val="edge"/>
              <c:x val="1.4172532417033029E-2"/>
              <c:y val="0.3281964572242430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5425049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Сравнение</a:t>
            </a:r>
            <a:r>
              <a:rPr lang="ru-RU" sz="2400" b="0" baseline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baseline="0" dirty="0">
                <a:latin typeface="Times New Roman" pitchFamily="18" charset="0"/>
                <a:cs typeface="Times New Roman" pitchFamily="18" charset="0"/>
              </a:rPr>
              <a:t>Node.js </a:t>
            </a:r>
            <a:r>
              <a:rPr lang="ru-RU" sz="2400" b="0" baseline="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0" baseline="0" dirty="0">
                <a:latin typeface="Times New Roman" pitchFamily="18" charset="0"/>
                <a:cs typeface="Times New Roman" pitchFamily="18" charset="0"/>
              </a:rPr>
              <a:t>.NET </a:t>
            </a:r>
            <a:r>
              <a:rPr lang="en-US" sz="2400" b="0" baseline="0" dirty="0" smtClean="0">
                <a:latin typeface="Times New Roman" pitchFamily="18" charset="0"/>
                <a:cs typeface="Times New Roman" pitchFamily="18" charset="0"/>
              </a:rPr>
              <a:t>HTTP-</a:t>
            </a:r>
            <a:r>
              <a:rPr lang="ru-RU" sz="2400" b="0" baseline="0" dirty="0">
                <a:latin typeface="Times New Roman" pitchFamily="18" charset="0"/>
                <a:cs typeface="Times New Roman" pitchFamily="18" charset="0"/>
              </a:rPr>
              <a:t>серверов запущенных в многопоточных режимах</a:t>
            </a:r>
            <a:endParaRPr lang="ru-RU" sz="2400" b="0" dirty="0">
              <a:latin typeface="Times New Roman" pitchFamily="18" charset="0"/>
              <a:cs typeface="Times New Roman" pitchFamily="18" charset="0"/>
            </a:endParaRP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'[measure course work.xlsx]Лист3'!$C$1</c:f>
              <c:strCache>
                <c:ptCount val="1"/>
                <c:pt idx="0">
                  <c:v>Node.js</c:v>
                </c:pt>
              </c:strCache>
            </c:strRef>
          </c:tx>
          <c:marker>
            <c:symbol val="none"/>
          </c:marker>
          <c:cat>
            <c:numRef>
              <c:f>'[measure course work.xlsx]Лист3'!$A$2:$A$6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'[measure course work.xlsx]Лист3'!$C$2:$C$6</c:f>
              <c:numCache>
                <c:formatCode>General</c:formatCode>
                <c:ptCount val="5"/>
                <c:pt idx="0">
                  <c:v>2035</c:v>
                </c:pt>
                <c:pt idx="1">
                  <c:v>3376</c:v>
                </c:pt>
                <c:pt idx="2">
                  <c:v>5110</c:v>
                </c:pt>
                <c:pt idx="3">
                  <c:v>7102</c:v>
                </c:pt>
                <c:pt idx="4">
                  <c:v>9844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50-413A-9FC8-5FFA6A8C5511}"/>
            </c:ext>
          </c:extLst>
        </c:ser>
        <c:ser>
          <c:idx val="1"/>
          <c:order val="1"/>
          <c:tx>
            <c:strRef>
              <c:f>'[measure course work.xlsx]Лист3'!$F$1</c:f>
              <c:strCache>
                <c:ptCount val="1"/>
                <c:pt idx="0">
                  <c:v>.NET</c:v>
                </c:pt>
              </c:strCache>
            </c:strRef>
          </c:tx>
          <c:spPr>
            <a:ln w="31750">
              <a:prstDash val="lgDash"/>
            </a:ln>
          </c:spPr>
          <c:marker>
            <c:symbol val="none"/>
          </c:marker>
          <c:cat>
            <c:numRef>
              <c:f>'[measure course work.xlsx]Лист3'!$A$2:$A$6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'[measure course work.xlsx]Лист3'!$F$2:$F$6</c:f>
              <c:numCache>
                <c:formatCode>General</c:formatCode>
                <c:ptCount val="5"/>
                <c:pt idx="0">
                  <c:v>4653</c:v>
                </c:pt>
                <c:pt idx="1">
                  <c:v>9155</c:v>
                </c:pt>
                <c:pt idx="2">
                  <c:v>13771</c:v>
                </c:pt>
                <c:pt idx="3">
                  <c:v>18584</c:v>
                </c:pt>
                <c:pt idx="4">
                  <c:v>23554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50-413A-9FC8-5FFA6A8C55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792192"/>
        <c:axId val="58802560"/>
      </c:lineChart>
      <c:catAx>
        <c:axId val="58792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ru-RU" sz="1800" b="0">
                    <a:latin typeface="Times New Roman" pitchFamily="18" charset="0"/>
                    <a:cs typeface="Times New Roman" pitchFamily="18" charset="0"/>
                  </a:rPr>
                  <a:t>Количество запросов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58802560"/>
        <c:crosses val="autoZero"/>
        <c:auto val="1"/>
        <c:lblAlgn val="ctr"/>
        <c:lblOffset val="100"/>
        <c:noMultiLvlLbl val="0"/>
      </c:catAx>
      <c:valAx>
        <c:axId val="588025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ru-RU" sz="1800" b="0">
                    <a:latin typeface="Times New Roman" pitchFamily="18" charset="0"/>
                    <a:cs typeface="Times New Roman" pitchFamily="18" charset="0"/>
                  </a:rPr>
                  <a:t>Время ответа мс.</a:t>
                </a:r>
              </a:p>
            </c:rich>
          </c:tx>
          <c:layout>
            <c:manualLayout>
              <c:xMode val="edge"/>
              <c:yMode val="edge"/>
              <c:x val="9.3647411841162251E-3"/>
              <c:y val="0.3447531534638771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5879219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8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Сравнение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400" b="0" baseline="0" dirty="0">
                <a:latin typeface="Times New Roman" pitchFamily="18" charset="0"/>
                <a:cs typeface="Times New Roman" pitchFamily="18" charset="0"/>
              </a:rPr>
              <a:t>.js </a:t>
            </a:r>
            <a:r>
              <a:rPr lang="ru-RU" sz="2400" b="0" baseline="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0" baseline="0" dirty="0">
                <a:latin typeface="Times New Roman" pitchFamily="18" charset="0"/>
                <a:cs typeface="Times New Roman" pitchFamily="18" charset="0"/>
              </a:rPr>
              <a:t>.NET</a:t>
            </a:r>
            <a:r>
              <a:rPr lang="ru-RU" sz="2400" b="0" baseline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baseline="0" dirty="0">
                <a:latin typeface="Times New Roman" pitchFamily="18" charset="0"/>
                <a:cs typeface="Times New Roman" pitchFamily="18" charset="0"/>
              </a:rPr>
              <a:t>http-</a:t>
            </a:r>
            <a:r>
              <a:rPr lang="ru-RU" sz="2400" b="0" baseline="0" dirty="0">
                <a:latin typeface="Times New Roman" pitchFamily="18" charset="0"/>
                <a:cs typeface="Times New Roman" pitchFamily="18" charset="0"/>
              </a:rPr>
              <a:t>серверов запущенных под</a:t>
            </a:r>
            <a:r>
              <a:rPr lang="en-US" sz="2400" b="0" baseline="0" dirty="0">
                <a:latin typeface="Times New Roman" pitchFamily="18" charset="0"/>
                <a:cs typeface="Times New Roman" pitchFamily="18" charset="0"/>
              </a:rPr>
              <a:t> IIS</a:t>
            </a:r>
            <a:endParaRPr lang="ru-RU" sz="2400" b="0" dirty="0">
              <a:latin typeface="Times New Roman" pitchFamily="18" charset="0"/>
              <a:cs typeface="Times New Roman" pitchFamily="18" charset="0"/>
            </a:endParaRP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Лист3!$B$1</c:f>
              <c:strCache>
                <c:ptCount val="1"/>
                <c:pt idx="0">
                  <c:v>.NET</c:v>
                </c:pt>
              </c:strCache>
            </c:strRef>
          </c:tx>
          <c:spPr>
            <a:ln w="31750">
              <a:prstDash val="lgDash"/>
            </a:ln>
          </c:spPr>
          <c:marker>
            <c:symbol val="none"/>
          </c:marker>
          <c:cat>
            <c:numRef>
              <c:f>Лист3!$A$2:$A$6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Лист3!$B$2:$B$6</c:f>
              <c:numCache>
                <c:formatCode>General</c:formatCode>
                <c:ptCount val="5"/>
                <c:pt idx="0">
                  <c:v>4695</c:v>
                </c:pt>
                <c:pt idx="1">
                  <c:v>8725</c:v>
                </c:pt>
                <c:pt idx="2">
                  <c:v>12834</c:v>
                </c:pt>
                <c:pt idx="3">
                  <c:v>17069</c:v>
                </c:pt>
                <c:pt idx="4">
                  <c:v>21537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B5-4952-8884-93EF97C07EE2}"/>
            </c:ext>
          </c:extLst>
        </c:ser>
        <c:ser>
          <c:idx val="0"/>
          <c:order val="1"/>
          <c:tx>
            <c:strRef>
              <c:f>Лист3!$E$1</c:f>
              <c:strCache>
                <c:ptCount val="1"/>
                <c:pt idx="0">
                  <c:v>Node.js</c:v>
                </c:pt>
              </c:strCache>
            </c:strRef>
          </c:tx>
          <c:marker>
            <c:symbol val="none"/>
          </c:marker>
          <c:cat>
            <c:numRef>
              <c:f>Лист3!$A$2:$A$6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Лист3!$E$2:$E$6</c:f>
              <c:numCache>
                <c:formatCode>General</c:formatCode>
                <c:ptCount val="5"/>
                <c:pt idx="0">
                  <c:v>2812</c:v>
                </c:pt>
                <c:pt idx="1">
                  <c:v>3706</c:v>
                </c:pt>
                <c:pt idx="2">
                  <c:v>5548</c:v>
                </c:pt>
                <c:pt idx="3">
                  <c:v>7305</c:v>
                </c:pt>
                <c:pt idx="4">
                  <c:v>9204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B5-4952-8884-93EF97C07E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48768"/>
        <c:axId val="58850688"/>
      </c:lineChart>
      <c:catAx>
        <c:axId val="58848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ru-RU" sz="1800" b="0">
                    <a:latin typeface="Times New Roman" pitchFamily="18" charset="0"/>
                    <a:cs typeface="Times New Roman" pitchFamily="18" charset="0"/>
                  </a:rPr>
                  <a:t>Количество</a:t>
                </a:r>
                <a:r>
                  <a:rPr lang="ru-RU" sz="1800" b="0" baseline="0">
                    <a:latin typeface="Times New Roman" pitchFamily="18" charset="0"/>
                    <a:cs typeface="Times New Roman" pitchFamily="18" charset="0"/>
                  </a:rPr>
                  <a:t> запросов</a:t>
                </a:r>
                <a:endParaRPr lang="ru-RU" sz="1800" b="0">
                  <a:latin typeface="Times New Roman" pitchFamily="18" charset="0"/>
                  <a:cs typeface="Times New Roman" pitchFamily="18" charset="0"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58850688"/>
        <c:crosses val="autoZero"/>
        <c:auto val="1"/>
        <c:lblAlgn val="ctr"/>
        <c:lblOffset val="100"/>
        <c:noMultiLvlLbl val="0"/>
      </c:catAx>
      <c:valAx>
        <c:axId val="588506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ru-RU" sz="1800" b="0">
                    <a:latin typeface="Times New Roman" pitchFamily="18" charset="0"/>
                    <a:cs typeface="Times New Roman" pitchFamily="18" charset="0"/>
                  </a:rPr>
                  <a:t>Время ответа мс.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5884876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8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E37F7-E0E7-4505-892E-1857864A9A37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116B-A6DE-4D58-B6D7-79458A182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116B-A6DE-4D58-B6D7-79458A1821EC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55576" y="476672"/>
            <a:ext cx="745232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/>
              <a:t>Курсовая работа</a:t>
            </a:r>
          </a:p>
          <a:p>
            <a:r>
              <a:rPr lang="ru-RU" sz="2800" dirty="0" smtClean="0"/>
              <a:t> </a:t>
            </a:r>
          </a:p>
          <a:p>
            <a:pPr algn="ctr"/>
            <a:r>
              <a:rPr lang="ru-RU" sz="2800" dirty="0"/>
              <a:t>Реализация </a:t>
            </a:r>
            <a:r>
              <a:rPr lang="ru-RU" sz="2800" dirty="0" err="1"/>
              <a:t>Row</a:t>
            </a:r>
            <a:r>
              <a:rPr lang="ru-RU" sz="2800" dirty="0"/>
              <a:t> </a:t>
            </a:r>
            <a:r>
              <a:rPr lang="ru-RU" sz="2800" dirty="0" err="1"/>
              <a:t>Level</a:t>
            </a:r>
            <a:r>
              <a:rPr lang="ru-RU" sz="2800" dirty="0"/>
              <a:t> </a:t>
            </a:r>
            <a:r>
              <a:rPr lang="ru-RU" sz="2800" dirty="0" err="1"/>
              <a:t>Security</a:t>
            </a:r>
            <a:r>
              <a:rPr lang="ru-RU" sz="2800" dirty="0"/>
              <a:t> в реляционных базах данных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395536" y="6165304"/>
            <a:ext cx="8229600" cy="350912"/>
          </a:xfrm>
        </p:spPr>
        <p:txBody>
          <a:bodyPr>
            <a:normAutofit fontScale="90000"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Ярославль 2016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4294967295"/>
          </p:nvPr>
        </p:nvSpPr>
        <p:spPr>
          <a:xfrm>
            <a:off x="2743200" y="3140968"/>
            <a:ext cx="6400800" cy="144016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Научный руководитель</a:t>
            </a:r>
            <a:endParaRPr lang="ru-RU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д. ф.-м. н., старший преподаватель</a:t>
            </a:r>
            <a:endParaRPr lang="ru-RU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О.В.Власова</a:t>
            </a:r>
          </a:p>
          <a:p>
            <a:pPr algn="r"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 группы КБ-51 С.А.Попов</a:t>
            </a:r>
          </a:p>
          <a:p>
            <a:pPr algn="r"/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395536" y="980728"/>
          <a:ext cx="8352928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395536" y="980728"/>
          <a:ext cx="8280920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395536" y="908720"/>
          <a:ext cx="8424936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32474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Цели и задачи: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001419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Изучить принципы создания политики безопасности в СУБД </a:t>
            </a:r>
            <a:r>
              <a:rPr lang="en-US" dirty="0"/>
              <a:t>SQL </a:t>
            </a:r>
            <a:r>
              <a:rPr lang="en-US" dirty="0" smtClean="0"/>
              <a:t>SERVER</a:t>
            </a:r>
            <a:r>
              <a:rPr lang="ru-RU" dirty="0" smtClean="0"/>
              <a:t> </a:t>
            </a:r>
            <a:r>
              <a:rPr lang="ru-RU" dirty="0"/>
              <a:t>2016</a:t>
            </a:r>
          </a:p>
          <a:p>
            <a:pPr lvl="0"/>
            <a:r>
              <a:rPr lang="ru-RU" dirty="0"/>
              <a:t>Изучить способы создания политики безопасности как без использования встроенного механизма </a:t>
            </a:r>
            <a:r>
              <a:rPr lang="en-US" dirty="0"/>
              <a:t>RLS</a:t>
            </a:r>
            <a:r>
              <a:rPr lang="ru-RU" dirty="0"/>
              <a:t>, так и с ним</a:t>
            </a:r>
          </a:p>
          <a:p>
            <a:pPr lvl="0"/>
            <a:r>
              <a:rPr lang="ru-RU" dirty="0"/>
              <a:t>Спроектировать базу данных, на которую будет накладываться политики безопасности</a:t>
            </a:r>
          </a:p>
          <a:p>
            <a:pPr lvl="0"/>
            <a:r>
              <a:rPr lang="ru-RU" dirty="0"/>
              <a:t>Написать приложение для просмотра и изменения данных подготовленной базы данных</a:t>
            </a:r>
          </a:p>
          <a:p>
            <a:pPr lvl="0"/>
            <a:r>
              <a:rPr lang="ru-RU" dirty="0"/>
              <a:t>Реализовать механизм гибкого разграничения прав на записи базы данных, на основе </a:t>
            </a:r>
            <a:r>
              <a:rPr lang="ru-RU" dirty="0" smtClean="0"/>
              <a:t>предикатов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</a:t>
            </a:r>
            <a:r>
              <a:rPr lang="ru-RU" dirty="0" smtClean="0"/>
              <a:t>азграничения прав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2204864"/>
            <a:ext cx="4608512" cy="11521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FLS – field level security</a:t>
            </a:r>
          </a:p>
          <a:p>
            <a:r>
              <a:rPr lang="en-US" dirty="0" smtClean="0"/>
              <a:t>RLS - row level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RLS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268761"/>
            <a:ext cx="8435280" cy="5112568"/>
          </a:xfrm>
        </p:spPr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en-US" dirty="0" smtClean="0"/>
              <a:t>RLS </a:t>
            </a:r>
            <a:r>
              <a:rPr lang="ru-RU" dirty="0" smtClean="0"/>
              <a:t>(Безопасность на уровне строк) – технология, позволяющая ограничивать доступ пользователей к данным в базе данных на основе предикатов, выполняющихся в контексте каждой строки.</a:t>
            </a:r>
          </a:p>
          <a:p>
            <a:endParaRPr lang="ru-RU" dirty="0"/>
          </a:p>
        </p:txBody>
      </p:sp>
      <p:pic>
        <p:nvPicPr>
          <p:cNvPr id="4" name="Picture 2" descr="https://i-msdn.sec.s-msft.com/dynimg/IC85177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05064"/>
            <a:ext cx="3826768" cy="209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 можно реализовать политику безопасности без </a:t>
            </a:r>
            <a:r>
              <a:rPr lang="en-US" dirty="0" smtClean="0"/>
              <a:t>RLS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39944" cy="4896544"/>
          </a:xfrm>
        </p:spPr>
        <p:txBody>
          <a:bodyPr>
            <a:no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2700" dirty="0" smtClean="0"/>
              <a:t>С помощью триггеров  и представлений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2700" b="1" dirty="0" smtClean="0"/>
              <a:t>Достоинства</a:t>
            </a:r>
            <a:r>
              <a:rPr lang="en-US" sz="2700" dirty="0" smtClean="0"/>
              <a:t>: </a:t>
            </a:r>
            <a:endParaRPr lang="ru-RU" sz="27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2700" dirty="0" smtClean="0"/>
              <a:t>Максимальная оптимизация своими силами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2700" dirty="0" smtClean="0"/>
              <a:t>Гибкость предикатов, так как используются триггеры</a:t>
            </a:r>
            <a:endParaRPr lang="ru-RU" sz="2700" dirty="0"/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2700" b="1" dirty="0" smtClean="0"/>
              <a:t>Недостатки</a:t>
            </a:r>
            <a:r>
              <a:rPr lang="en-US" sz="2700" dirty="0" smtClean="0"/>
              <a:t>:</a:t>
            </a:r>
            <a:endParaRPr lang="ru-RU" sz="27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2700" dirty="0" smtClean="0"/>
              <a:t>Сложно поддерживать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2700" dirty="0" smtClean="0"/>
              <a:t>На каждую таблицу необходимо создать по триггеру и несколько представлений, в зависимости от контекста</a:t>
            </a:r>
          </a:p>
          <a:p>
            <a:pPr marL="0" indent="450000" algn="just">
              <a:spcBef>
                <a:spcPts val="0"/>
              </a:spcBef>
              <a:buNone/>
            </a:pPr>
            <a:endParaRPr lang="ru-RU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 политики с </a:t>
            </a:r>
            <a:r>
              <a:rPr lang="en-US" dirty="0" smtClean="0"/>
              <a:t>RLS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147248" cy="4824536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2700" b="1" dirty="0" smtClean="0"/>
              <a:t>Достоинства</a:t>
            </a:r>
            <a:r>
              <a:rPr lang="en-US" sz="2700" dirty="0" smtClean="0"/>
              <a:t>: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2700" dirty="0" smtClean="0"/>
              <a:t>Легко поддерживать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2700" dirty="0" smtClean="0"/>
              <a:t>Нет необходимости создавать лишние представления и триггеры, за исключением случаев оптимизации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2700" dirty="0" smtClean="0"/>
              <a:t>Привязка к схеме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700" b="1" dirty="0" smtClean="0"/>
              <a:t>Недостатки</a:t>
            </a:r>
            <a:r>
              <a:rPr lang="en-US" sz="2700" dirty="0" smtClean="0"/>
              <a:t>: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2700" dirty="0" smtClean="0"/>
              <a:t>При сложном предикате, лучше ограничить пользователя на работу с представлением, нежели непосредственно с таблицей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sz="2700" dirty="0" smtClean="0"/>
          </a:p>
          <a:p>
            <a:pPr marL="0" indent="457200" algn="just">
              <a:spcBef>
                <a:spcPts val="0"/>
              </a:spcBef>
              <a:buNone/>
            </a:pPr>
            <a:endParaRPr lang="ru-RU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Разработано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Тестовая база данны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х для применения политики безопасности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Приложение для управления сущностями БД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Механизм гибкого разграничения прав на запись и просмотр данных БД, основанный на предикатах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864096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/>
          <p:nvPr/>
        </p:nvGraphicFramePr>
        <p:xfrm>
          <a:off x="395536" y="980728"/>
          <a:ext cx="8424936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284</Words>
  <Application>Microsoft Office PowerPoint</Application>
  <PresentationFormat>On-screen Show (4:3)</PresentationFormat>
  <Paragraphs>54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Тема Office</vt:lpstr>
      <vt:lpstr>Ярославль 2016</vt:lpstr>
      <vt:lpstr>Цели и задачи: </vt:lpstr>
      <vt:lpstr>Разграничения прав</vt:lpstr>
      <vt:lpstr>RLS</vt:lpstr>
      <vt:lpstr>Как можно реализовать политику безопасности без RLS?</vt:lpstr>
      <vt:lpstr>Реализация политики с RLS</vt:lpstr>
      <vt:lpstr>Разработано:</vt:lpstr>
      <vt:lpstr>Результаты</vt:lpstr>
      <vt:lpstr>PowerPoint Presentation</vt:lpstr>
      <vt:lpstr>PowerPoint Presentation</vt:lpstr>
      <vt:lpstr>PowerPoint Presentation</vt:lpstr>
      <vt:lpstr>PowerPoint Presentation</vt:lpstr>
      <vt:lpstr>Выводы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и .NET TCP сервера</dc:title>
  <dc:creator>Сергей Попов</dc:creator>
  <cp:lastModifiedBy>Sergey Popov</cp:lastModifiedBy>
  <cp:revision>16</cp:revision>
  <dcterms:created xsi:type="dcterms:W3CDTF">2016-06-05T20:27:09Z</dcterms:created>
  <dcterms:modified xsi:type="dcterms:W3CDTF">2017-05-16T17:14:36Z</dcterms:modified>
</cp:coreProperties>
</file>