
<file path=[Content_Types].xml><?xml version="1.0" encoding="utf-8"?>
<Types xmlns="http://schemas.openxmlformats.org/package/2006/content-types">
  <Default ContentType="application/vnd.openxmlformats-officedocument.presentationml.printerSettings" Extension="bin"/>
  <Default ContentType="image/jpeg" Extension="jpeg"/>
  <Default ContentType="image/jpeg" Extension="jpg"/>
  <Default ContentType="image/png" Extension="png"/>
  <Default ContentType="application/vnd.openxmlformats-package.relationships+xml" Extension="rels"/>
  <Default ContentType="application/xml" Extens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r:id="rId7" id="256"/>
    <p:sldId r:id="rId8" id="257"/>
    <p:sldId r:id="rId9" id="258"/>
    <p:sldId r:id="rId10" id="259"/>
    <p:sldId r:id="rId11" id="260"/>
    <p:sldId r:id="rId12" id="261"/>
    <p:sldId r:id="rId13" id="262"/>
    <p:sldId r:id="rId14" id="263"/>
    <p:sldId r:id="rId15" id="264"/>
    <p:sldId r:id="rId16" id="265"/>
    <p:sldId r:id="rId17" id="266"/>
    <p:sldId r:id="rId18" id="267"/>
    <p:sldId r:id="rId19" id="268"/>
    <p:sldId r:id="rId20" id="269"/>
    <p:sldId r:id="rId21" id="270"/>
    <p:sldId r:id="rId22" id="271"/>
    <p:sldId r:id="rId23" id="272"/>
    <p:sldId r:id="rId24" id="273"/>
    <p:sldId r:id="rId25" id="274"/>
    <p:sldId r:id="rId26" id="275"/>
    <p:sldId r:id="rId27" id="276"/>
    <p:sldId r:id="rId28" id="277"/>
    <p:sldId r:id="rId29" id="278"/>
    <p:sldId r:id="rId30" id="279"/>
    <p:sldId r:id="rId31" id="280"/>
    <p:sldId r:id="rId32" id="281"/>
    <p:sldId r:id="rId33" id="282"/>
    <p:sldId r:id="rId34" id="283"/>
    <p:sldId r:id="rId35" id="284"/>
    <p:sldId r:id="rId36" id="285"/>
    <p:sldId r:id="rId37" id="286"/>
    <p:sldId r:id="rId38" id="287"/>
    <p:sldId r:id="rId39" id="288"/>
    <p:sldId r:id="rId40" id="289"/>
    <p:sldId r:id="rId41" id="290"/>
    <p:sldId r:id="rId42" id="291"/>
    <p:sldId r:id="rId43" id="292"/>
    <p:sldId r:id="rId44" id="293"/>
    <p:sldId r:id="rId45" id="294"/>
    <p:sldId r:id="rId46" id="295"/>
    <p:sldId r:id="rId47" id="296"/>
    <p:sldId r:id="rId48" id="297"/>
    <p:sldId r:id="rId49" id="298"/>
    <p:sldId r:id="rId50" id="299"/>
    <p:sldId r:id="rId51" id="300"/>
    <p:sldId r:id="rId52" id="301"/>
    <p:sldId r:id="rId53" id="302"/>
    <p:sldId r:id="rId54" id="303"/>
    <p:sldId r:id="rId55" id="304"/>
    <p:sldId r:id="rId56" id="305"/>
    <p:sldId r:id="rId57" id="306"/>
    <p:sldId r:id="rId58" id="307"/>
    <p:sldId r:id="rId59" id="30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2" Type="http://schemas.openxmlformats.org/officeDocument/2006/relationships/slide" Target="slides/slide26.xml"/><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3" Type="http://schemas.openxmlformats.org/officeDocument/2006/relationships/presProps" Target="presProps.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48" Type="http://schemas.openxmlformats.org/officeDocument/2006/relationships/slide" Target="slides/slide42.xml"/><Relationship Id="rId49" Type="http://schemas.openxmlformats.org/officeDocument/2006/relationships/slide" Target="slides/slide4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28" Type="http://schemas.openxmlformats.org/officeDocument/2006/relationships/slide" Target="slides/slide22.xml"/><Relationship Id="rId29" Type="http://schemas.openxmlformats.org/officeDocument/2006/relationships/slide" Target="slides/slide23.xml"/><Relationship Id="rId26" Type="http://schemas.openxmlformats.org/officeDocument/2006/relationships/slide" Target="slides/slide20.xml"/><Relationship Id="rId27" Type="http://schemas.openxmlformats.org/officeDocument/2006/relationships/slide" Target="slides/slide21.xml"/><Relationship Id="rId24" Type="http://schemas.openxmlformats.org/officeDocument/2006/relationships/slide" Target="slides/slide18.xml"/><Relationship Id="rId25" Type="http://schemas.openxmlformats.org/officeDocument/2006/relationships/slide" Target="slides/slide19.xml"/><Relationship Id="rId22" Type="http://schemas.openxmlformats.org/officeDocument/2006/relationships/slide" Target="slides/slide16.xml"/><Relationship Id="rId23" Type="http://schemas.openxmlformats.org/officeDocument/2006/relationships/slide" Target="slides/slide17.xml"/><Relationship Id="rId20" Type="http://schemas.openxmlformats.org/officeDocument/2006/relationships/slide" Target="slides/slide14.xml"/><Relationship Id="rId21" Type="http://schemas.openxmlformats.org/officeDocument/2006/relationships/slide" Target="slides/slide15.xml"/><Relationship Id="rId50" Type="http://schemas.openxmlformats.org/officeDocument/2006/relationships/slide" Target="slides/slide44.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8" Type="http://schemas.openxmlformats.org/officeDocument/2006/relationships/slide" Target="slides/slide32.xml"/><Relationship Id="rId36" Type="http://schemas.openxmlformats.org/officeDocument/2006/relationships/slide" Target="slides/slide30.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31" Type="http://schemas.openxmlformats.org/officeDocument/2006/relationships/slide" Target="slides/slide25.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30" Type="http://schemas.openxmlformats.org/officeDocument/2006/relationships/slide" Target="slides/slide24.xml"/><Relationship Id="rId19" Type="http://schemas.openxmlformats.org/officeDocument/2006/relationships/slide" Target="slides/slide13.xml"/><Relationship Id="rId18" Type="http://schemas.openxmlformats.org/officeDocument/2006/relationships/slide" Target="slides/slide12.xml"/><Relationship Id="rId39" Type="http://schemas.openxmlformats.org/officeDocument/2006/relationships/slide" Target="slides/slide33.xml"/><Relationship Id="rId33" Type="http://schemas.openxmlformats.org/officeDocument/2006/relationships/slide" Target="slides/slide27.xml"/><Relationship Id="rId56" Type="http://schemas.openxmlformats.org/officeDocument/2006/relationships/slide" Target="slides/slide50.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slideLayout" Target="../slideLayouts/slideLayout5.xml"/><Relationship Id="rId10" Type="http://schemas.openxmlformats.org/officeDocument/2006/relationships/slideLayout" Target="../slideLayouts/slideLayout10.xml"/><Relationship Id="rId8" Type="http://schemas.openxmlformats.org/officeDocument/2006/relationships/slideLayout" Target="../slideLayouts/slideLayout8.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12" Type="http://schemas.openxmlformats.org/officeDocument/2006/relationships/theme" Target="../theme/theme1.xml"/><Relationship Id="rId11" Type="http://schemas.openxmlformats.org/officeDocument/2006/relationships/slideLayout" Target="../slideLayouts/slideLayout1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Atmospheric entry</a:t>
            </a:r>
          </a:p>
        </p:txBody>
      </p:sp>
      <p:sp>
        <p:nvSpPr>
          <p:cNvPr id="3" name="Subtitle 2"/>
          <p:cNvSpPr>
            <a:spLocks noGrp="1"/>
          </p:cNvSpPr>
          <p:nvPr>
            <p:ph type="subTitle" idx="1"/>
          </p:nvPr>
        </p:nvSpPr>
        <p:spPr/>
        <p:txBody>
          <a:bodyPr/>
          <a:lstStyle/>
          <a:p>
            <a:pPr>
              <a:defRPr sz="2800"/>
            </a:pPr>
            <a:r>
              <a:t>From Wikipedia, the free encyclopedia</a:t>
            </a:r>
          </a:p>
          <a:p>
            <a:pPr>
              <a:defRPr sz="1600"/>
            </a:pPr>
            <a:r>
              <a:t>https://en.wikipedia.org/wiki/Atmospheric%20entry</a:t>
            </a:r>
          </a:p>
          <a:p>
            <a:pPr>
              <a:defRPr sz="1600"/>
            </a:pPr>
            <a:r>
              <a:t>Licensed under CC BY-SA 3.0:</a:t>
            </a:r>
          </a:p>
          <a:p>
            <a:pPr>
              <a:defRPr sz="1600"/>
            </a:pPr>
            <a:r>
              <a:t>https://en.wikipedia.org/wiki/Wikipedia:Text_of_Creative_Commons_Attribution-ShareAlike_3.0_Unported_License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TdXZvj.jpg"/>
          <p:cNvPicPr>
            <a:picLocks noChangeAspect="1"/>
          </p:cNvPicPr>
          <p:nvPr/>
        </p:nvPicPr>
        <p:blipFill>
          <a:blip r:embed="rId2"/>
          <a:stretch>
            <a:fillRect/>
          </a:stretch>
        </p:blipFill>
        <p:spPr>
          <a:xfrm>
            <a:off x="1597152" y="914400"/>
            <a:ext cx="5949696"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028"/>
            </a:pPr>
            <a:r>
              <a:t>Prototype of the Mk-2 Reentry Vehicle (RV), based on blunt body theory.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hHfxjS.jpg"/>
          <p:cNvPicPr>
            <a:picLocks noChangeAspect="1"/>
          </p:cNvPicPr>
          <p:nvPr/>
        </p:nvPicPr>
        <p:blipFill>
          <a:blip r:embed="rId2"/>
          <a:stretch>
            <a:fillRect/>
          </a:stretch>
        </p:blipFill>
        <p:spPr>
          <a:xfrm>
            <a:off x="2781084" y="914400"/>
            <a:ext cx="3581831"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777"/>
            </a:pPr>
            <a:r>
              <a:t>Mk-6 RV, Cold War weapon and ancestor to most of the U.S. missile entry vehicles.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uutpmY.jpg"/>
          <p:cNvPicPr>
            <a:picLocks noChangeAspect="1"/>
          </p:cNvPicPr>
          <p:nvPr/>
        </p:nvPicPr>
        <p:blipFill>
          <a:blip r:embed="rId2"/>
          <a:stretch>
            <a:fillRect/>
          </a:stretch>
        </p:blipFill>
        <p:spPr>
          <a:xfrm>
            <a:off x="2726531" y="914400"/>
            <a:ext cx="3690938"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086"/>
            </a:pPr>
            <a:r>
              <a:t>"Discoverer" type reconnaissance satellite film Recovery Vehicle (RV)</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KpBaED.jpg"/>
          <p:cNvPicPr>
            <a:picLocks noChangeAspect="1"/>
          </p:cNvPicPr>
          <p:nvPr/>
        </p:nvPicPr>
        <p:blipFill>
          <a:blip r:embed="rId2"/>
          <a:stretch>
            <a:fillRect/>
          </a:stretch>
        </p:blipFill>
        <p:spPr>
          <a:xfrm>
            <a:off x="1418376" y="914400"/>
            <a:ext cx="6307248"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600"/>
            </a:pPr>
            <a:r>
              <a:t>Galileo Probe during final assembly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Sphere-cone</a:t>
            </a:r>
          </a:p>
        </p:txBody>
      </p:sp>
      <p:sp>
        <p:nvSpPr>
          <p:cNvPr id="3" name="Content Placeholder 2"/>
          <p:cNvSpPr>
            <a:spLocks noGrp="1"/>
          </p:cNvSpPr>
          <p:nvPr>
            <p:ph idx="1"/>
          </p:nvPr>
        </p:nvSpPr>
        <p:spPr/>
        <p:txBody>
          <a:bodyPr/>
          <a:lstStyle/>
          <a:p>
            <a:pPr>
              <a:defRPr sz="2859"/>
            </a:pPr>
            <a:r>
              <a:t>The Mk-2's design was derived from blunt-body theory and used a radiatively cooled thermal protection system (TPS) based upon a metallic heat shield (the different TPS types are later described in this article).</a:t>
            </a:r>
          </a:p>
          <a:p>
            <a:pPr>
              <a:defRPr sz="2859"/>
            </a:pPr>
            <a:r>
              <a:t>This new TPS was so effective as a reentry heat shield that significantly reduced bluntness was possible.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g7fWtJ.jpg"/>
          <p:cNvPicPr>
            <a:picLocks noChangeAspect="1"/>
          </p:cNvPicPr>
          <p:nvPr/>
        </p:nvPicPr>
        <p:blipFill>
          <a:blip r:embed="rId2"/>
          <a:stretch>
            <a:fillRect/>
          </a:stretch>
        </p:blipFill>
        <p:spPr>
          <a:xfrm>
            <a:off x="3145536" y="914400"/>
            <a:ext cx="2852928"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107"/>
            </a:pPr>
            <a:r>
              <a:t>The DC-X, shown during its first flight, was a prototype single stage to orbit vehicle, and used a biconic shape similar to AMaRV.</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Biconic</a:t>
            </a:r>
          </a:p>
        </p:txBody>
      </p:sp>
      <p:sp>
        <p:nvSpPr>
          <p:cNvPr id="3" name="Content Placeholder 2"/>
          <p:cNvSpPr>
            <a:spLocks noGrp="1"/>
          </p:cNvSpPr>
          <p:nvPr>
            <p:ph idx="1"/>
          </p:nvPr>
        </p:nvSpPr>
        <p:spPr/>
        <p:txBody>
          <a:bodyPr/>
          <a:lstStyle/>
          <a:p>
            <a:pPr>
              <a:defRPr sz="3600"/>
            </a:pPr>
            <a:r>
              <a:t>Arguably, the most significant biconic ever flown was the Advanced Maneuverable Reentry Vehicle (AMaRV).</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Non-axisymmetric shapes</a:t>
            </a:r>
          </a:p>
        </p:txBody>
      </p:sp>
      <p:sp>
        <p:nvSpPr>
          <p:cNvPr id="3" name="Content Placeholder 2"/>
          <p:cNvSpPr>
            <a:spLocks noGrp="1"/>
          </p:cNvSpPr>
          <p:nvPr>
            <p:ph idx="1"/>
          </p:nvPr>
        </p:nvSpPr>
        <p:spPr/>
        <p:txBody>
          <a:bodyPr/>
          <a:lstStyle/>
          <a:p>
            <a:pPr>
              <a:defRPr sz="2806"/>
            </a:pPr>
            <a:r>
              <a:t>Non-axisymmetric shapes have been used for manned entry vehicles.</a:t>
            </a:r>
          </a:p>
          <a:p>
            <a:pPr>
              <a:defRPr sz="2806"/>
            </a:pPr>
            <a:r>
              <a:t>The lifting body is another entry vehicle geometry and was used with the X-23 PRIME (Precision Recovery Including Maneuvering Entry) vehicle.</a:t>
            </a:r>
          </a:p>
          <a:p>
            <a:pPr>
              <a:defRPr sz="2806"/>
            </a:pPr>
            <a:r>
              <a:t>The proposed MOOSE system would have used a one-man inflatable ballistic capsule as an emergency astronaut entry vehicle.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_MrPHi.jpg"/>
          <p:cNvPicPr>
            <a:picLocks noChangeAspect="1"/>
          </p:cNvPicPr>
          <p:nvPr/>
        </p:nvPicPr>
        <p:blipFill>
          <a:blip r:embed="rId2"/>
          <a:stretch>
            <a:fillRect/>
          </a:stretch>
        </p:blipFill>
        <p:spPr>
          <a:xfrm>
            <a:off x="1106424" y="914400"/>
            <a:ext cx="6931152"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618"/>
            </a:pPr>
            <a:r>
              <a:t>Cabin view of the space shuttle during STS-42 re-entry.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Reentry heating</a:t>
            </a:r>
          </a:p>
        </p:txBody>
      </p:sp>
      <p:sp>
        <p:nvSpPr>
          <p:cNvPr id="3" name="Content Placeholder 2"/>
          <p:cNvSpPr>
            <a:spLocks noGrp="1"/>
          </p:cNvSpPr>
          <p:nvPr>
            <p:ph idx="1"/>
          </p:nvPr>
        </p:nvSpPr>
        <p:spPr/>
        <p:txBody>
          <a:bodyPr/>
          <a:lstStyle/>
          <a:p>
            <a:pPr>
              <a:defRPr sz="2781"/>
            </a:pPr>
            <a:r>
              <a:t>Objects entering an atmosphere from space at high velocities relative to the atmosphere will cause very high levels of heating.</a:t>
            </a:r>
          </a:p>
          <a:p>
            <a:pPr>
              <a:defRPr sz="2781"/>
            </a:pPr>
            <a:r>
              <a:t>Reentry heating comes principally from two sources:</a:t>
            </a:r>
          </a:p>
          <a:p>
            <a:pPr>
              <a:defRPr sz="2781"/>
            </a:pPr>
            <a:r>
              <a:t>Radiative heating—which is highly wavelength dependent—thus predominates very early in atmospheric entry while convection predominates in the later phases.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ugtJ9l.jpg"/>
          <p:cNvPicPr>
            <a:picLocks noChangeAspect="1"/>
          </p:cNvPicPr>
          <p:nvPr/>
        </p:nvPicPr>
        <p:blipFill>
          <a:blip r:embed="rId2"/>
          <a:stretch>
            <a:fillRect/>
          </a:stretch>
        </p:blipFill>
        <p:spPr>
          <a:xfrm>
            <a:off x="1725167" y="914400"/>
            <a:ext cx="5693664"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2482"/>
            </a:pPr>
            <a:r>
              <a:t>Mars Exploration Rover (MER) aeroshell, artistic rendition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Shock layer gas physics</a:t>
            </a:r>
          </a:p>
        </p:txBody>
      </p:sp>
      <p:sp>
        <p:nvSpPr>
          <p:cNvPr id="3" name="Content Placeholder 2"/>
          <p:cNvSpPr>
            <a:spLocks noGrp="1"/>
          </p:cNvSpPr>
          <p:nvPr>
            <p:ph idx="1"/>
          </p:nvPr>
        </p:nvSpPr>
        <p:spPr/>
        <p:txBody>
          <a:bodyPr/>
          <a:lstStyle/>
          <a:p>
            <a:pPr>
              <a:defRPr sz="3530"/>
            </a:pPr>
            <a:r>
              <a:t>At typical reentry temperatures, the air in the shock layer is both ionized and dissociated.</a:t>
            </a:r>
          </a:p>
          <a:p>
            <a:pPr>
              <a:defRPr sz="3530"/>
            </a:pPr>
            <a:r>
              <a:t>There are four basic physical models of a gas that are important to aeronautical engineers who design heat shields: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Perfect gas model</a:t>
            </a:r>
          </a:p>
        </p:txBody>
      </p:sp>
      <p:sp>
        <p:nvSpPr>
          <p:cNvPr id="3" name="Content Placeholder 2"/>
          <p:cNvSpPr>
            <a:spLocks noGrp="1"/>
          </p:cNvSpPr>
          <p:nvPr>
            <p:ph idx="1"/>
          </p:nvPr>
        </p:nvSpPr>
        <p:spPr/>
        <p:txBody>
          <a:bodyPr/>
          <a:lstStyle/>
          <a:p>
            <a:pPr>
              <a:defRPr sz="2837"/>
            </a:pPr>
            <a:r>
              <a:t>The perfect gas theory is elegant and extremely useful for designing aircraft but assumes that the gas is chemically inert.</a:t>
            </a:r>
          </a:p>
          <a:p>
            <a:pPr>
              <a:defRPr sz="2837"/>
            </a:pPr>
            <a:r>
              <a:t>The perfect gas theory begins to break down at 550 K and is not usable at temperatures greater than 2,000 K.  For temperatures greater than 2,000 K, a heat shield designer must use a real gas model.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Real (equilibrium) gas model</a:t>
            </a:r>
          </a:p>
        </p:txBody>
      </p:sp>
      <p:sp>
        <p:nvSpPr>
          <p:cNvPr id="3" name="Content Placeholder 2"/>
          <p:cNvSpPr>
            <a:spLocks noGrp="1"/>
          </p:cNvSpPr>
          <p:nvPr>
            <p:ph idx="1"/>
          </p:nvPr>
        </p:nvSpPr>
        <p:spPr/>
        <p:txBody>
          <a:bodyPr/>
          <a:lstStyle/>
          <a:p>
            <a:pPr>
              <a:defRPr sz="2653"/>
            </a:pPr>
            <a:r>
              <a:t>An entry vehicle's pitching moment can be significantly influenced by real-gas effects.</a:t>
            </a:r>
          </a:p>
          <a:p>
            <a:pPr>
              <a:defRPr sz="2653"/>
            </a:pPr>
            <a:r>
              <a:t>For example, in the case of the Galileo Probe's entry into Jupiter's atmosphere, the shock layer was mostly in equilibrium during peak heat flux due to the very high pressures experienced (this is counterintuitive given the free stream velocity was 39 km/s during peak heat flux).</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Real (non-equilibrium) gas model</a:t>
            </a:r>
          </a:p>
        </p:txBody>
      </p:sp>
      <p:sp>
        <p:nvSpPr>
          <p:cNvPr id="3" name="Content Placeholder 2"/>
          <p:cNvSpPr>
            <a:spLocks noGrp="1"/>
          </p:cNvSpPr>
          <p:nvPr>
            <p:ph idx="1"/>
          </p:nvPr>
        </p:nvSpPr>
        <p:spPr/>
        <p:txBody>
          <a:bodyPr/>
          <a:lstStyle/>
          <a:p>
            <a:pPr>
              <a:defRPr sz="2598"/>
            </a:pPr>
            <a:r>
              <a:t>An important aspect of modelling non-equilibrium real gas effects is radiative heat flux.</a:t>
            </a:r>
          </a:p>
          <a:p>
            <a:pPr>
              <a:defRPr sz="2598"/>
            </a:pPr>
            <a:r>
              <a:t>If a vehicle is entering an atmosphere at very high speed (hyperbolic trajectory, lunar return) and has a large nose radius then radiative heat flux can dominate TPS heating.</a:t>
            </a:r>
          </a:p>
          <a:p>
            <a:pPr>
              <a:defRPr sz="2598"/>
            </a:pPr>
            <a:r>
              <a:t>However, radiative heat flux in carbon dioxide (Mars entry) is still barely understood and will require major research.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Frozen gas model</a:t>
            </a:r>
          </a:p>
        </p:txBody>
      </p:sp>
      <p:sp>
        <p:nvSpPr>
          <p:cNvPr id="3" name="Content Placeholder 2"/>
          <p:cNvSpPr>
            <a:spLocks noGrp="1"/>
          </p:cNvSpPr>
          <p:nvPr>
            <p:ph idx="1"/>
          </p:nvPr>
        </p:nvSpPr>
        <p:spPr/>
        <p:txBody>
          <a:bodyPr/>
          <a:lstStyle/>
          <a:p>
            <a:pPr>
              <a:defRPr sz="2705"/>
            </a:pPr>
            <a:r>
              <a:t>Frozen gas can be a significant issue in the wake behind an entry vehicle.</a:t>
            </a:r>
          </a:p>
          <a:p>
            <a:pPr>
              <a:defRPr sz="2705"/>
            </a:pPr>
            <a:r>
              <a:t>During reentry, free stream air is compressed to high temperature and pressure by the entry vehicle's shock wave.</a:t>
            </a:r>
          </a:p>
          <a:p>
            <a:pPr>
              <a:defRPr sz="2705"/>
            </a:pPr>
            <a:r>
              <a:t>The frozen air can then be entrained into a trailing vortex behind the entry vehicle.</a:t>
            </a:r>
          </a:p>
          <a:p>
            <a:pPr>
              <a:defRPr sz="2705"/>
            </a:pPr>
            <a:r>
              <a:t>Correctly modelling the flow in the wake of an entry vehicle is very difficult.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Thermal protection systems</a:t>
            </a:r>
          </a:p>
        </p:txBody>
      </p:sp>
      <p:sp>
        <p:nvSpPr>
          <p:cNvPr id="3" name="Content Placeholder 2"/>
          <p:cNvSpPr>
            <a:spLocks noGrp="1"/>
          </p:cNvSpPr>
          <p:nvPr>
            <p:ph idx="1"/>
          </p:nvPr>
        </p:nvSpPr>
        <p:spPr/>
        <p:txBody>
          <a:bodyPr/>
          <a:lstStyle/>
          <a:p>
            <a:pPr>
              <a:defRPr sz="3416"/>
            </a:pPr>
            <a:r>
              <a:t>A thermal protection system or TPS is the barrier that protects a spacecraft during the searing heat of atmospheric reentry.</a:t>
            </a:r>
          </a:p>
          <a:p>
            <a:pPr>
              <a:defRPr sz="3416"/>
            </a:pPr>
            <a:r>
              <a:t>A secondary goal may be to protect the spacecraft from the heat and cold of space while in orbit.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2LgPE0.jpg"/>
          <p:cNvPicPr>
            <a:picLocks noChangeAspect="1"/>
          </p:cNvPicPr>
          <p:nvPr/>
        </p:nvPicPr>
        <p:blipFill>
          <a:blip r:embed="rId2"/>
          <a:stretch>
            <a:fillRect/>
          </a:stretch>
        </p:blipFill>
        <p:spPr>
          <a:xfrm>
            <a:off x="2883408" y="914400"/>
            <a:ext cx="3377184"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515"/>
            </a:pPr>
            <a:r>
              <a:t>Mars Pathfinder during final assembly showing the aeroshell, cruise ring and solid rocket motor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Ablative</a:t>
            </a:r>
          </a:p>
        </p:txBody>
      </p:sp>
      <p:sp>
        <p:nvSpPr>
          <p:cNvPr id="3" name="Content Placeholder 2"/>
          <p:cNvSpPr>
            <a:spLocks noGrp="1"/>
          </p:cNvSpPr>
          <p:nvPr>
            <p:ph idx="1"/>
          </p:nvPr>
        </p:nvSpPr>
        <p:spPr/>
        <p:txBody>
          <a:bodyPr/>
          <a:lstStyle/>
          <a:p>
            <a:pPr>
              <a:defRPr sz="2690"/>
            </a:pPr>
            <a:r>
              <a:t>The ablative heat shield functions by lifting the hot shock layer gas away from the heat shield's outer wall (creating a cooler boundary layer).</a:t>
            </a:r>
          </a:p>
          <a:p>
            <a:pPr>
              <a:defRPr sz="2690"/>
            </a:pPr>
            <a:r>
              <a:t>If the heat flux experienced by an entry vehicle is insufficient to cause pyrolysis then the TPS material's conductivity could allow heat flux conduction into the TPS bondline material thus leading to TPS failure.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Super light-weight ablator</a:t>
            </a:r>
          </a:p>
        </p:txBody>
      </p:sp>
      <p:sp>
        <p:nvSpPr>
          <p:cNvPr id="3" name="Content Placeholder 2"/>
          <p:cNvSpPr>
            <a:spLocks noGrp="1"/>
          </p:cNvSpPr>
          <p:nvPr>
            <p:ph idx="1"/>
          </p:nvPr>
        </p:nvSpPr>
        <p:spPr/>
        <p:txBody>
          <a:bodyPr/>
          <a:lstStyle/>
          <a:p>
            <a:pPr>
              <a:defRPr sz="2915"/>
            </a:pPr>
            <a:r>
              <a:t>SLA-561V is a proprietary ablative made by Lockheed Martin that has been used as the primary TPS material on all of the 70° sphere-cone entry vehicles sent by NASA to Mars other than the Mars Science Laboratory (MSL).</a:t>
            </a:r>
          </a:p>
          <a:p>
            <a:pPr>
              <a:defRPr sz="2915"/>
            </a:pPr>
            <a:r>
              <a:t>The MSL aeroshell TPS is currently designed to withstand a peak heat flux of 234 W/cm².</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Tz2V0T.jpg"/>
          <p:cNvPicPr>
            <a:picLocks noChangeAspect="1"/>
          </p:cNvPicPr>
          <p:nvPr/>
        </p:nvPicPr>
        <p:blipFill>
          <a:blip r:embed="rId2"/>
          <a:stretch>
            <a:fillRect/>
          </a:stretch>
        </p:blipFill>
        <p:spPr>
          <a:xfrm>
            <a:off x="2276856" y="914400"/>
            <a:ext cx="4590288"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777"/>
            </a:pPr>
            <a:r>
              <a:t>NASA's Stardust sample return capsule successfully landed at the USAF Utah Range.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Atmospheric entry</a:t>
            </a:r>
          </a:p>
        </p:txBody>
      </p:sp>
      <p:sp>
        <p:nvSpPr>
          <p:cNvPr id="3" name="Content Placeholder 2"/>
          <p:cNvSpPr>
            <a:spLocks noGrp="1"/>
          </p:cNvSpPr>
          <p:nvPr>
            <p:ph idx="1"/>
          </p:nvPr>
        </p:nvSpPr>
        <p:spPr/>
        <p:txBody>
          <a:bodyPr/>
          <a:lstStyle/>
          <a:p>
            <a:pPr>
              <a:defRPr sz="2368"/>
            </a:pPr>
            <a:r>
              <a:t>There are two main types of atmospheric entry: uncontrolled entry, such as the entry of astronomical objects, space debris, or bolides; and controlled entry (or reentry) of a spacecraft capable of being navigated or following a predetermined course.</a:t>
            </a:r>
          </a:p>
          <a:p>
            <a:pPr>
              <a:defRPr sz="2368"/>
            </a:pPr>
            <a:r>
              <a:t>While the high temperature generated at the surface of the heat shield is due to adiabatic compression, the vehicle's kinetic energy is ultimately lost to gas friction (viscosity) after the vehicle has passed by.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Phenolic-impregnated carbon ablator</a:t>
            </a:r>
          </a:p>
        </p:txBody>
      </p:sp>
      <p:sp>
        <p:nvSpPr>
          <p:cNvPr id="3" name="Content Placeholder 2"/>
          <p:cNvSpPr>
            <a:spLocks noGrp="1"/>
          </p:cNvSpPr>
          <p:nvPr>
            <p:ph idx="1"/>
          </p:nvPr>
        </p:nvSpPr>
        <p:spPr/>
        <p:txBody>
          <a:bodyPr/>
          <a:lstStyle/>
          <a:p>
            <a:pPr>
              <a:defRPr sz="3432"/>
            </a:pPr>
            <a:r>
              <a:t>PICA was patented by NASA Ames Research Center in the 1990s and was the primary TPS material for the Stardust aeroshell.</a:t>
            </a:r>
          </a:p>
          <a:p>
            <a:pPr>
              <a:defRPr sz="3432"/>
            </a:pPr>
            <a:r>
              <a:t>A PICA heat shield was also used for the Mars Science Laboratory entry into the Martian atmosphere.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PICA-X</a:t>
            </a:r>
          </a:p>
        </p:txBody>
      </p:sp>
      <p:sp>
        <p:nvSpPr>
          <p:cNvPr id="3" name="Content Placeholder 2"/>
          <p:cNvSpPr>
            <a:spLocks noGrp="1"/>
          </p:cNvSpPr>
          <p:nvPr>
            <p:ph idx="1"/>
          </p:nvPr>
        </p:nvSpPr>
        <p:spPr/>
        <p:txBody>
          <a:bodyPr/>
          <a:lstStyle/>
          <a:p>
            <a:pPr>
              <a:defRPr sz="2777"/>
            </a:pPr>
            <a:r>
              <a:t>The first reentry test of a PICA-X heat shield was on the Dragon C1 mission on 8 December 2010.</a:t>
            </a:r>
          </a:p>
          <a:p>
            <a:pPr>
              <a:defRPr sz="2777"/>
            </a:pPr>
            <a:r>
              <a:t>The PICA-X heat shield was designed, developed and fully qualified by a small team of only a dozen engineers and technicians in less than four years.</a:t>
            </a:r>
          </a:p>
          <a:p>
            <a:pPr>
              <a:defRPr sz="2777"/>
            </a:pPr>
            <a:r>
              <a:t>PICA-X is ten times less expensive to manufacture than the NASA PICA heat shield material.</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IW2Ltd.jpg"/>
          <p:cNvPicPr>
            <a:picLocks noChangeAspect="1"/>
          </p:cNvPicPr>
          <p:nvPr/>
        </p:nvPicPr>
        <p:blipFill>
          <a:blip r:embed="rId2"/>
          <a:stretch>
            <a:fillRect/>
          </a:stretch>
        </p:blipFill>
        <p:spPr>
          <a:xfrm>
            <a:off x="1136903" y="914400"/>
            <a:ext cx="6870192"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883"/>
            </a:pPr>
            <a:r>
              <a:t>Deep Space 2 impactor aeroshell, a classic 45° sphere-cone with spherical section afterbody enabling aerodynamic stability from atmospheric entry to surface impact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SIRCA</a:t>
            </a:r>
          </a:p>
        </p:txBody>
      </p:sp>
      <p:sp>
        <p:nvSpPr>
          <p:cNvPr id="3" name="Content Placeholder 2"/>
          <p:cNvSpPr>
            <a:spLocks noGrp="1"/>
          </p:cNvSpPr>
          <p:nvPr>
            <p:ph idx="1"/>
          </p:nvPr>
        </p:nvSpPr>
        <p:spPr/>
        <p:txBody>
          <a:bodyPr/>
          <a:lstStyle/>
          <a:p>
            <a:pPr>
              <a:defRPr sz="2675"/>
            </a:pPr>
            <a:r>
              <a:t>SIRCA was also the primary TPS material for the unsuccessful Deep Space 2 (DS/2) Mars impactor probes with their 0.35 m base diameter aeroshells.</a:t>
            </a:r>
          </a:p>
          <a:p>
            <a:pPr>
              <a:defRPr sz="2675"/>
            </a:pPr>
            <a:r>
              <a:t>It is the only TPS material that can be machined to custom shapes and then applied directly to the spacecraft.</a:t>
            </a:r>
          </a:p>
          <a:p>
            <a:pPr>
              <a:defRPr sz="2675"/>
            </a:pPr>
            <a:r>
              <a:t>There is no post-processing, heat treating, or additional coatings required (unlike Space Shuttle tiles).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AVCOAT</a:t>
            </a:r>
          </a:p>
        </p:txBody>
      </p:sp>
      <p:sp>
        <p:nvSpPr>
          <p:cNvPr id="3" name="Content Placeholder 2"/>
          <p:cNvSpPr>
            <a:spLocks noGrp="1"/>
          </p:cNvSpPr>
          <p:nvPr>
            <p:ph idx="1"/>
          </p:nvPr>
        </p:nvSpPr>
        <p:spPr/>
        <p:txBody>
          <a:bodyPr/>
          <a:lstStyle/>
          <a:p>
            <a:pPr>
              <a:defRPr sz="3070"/>
            </a:pPr>
            <a:r>
              <a:t>AVCOAT is a NASA-specified ablative heat shield, a glass-filled epoxy–novolac system.</a:t>
            </a:r>
          </a:p>
          <a:p>
            <a:pPr>
              <a:defRPr sz="3070"/>
            </a:pPr>
            <a:r>
              <a:t>NASA originally used it for the Apollo capsule in the 1960s, and then utilized the material for its next-generation beyond low Earth-orbit Orion spacecraft, slated to fly in the late 2010s.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luLS57.jpg"/>
          <p:cNvPicPr>
            <a:picLocks noChangeAspect="1"/>
          </p:cNvPicPr>
          <p:nvPr/>
        </p:nvPicPr>
        <p:blipFill>
          <a:blip r:embed="rId2"/>
          <a:stretch>
            <a:fillRect/>
          </a:stretch>
        </p:blipFill>
        <p:spPr>
          <a:xfrm>
            <a:off x="1130807" y="914400"/>
            <a:ext cx="6882384"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500"/>
            </a:pPr>
            <a:r>
              <a:t>Astronaut Andrew S. W. Thomas takes a close look at TPS tiles underneath Space Shuttle Atlantis.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Thermal soak</a:t>
            </a:r>
          </a:p>
        </p:txBody>
      </p:sp>
      <p:sp>
        <p:nvSpPr>
          <p:cNvPr id="3" name="Content Placeholder 2"/>
          <p:cNvSpPr>
            <a:spLocks noGrp="1"/>
          </p:cNvSpPr>
          <p:nvPr>
            <p:ph idx="1"/>
          </p:nvPr>
        </p:nvSpPr>
        <p:spPr/>
        <p:txBody>
          <a:bodyPr/>
          <a:lstStyle/>
          <a:p>
            <a:pPr>
              <a:defRPr sz="2587"/>
            </a:pPr>
            <a:r>
              <a:t>From that time to the end of the heat pulse, heat from the shock layer convects into the heat shield's outer wall and would eventually conduct to the payload.</a:t>
            </a:r>
          </a:p>
          <a:p>
            <a:pPr>
              <a:defRPr sz="2587"/>
            </a:pPr>
            <a:r>
              <a:t>[citation needed] This outcome is prevented by ejecting the heat shield (with its heat soak) prior to the heat conducting to the inner wall.</a:t>
            </a:r>
          </a:p>
          <a:p>
            <a:pPr>
              <a:defRPr sz="2587"/>
            </a:pPr>
            <a:r>
              <a:t>Typical Space Shuttle TPS tiles (LI-900) have remarkable thermal protection properties.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1Rxt46.png"/>
          <p:cNvPicPr>
            <a:picLocks noChangeAspect="1"/>
          </p:cNvPicPr>
          <p:nvPr/>
        </p:nvPicPr>
        <p:blipFill>
          <a:blip r:embed="rId2"/>
          <a:stretch>
            <a:fillRect/>
          </a:stretch>
        </p:blipFill>
        <p:spPr>
          <a:xfrm>
            <a:off x="2330082" y="914400"/>
            <a:ext cx="4483835"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979"/>
            </a:pPr>
            <a:r>
              <a:t>The Mercury capsule design (shown here with its escape tower) originally used a radiatively cooled TPS, but was later converted to an ablative TPS.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Passively cooled</a:t>
            </a:r>
          </a:p>
        </p:txBody>
      </p:sp>
      <p:sp>
        <p:nvSpPr>
          <p:cNvPr id="3" name="Content Placeholder 2"/>
          <p:cNvSpPr>
            <a:spLocks noGrp="1"/>
          </p:cNvSpPr>
          <p:nvPr>
            <p:ph idx="1"/>
          </p:nvPr>
        </p:nvSpPr>
        <p:spPr/>
        <p:txBody>
          <a:bodyPr/>
          <a:lstStyle/>
          <a:p>
            <a:pPr>
              <a:defRPr sz="2713"/>
            </a:pPr>
          </a:p>
          <a:p>
            <a:pPr>
              <a:defRPr sz="2713"/>
            </a:pPr>
            <a:r>
              <a:t>In some early ballistic missile RVs (e.g., the Mk-2 and the suborbital Mercury spacecraft), radiatively cooled TPS were used to initially absorb heat flux during the heat pulse, and, then, after the heat pulse, radiate and convect the stored heat back into the atmosphere.</a:t>
            </a:r>
          </a:p>
          <a:p>
            <a:pPr>
              <a:defRPr sz="2713"/>
            </a:pPr>
            <a:r>
              <a:t>A radiatively cooled TPS for an entry vehicle is often called a hot-metal TPS.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Actively cooled</a:t>
            </a:r>
          </a:p>
        </p:txBody>
      </p:sp>
      <p:sp>
        <p:nvSpPr>
          <p:cNvPr id="3" name="Content Placeholder 2"/>
          <p:cNvSpPr>
            <a:spLocks noGrp="1"/>
          </p:cNvSpPr>
          <p:nvPr>
            <p:ph idx="1"/>
          </p:nvPr>
        </p:nvSpPr>
        <p:spPr/>
        <p:txBody>
          <a:bodyPr/>
          <a:lstStyle/>
          <a:p>
            <a:pPr>
              <a:defRPr sz="2472"/>
            </a:pPr>
            <a:r>
              <a:t>Such a TPS concept was proposed[when?]</a:t>
            </a:r>
          </a:p>
          <a:p>
            <a:pPr>
              <a:defRPr sz="2472"/>
            </a:pPr>
            <a:r>
              <a:t>SpaceX is currently developing an actively cooled heat shield for its Starship spacecraft where a part of the thermal protection system will be a transpirationally cooled outer skin design for the reentering spaceship.</a:t>
            </a:r>
          </a:p>
          <a:p>
            <a:pPr>
              <a:defRPr sz="2472"/>
            </a:pPr>
            <a:r>
              <a:t>In the early 1960s various TPS systems were proposed to use water or other cooling liquid sprayed into the shock layer, or passed through channels in the heat shield.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HBvigx.png"/>
          <p:cNvPicPr>
            <a:picLocks noChangeAspect="1"/>
          </p:cNvPicPr>
          <p:nvPr/>
        </p:nvPicPr>
        <p:blipFill>
          <a:blip r:embed="rId2"/>
          <a:stretch>
            <a:fillRect/>
          </a:stretch>
        </p:blipFill>
        <p:spPr>
          <a:xfrm>
            <a:off x="1868423" y="914400"/>
            <a:ext cx="5407152"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1617"/>
            </a:pPr>
            <a:r>
              <a:t>Early reentry-vehicle concepts visualized in shadowgraphs of high speed wind tunnel tests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Feathered reentry</a:t>
            </a:r>
          </a:p>
        </p:txBody>
      </p:sp>
      <p:sp>
        <p:nvSpPr>
          <p:cNvPr id="3" name="Content Placeholder 2"/>
          <p:cNvSpPr>
            <a:spLocks noGrp="1"/>
          </p:cNvSpPr>
          <p:nvPr>
            <p:ph idx="1"/>
          </p:nvPr>
        </p:nvSpPr>
        <p:spPr/>
        <p:txBody>
          <a:bodyPr/>
          <a:lstStyle/>
          <a:p>
            <a:pPr>
              <a:defRPr sz="2798"/>
            </a:pPr>
            <a:r>
              <a:t>The aircraft thus slows down more in higher atmospheric layers which is the key to efficient reentry.</a:t>
            </a:r>
          </a:p>
          <a:p>
            <a:pPr>
              <a:defRPr sz="2798"/>
            </a:pPr>
            <a:r>
              <a:t>However, the velocity attained by SpaceShipOne prior to reentry is much lower than that of an orbital spacecraft, and engineers, including Rutan, recognize that a feathered reentry technique is not suitable for return from orbit.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3KB7gF.jpg"/>
          <p:cNvPicPr>
            <a:picLocks noChangeAspect="1"/>
          </p:cNvPicPr>
          <p:nvPr/>
        </p:nvPicPr>
        <p:blipFill>
          <a:blip r:embed="rId2"/>
          <a:stretch>
            <a:fillRect/>
          </a:stretch>
        </p:blipFill>
        <p:spPr>
          <a:xfrm>
            <a:off x="1523999" y="914400"/>
            <a:ext cx="6096000"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600"/>
            </a:pPr>
            <a:r>
              <a:t>NASA engineers check IRVE.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Inflatable heat shield reentry</a:t>
            </a:r>
          </a:p>
        </p:txBody>
      </p:sp>
      <p:sp>
        <p:nvSpPr>
          <p:cNvPr id="3" name="Content Placeholder 2"/>
          <p:cNvSpPr>
            <a:spLocks noGrp="1"/>
          </p:cNvSpPr>
          <p:nvPr>
            <p:ph idx="1"/>
          </p:nvPr>
        </p:nvSpPr>
        <p:spPr/>
        <p:txBody>
          <a:bodyPr/>
          <a:lstStyle/>
          <a:p>
            <a:pPr>
              <a:defRPr sz="2587"/>
            </a:pPr>
            <a:r>
              <a:t>Deceleration for atmospheric reentry, especially for higher-speed Mars-return missions, benefits from maximizing "the drag area of the entry system.</a:t>
            </a:r>
          </a:p>
          <a:p>
            <a:pPr>
              <a:defRPr sz="2587"/>
            </a:pPr>
            <a:r>
              <a:t>The Inflatable Reentry and Descent Technology (IRDT) demonstrator was launched on Soyuz-Fregat on 8 February 2000.</a:t>
            </a:r>
          </a:p>
          <a:p>
            <a:pPr>
              <a:defRPr sz="2587"/>
            </a:pPr>
            <a:r>
              <a:t>Although the second stage of the shield failed to inflate, the demonstrator survived the orbital reentry and was recovered.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NASA IRVE</a:t>
            </a:r>
          </a:p>
        </p:txBody>
      </p:sp>
      <p:sp>
        <p:nvSpPr>
          <p:cNvPr id="3" name="Content Placeholder 2"/>
          <p:cNvSpPr>
            <a:spLocks noGrp="1"/>
          </p:cNvSpPr>
          <p:nvPr>
            <p:ph idx="1"/>
          </p:nvPr>
        </p:nvSpPr>
        <p:spPr/>
        <p:txBody>
          <a:bodyPr/>
          <a:lstStyle/>
          <a:p>
            <a:pPr>
              <a:defRPr sz="2705"/>
            </a:pPr>
            <a:r>
              <a:t>NASA launched an inflatable heat shield experimental spacecraft on 17 August 2009 with the successful first test flight of the Inflatable Re-entry Vehicle Experiment (IRVE).</a:t>
            </a:r>
          </a:p>
          <a:p>
            <a:pPr>
              <a:defRPr sz="2705"/>
            </a:pPr>
            <a:r>
              <a:t>"Nitrogen inflated the 10-foot (3.0 m) diameter heat shield, made of several layers of silicone-coated [Kevlar] fabric, to a mushroom shape in space several minutes after liftoff."</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NASA HIAD</a:t>
            </a:r>
          </a:p>
        </p:txBody>
      </p:sp>
      <p:sp>
        <p:nvSpPr>
          <p:cNvPr id="3" name="Content Placeholder 2"/>
          <p:cNvSpPr>
            <a:spLocks noGrp="1"/>
          </p:cNvSpPr>
          <p:nvPr>
            <p:ph idx="1"/>
          </p:nvPr>
        </p:nvSpPr>
        <p:spPr/>
        <p:txBody>
          <a:bodyPr/>
          <a:lstStyle/>
          <a:p>
            <a:pPr>
              <a:defRPr sz="2984"/>
            </a:pPr>
            <a:r>
              <a:t>The forward (convex) face of the cone is covered with a flexible thermal protection system robust enough to withstand the stresses of atmospheric entry (or reentry).</a:t>
            </a:r>
          </a:p>
          <a:p>
            <a:pPr>
              <a:defRPr sz="2984"/>
            </a:pPr>
            <a:r>
              <a:t>In 2012, a HIAD was tested as Inflatable Reentry Vehicle Experiment 3 (IRVE-3) using a suborbital sounding rocket and worked.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Entry vehicle design considerations</a:t>
            </a:r>
          </a:p>
        </p:txBody>
      </p:sp>
      <p:sp>
        <p:nvSpPr>
          <p:cNvPr id="3" name="Content Placeholder 2"/>
          <p:cNvSpPr>
            <a:spLocks noGrp="1"/>
          </p:cNvSpPr>
          <p:nvPr>
            <p:ph idx="1"/>
          </p:nvPr>
        </p:nvSpPr>
        <p:spPr/>
        <p:txBody>
          <a:bodyPr/>
          <a:lstStyle/>
          <a:p>
            <a:pPr>
              <a:defRPr sz="2366"/>
            </a:pPr>
            <a:r>
              <a:t>Peak heat flux</a:t>
            </a:r>
          </a:p>
          <a:p>
            <a:pPr>
              <a:defRPr sz="2366"/>
            </a:pPr>
            <a:r>
              <a:t>Heat load</a:t>
            </a:r>
          </a:p>
          <a:p>
            <a:pPr>
              <a:defRPr sz="2366"/>
            </a:pPr>
            <a:r>
              <a:t>Peak heat flux and dynamic pressure selects the TPS material.</a:t>
            </a:r>
          </a:p>
          <a:p>
            <a:pPr>
              <a:defRPr sz="2366"/>
            </a:pPr>
            <a:r>
              <a:t>Heat load selects the thickness of the TPS material stack.</a:t>
            </a:r>
          </a:p>
          <a:p>
            <a:pPr>
              <a:defRPr sz="2366"/>
            </a:pPr>
            <a:r>
              <a:t>A TPS material that is ideal for high heat flux may be too conductive (too dense) for a long duration heat load.</a:t>
            </a:r>
          </a:p>
          <a:p>
            <a:pPr>
              <a:defRPr sz="2366"/>
            </a:pPr>
            <a:r>
              <a:t>The rationale for a 45° half-angle is to have either aerodynamic stability from entry-to-impact (the heat shield is not jettisoned) or a short-and-sharp heat pulse followed by prompt heat shield jettison.</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zSfHdB.jpg"/>
          <p:cNvPicPr>
            <a:picLocks noChangeAspect="1"/>
          </p:cNvPicPr>
          <p:nvPr/>
        </p:nvPicPr>
        <p:blipFill>
          <a:blip r:embed="rId2"/>
          <a:stretch>
            <a:fillRect/>
          </a:stretch>
        </p:blipFill>
        <p:spPr>
          <a:xfrm>
            <a:off x="1122947" y="914400"/>
            <a:ext cx="6898105"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3600"/>
            </a:pPr>
            <a:r>
              <a:t>Genesis entry vehicle after crash</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Notable atmospheric entry accidents</a:t>
            </a:r>
          </a:p>
        </p:txBody>
      </p:sp>
      <p:sp>
        <p:nvSpPr>
          <p:cNvPr id="3" name="Content Placeholder 2"/>
          <p:cNvSpPr>
            <a:spLocks noGrp="1"/>
          </p:cNvSpPr>
          <p:nvPr>
            <p:ph idx="1"/>
          </p:nvPr>
        </p:nvSpPr>
        <p:spPr/>
        <p:txBody>
          <a:bodyPr/>
          <a:lstStyle/>
          <a:p>
            <a:pPr>
              <a:defRPr sz="3207"/>
            </a:pPr>
            <a:r>
              <a:t>Soyuz 11 – After tri-module separation, a valve was weakened by the blast and failed on reentry.</a:t>
            </a:r>
          </a:p>
          <a:p>
            <a:pPr>
              <a:defRPr sz="3207"/>
            </a:pPr>
            <a:r>
              <a:t>Nevertheless, reentry was successful, and the orbiter proceeded to a normal landing.</a:t>
            </a:r>
          </a:p>
          <a:p>
            <a:pPr>
              <a:defRPr sz="3207"/>
            </a:pPr>
            <a:r>
              <a:t>Consequently, the Genesis entry vehicle crashed into the desert floor.</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Uncontrolled and unprotected reentries</a:t>
            </a:r>
          </a:p>
        </p:txBody>
      </p:sp>
      <p:sp>
        <p:nvSpPr>
          <p:cNvPr id="3" name="Content Placeholder 2"/>
          <p:cNvSpPr>
            <a:spLocks noGrp="1"/>
          </p:cNvSpPr>
          <p:nvPr>
            <p:ph idx="1"/>
          </p:nvPr>
        </p:nvSpPr>
        <p:spPr/>
        <p:txBody>
          <a:bodyPr/>
          <a:lstStyle/>
          <a:p>
            <a:pPr>
              <a:defRPr sz="2781"/>
            </a:pPr>
            <a:r>
              <a:t>NASA had originally hoped to use a Space Shuttle mission to either extend its life or enable a controlled reentry, but delays in the Shuttle program, plus unexpectedly high solar activity, made this impossible.</a:t>
            </a:r>
          </a:p>
          <a:p>
            <a:pPr>
              <a:defRPr sz="2781"/>
            </a:pPr>
            <a:r>
              <a:t>The China Manned Space Engineering Office had intended to control the reentry, but lost telemetry and control in March 2017.</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Deorbit disposal</a:t>
            </a:r>
          </a:p>
        </p:txBody>
      </p:sp>
      <p:sp>
        <p:nvSpPr>
          <p:cNvPr id="3" name="Content Placeholder 2"/>
          <p:cNvSpPr>
            <a:spLocks noGrp="1"/>
          </p:cNvSpPr>
          <p:nvPr>
            <p:ph idx="1"/>
          </p:nvPr>
        </p:nvSpPr>
        <p:spPr/>
        <p:txBody>
          <a:bodyPr/>
          <a:lstStyle/>
          <a:p>
            <a:pPr>
              <a:defRPr sz="3379"/>
            </a:pPr>
            <a:r>
              <a:t>In 2001, the Russian Mir space station was deliberately de-orbited, and broke apart in the fashion expected by the command center during atmospheric reentry.</a:t>
            </a:r>
          </a:p>
          <a:p>
            <a:pPr>
              <a:defRPr sz="3379"/>
            </a:pPr>
            <a:r>
              <a:t>Closeup of Gemini 2 heat shield</a:t>
            </a:r>
          </a:p>
          <a:p>
            <a:pPr>
              <a:defRPr sz="3379"/>
            </a:pPr>
            <a:r>
              <a:t>Cross section of Gemini 2 heat shield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a:t>
            </a:r>
          </a:p>
        </p:txBody>
      </p:sp>
      <p:sp>
        <p:nvSpPr>
          <p:cNvPr id="3" name="Content Placeholder 2"/>
          <p:cNvSpPr>
            <a:spLocks noGrp="1"/>
          </p:cNvSpPr>
          <p:nvPr>
            <p:ph idx="1"/>
          </p:nvPr>
        </p:nvSpPr>
        <p:spPr/>
        <p:txBody>
          <a:bodyPr/>
          <a:lstStyle/>
          <a:p>
            <a:pPr>
              <a:defRPr sz="2505"/>
            </a:pPr>
            <a:r>
              <a:t>From simple engineering principles, Allen and Eggers showed that the heat load experienced by an entry vehicle was inversely proportional to the drag coefficient; i.e., the greater the drag, the less the heat load.</a:t>
            </a:r>
          </a:p>
          <a:p>
            <a:pPr>
              <a:defRPr sz="2505"/>
            </a:pPr>
            <a:r>
              <a:t>Since most of the hot gases are no longer in direct contact with the vehicle, the heat energy would stay in the shocked gas and simply move around the vehicle to later dissipate into the atmosphere.</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Successful atmospheric reentries from orbital velocities</a:t>
            </a:r>
          </a:p>
        </p:txBody>
      </p:sp>
      <p:sp>
        <p:nvSpPr>
          <p:cNvPr id="3" name="Content Placeholder 2"/>
          <p:cNvSpPr>
            <a:spLocks noGrp="1"/>
          </p:cNvSpPr>
          <p:nvPr>
            <p:ph idx="1"/>
          </p:nvPr>
        </p:nvSpPr>
        <p:spPr/>
        <p:txBody>
          <a:bodyPr/>
          <a:lstStyle/>
          <a:p>
            <a:pPr>
              <a:defRPr sz="2819"/>
            </a:pPr>
            <a:r>
              <a:t>Manned orbital reentry, by country/governmental entity</a:t>
            </a:r>
          </a:p>
          <a:p>
            <a:pPr>
              <a:defRPr sz="2819"/>
            </a:pPr>
            <a:r>
              <a:t> United States – Mercury, Gemini, Apollo, Space Shuttle</a:t>
            </a:r>
          </a:p>
          <a:p>
            <a:pPr>
              <a:defRPr sz="2819"/>
            </a:pPr>
            <a:r>
              <a:t>Manned orbital reentry, by commercial entity</a:t>
            </a:r>
          </a:p>
          <a:p>
            <a:pPr>
              <a:defRPr sz="2819"/>
            </a:pPr>
            <a:r>
              <a:t>Unmanned orbital reentry, by country/governmental entity</a:t>
            </a:r>
          </a:p>
          <a:p>
            <a:pPr>
              <a:defRPr sz="2819"/>
            </a:pPr>
            <a:r>
              <a:t> European Space Agency</a:t>
            </a:r>
          </a:p>
          <a:p>
            <a:pPr>
              <a:defRPr sz="2819"/>
            </a:pPr>
            <a:r>
              <a:t> India / Indian Space Research Organisation</a:t>
            </a:r>
          </a:p>
          <a:p>
            <a:pPr>
              <a:defRPr sz="2819"/>
            </a:pPr>
            <a:r>
              <a:t>Unmanned orbital reentry, by commercial entity</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Selected atmospheric reentries</a:t>
            </a:r>
          </a:p>
        </p:txBody>
      </p:sp>
      <p:sp>
        <p:nvSpPr>
          <p:cNvPr id="3" name="Content Placeholder 2"/>
          <p:cNvSpPr>
            <a:spLocks noGrp="1"/>
          </p:cNvSpPr>
          <p:nvPr>
            <p:ph idx="1"/>
          </p:nvPr>
        </p:nvSpPr>
        <p:spPr/>
        <p:txBody>
          <a:bodyPr/>
          <a:lstStyle/>
          <a:p>
            <a:pPr>
              <a:defRPr sz="3600"/>
            </a:pPr>
            <a:r>
              <a:t>This list includes some notable atmospheric entries in which the spacecraft was not intended to be recovered, but was destroyed in the atmosphere.</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Further reading</a:t>
            </a:r>
          </a:p>
        </p:txBody>
      </p:sp>
      <p:sp>
        <p:nvSpPr>
          <p:cNvPr id="3" name="Content Placeholder 2"/>
          <p:cNvSpPr>
            <a:spLocks noGrp="1"/>
          </p:cNvSpPr>
          <p:nvPr>
            <p:ph idx="1"/>
          </p:nvPr>
        </p:nvSpPr>
        <p:spPr/>
        <p:txBody>
          <a:bodyPr/>
          <a:lstStyle/>
          <a:p>
            <a:pPr>
              <a:defRPr sz="3181"/>
            </a:pPr>
            <a:r>
              <a:t>Coming Home: Reentry and Recovery from Space.</a:t>
            </a:r>
          </a:p>
          <a:p>
            <a:pPr>
              <a:defRPr sz="3181"/>
            </a:pPr>
            <a:r>
              <a:t>NASA.</a:t>
            </a:r>
          </a:p>
          <a:p>
            <a:pPr>
              <a:defRPr sz="3181"/>
            </a:pPr>
            <a:r>
              <a:t>Atmospheric Entry – An Introduction to Its Science and Engineering.</a:t>
            </a:r>
          </a:p>
          <a:p>
            <a:pPr>
              <a:defRPr sz="3181"/>
            </a:pPr>
            <a:r>
              <a:t>Dynamics of Atmospheric Flight.</a:t>
            </a:r>
          </a:p>
          <a:p>
            <a:pPr>
              <a:defRPr sz="3181"/>
            </a:pPr>
            <a:r>
              <a:t>Introduction to Physical Gas Dynamics.</a:t>
            </a:r>
          </a:p>
          <a:p>
            <a:pPr>
              <a:defRPr sz="3181"/>
            </a:pPr>
            <a:r>
              <a:t>NASA.</a:t>
            </a:r>
          </a:p>
          <a:p>
            <a:pPr>
              <a:defRPr sz="3181"/>
            </a:pPr>
            <a:r>
              <a:t>NASA SP-3096.</a:t>
            </a:r>
          </a:p>
          <a:p>
            <a:pPr>
              <a:defRPr sz="3181"/>
            </a:pPr>
            <a:r>
              <a:t>Hypersonic and High Temperature Gas Dynamics.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links</a:t>
            </a:r>
          </a:p>
        </p:txBody>
      </p:sp>
      <p:sp>
        <p:nvSpPr>
          <p:cNvPr id="3" name="Content Placeholder 2"/>
          <p:cNvSpPr>
            <a:spLocks noGrp="1"/>
          </p:cNvSpPr>
          <p:nvPr>
            <p:ph idx="1"/>
          </p:nvPr>
        </p:nvSpPr>
        <p:spPr/>
        <p:txBody>
          <a:bodyPr/>
          <a:lstStyle/>
          <a:p>
            <a:pPr>
              <a:defRPr sz="3600"/>
            </a:pPr>
            <a:r>
              <a:t>Apollo Atmospheric Entry Phase, 1968, NASA Mission Planning and Analysis Division, Project Apollo.</a:t>
            </a:r>
          </a:p>
          <a:p>
            <a:pPr>
              <a:defRPr sz="3600"/>
            </a:pPr>
            <a:r>
              <a:t>Buran's heat shield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Terminology, definitions, and jargon</a:t>
            </a:r>
          </a:p>
        </p:txBody>
      </p:sp>
      <p:sp>
        <p:nvSpPr>
          <p:cNvPr id="3" name="Content Placeholder 2"/>
          <p:cNvSpPr>
            <a:spLocks noGrp="1"/>
          </p:cNvSpPr>
          <p:nvPr>
            <p:ph idx="1"/>
          </p:nvPr>
        </p:nvSpPr>
        <p:spPr/>
        <p:txBody>
          <a:bodyPr/>
          <a:lstStyle/>
          <a:p>
            <a:pPr>
              <a:defRPr sz="2679"/>
            </a:pPr>
            <a:r>
              <a:t>When atmospheric entry is part of a spacecraft landing or recovery, particularly on a planetary body other than Earth, entry is part of a phase referred to as entry, descent, and landing, or EDL.</a:t>
            </a:r>
          </a:p>
          <a:p>
            <a:pPr>
              <a:defRPr sz="2679"/>
            </a:pPr>
            <a:r>
              <a:t>When the atmospheric entry returns to the same body that the vehicle had launched from, the event is referred to as reentry (almost always referring to Earth entry).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Entry vehicle shapes</a:t>
            </a:r>
          </a:p>
        </p:txBody>
      </p:sp>
      <p:sp>
        <p:nvSpPr>
          <p:cNvPr id="3" name="Content Placeholder 2"/>
          <p:cNvSpPr>
            <a:spLocks noGrp="1"/>
          </p:cNvSpPr>
          <p:nvPr>
            <p:ph idx="1"/>
          </p:nvPr>
        </p:nvSpPr>
        <p:spPr/>
        <p:txBody>
          <a:bodyPr/>
          <a:lstStyle/>
          <a:p>
            <a:pPr>
              <a:defRPr sz="3600"/>
            </a:pPr>
            <a:r>
              <a:t>There are several basic shapes used in designing entry vehicles: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mp9_fOMT.jpg"/>
          <p:cNvPicPr>
            <a:picLocks noChangeAspect="1"/>
          </p:cNvPicPr>
          <p:nvPr/>
        </p:nvPicPr>
        <p:blipFill>
          <a:blip r:embed="rId2"/>
          <a:stretch>
            <a:fillRect/>
          </a:stretch>
        </p:blipFill>
        <p:spPr>
          <a:xfrm>
            <a:off x="1593498" y="914400"/>
            <a:ext cx="5957003" cy="4572000"/>
          </a:xfrm>
          <a:prstGeom prst="rect">
            <a:avLst/>
          </a:prstGeom>
        </p:spPr>
      </p:pic>
      <p:sp>
        <p:nvSpPr>
          <p:cNvPr id="3" name="TextBox 2"/>
          <p:cNvSpPr txBox="1"/>
          <p:nvPr/>
        </p:nvSpPr>
        <p:spPr>
          <a:xfrm>
            <a:off x="914400" y="5669280"/>
            <a:ext cx="7315200" cy="914400"/>
          </a:xfrm>
          <a:prstGeom prst="rect">
            <a:avLst/>
          </a:prstGeom>
          <a:noFill/>
        </p:spPr>
        <p:txBody>
          <a:bodyPr wrap="none">
            <a:spAutoFit/>
          </a:bodyPr>
          <a:lstStyle/>
          <a:p>
            <a:pPr>
              <a:defRPr sz="782"/>
            </a:pPr>
            <a:r>
              <a:t>Apollo command module flying with the blunt end of the heat shield at a non-zero angle of attack in order to establish a lifting entry and control the landing site (artistic rendition)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Sphere or spherical section</a:t>
            </a:r>
          </a:p>
        </p:txBody>
      </p:sp>
      <p:sp>
        <p:nvSpPr>
          <p:cNvPr id="3" name="Content Placeholder 2"/>
          <p:cNvSpPr>
            <a:spLocks noGrp="1"/>
          </p:cNvSpPr>
          <p:nvPr>
            <p:ph idx="1"/>
          </p:nvPr>
        </p:nvSpPr>
        <p:spPr/>
        <p:txBody>
          <a:bodyPr/>
          <a:lstStyle/>
          <a:p>
            <a:pPr>
              <a:defRPr sz="2740"/>
            </a:pPr>
            <a:r>
              <a:t>Likewise, the spherical section's heat flux can be accurately modeled with the Fay-Riddell equation.</a:t>
            </a:r>
          </a:p>
          <a:p>
            <a:pPr>
              <a:defRPr sz="2740"/>
            </a:pPr>
            <a:r>
              <a:t>Pure spherical entry vehicles were used in the early Soviet Vostok and Voskhod capsules and in Soviet Mars and Venera descent vehicles.</a:t>
            </a:r>
          </a:p>
          <a:p>
            <a:pPr>
              <a:defRPr sz="2740"/>
            </a:pPr>
            <a:r>
              <a:t>The Apollo command module used a spherical section forebody heat shield with a converging conical afterbody.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