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image/jpeg" Extension="jp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 r:id="rId27" id="276"/>
    <p:sldId r:id="rId28" id="277"/>
    <p:sldId r:id="rId29" id="278"/>
    <p:sldId r:id="rId30" id="279"/>
    <p:sldId r:id="rId31" id="280"/>
    <p:sldId r:id="rId32" id="281"/>
    <p:sldId r:id="rId33" id="282"/>
    <p:sldId r:id="rId34" id="2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2" Type="http://schemas.openxmlformats.org/officeDocument/2006/relationships/slide" Target="slides/slide26.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28" Type="http://schemas.openxmlformats.org/officeDocument/2006/relationships/slide" Target="slides/slide22.xml"/><Relationship Id="rId29" Type="http://schemas.openxmlformats.org/officeDocument/2006/relationships/slide" Target="slides/slide23.xml"/><Relationship Id="rId26" Type="http://schemas.openxmlformats.org/officeDocument/2006/relationships/slide" Target="slides/slide20.xml"/><Relationship Id="rId27" Type="http://schemas.openxmlformats.org/officeDocument/2006/relationships/slide" Target="slides/slide21.xml"/><Relationship Id="rId24" Type="http://schemas.openxmlformats.org/officeDocument/2006/relationships/slide" Target="slides/slide18.xml"/><Relationship Id="rId25" Type="http://schemas.openxmlformats.org/officeDocument/2006/relationships/slide" Target="slides/slide19.xml"/><Relationship Id="rId22" Type="http://schemas.openxmlformats.org/officeDocument/2006/relationships/slide" Target="slides/slide16.xml"/><Relationship Id="rId23" Type="http://schemas.openxmlformats.org/officeDocument/2006/relationships/slide" Target="slides/slide17.xml"/><Relationship Id="rId20" Type="http://schemas.openxmlformats.org/officeDocument/2006/relationships/slide" Target="slides/slide14.xml"/><Relationship Id="rId21" Type="http://schemas.openxmlformats.org/officeDocument/2006/relationships/slide" Target="slides/slide15.xml"/><Relationship Id="rId34" Type="http://schemas.openxmlformats.org/officeDocument/2006/relationships/slide" Target="slides/slide28.xml"/><Relationship Id="rId31" Type="http://schemas.openxmlformats.org/officeDocument/2006/relationships/slide" Target="slides/slide25.xml"/><Relationship Id="rId30" Type="http://schemas.openxmlformats.org/officeDocument/2006/relationships/slide" Target="slides/slide24.xml"/><Relationship Id="rId19" Type="http://schemas.openxmlformats.org/officeDocument/2006/relationships/slide" Target="slides/slide13.xml"/><Relationship Id="rId18" Type="http://schemas.openxmlformats.org/officeDocument/2006/relationships/slide" Target="slides/slide12.xml"/><Relationship Id="rId33" Type="http://schemas.openxmlformats.org/officeDocument/2006/relationships/slide" Target="slides/slide27.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Bob Corker</a:t>
            </a:r>
          </a:p>
        </p:txBody>
      </p:sp>
      <p:sp>
        <p:nvSpPr>
          <p:cNvPr id="3" name="Subtitle 2"/>
          <p:cNvSpPr>
            <a:spLocks noGrp="1"/>
          </p:cNvSpPr>
          <p:nvPr>
            <p:ph type="subTitle" idx="1"/>
          </p:nvPr>
        </p:nvSpPr>
        <p:spPr/>
        <p:txBody>
          <a:bodyPr/>
          <a:lstStyle/>
          <a:p>
            <a:pPr>
              <a:defRPr sz="2800"/>
            </a:pPr>
            <a:r>
              <a:t>From Wikipedia, the free encyclopedia</a:t>
            </a:r>
          </a:p>
          <a:p>
            <a:pPr>
              <a:defRPr sz="1600"/>
            </a:pPr>
            <a:r>
              <a:t>https://en.wikipedia.org/wiki/Bob%20Corker</a:t>
            </a:r>
          </a:p>
          <a:p>
            <a:pPr>
              <a:defRPr sz="1600"/>
            </a:pPr>
            <a:r>
              <a:t>Licensed under CC BY-SA 3.0:</a:t>
            </a:r>
          </a:p>
          <a:p>
            <a:pPr>
              <a:defRPr sz="1600"/>
            </a:pPr>
            <a:r>
              <a:t>https://en.wikipedia.org/wiki/Wikipedia:Text_of_Creative_Commons_Attribution-ShareAlike_3.0_Unported_License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X8bGNP.jpg"/>
          <p:cNvPicPr>
            <a:picLocks noChangeAspect="1"/>
          </p:cNvPicPr>
          <p:nvPr/>
        </p:nvPicPr>
        <p:blipFill>
          <a:blip r:embed="rId2"/>
          <a:stretch>
            <a:fillRect/>
          </a:stretch>
        </p:blipFill>
        <p:spPr>
          <a:xfrm>
            <a:off x="1459991" y="914400"/>
            <a:ext cx="6224016"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917"/>
            </a:pPr>
            <a:r>
              <a:t>Senators Bob Corker, Richard Burr, Lamar Alexander, Congressman John Duncan, and Dolly Parton among others at the Great Smoky Mountains National Park in 2009</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Tenure</a:t>
            </a:r>
          </a:p>
        </p:txBody>
      </p:sp>
      <p:sp>
        <p:nvSpPr>
          <p:cNvPr id="3" name="Content Placeholder 2"/>
          <p:cNvSpPr>
            <a:spLocks noGrp="1"/>
          </p:cNvSpPr>
          <p:nvPr>
            <p:ph idx="1"/>
          </p:nvPr>
        </p:nvSpPr>
        <p:spPr/>
        <p:txBody>
          <a:bodyPr/>
          <a:lstStyle/>
          <a:p>
            <a:pPr>
              <a:defRPr sz="2376"/>
            </a:pPr>
            <a:r>
              <a:t>Amendments by Corker and fellow Republican John Kyl on missile defense and modernization were among the few accepted.</a:t>
            </a:r>
          </a:p>
          <a:p>
            <a:pPr>
              <a:defRPr sz="2376"/>
            </a:pPr>
            <a:r>
              <a:t>Corker was one of thirteen Republican senators to vote for the final version.</a:t>
            </a:r>
          </a:p>
          <a:p>
            <a:pPr>
              <a:defRPr sz="2376"/>
            </a:pPr>
            <a:r>
              <a:t>Corker voted with 40 Republicans and 5 Democrats to stop the passage of the bill.</a:t>
            </a:r>
          </a:p>
          <a:p>
            <a:pPr>
              <a:defRPr sz="2376"/>
            </a:pPr>
            <a:r>
              <a:t>In August 2018, Corker and Bob Menendez signed a letter warning that Congress would refuse attempts by the Trump administration to form congressional appropriations for foreign aid.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Committee assignments</a:t>
            </a:r>
          </a:p>
        </p:txBody>
      </p:sp>
      <p:sp>
        <p:nvSpPr>
          <p:cNvPr id="3" name="Content Placeholder 2"/>
          <p:cNvSpPr>
            <a:spLocks noGrp="1"/>
          </p:cNvSpPr>
          <p:nvPr>
            <p:ph idx="1"/>
          </p:nvPr>
        </p:nvSpPr>
        <p:spPr/>
        <p:txBody>
          <a:bodyPr/>
          <a:lstStyle/>
          <a:p>
            <a:pPr>
              <a:defRPr sz="1755"/>
            </a:pPr>
            <a:r>
              <a:t>Committee on Banking, Housing, and Urban Affairs</a:t>
            </a:r>
          </a:p>
          <a:p>
            <a:pPr>
              <a:defRPr sz="1755"/>
            </a:pPr>
            <a:r>
              <a:t>Subcommittee on Housing, Transportation, and Community Development</a:t>
            </a:r>
          </a:p>
          <a:p>
            <a:pPr>
              <a:defRPr sz="1755"/>
            </a:pPr>
            <a:r>
              <a:t>Subcommittee on Securities, Insurance and Investment</a:t>
            </a:r>
          </a:p>
          <a:p>
            <a:pPr>
              <a:defRPr sz="1755"/>
            </a:pPr>
            <a:r>
              <a:t>Subcommittee on Financial Institutions and Consumer Protection</a:t>
            </a:r>
          </a:p>
          <a:p>
            <a:pPr>
              <a:defRPr sz="1755"/>
            </a:pPr>
            <a:r>
              <a:t>Committee on Foreign Relations (Chairman)</a:t>
            </a:r>
          </a:p>
          <a:p>
            <a:pPr>
              <a:defRPr sz="1755"/>
            </a:pPr>
            <a:r>
              <a:t>Subcommittee on African Affairs (Ex Officio)</a:t>
            </a:r>
          </a:p>
          <a:p>
            <a:pPr>
              <a:defRPr sz="1755"/>
            </a:pPr>
            <a:r>
              <a:t>Subcommittee on European Affairs (Ex Officio)</a:t>
            </a:r>
          </a:p>
          <a:p>
            <a:pPr>
              <a:defRPr sz="1755"/>
            </a:pPr>
            <a:r>
              <a:t>Subcommittee on East Asian and Pacific Affairs (Ex Officio)</a:t>
            </a:r>
          </a:p>
          <a:p>
            <a:pPr>
              <a:defRPr sz="1755"/>
            </a:pPr>
            <a:r>
              <a:t>Subcommittee on Near Eastern and South and Central Asian Affairs (Ex Officio)</a:t>
            </a:r>
          </a:p>
          <a:p>
            <a:pPr>
              <a:defRPr sz="1755"/>
            </a:pPr>
            <a:r>
              <a:t>Subcommittee on Western Hemisphere and Global Narcotics Affairs (Ex Officio)</a:t>
            </a:r>
          </a:p>
          <a:p>
            <a:pPr>
              <a:defRPr sz="1755"/>
            </a:pPr>
            <a:r>
              <a:t>Subcommittee on International Development and Foreign Assistance, Economic Affairs, and International Environmental Protection (Ex Officio)</a:t>
            </a:r>
          </a:p>
          <a:p>
            <a:pPr>
              <a:defRPr sz="1755"/>
            </a:pPr>
            <a:r>
              <a:t>Subcommittee on International Operations and Organizations, Human Rights, Democracyand Global Women's Issues (Ex Officio)</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Retirement</a:t>
            </a:r>
          </a:p>
        </p:txBody>
      </p:sp>
      <p:sp>
        <p:nvSpPr>
          <p:cNvPr id="3" name="Content Placeholder 2"/>
          <p:cNvSpPr>
            <a:spLocks noGrp="1"/>
          </p:cNvSpPr>
          <p:nvPr>
            <p:ph idx="1"/>
          </p:nvPr>
        </p:nvSpPr>
        <p:spPr/>
        <p:txBody>
          <a:bodyPr/>
          <a:lstStyle/>
          <a:p>
            <a:pPr>
              <a:defRPr sz="2828"/>
            </a:pPr>
            <a:r>
              <a:t>On September 26, 2017, Corker announced that he would not seek re-election in 2018, keeping his pledge when he ran in 2006 to only serve two terms in the Senate.</a:t>
            </a:r>
          </a:p>
          <a:p>
            <a:pPr>
              <a:defRPr sz="2828"/>
            </a:pPr>
            <a:r>
              <a:t>However, Corker refused to use his powers as Senate Foreign Relations chairman to use procedural leverage in the Senate to influence Trump's rhetoric and actions.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Political positions</a:t>
            </a:r>
          </a:p>
        </p:txBody>
      </p:sp>
      <p:sp>
        <p:nvSpPr>
          <p:cNvPr id="3" name="Content Placeholder 2"/>
          <p:cNvSpPr>
            <a:spLocks noGrp="1"/>
          </p:cNvSpPr>
          <p:nvPr>
            <p:ph idx="1"/>
          </p:nvPr>
        </p:nvSpPr>
        <p:spPr/>
        <p:txBody>
          <a:bodyPr/>
          <a:lstStyle/>
          <a:p>
            <a:pPr>
              <a:defRPr sz="3600"/>
            </a:pPr>
            <a:r>
              <a:t>Bob Corker is considered a moderate conservative and is often labelled as a moderate rather than a conservative.</a:t>
            </a:r>
          </a:p>
          <a:p>
            <a:pPr>
              <a:defRPr sz="3600"/>
            </a:pPr>
            <a:r>
              <a:t>Corker scored 80% on American Conservative Union's 2017 Ratings of Congress.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IwNsT_.jpg"/>
          <p:cNvPicPr>
            <a:picLocks noChangeAspect="1"/>
          </p:cNvPicPr>
          <p:nvPr/>
        </p:nvPicPr>
        <p:blipFill>
          <a:blip r:embed="rId2"/>
          <a:stretch>
            <a:fillRect/>
          </a:stretch>
        </p:blipFill>
        <p:spPr>
          <a:xfrm>
            <a:off x="1113256" y="914400"/>
            <a:ext cx="6917487"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600"/>
            </a:pPr>
            <a:r>
              <a:t>Corker with U.S.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Social policy</a:t>
            </a:r>
          </a:p>
        </p:txBody>
      </p:sp>
      <p:sp>
        <p:nvSpPr>
          <p:cNvPr id="3" name="Content Placeholder 2"/>
          <p:cNvSpPr>
            <a:spLocks noGrp="1"/>
          </p:cNvSpPr>
          <p:nvPr>
            <p:ph idx="1"/>
          </p:nvPr>
        </p:nvSpPr>
        <p:spPr/>
        <p:txBody>
          <a:bodyPr/>
          <a:lstStyle/>
          <a:p>
            <a:pPr>
              <a:defRPr sz="2864"/>
            </a:pPr>
            <a:r>
              <a:t>In the 2006 primary campaign, Corker's opponents claimed he had changed his view on abortion since his first Senate campaign in 1994.</a:t>
            </a:r>
          </a:p>
          <a:p>
            <a:pPr>
              <a:defRPr sz="2864"/>
            </a:pPr>
            <a:r>
              <a:t>Corker has since changed his position and opposes abortion on demand except when the life of the mother is endangered or in cases of rape or incest.</a:t>
            </a:r>
          </a:p>
          <a:p>
            <a:pPr>
              <a:defRPr sz="2864"/>
            </a:pPr>
            <a:r>
              <a:t>Corker opposes same-sex marriage.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Fiscal policy</a:t>
            </a:r>
          </a:p>
        </p:txBody>
      </p:sp>
      <p:sp>
        <p:nvSpPr>
          <p:cNvPr id="3" name="Content Placeholder 2"/>
          <p:cNvSpPr>
            <a:spLocks noGrp="1"/>
          </p:cNvSpPr>
          <p:nvPr>
            <p:ph idx="1"/>
          </p:nvPr>
        </p:nvSpPr>
        <p:spPr/>
        <p:txBody>
          <a:bodyPr/>
          <a:lstStyle/>
          <a:p>
            <a:pPr>
              <a:defRPr sz="2340"/>
            </a:pPr>
            <a:r>
              <a:t>In 2006, Corker supported making the 2001 tax cut and the 2003 tax cut permanent.</a:t>
            </a:r>
          </a:p>
          <a:p>
            <a:pPr>
              <a:defRPr sz="2340"/>
            </a:pPr>
            <a:r>
              <a:t>Corker referred to such programs as Medicare and Social Security as "generational theft".</a:t>
            </a:r>
          </a:p>
          <a:p>
            <a:pPr>
              <a:defRPr sz="2340"/>
            </a:pPr>
            <a:r>
              <a:t>In 2013, Corker endorsed the Marketplace Fairness Act and voted for its passage in the Senate.</a:t>
            </a:r>
          </a:p>
          <a:p>
            <a:pPr>
              <a:defRPr sz="2340"/>
            </a:pPr>
            <a:r>
              <a:t>Corker was the only Republican senator to vote against the Senate version of the Tax Cuts and Jobs Act of 2017 before it was sent to a conference committee with the House, citing concerns about the deficit.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Foreign policy</a:t>
            </a:r>
          </a:p>
        </p:txBody>
      </p:sp>
      <p:sp>
        <p:nvSpPr>
          <p:cNvPr id="3" name="Content Placeholder 2"/>
          <p:cNvSpPr>
            <a:spLocks noGrp="1"/>
          </p:cNvSpPr>
          <p:nvPr>
            <p:ph idx="1"/>
          </p:nvPr>
        </p:nvSpPr>
        <p:spPr/>
        <p:txBody>
          <a:bodyPr/>
          <a:lstStyle/>
          <a:p>
            <a:pPr>
              <a:defRPr sz="2721"/>
            </a:pPr>
            <a:r>
              <a:t>In May 2008, Corker and Democratic U.S.</a:t>
            </a:r>
          </a:p>
          <a:p>
            <a:pPr>
              <a:defRPr sz="2721"/>
            </a:pPr>
            <a:r>
              <a:t>I hope we dig a lot deeper," said Corker.</a:t>
            </a:r>
          </a:p>
          <a:p>
            <a:pPr>
              <a:defRPr sz="2721"/>
            </a:pPr>
            <a:r>
              <a:t>The claim was refuted by Corker's communications director and news outlets.</a:t>
            </a:r>
          </a:p>
          <a:p>
            <a:pPr>
              <a:defRPr sz="2721"/>
            </a:pPr>
            <a:r>
              <a:t>In 2017, Corker criticized President Trump's provocative tweets against North Korea as impulsive.</a:t>
            </a:r>
          </a:p>
          <a:p>
            <a:pPr>
              <a:defRPr sz="2721"/>
            </a:pPr>
            <a:r>
              <a:t>Corker's comments were not met with public dissent; Republicans appeared to agree with Corker.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Saudi Arabia</a:t>
            </a:r>
          </a:p>
        </p:txBody>
      </p:sp>
      <p:sp>
        <p:nvSpPr>
          <p:cNvPr id="3" name="Content Placeholder 2"/>
          <p:cNvSpPr>
            <a:spLocks noGrp="1"/>
          </p:cNvSpPr>
          <p:nvPr>
            <p:ph idx="1"/>
          </p:nvPr>
        </p:nvSpPr>
        <p:spPr/>
        <p:txBody>
          <a:bodyPr/>
          <a:lstStyle/>
          <a:p>
            <a:pPr>
              <a:defRPr sz="2281"/>
            </a:pPr>
            <a:r>
              <a:t>Corker received campaign donations from Saudi Arabia's lobbyists.</a:t>
            </a:r>
          </a:p>
          <a:p>
            <a:pPr>
              <a:defRPr sz="2281"/>
            </a:pPr>
            <a:r>
              <a:t>In late November 2018 in an initial procedural step, Senator Corker joined with others backing an effort to suspend U.S. support for the Saudi-led war in Yemen.</a:t>
            </a:r>
          </a:p>
          <a:p>
            <a:pPr>
              <a:defRPr sz="2281"/>
            </a:pPr>
            <a:r>
              <a:t>About the resolution, Corker stated it was a "strong denouncing of a crown prince and holding them responsible for the murder of a journalist", further considering it a "pretty strong statement for the United States Senate to be making, assuming we can get a vote on it."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Bob Corker</a:t>
            </a:r>
          </a:p>
        </p:txBody>
      </p:sp>
      <p:sp>
        <p:nvSpPr>
          <p:cNvPr id="3" name="Content Placeholder 2"/>
          <p:cNvSpPr>
            <a:spLocks noGrp="1"/>
          </p:cNvSpPr>
          <p:nvPr>
            <p:ph idx="1"/>
          </p:nvPr>
        </p:nvSpPr>
        <p:spPr/>
        <p:txBody>
          <a:bodyPr/>
          <a:lstStyle/>
          <a:p>
            <a:pPr>
              <a:defRPr sz="2740"/>
            </a:pPr>
            <a:r>
              <a:t>In 1978, Corker founded a construction company, which he sold in 1990.</a:t>
            </a:r>
          </a:p>
          <a:p>
            <a:pPr>
              <a:defRPr sz="2740"/>
            </a:pPr>
            <a:r>
              <a:t>Corker announced his candidacy for the 2006 U.S. Senate election in Tennessee after Frist announced his retirement.</a:t>
            </a:r>
          </a:p>
          <a:p>
            <a:pPr>
              <a:defRPr sz="2740"/>
            </a:pPr>
            <a:r>
              <a:t>On September 26, 2017, Corker announced that he would not seek reelection in 2018; Republican U.S. Representative Marsha Blackburn was elected to succeed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Health care policy</a:t>
            </a:r>
          </a:p>
        </p:txBody>
      </p:sp>
      <p:sp>
        <p:nvSpPr>
          <p:cNvPr id="3" name="Content Placeholder 2"/>
          <p:cNvSpPr>
            <a:spLocks noGrp="1"/>
          </p:cNvSpPr>
          <p:nvPr>
            <p:ph idx="1"/>
          </p:nvPr>
        </p:nvSpPr>
        <p:spPr/>
        <p:txBody>
          <a:bodyPr/>
          <a:lstStyle/>
          <a:p>
            <a:pPr>
              <a:defRPr sz="2828"/>
            </a:pPr>
            <a:r>
              <a:t>In September 2009, Corker opposed a health-care reform amendment that would legally allow Americans to buy cheaper Canadian drugs.</a:t>
            </a:r>
          </a:p>
          <a:p>
            <a:pPr>
              <a:defRPr sz="2828"/>
            </a:pPr>
            <a:r>
              <a:t>Amid Republican efforts to repeal the ACA following the election of Trump, Corker said in July 2017 he would support a repeal bill in the Senate even if it did not include a replacement effort.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Trade</a:t>
            </a:r>
          </a:p>
        </p:txBody>
      </p:sp>
      <p:sp>
        <p:nvSpPr>
          <p:cNvPr id="3" name="Content Placeholder 2"/>
          <p:cNvSpPr>
            <a:spLocks noGrp="1"/>
          </p:cNvSpPr>
          <p:nvPr>
            <p:ph idx="1"/>
          </p:nvPr>
        </p:nvSpPr>
        <p:spPr/>
        <p:txBody>
          <a:bodyPr/>
          <a:lstStyle/>
          <a:p>
            <a:pPr>
              <a:defRPr sz="2773"/>
            </a:pPr>
            <a:r>
              <a:t>At a July 2018 hearing on tariff policy, Corker stated, "I'm very concerned about the president's trade policies and I think we all should be.</a:t>
            </a:r>
          </a:p>
          <a:p>
            <a:pPr>
              <a:defRPr sz="2773"/>
            </a:pPr>
            <a:r>
              <a:t>In September 2018, after President Trump announced tariffs on 200 billion worth of goods from China, Corker stated that the move was misrepresented and Americans would be paying for the tariffs.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Environment</a:t>
            </a:r>
          </a:p>
        </p:txBody>
      </p:sp>
      <p:sp>
        <p:nvSpPr>
          <p:cNvPr id="3" name="Content Placeholder 2"/>
          <p:cNvSpPr>
            <a:spLocks noGrp="1"/>
          </p:cNvSpPr>
          <p:nvPr>
            <p:ph idx="1"/>
          </p:nvPr>
        </p:nvSpPr>
        <p:spPr/>
        <p:txBody>
          <a:bodyPr/>
          <a:lstStyle/>
          <a:p>
            <a:pPr>
              <a:defRPr sz="2601"/>
            </a:pPr>
            <a:r>
              <a:t>While Corker has expressed skepticism regarding the degree to which humans contribute to global warming, in 2015 he supported a resolution expressing the sense of the Senate that climate change is real and that humans contribute to it.</a:t>
            </a:r>
          </a:p>
          <a:p>
            <a:pPr>
              <a:defRPr sz="2601"/>
            </a:pPr>
            <a:r>
              <a:t>Corker opposed John McCain's 2008 campaign proposal to suspend the 18-cents-per-gallon federal gasoline tax, calling it "pandering extraordinaire".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CZrAav.jpg"/>
          <p:cNvPicPr>
            <a:picLocks noChangeAspect="1"/>
          </p:cNvPicPr>
          <p:nvPr/>
        </p:nvPicPr>
        <p:blipFill>
          <a:blip r:embed="rId2"/>
          <a:stretch>
            <a:fillRect/>
          </a:stretch>
        </p:blipFill>
        <p:spPr>
          <a:xfrm>
            <a:off x="2859024" y="914400"/>
            <a:ext cx="3425952"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734"/>
            </a:pPr>
            <a:r>
              <a:t>Corker speaking at the Brentwood Cool Springs Chamber of Commerce breakfast in 2010</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 of protected wetlands</a:t>
            </a:r>
          </a:p>
        </p:txBody>
      </p:sp>
      <p:sp>
        <p:nvSpPr>
          <p:cNvPr id="3" name="Content Placeholder 2"/>
          <p:cNvSpPr>
            <a:spLocks noGrp="1"/>
          </p:cNvSpPr>
          <p:nvPr>
            <p:ph idx="1"/>
          </p:nvPr>
        </p:nvSpPr>
        <p:spPr/>
        <p:txBody>
          <a:bodyPr/>
          <a:lstStyle/>
          <a:p>
            <a:pPr>
              <a:defRPr sz="2598"/>
            </a:pPr>
            <a:r>
              <a:t>Public records show no involvement of Corker in the approval process.</a:t>
            </a:r>
          </a:p>
          <a:p>
            <a:pPr>
              <a:defRPr sz="2598"/>
            </a:pPr>
            <a:r>
              <a:t>The Corker campaign countered that an article published on March 5, 2003 in the Chattanooga Times Free Press publicly identified Corker's ownership interest in the land, through Osborne Enterprises, and that as mayor, a blind trust barred Corker from being involved in issues like these that affected his business.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Blind trust</a:t>
            </a:r>
          </a:p>
        </p:txBody>
      </p:sp>
      <p:sp>
        <p:nvSpPr>
          <p:cNvPr id="3" name="Content Placeholder 2"/>
          <p:cNvSpPr>
            <a:spLocks noGrp="1"/>
          </p:cNvSpPr>
          <p:nvPr>
            <p:ph idx="1"/>
          </p:nvPr>
        </p:nvSpPr>
        <p:spPr/>
        <p:txBody>
          <a:bodyPr/>
          <a:lstStyle/>
          <a:p>
            <a:pPr>
              <a:defRPr sz="2279"/>
            </a:pPr>
            <a:r>
              <a:t>Corker stated that the visibility of his properties and public knowledge of his ownership in them served as another check on his actions as mayor.</a:t>
            </a:r>
          </a:p>
          <a:p>
            <a:pPr>
              <a:defRPr sz="2279"/>
            </a:pPr>
            <a:r>
              <a:t>On October 11, 2006, The Commercial Appeal reported that the blind trust that Corker set up to run his businesses to avoid conflicts of interest while he was mayor "may not have been all that blind".</a:t>
            </a:r>
          </a:p>
          <a:p>
            <a:pPr>
              <a:defRPr sz="2279"/>
            </a:pPr>
            <a:r>
              <a:t>The e-mails show that Corker often met with officials from his private company, the Corker Group, which was part of the blind trust, while he was mayor.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Volkswagen</a:t>
            </a:r>
          </a:p>
        </p:txBody>
      </p:sp>
      <p:sp>
        <p:nvSpPr>
          <p:cNvPr id="3" name="Content Placeholder 2"/>
          <p:cNvSpPr>
            <a:spLocks noGrp="1"/>
          </p:cNvSpPr>
          <p:nvPr>
            <p:ph idx="1"/>
          </p:nvPr>
        </p:nvSpPr>
        <p:spPr/>
        <p:txBody>
          <a:bodyPr/>
          <a:lstStyle/>
          <a:p>
            <a:pPr>
              <a:defRPr sz="2353"/>
            </a:pPr>
            <a:r>
              <a:t>In 2014, Corker, a long-time opponent of unions in Tennessee, tried to influence the ballot election of blue-collar workers at the Chattanooga Volkswagen plant whether to allow the United Auto Workers to represent them.</a:t>
            </a:r>
          </a:p>
          <a:p>
            <a:pPr>
              <a:defRPr sz="2353"/>
            </a:pPr>
            <a:r>
              <a:t>Corker's public statement went counter to statements by Volkswagen officials in the lead-up to the vote that the outcome of the vote would not affect the determination of whether the SUV would be made in Chattanooga  or at the Puebla, Mexico plant.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Further reading</a:t>
            </a:r>
          </a:p>
        </p:txBody>
      </p:sp>
      <p:sp>
        <p:nvSpPr>
          <p:cNvPr id="3" name="Content Placeholder 2"/>
          <p:cNvSpPr>
            <a:spLocks noGrp="1"/>
          </p:cNvSpPr>
          <p:nvPr>
            <p:ph idx="1"/>
          </p:nvPr>
        </p:nvSpPr>
        <p:spPr/>
        <p:txBody>
          <a:bodyPr/>
          <a:lstStyle/>
          <a:p>
            <a:pPr>
              <a:defRPr sz="3600"/>
            </a:pPr>
            <a:r>
              <a:t>"The tireless Tennessee dealmaker".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links</a:t>
            </a:r>
          </a:p>
        </p:txBody>
      </p:sp>
      <p:sp>
        <p:nvSpPr>
          <p:cNvPr id="3" name="Content Placeholder 2"/>
          <p:cNvSpPr>
            <a:spLocks noGrp="1"/>
          </p:cNvSpPr>
          <p:nvPr>
            <p:ph idx="1"/>
          </p:nvPr>
        </p:nvSpPr>
        <p:spPr/>
        <p:txBody>
          <a:bodyPr/>
          <a:lstStyle/>
          <a:p>
            <a:pPr>
              <a:defRPr sz="3600"/>
            </a:pPr>
            <a:r>
              <a:t>Bob Corker at Curlie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Early life and family</a:t>
            </a:r>
          </a:p>
        </p:txBody>
      </p:sp>
      <p:sp>
        <p:nvSpPr>
          <p:cNvPr id="3" name="Content Placeholder 2"/>
          <p:cNvSpPr>
            <a:spLocks noGrp="1"/>
          </p:cNvSpPr>
          <p:nvPr>
            <p:ph idx="1"/>
          </p:nvPr>
        </p:nvSpPr>
        <p:spPr/>
        <p:txBody>
          <a:bodyPr/>
          <a:lstStyle/>
          <a:p>
            <a:pPr>
              <a:defRPr sz="2402"/>
            </a:pPr>
            <a:r>
              <a:t>Corker was born in Orangeburg, South Carolina, the son of Jean J.</a:t>
            </a:r>
          </a:p>
          <a:p>
            <a:pPr>
              <a:defRPr sz="2402"/>
            </a:pPr>
            <a:r>
              <a:t>(née Hutto) and Robert Phillips "Phil" Corker.</a:t>
            </a:r>
          </a:p>
          <a:p>
            <a:pPr>
              <a:defRPr sz="2402"/>
            </a:pPr>
            <a:r>
              <a:t>Congressman Stephen A. Corker.</a:t>
            </a:r>
          </a:p>
          <a:p>
            <a:pPr>
              <a:defRPr sz="2402"/>
            </a:pPr>
            <a:r>
              <a:t>Corker graduated from Chattanooga High School in 1970 and earned a Bachelor of Science degree in Industrial Management from the University of Tennessee in Knoxville in 1974.</a:t>
            </a:r>
          </a:p>
          <a:p>
            <a:pPr>
              <a:defRPr sz="2402"/>
            </a:pPr>
            <a:r>
              <a:t>Corker is a member of Sigma Chi fraternity.</a:t>
            </a:r>
          </a:p>
          <a:p>
            <a:pPr>
              <a:defRPr sz="2402"/>
            </a:pPr>
            <a:r>
              <a:t>Corker and his wife Elizabeth, whom he married on January 10, 1987, have two daughters.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career</a:t>
            </a:r>
          </a:p>
        </p:txBody>
      </p:sp>
      <p:sp>
        <p:nvSpPr>
          <p:cNvPr id="3" name="Content Placeholder 2"/>
          <p:cNvSpPr>
            <a:spLocks noGrp="1"/>
          </p:cNvSpPr>
          <p:nvPr>
            <p:ph idx="1"/>
          </p:nvPr>
        </p:nvSpPr>
        <p:spPr/>
        <p:txBody>
          <a:bodyPr/>
          <a:lstStyle/>
          <a:p>
            <a:pPr>
              <a:defRPr sz="2773"/>
            </a:pPr>
            <a:r>
              <a:t>In an interview with Esquire, Corker said that he started working when he was 13, collecting trash and bagging ice.</a:t>
            </a:r>
          </a:p>
          <a:p>
            <a:pPr>
              <a:defRPr sz="2773"/>
            </a:pPr>
            <a:r>
              <a:t>The construction company became successful, growing at 80 percent per year, according to Corker, and by the mid-1980s carried out projects in 18 states.</a:t>
            </a:r>
          </a:p>
          <a:p>
            <a:pPr>
              <a:defRPr sz="2773"/>
            </a:pPr>
            <a:r>
              <a:t>As of 2008, Corker's assets were estimated at more than $19 million.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1994 Senate campaign</a:t>
            </a:r>
          </a:p>
        </p:txBody>
      </p:sp>
      <p:sp>
        <p:nvSpPr>
          <p:cNvPr id="3" name="Content Placeholder 2"/>
          <p:cNvSpPr>
            <a:spLocks noGrp="1"/>
          </p:cNvSpPr>
          <p:nvPr>
            <p:ph idx="1"/>
          </p:nvPr>
        </p:nvSpPr>
        <p:spPr/>
        <p:txBody>
          <a:bodyPr/>
          <a:lstStyle/>
          <a:p>
            <a:pPr>
              <a:defRPr sz="2584"/>
            </a:pPr>
            <a:r>
              <a:t>Corker first ran for the United States Senate in 1994, finishing second in the Republican primary to eventual winner Bill Frist.</a:t>
            </a:r>
          </a:p>
          <a:p>
            <a:pPr>
              <a:defRPr sz="2584"/>
            </a:pPr>
            <a:r>
              <a:t>During the primary campaign, Frist's campaign manager attacked Corker, calling him "pond scum".</a:t>
            </a:r>
          </a:p>
          <a:p>
            <a:pPr>
              <a:defRPr sz="2584"/>
            </a:pPr>
            <a:r>
              <a:t>From 1995 to 1996, Corker was the Commissioner of Finance and Administration for the State of Tennessee, an appointed position, working for Governor Don Sundquist.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Mayor  of Chattanooga</a:t>
            </a:r>
          </a:p>
        </p:txBody>
      </p:sp>
      <p:sp>
        <p:nvSpPr>
          <p:cNvPr id="3" name="Content Placeholder 2"/>
          <p:cNvSpPr>
            <a:spLocks noGrp="1"/>
          </p:cNvSpPr>
          <p:nvPr>
            <p:ph idx="1"/>
          </p:nvPr>
        </p:nvSpPr>
        <p:spPr/>
        <p:txBody>
          <a:bodyPr/>
          <a:lstStyle/>
          <a:p>
            <a:pPr>
              <a:defRPr sz="2568"/>
            </a:pPr>
            <a:r>
              <a:t>Corker served as mayor of Chattanooga from 2001–05.</a:t>
            </a:r>
          </a:p>
          <a:p>
            <a:pPr>
              <a:defRPr sz="2568"/>
            </a:pPr>
            <a:r>
              <a:t>The program has been continued by Corker's successor, Ron Littlefield.</a:t>
            </a:r>
          </a:p>
          <a:p>
            <a:pPr>
              <a:defRPr sz="2568"/>
            </a:pPr>
            <a:r>
              <a:t>Corker has credited the increased collaboration between departments for decreasing crime in Chattanooga.</a:t>
            </a:r>
          </a:p>
          <a:p>
            <a:pPr>
              <a:defRPr sz="2568"/>
            </a:pPr>
            <a:r>
              <a:t>Corker was also heavily involved in the redevelopment of the Enterprise South Industrial Park in Chattanooga, the site of the former Volunteer Army Ammunition Plant.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5fTCOt.jpg"/>
          <p:cNvPicPr>
            <a:picLocks noChangeAspect="1"/>
          </p:cNvPicPr>
          <p:nvPr/>
        </p:nvPicPr>
        <p:blipFill>
          <a:blip r:embed="rId2"/>
          <a:stretch>
            <a:fillRect/>
          </a:stretch>
        </p:blipFill>
        <p:spPr>
          <a:xfrm>
            <a:off x="2770632" y="914400"/>
            <a:ext cx="3602736"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600"/>
            </a:pPr>
            <a:r>
              <a:t>Corker Senate portrait (2007)</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Elections</a:t>
            </a:r>
          </a:p>
        </p:txBody>
      </p:sp>
      <p:sp>
        <p:nvSpPr>
          <p:cNvPr id="3" name="Content Placeholder 2"/>
          <p:cNvSpPr>
            <a:spLocks noGrp="1"/>
          </p:cNvSpPr>
          <p:nvPr>
            <p:ph idx="1"/>
          </p:nvPr>
        </p:nvSpPr>
        <p:spPr/>
        <p:txBody>
          <a:bodyPr/>
          <a:lstStyle/>
          <a:p>
            <a:pPr>
              <a:defRPr sz="2463"/>
            </a:pPr>
            <a:r>
              <a:t>In 2004, Corker announced that he would seek the U.S. Senate seat to be vacated by incumbent Republican Senator Bill Frist, who had announced that he would not run for reelection.</a:t>
            </a:r>
          </a:p>
          <a:p>
            <a:pPr>
              <a:defRPr sz="2463"/>
            </a:pPr>
            <a:r>
              <a:t>Corker denounced the ad and asked that it be taken off the air.</a:t>
            </a:r>
          </a:p>
          <a:p>
            <a:pPr>
              <a:defRPr sz="2463"/>
            </a:pPr>
            <a:r>
              <a:t>Corker won the election by less than three percentage points.</a:t>
            </a:r>
          </a:p>
          <a:p>
            <a:pPr>
              <a:defRPr sz="2463"/>
            </a:pPr>
            <a:r>
              <a:t>Corker was sworn in as Senator on January 4, 2007.</a:t>
            </a:r>
          </a:p>
          <a:p>
            <a:pPr>
              <a:defRPr sz="2463"/>
            </a:pPr>
            <a:r>
              <a:t>In November 2012, Corker won his re-election bid with 65% of the vote.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OCYO00.jpg"/>
          <p:cNvPicPr>
            <a:picLocks noChangeAspect="1"/>
          </p:cNvPicPr>
          <p:nvPr/>
        </p:nvPicPr>
        <p:blipFill>
          <a:blip r:embed="rId2"/>
          <a:stretch>
            <a:fillRect/>
          </a:stretch>
        </p:blipFill>
        <p:spPr>
          <a:xfrm>
            <a:off x="914400" y="995238"/>
            <a:ext cx="7315200" cy="4410323"/>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674"/>
            </a:pPr>
            <a:r>
              <a:t>Corker was joined at his inauguration by Bill Frist, Howard Baker, and Lamar Alexander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